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15.xml" ContentType="application/vnd.openxmlformats-officedocument.theme+xml"/>
  <Override PartName="/ppt/theme/theme16.xml" ContentType="application/vnd.openxmlformats-officedocument.them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9.xml" ContentType="application/vnd.openxmlformats-officedocument.themeOverr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51.xml" ContentType="application/vnd.openxmlformats-officedocument.presentationml.notesSlide+xml"/>
  <Override PartName="/ppt/theme/themeOverride15.xml" ContentType="application/vnd.openxmlformats-officedocument.themeOverride+xml"/>
  <Override PartName="/ppt/notesSlides/notesSlide52.xml" ContentType="application/vnd.openxmlformats-officedocument.presentationml.notesSlide+xml"/>
  <Override PartName="/ppt/theme/themeOverride16.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7.xml" ContentType="application/vnd.openxmlformats-officedocument.themeOverride+xml"/>
  <Override PartName="/ppt/notesSlides/notesSlide80.xml" ContentType="application/vnd.openxmlformats-officedocument.presentationml.notesSlide+xml"/>
  <Override PartName="/ppt/theme/themeOverride18.xml" ContentType="application/vnd.openxmlformats-officedocument.themeOverride+xml"/>
  <Override PartName="/ppt/notesSlides/notesSlide81.xml" ContentType="application/vnd.openxmlformats-officedocument.presentationml.notesSlide+xml"/>
  <Override PartName="/ppt/theme/themeOverride19.xml" ContentType="application/vnd.openxmlformats-officedocument.themeOverride+xml"/>
  <Override PartName="/ppt/notesSlides/notesSlide82.xml" ContentType="application/vnd.openxmlformats-officedocument.presentationml.notesSlide+xml"/>
  <Override PartName="/ppt/theme/themeOverride20.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21.xml" ContentType="application/vnd.openxmlformats-officedocument.themeOverride+xml"/>
  <Override PartName="/ppt/notesSlides/notesSlide8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6.xml" ContentType="application/vnd.openxmlformats-officedocument.presentationml.notesSlide+xml"/>
  <Override PartName="/ppt/theme/themeOverride22.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3.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24.xml" ContentType="application/vnd.openxmlformats-officedocument.themeOverride+xml"/>
  <Override PartName="/ppt/notesSlides/notesSlide9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3.xml" ContentType="application/vnd.openxmlformats-officedocument.presentationml.notesSlide+xml"/>
  <Override PartName="/ppt/theme/themeOverride25.xml" ContentType="application/vnd.openxmlformats-officedocument.themeOverride+xml"/>
  <Override PartName="/ppt/notesSlides/notesSlide94.xml" ContentType="application/vnd.openxmlformats-officedocument.presentationml.notesSlide+xml"/>
  <Override PartName="/ppt/theme/themeOverride26.xml" ContentType="application/vnd.openxmlformats-officedocument.themeOverride+xml"/>
  <Override PartName="/ppt/notesSlides/notesSlide95.xml" ContentType="application/vnd.openxmlformats-officedocument.presentationml.notesSlide+xml"/>
  <Override PartName="/ppt/theme/themeOverride27.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28.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29.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8" r:id="rId1"/>
    <p:sldMasterId id="2147484083" r:id="rId2"/>
    <p:sldMasterId id="2147484099" r:id="rId3"/>
    <p:sldMasterId id="2147484164" r:id="rId4"/>
    <p:sldMasterId id="2147484197" r:id="rId5"/>
    <p:sldMasterId id="2147484233" r:id="rId6"/>
    <p:sldMasterId id="2147484258" r:id="rId7"/>
    <p:sldMasterId id="2147484270" r:id="rId8"/>
    <p:sldMasterId id="2147484282" r:id="rId9"/>
    <p:sldMasterId id="2147484300" r:id="rId10"/>
    <p:sldMasterId id="2147484312" r:id="rId11"/>
    <p:sldMasterId id="2147484330" r:id="rId12"/>
    <p:sldMasterId id="2147484348" r:id="rId13"/>
    <p:sldMasterId id="2147484366" r:id="rId14"/>
  </p:sldMasterIdLst>
  <p:notesMasterIdLst>
    <p:notesMasterId r:id="rId187"/>
  </p:notesMasterIdLst>
  <p:handoutMasterIdLst>
    <p:handoutMasterId r:id="rId188"/>
  </p:handoutMasterIdLst>
  <p:sldIdLst>
    <p:sldId id="686" r:id="rId15"/>
    <p:sldId id="1078" r:id="rId16"/>
    <p:sldId id="1079" r:id="rId17"/>
    <p:sldId id="1080" r:id="rId18"/>
    <p:sldId id="1081" r:id="rId19"/>
    <p:sldId id="1082" r:id="rId20"/>
    <p:sldId id="1083" r:id="rId21"/>
    <p:sldId id="1084" r:id="rId22"/>
    <p:sldId id="1085" r:id="rId23"/>
    <p:sldId id="1086" r:id="rId24"/>
    <p:sldId id="1087" r:id="rId25"/>
    <p:sldId id="1088" r:id="rId26"/>
    <p:sldId id="1089" r:id="rId27"/>
    <p:sldId id="1090" r:id="rId28"/>
    <p:sldId id="1091" r:id="rId29"/>
    <p:sldId id="1092" r:id="rId30"/>
    <p:sldId id="1093" r:id="rId31"/>
    <p:sldId id="1094" r:id="rId32"/>
    <p:sldId id="1095" r:id="rId33"/>
    <p:sldId id="1096" r:id="rId34"/>
    <p:sldId id="1097" r:id="rId35"/>
    <p:sldId id="1098" r:id="rId36"/>
    <p:sldId id="1099" r:id="rId37"/>
    <p:sldId id="1100" r:id="rId38"/>
    <p:sldId id="1101" r:id="rId39"/>
    <p:sldId id="1102" r:id="rId40"/>
    <p:sldId id="1103" r:id="rId41"/>
    <p:sldId id="1109" r:id="rId42"/>
    <p:sldId id="1110" r:id="rId43"/>
    <p:sldId id="1111" r:id="rId44"/>
    <p:sldId id="1112" r:id="rId45"/>
    <p:sldId id="1108" r:id="rId46"/>
    <p:sldId id="1075" r:id="rId47"/>
    <p:sldId id="1076" r:id="rId48"/>
    <p:sldId id="1066" r:id="rId49"/>
    <p:sldId id="1113" r:id="rId50"/>
    <p:sldId id="604" r:id="rId51"/>
    <p:sldId id="1115" r:id="rId52"/>
    <p:sldId id="1171" r:id="rId53"/>
    <p:sldId id="1019" r:id="rId54"/>
    <p:sldId id="606" r:id="rId55"/>
    <p:sldId id="607" r:id="rId56"/>
    <p:sldId id="1067" r:id="rId57"/>
    <p:sldId id="609" r:id="rId58"/>
    <p:sldId id="1140" r:id="rId59"/>
    <p:sldId id="1172" r:id="rId60"/>
    <p:sldId id="608" r:id="rId61"/>
    <p:sldId id="1037" r:id="rId62"/>
    <p:sldId id="1012" r:id="rId63"/>
    <p:sldId id="1118" r:id="rId64"/>
    <p:sldId id="1119" r:id="rId65"/>
    <p:sldId id="1174" r:id="rId66"/>
    <p:sldId id="1142" r:id="rId67"/>
    <p:sldId id="1143" r:id="rId68"/>
    <p:sldId id="1144" r:id="rId69"/>
    <p:sldId id="1145" r:id="rId70"/>
    <p:sldId id="1175" r:id="rId71"/>
    <p:sldId id="1176" r:id="rId72"/>
    <p:sldId id="1177" r:id="rId73"/>
    <p:sldId id="1178" r:id="rId74"/>
    <p:sldId id="1179" r:id="rId75"/>
    <p:sldId id="1180" r:id="rId76"/>
    <p:sldId id="1181" r:id="rId77"/>
    <p:sldId id="1182" r:id="rId78"/>
    <p:sldId id="1121" r:id="rId79"/>
    <p:sldId id="1122" r:id="rId80"/>
    <p:sldId id="1123" r:id="rId81"/>
    <p:sldId id="1124" r:id="rId82"/>
    <p:sldId id="1126" r:id="rId83"/>
    <p:sldId id="1127" r:id="rId84"/>
    <p:sldId id="1183" r:id="rId85"/>
    <p:sldId id="1129" r:id="rId86"/>
    <p:sldId id="1130" r:id="rId87"/>
    <p:sldId id="1131" r:id="rId88"/>
    <p:sldId id="1132" r:id="rId89"/>
    <p:sldId id="1133" r:id="rId90"/>
    <p:sldId id="1134" r:id="rId91"/>
    <p:sldId id="1184" r:id="rId92"/>
    <p:sldId id="1136" r:id="rId93"/>
    <p:sldId id="1137" r:id="rId94"/>
    <p:sldId id="1138" r:id="rId95"/>
    <p:sldId id="1139" r:id="rId96"/>
    <p:sldId id="1185" r:id="rId97"/>
    <p:sldId id="1147" r:id="rId98"/>
    <p:sldId id="1148" r:id="rId99"/>
    <p:sldId id="1149" r:id="rId100"/>
    <p:sldId id="1150" r:id="rId101"/>
    <p:sldId id="1151" r:id="rId102"/>
    <p:sldId id="1152" r:id="rId103"/>
    <p:sldId id="1153" r:id="rId104"/>
    <p:sldId id="1154" r:id="rId105"/>
    <p:sldId id="1155" r:id="rId106"/>
    <p:sldId id="1156" r:id="rId107"/>
    <p:sldId id="1157" r:id="rId108"/>
    <p:sldId id="1158" r:id="rId109"/>
    <p:sldId id="1159" r:id="rId110"/>
    <p:sldId id="1160" r:id="rId111"/>
    <p:sldId id="1161" r:id="rId112"/>
    <p:sldId id="1162" r:id="rId113"/>
    <p:sldId id="1163" r:id="rId114"/>
    <p:sldId id="1164" r:id="rId115"/>
    <p:sldId id="1165" r:id="rId116"/>
    <p:sldId id="1166" r:id="rId117"/>
    <p:sldId id="1167" r:id="rId118"/>
    <p:sldId id="1168" r:id="rId119"/>
    <p:sldId id="1169" r:id="rId120"/>
    <p:sldId id="1068" r:id="rId121"/>
    <p:sldId id="932" r:id="rId122"/>
    <p:sldId id="1026" r:id="rId123"/>
    <p:sldId id="901" r:id="rId124"/>
    <p:sldId id="902" r:id="rId125"/>
    <p:sldId id="903" r:id="rId126"/>
    <p:sldId id="905" r:id="rId127"/>
    <p:sldId id="1024" r:id="rId128"/>
    <p:sldId id="908" r:id="rId129"/>
    <p:sldId id="1031" r:id="rId130"/>
    <p:sldId id="1025" r:id="rId131"/>
    <p:sldId id="1033" r:id="rId132"/>
    <p:sldId id="1028" r:id="rId133"/>
    <p:sldId id="1029" r:id="rId134"/>
    <p:sldId id="926" r:id="rId135"/>
    <p:sldId id="1030" r:id="rId136"/>
    <p:sldId id="1032" r:id="rId137"/>
    <p:sldId id="912" r:id="rId138"/>
    <p:sldId id="1027" r:id="rId139"/>
    <p:sldId id="928" r:id="rId140"/>
    <p:sldId id="929" r:id="rId141"/>
    <p:sldId id="930" r:id="rId142"/>
    <p:sldId id="1038" r:id="rId143"/>
    <p:sldId id="1016" r:id="rId144"/>
    <p:sldId id="1017" r:id="rId145"/>
    <p:sldId id="1018" r:id="rId146"/>
    <p:sldId id="931" r:id="rId147"/>
    <p:sldId id="1034" r:id="rId148"/>
    <p:sldId id="646" r:id="rId149"/>
    <p:sldId id="647" r:id="rId150"/>
    <p:sldId id="648" r:id="rId151"/>
    <p:sldId id="649" r:id="rId152"/>
    <p:sldId id="650" r:id="rId153"/>
    <p:sldId id="651" r:id="rId154"/>
    <p:sldId id="653" r:id="rId155"/>
    <p:sldId id="656" r:id="rId156"/>
    <p:sldId id="657" r:id="rId157"/>
    <p:sldId id="658" r:id="rId158"/>
    <p:sldId id="660" r:id="rId159"/>
    <p:sldId id="662" r:id="rId160"/>
    <p:sldId id="664" r:id="rId161"/>
    <p:sldId id="935" r:id="rId162"/>
    <p:sldId id="663" r:id="rId163"/>
    <p:sldId id="665" r:id="rId164"/>
    <p:sldId id="936" r:id="rId165"/>
    <p:sldId id="667" r:id="rId166"/>
    <p:sldId id="668" r:id="rId167"/>
    <p:sldId id="669" r:id="rId168"/>
    <p:sldId id="670" r:id="rId169"/>
    <p:sldId id="671" r:id="rId170"/>
    <p:sldId id="672" r:id="rId171"/>
    <p:sldId id="673" r:id="rId172"/>
    <p:sldId id="674" r:id="rId173"/>
    <p:sldId id="675" r:id="rId174"/>
    <p:sldId id="676" r:id="rId175"/>
    <p:sldId id="677" r:id="rId176"/>
    <p:sldId id="1035" r:id="rId177"/>
    <p:sldId id="1036" r:id="rId178"/>
    <p:sldId id="681" r:id="rId179"/>
    <p:sldId id="682" r:id="rId180"/>
    <p:sldId id="1170" r:id="rId181"/>
    <p:sldId id="1054" r:id="rId182"/>
    <p:sldId id="1055" r:id="rId183"/>
    <p:sldId id="1056" r:id="rId184"/>
    <p:sldId id="1057" r:id="rId185"/>
    <p:sldId id="685" r:id="rId186"/>
  </p:sldIdLst>
  <p:sldSz cx="9144000" cy="6858000" type="screen4x3"/>
  <p:notesSz cx="7315200" cy="9601200"/>
  <p:custDataLst>
    <p:tags r:id="rId18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Freese" initials="TF" lastIdx="7" clrIdx="0"/>
  <p:cmAuthor id="1" name="Joanna Siebert" initials="J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D8D561"/>
    <a:srgbClr val="8BD24A"/>
    <a:srgbClr val="7BA980"/>
    <a:srgbClr val="65BF70"/>
    <a:srgbClr val="86E438"/>
    <a:srgbClr val="F1C3FD"/>
    <a:srgbClr val="D303C9"/>
    <a:srgbClr val="C0C9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87026" autoAdjust="0"/>
  </p:normalViewPr>
  <p:slideViewPr>
    <p:cSldViewPr>
      <p:cViewPr varScale="1">
        <p:scale>
          <a:sx n="63" d="100"/>
          <a:sy n="63" d="100"/>
        </p:scale>
        <p:origin x="-1344" y="-10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25" d="100"/>
        <a:sy n="125" d="100"/>
      </p:scale>
      <p:origin x="0" y="36"/>
    </p:cViewPr>
  </p:notesTextViewPr>
  <p:sorterViewPr>
    <p:cViewPr>
      <p:scale>
        <a:sx n="120" d="100"/>
        <a:sy n="120" d="100"/>
      </p:scale>
      <p:origin x="0" y="55146"/>
    </p:cViewPr>
  </p:sorterViewPr>
  <p:notesViewPr>
    <p:cSldViewPr>
      <p:cViewPr varScale="1">
        <p:scale>
          <a:sx n="39" d="100"/>
          <a:sy n="39" d="100"/>
        </p:scale>
        <p:origin x="-2290"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slide" Target="slides/slide145.xml"/><Relationship Id="rId175" Type="http://schemas.openxmlformats.org/officeDocument/2006/relationships/slide" Target="slides/slide161.xml"/><Relationship Id="rId170" Type="http://schemas.openxmlformats.org/officeDocument/2006/relationships/slide" Target="slides/slide156.xml"/><Relationship Id="rId191" Type="http://schemas.openxmlformats.org/officeDocument/2006/relationships/presProps" Target="pres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slide" Target="slides/slide146.xml"/><Relationship Id="rId165" Type="http://schemas.openxmlformats.org/officeDocument/2006/relationships/slide" Target="slides/slide151.xml"/><Relationship Id="rId181" Type="http://schemas.openxmlformats.org/officeDocument/2006/relationships/slide" Target="slides/slide167.xml"/><Relationship Id="rId186" Type="http://schemas.openxmlformats.org/officeDocument/2006/relationships/slide" Target="slides/slide172.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slide" Target="slides/slide157.xml"/><Relationship Id="rId176" Type="http://schemas.openxmlformats.org/officeDocument/2006/relationships/slide" Target="slides/slide162.xml"/><Relationship Id="rId192"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72" Type="http://schemas.openxmlformats.org/officeDocument/2006/relationships/slide" Target="slides/slide158.xml"/><Relationship Id="rId193"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tags" Target="tags/tag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0" Type="http://schemas.openxmlformats.org/officeDocument/2006/relationships/commentAuthors" Target="commentAuthor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6" Type="http://schemas.openxmlformats.org/officeDocument/2006/relationships/slide" Target="slides/slide12.xml"/></Relationships>
</file>

<file path=ppt/_rels/viewProps.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4F9EF-B9AF-4163-8892-2BF01A2927D3}" type="doc">
      <dgm:prSet loTypeId="urn:microsoft.com/office/officeart/2005/8/layout/pyramid1" loCatId="pyramid" qsTypeId="urn:microsoft.com/office/officeart/2005/8/quickstyle/3d1" qsCatId="3D" csTypeId="urn:microsoft.com/office/officeart/2005/8/colors/accent1_2" csCatId="accent1" phldr="1"/>
      <dgm:spPr/>
    </dgm:pt>
    <dgm:pt modelId="{540BC9C3-0033-42D3-BDFB-E7C6DD07C1AF}">
      <dgm:prSet phldrT="[Text]" custT="1"/>
      <dgm:spPr>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endParaRPr lang="en-US" sz="2800" dirty="0" smtClean="0"/>
        </a:p>
        <a:p>
          <a:endParaRPr lang="en-US" sz="2800" dirty="0" smtClean="0"/>
        </a:p>
        <a:p>
          <a:r>
            <a:rPr lang="en-US" sz="2800" dirty="0" smtClean="0"/>
            <a:t>Severe Problem  Users </a:t>
          </a:r>
        </a:p>
        <a:p>
          <a:endParaRPr lang="en-US" sz="2800" dirty="0"/>
        </a:p>
      </dgm:t>
    </dgm:pt>
    <dgm:pt modelId="{EF79D443-8396-4FC6-B230-FD387CEA3D10}" type="parTrans" cxnId="{1AB969D6-FEFD-4633-9C51-85A86D3AD4CD}">
      <dgm:prSet/>
      <dgm:spPr/>
      <dgm:t>
        <a:bodyPr/>
        <a:lstStyle/>
        <a:p>
          <a:endParaRPr lang="en-US" sz="2800"/>
        </a:p>
      </dgm:t>
    </dgm:pt>
    <dgm:pt modelId="{BBAB1D70-3578-488D-A874-94EFD60D60C4}" type="sibTrans" cxnId="{1AB969D6-FEFD-4633-9C51-85A86D3AD4CD}">
      <dgm:prSet/>
      <dgm:spPr/>
      <dgm:t>
        <a:bodyPr/>
        <a:lstStyle/>
        <a:p>
          <a:endParaRPr lang="en-US" sz="2800"/>
        </a:p>
      </dgm:t>
    </dgm:pt>
    <dgm:pt modelId="{8BDCCBDF-DF82-4A31-A9B9-AC3938B00A71}">
      <dgm:prSet phldrT="[Text]" custT="1"/>
      <dgm:spPr>
        <a:gradFill rotWithShape="0">
          <a:gsLst>
            <a:gs pos="0">
              <a:schemeClr val="bg2">
                <a:lumMod val="60000"/>
                <a:lumOff val="4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r>
            <a:rPr lang="en-US" sz="2800" dirty="0" smtClean="0"/>
            <a:t>Hazardous &amp; Harmful Users</a:t>
          </a:r>
          <a:endParaRPr lang="en-US" sz="2800" dirty="0"/>
        </a:p>
      </dgm:t>
    </dgm:pt>
    <dgm:pt modelId="{86A37DE2-FE60-4C8E-87C6-C81EA2FAAB7C}" type="parTrans" cxnId="{A992549E-4391-44B8-B28A-D7941454F8FF}">
      <dgm:prSet/>
      <dgm:spPr/>
      <dgm:t>
        <a:bodyPr/>
        <a:lstStyle/>
        <a:p>
          <a:endParaRPr lang="en-US" sz="2800"/>
        </a:p>
      </dgm:t>
    </dgm:pt>
    <dgm:pt modelId="{42FD5286-C6A6-44EB-B015-CA6B911D5F51}" type="sibTrans" cxnId="{A992549E-4391-44B8-B28A-D7941454F8FF}">
      <dgm:prSet/>
      <dgm:spPr/>
      <dgm:t>
        <a:bodyPr/>
        <a:lstStyle/>
        <a:p>
          <a:endParaRPr lang="en-US" sz="2800"/>
        </a:p>
      </dgm:t>
    </dgm:pt>
    <dgm:pt modelId="{041A7A6A-0BCA-44C3-85D3-3786BC315004}">
      <dgm:prSet phldrT="[Text]" custT="1"/>
      <dgm:spPr>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r>
            <a:rPr lang="en-US" sz="2800" dirty="0" smtClean="0"/>
            <a:t>Non-Users or Low Risk Users</a:t>
          </a:r>
          <a:endParaRPr lang="en-US" sz="2800" dirty="0"/>
        </a:p>
      </dgm:t>
    </dgm:pt>
    <dgm:pt modelId="{57AA9DE3-FE1D-45CA-AD52-F60BBB091C3F}" type="parTrans" cxnId="{B8CFDA30-7C58-4DAB-9CB5-582FB8900D9C}">
      <dgm:prSet/>
      <dgm:spPr/>
      <dgm:t>
        <a:bodyPr/>
        <a:lstStyle/>
        <a:p>
          <a:endParaRPr lang="en-US" sz="2800"/>
        </a:p>
      </dgm:t>
    </dgm:pt>
    <dgm:pt modelId="{E4E44AFB-3230-49F7-B4EA-38DD3955F6E9}" type="sibTrans" cxnId="{B8CFDA30-7C58-4DAB-9CB5-582FB8900D9C}">
      <dgm:prSet/>
      <dgm:spPr/>
      <dgm:t>
        <a:bodyPr/>
        <a:lstStyle/>
        <a:p>
          <a:endParaRPr lang="en-US" sz="2800"/>
        </a:p>
      </dgm:t>
    </dgm:pt>
    <dgm:pt modelId="{57A4CFA5-2675-482B-89B8-CB656DE2C68F}" type="pres">
      <dgm:prSet presAssocID="{90F4F9EF-B9AF-4163-8892-2BF01A2927D3}" presName="Name0" presStyleCnt="0">
        <dgm:presLayoutVars>
          <dgm:dir/>
          <dgm:animLvl val="lvl"/>
          <dgm:resizeHandles val="exact"/>
        </dgm:presLayoutVars>
      </dgm:prSet>
      <dgm:spPr/>
    </dgm:pt>
    <dgm:pt modelId="{01C85F5C-C696-47B3-9840-C7FAFCEF7B24}" type="pres">
      <dgm:prSet presAssocID="{540BC9C3-0033-42D3-BDFB-E7C6DD07C1AF}" presName="Name8" presStyleCnt="0"/>
      <dgm:spPr/>
    </dgm:pt>
    <dgm:pt modelId="{866F0CA8-1B2C-4300-81DC-2F27CA4D8EF4}" type="pres">
      <dgm:prSet presAssocID="{540BC9C3-0033-42D3-BDFB-E7C6DD07C1AF}" presName="level" presStyleLbl="node1" presStyleIdx="0" presStyleCnt="3" custLinFactNeighborY="-4615">
        <dgm:presLayoutVars>
          <dgm:chMax val="1"/>
          <dgm:bulletEnabled val="1"/>
        </dgm:presLayoutVars>
      </dgm:prSet>
      <dgm:spPr/>
      <dgm:t>
        <a:bodyPr/>
        <a:lstStyle/>
        <a:p>
          <a:endParaRPr lang="en-US"/>
        </a:p>
      </dgm:t>
    </dgm:pt>
    <dgm:pt modelId="{6601EB0C-92D3-4246-91C1-017B29B8B2F1}" type="pres">
      <dgm:prSet presAssocID="{540BC9C3-0033-42D3-BDFB-E7C6DD07C1AF}" presName="levelTx" presStyleLbl="revTx" presStyleIdx="0" presStyleCnt="0">
        <dgm:presLayoutVars>
          <dgm:chMax val="1"/>
          <dgm:bulletEnabled val="1"/>
        </dgm:presLayoutVars>
      </dgm:prSet>
      <dgm:spPr/>
      <dgm:t>
        <a:bodyPr/>
        <a:lstStyle/>
        <a:p>
          <a:endParaRPr lang="en-US"/>
        </a:p>
      </dgm:t>
    </dgm:pt>
    <dgm:pt modelId="{D42ECE70-1FA8-46D7-9423-3192ECB3FA29}" type="pres">
      <dgm:prSet presAssocID="{8BDCCBDF-DF82-4A31-A9B9-AC3938B00A71}" presName="Name8" presStyleCnt="0"/>
      <dgm:spPr/>
    </dgm:pt>
    <dgm:pt modelId="{E934AFF2-2966-4F84-9E33-DE85C88A6ED7}" type="pres">
      <dgm:prSet presAssocID="{8BDCCBDF-DF82-4A31-A9B9-AC3938B00A71}" presName="level" presStyleLbl="node1" presStyleIdx="1" presStyleCnt="3">
        <dgm:presLayoutVars>
          <dgm:chMax val="1"/>
          <dgm:bulletEnabled val="1"/>
        </dgm:presLayoutVars>
      </dgm:prSet>
      <dgm:spPr/>
      <dgm:t>
        <a:bodyPr/>
        <a:lstStyle/>
        <a:p>
          <a:endParaRPr lang="en-US"/>
        </a:p>
      </dgm:t>
    </dgm:pt>
    <dgm:pt modelId="{CA6F6588-538E-4F7E-B10E-202559FD107D}" type="pres">
      <dgm:prSet presAssocID="{8BDCCBDF-DF82-4A31-A9B9-AC3938B00A71}" presName="levelTx" presStyleLbl="revTx" presStyleIdx="0" presStyleCnt="0">
        <dgm:presLayoutVars>
          <dgm:chMax val="1"/>
          <dgm:bulletEnabled val="1"/>
        </dgm:presLayoutVars>
      </dgm:prSet>
      <dgm:spPr/>
      <dgm:t>
        <a:bodyPr/>
        <a:lstStyle/>
        <a:p>
          <a:endParaRPr lang="en-US"/>
        </a:p>
      </dgm:t>
    </dgm:pt>
    <dgm:pt modelId="{86F2911A-E138-4959-BB09-26FC86B8E943}" type="pres">
      <dgm:prSet presAssocID="{041A7A6A-0BCA-44C3-85D3-3786BC315004}" presName="Name8" presStyleCnt="0"/>
      <dgm:spPr/>
    </dgm:pt>
    <dgm:pt modelId="{5B51EC09-310B-42C2-A08E-F45FA48E46BE}" type="pres">
      <dgm:prSet presAssocID="{041A7A6A-0BCA-44C3-85D3-3786BC315004}" presName="level" presStyleLbl="node1" presStyleIdx="2" presStyleCnt="3">
        <dgm:presLayoutVars>
          <dgm:chMax val="1"/>
          <dgm:bulletEnabled val="1"/>
        </dgm:presLayoutVars>
      </dgm:prSet>
      <dgm:spPr/>
      <dgm:t>
        <a:bodyPr/>
        <a:lstStyle/>
        <a:p>
          <a:endParaRPr lang="en-US"/>
        </a:p>
      </dgm:t>
    </dgm:pt>
    <dgm:pt modelId="{A8A190F1-B501-41D2-BF1D-7BBEAAEB910D}" type="pres">
      <dgm:prSet presAssocID="{041A7A6A-0BCA-44C3-85D3-3786BC315004}" presName="levelTx" presStyleLbl="revTx" presStyleIdx="0" presStyleCnt="0">
        <dgm:presLayoutVars>
          <dgm:chMax val="1"/>
          <dgm:bulletEnabled val="1"/>
        </dgm:presLayoutVars>
      </dgm:prSet>
      <dgm:spPr/>
      <dgm:t>
        <a:bodyPr/>
        <a:lstStyle/>
        <a:p>
          <a:endParaRPr lang="en-US"/>
        </a:p>
      </dgm:t>
    </dgm:pt>
  </dgm:ptLst>
  <dgm:cxnLst>
    <dgm:cxn modelId="{B8CFDA30-7C58-4DAB-9CB5-582FB8900D9C}" srcId="{90F4F9EF-B9AF-4163-8892-2BF01A2927D3}" destId="{041A7A6A-0BCA-44C3-85D3-3786BC315004}" srcOrd="2" destOrd="0" parTransId="{57AA9DE3-FE1D-45CA-AD52-F60BBB091C3F}" sibTransId="{E4E44AFB-3230-49F7-B4EA-38DD3955F6E9}"/>
    <dgm:cxn modelId="{363DB3A5-BF66-4D98-89BC-185B7AEE281D}" type="presOf" srcId="{8BDCCBDF-DF82-4A31-A9B9-AC3938B00A71}" destId="{CA6F6588-538E-4F7E-B10E-202559FD107D}" srcOrd="1" destOrd="0" presId="urn:microsoft.com/office/officeart/2005/8/layout/pyramid1"/>
    <dgm:cxn modelId="{DD2839B8-323E-44BA-BC9D-24EFCDBA1C9A}" type="presOf" srcId="{8BDCCBDF-DF82-4A31-A9B9-AC3938B00A71}" destId="{E934AFF2-2966-4F84-9E33-DE85C88A6ED7}" srcOrd="0" destOrd="0" presId="urn:microsoft.com/office/officeart/2005/8/layout/pyramid1"/>
    <dgm:cxn modelId="{15803A2A-4225-40FE-B9A2-12D7385E2C03}" type="presOf" srcId="{041A7A6A-0BCA-44C3-85D3-3786BC315004}" destId="{A8A190F1-B501-41D2-BF1D-7BBEAAEB910D}" srcOrd="1" destOrd="0" presId="urn:microsoft.com/office/officeart/2005/8/layout/pyramid1"/>
    <dgm:cxn modelId="{FA123D29-EF9D-47CA-984D-77DDA8A67FA3}" type="presOf" srcId="{90F4F9EF-B9AF-4163-8892-2BF01A2927D3}" destId="{57A4CFA5-2675-482B-89B8-CB656DE2C68F}" srcOrd="0" destOrd="0" presId="urn:microsoft.com/office/officeart/2005/8/layout/pyramid1"/>
    <dgm:cxn modelId="{D174B19F-7CAF-477A-93B3-94AB371CF9A0}" type="presOf" srcId="{540BC9C3-0033-42D3-BDFB-E7C6DD07C1AF}" destId="{6601EB0C-92D3-4246-91C1-017B29B8B2F1}" srcOrd="1" destOrd="0" presId="urn:microsoft.com/office/officeart/2005/8/layout/pyramid1"/>
    <dgm:cxn modelId="{3E785D03-9483-4A78-AFA3-48F82D88FAF7}" type="presOf" srcId="{041A7A6A-0BCA-44C3-85D3-3786BC315004}" destId="{5B51EC09-310B-42C2-A08E-F45FA48E46BE}" srcOrd="0" destOrd="0" presId="urn:microsoft.com/office/officeart/2005/8/layout/pyramid1"/>
    <dgm:cxn modelId="{5C4764C6-49F1-484B-A303-51D5DEF8DCA6}" type="presOf" srcId="{540BC9C3-0033-42D3-BDFB-E7C6DD07C1AF}" destId="{866F0CA8-1B2C-4300-81DC-2F27CA4D8EF4}" srcOrd="0" destOrd="0" presId="urn:microsoft.com/office/officeart/2005/8/layout/pyramid1"/>
    <dgm:cxn modelId="{1AB969D6-FEFD-4633-9C51-85A86D3AD4CD}" srcId="{90F4F9EF-B9AF-4163-8892-2BF01A2927D3}" destId="{540BC9C3-0033-42D3-BDFB-E7C6DD07C1AF}" srcOrd="0" destOrd="0" parTransId="{EF79D443-8396-4FC6-B230-FD387CEA3D10}" sibTransId="{BBAB1D70-3578-488D-A874-94EFD60D60C4}"/>
    <dgm:cxn modelId="{A992549E-4391-44B8-B28A-D7941454F8FF}" srcId="{90F4F9EF-B9AF-4163-8892-2BF01A2927D3}" destId="{8BDCCBDF-DF82-4A31-A9B9-AC3938B00A71}" srcOrd="1" destOrd="0" parTransId="{86A37DE2-FE60-4C8E-87C6-C81EA2FAAB7C}" sibTransId="{42FD5286-C6A6-44EB-B015-CA6B911D5F51}"/>
    <dgm:cxn modelId="{81FCCADA-5D9C-4B11-AFF4-FE37B0A13009}" type="presParOf" srcId="{57A4CFA5-2675-482B-89B8-CB656DE2C68F}" destId="{01C85F5C-C696-47B3-9840-C7FAFCEF7B24}" srcOrd="0" destOrd="0" presId="urn:microsoft.com/office/officeart/2005/8/layout/pyramid1"/>
    <dgm:cxn modelId="{64062664-2636-4C76-83F9-BAA32D9CD6CF}" type="presParOf" srcId="{01C85F5C-C696-47B3-9840-C7FAFCEF7B24}" destId="{866F0CA8-1B2C-4300-81DC-2F27CA4D8EF4}" srcOrd="0" destOrd="0" presId="urn:microsoft.com/office/officeart/2005/8/layout/pyramid1"/>
    <dgm:cxn modelId="{3FFAE425-2777-4AC7-9C59-7F3128E93333}" type="presParOf" srcId="{01C85F5C-C696-47B3-9840-C7FAFCEF7B24}" destId="{6601EB0C-92D3-4246-91C1-017B29B8B2F1}" srcOrd="1" destOrd="0" presId="urn:microsoft.com/office/officeart/2005/8/layout/pyramid1"/>
    <dgm:cxn modelId="{02227E98-7EAF-46BB-899F-C68531A6CD16}" type="presParOf" srcId="{57A4CFA5-2675-482B-89B8-CB656DE2C68F}" destId="{D42ECE70-1FA8-46D7-9423-3192ECB3FA29}" srcOrd="1" destOrd="0" presId="urn:microsoft.com/office/officeart/2005/8/layout/pyramid1"/>
    <dgm:cxn modelId="{09C24C80-8935-4672-8C44-796BED3ED121}" type="presParOf" srcId="{D42ECE70-1FA8-46D7-9423-3192ECB3FA29}" destId="{E934AFF2-2966-4F84-9E33-DE85C88A6ED7}" srcOrd="0" destOrd="0" presId="urn:microsoft.com/office/officeart/2005/8/layout/pyramid1"/>
    <dgm:cxn modelId="{70E18074-46C8-4C7A-901C-3F7F00103C01}" type="presParOf" srcId="{D42ECE70-1FA8-46D7-9423-3192ECB3FA29}" destId="{CA6F6588-538E-4F7E-B10E-202559FD107D}" srcOrd="1" destOrd="0" presId="urn:microsoft.com/office/officeart/2005/8/layout/pyramid1"/>
    <dgm:cxn modelId="{C6220F06-F637-472E-B96D-0DB87B1BA882}" type="presParOf" srcId="{57A4CFA5-2675-482B-89B8-CB656DE2C68F}" destId="{86F2911A-E138-4959-BB09-26FC86B8E943}" srcOrd="2" destOrd="0" presId="urn:microsoft.com/office/officeart/2005/8/layout/pyramid1"/>
    <dgm:cxn modelId="{2D07F657-D080-4BD7-AF6C-83B129145C9A}" type="presParOf" srcId="{86F2911A-E138-4959-BB09-26FC86B8E943}" destId="{5B51EC09-310B-42C2-A08E-F45FA48E46BE}" srcOrd="0" destOrd="0" presId="urn:microsoft.com/office/officeart/2005/8/layout/pyramid1"/>
    <dgm:cxn modelId="{E90AFBCE-F1A6-46D7-906D-A2261703744A}" type="presParOf" srcId="{86F2911A-E138-4959-BB09-26FC86B8E943}" destId="{A8A190F1-B501-41D2-BF1D-7BBEAAEB910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8CD216-D656-46D9-B681-16087A7D51E2}" type="doc">
      <dgm:prSet loTypeId="urn:microsoft.com/office/officeart/2005/8/layout/pyramid1" loCatId="pyramid" qsTypeId="urn:microsoft.com/office/officeart/2005/8/quickstyle/simple1" qsCatId="simple" csTypeId="urn:microsoft.com/office/officeart/2005/8/colors/accent1_2" csCatId="accent1" phldr="1"/>
      <dgm:spPr/>
    </dgm:pt>
    <dgm:pt modelId="{5FC6BE72-081B-4F07-A4EC-4111C08FD0A3}">
      <dgm:prSet phldrT="[Text]" custT="1"/>
      <dgm:spPr>
        <a:solidFill>
          <a:srgbClr val="C00000"/>
        </a:solidFill>
      </dgm:spPr>
      <dgm:t>
        <a:bodyPr/>
        <a:lstStyle/>
        <a:p>
          <a:endParaRPr lang="en-US" sz="2000" dirty="0" smtClean="0"/>
        </a:p>
        <a:p>
          <a:endParaRPr lang="en-US" sz="1500" dirty="0" smtClean="0"/>
        </a:p>
        <a:p>
          <a:r>
            <a:rPr lang="en-US" sz="2000" dirty="0" smtClean="0"/>
            <a:t>Severe</a:t>
          </a:r>
          <a:endParaRPr lang="en-US" sz="2000" dirty="0"/>
        </a:p>
      </dgm:t>
    </dgm:pt>
    <dgm:pt modelId="{D2718813-B36A-4B6E-8DAD-59BEFC85C4A9}" type="parTrans" cxnId="{640D238A-0466-4B90-8BF4-C6AFC73E3413}">
      <dgm:prSet/>
      <dgm:spPr/>
      <dgm:t>
        <a:bodyPr/>
        <a:lstStyle/>
        <a:p>
          <a:endParaRPr lang="en-US"/>
        </a:p>
      </dgm:t>
    </dgm:pt>
    <dgm:pt modelId="{2AC514D9-E7A3-40B2-9E2E-A55226511FC2}" type="sibTrans" cxnId="{640D238A-0466-4B90-8BF4-C6AFC73E3413}">
      <dgm:prSet/>
      <dgm:spPr/>
      <dgm:t>
        <a:bodyPr/>
        <a:lstStyle/>
        <a:p>
          <a:endParaRPr lang="en-US"/>
        </a:p>
      </dgm:t>
    </dgm:pt>
    <dgm:pt modelId="{5B3901C5-F220-4653-B07E-3E2DB10DFAC5}">
      <dgm:prSet phldrT="[Text]"/>
      <dgm:spPr>
        <a:solidFill>
          <a:srgbClr val="92D050"/>
        </a:solidFill>
      </dgm:spPr>
      <dgm:t>
        <a:bodyPr/>
        <a:lstStyle/>
        <a:p>
          <a:r>
            <a:rPr lang="en-US" dirty="0" smtClean="0"/>
            <a:t>Mild</a:t>
          </a:r>
          <a:endParaRPr lang="en-US" dirty="0"/>
        </a:p>
      </dgm:t>
    </dgm:pt>
    <dgm:pt modelId="{AA949C93-3A45-4F53-8D2C-2A5E9F3E900B}" type="parTrans" cxnId="{1F65A2EA-2460-4A0D-89DA-844CD50A91C8}">
      <dgm:prSet/>
      <dgm:spPr/>
      <dgm:t>
        <a:bodyPr/>
        <a:lstStyle/>
        <a:p>
          <a:endParaRPr lang="en-US"/>
        </a:p>
      </dgm:t>
    </dgm:pt>
    <dgm:pt modelId="{C9840B94-31D5-4AFE-AFFE-34A5E59AC7C3}" type="sibTrans" cxnId="{1F65A2EA-2460-4A0D-89DA-844CD50A91C8}">
      <dgm:prSet/>
      <dgm:spPr/>
      <dgm:t>
        <a:bodyPr/>
        <a:lstStyle/>
        <a:p>
          <a:endParaRPr lang="en-US"/>
        </a:p>
      </dgm:t>
    </dgm:pt>
    <dgm:pt modelId="{95107182-618A-4278-B125-6A6597813B09}">
      <dgm:prSet phldrT="[Text]"/>
      <dgm:spPr>
        <a:solidFill>
          <a:srgbClr val="002060"/>
        </a:solidFill>
      </dgm:spPr>
      <dgm:t>
        <a:bodyPr/>
        <a:lstStyle/>
        <a:p>
          <a:r>
            <a:rPr lang="en-US" dirty="0" smtClean="0"/>
            <a:t>None</a:t>
          </a:r>
          <a:endParaRPr lang="en-US" dirty="0"/>
        </a:p>
      </dgm:t>
    </dgm:pt>
    <dgm:pt modelId="{0062202B-8666-43E7-B017-2C42AECC3C25}" type="parTrans" cxnId="{25C71CE7-24FE-445F-A45C-A4276D32DF53}">
      <dgm:prSet/>
      <dgm:spPr/>
      <dgm:t>
        <a:bodyPr/>
        <a:lstStyle/>
        <a:p>
          <a:endParaRPr lang="en-US"/>
        </a:p>
      </dgm:t>
    </dgm:pt>
    <dgm:pt modelId="{FD7DB1C5-4992-4D00-88A6-5F755BD37598}" type="sibTrans" cxnId="{25C71CE7-24FE-445F-A45C-A4276D32DF53}">
      <dgm:prSet/>
      <dgm:spPr/>
      <dgm:t>
        <a:bodyPr/>
        <a:lstStyle/>
        <a:p>
          <a:endParaRPr lang="en-US"/>
        </a:p>
      </dgm:t>
    </dgm:pt>
    <dgm:pt modelId="{FFE2C0FD-5505-4CF7-9E6D-FE9A92BC0407}">
      <dgm:prSet phldrT="[Text]"/>
      <dgm:spPr>
        <a:solidFill>
          <a:srgbClr val="FF9933"/>
        </a:solidFill>
      </dgm:spPr>
      <dgm:t>
        <a:bodyPr/>
        <a:lstStyle/>
        <a:p>
          <a:r>
            <a:rPr lang="en-US" dirty="0" smtClean="0"/>
            <a:t>Substantial</a:t>
          </a:r>
          <a:endParaRPr lang="en-US" dirty="0"/>
        </a:p>
      </dgm:t>
    </dgm:pt>
    <dgm:pt modelId="{921F90B4-A696-48E8-AB06-AFE520F94EE8}" type="parTrans" cxnId="{A92C4A3E-208D-4117-AA18-83B573966F73}">
      <dgm:prSet/>
      <dgm:spPr/>
      <dgm:t>
        <a:bodyPr/>
        <a:lstStyle/>
        <a:p>
          <a:endParaRPr lang="en-US"/>
        </a:p>
      </dgm:t>
    </dgm:pt>
    <dgm:pt modelId="{A70F5864-5E7D-49E1-8C3D-76784D7F3B77}" type="sibTrans" cxnId="{A92C4A3E-208D-4117-AA18-83B573966F73}">
      <dgm:prSet/>
      <dgm:spPr/>
      <dgm:t>
        <a:bodyPr/>
        <a:lstStyle/>
        <a:p>
          <a:endParaRPr lang="en-US"/>
        </a:p>
      </dgm:t>
    </dgm:pt>
    <dgm:pt modelId="{A51D2599-B239-4F74-BEDB-2F4FB0671874}">
      <dgm:prSet phldrT="[Text]"/>
      <dgm:spPr>
        <a:solidFill>
          <a:schemeClr val="tx2">
            <a:lumMod val="60000"/>
            <a:lumOff val="40000"/>
          </a:schemeClr>
        </a:solidFill>
      </dgm:spPr>
      <dgm:t>
        <a:bodyPr/>
        <a:lstStyle/>
        <a:p>
          <a:r>
            <a:rPr lang="en-US" dirty="0" smtClean="0">
              <a:solidFill>
                <a:schemeClr val="bg1"/>
              </a:solidFill>
            </a:rPr>
            <a:t>Moderate</a:t>
          </a:r>
          <a:endParaRPr lang="en-US" dirty="0">
            <a:solidFill>
              <a:schemeClr val="bg1"/>
            </a:solidFill>
          </a:endParaRPr>
        </a:p>
      </dgm:t>
    </dgm:pt>
    <dgm:pt modelId="{8E469883-8FC3-41F1-8BFB-7E8E533DBF4D}" type="parTrans" cxnId="{1B34C962-C897-469B-9179-56096157E4C2}">
      <dgm:prSet/>
      <dgm:spPr/>
      <dgm:t>
        <a:bodyPr/>
        <a:lstStyle/>
        <a:p>
          <a:endParaRPr lang="en-US"/>
        </a:p>
      </dgm:t>
    </dgm:pt>
    <dgm:pt modelId="{1FDF85C3-CFE2-42B5-8610-78E023977E5D}" type="sibTrans" cxnId="{1B34C962-C897-469B-9179-56096157E4C2}">
      <dgm:prSet/>
      <dgm:spPr/>
      <dgm:t>
        <a:bodyPr/>
        <a:lstStyle/>
        <a:p>
          <a:endParaRPr lang="en-US"/>
        </a:p>
      </dgm:t>
    </dgm:pt>
    <dgm:pt modelId="{BCBD12EA-D834-424A-AF3A-9C3D27E5D504}" type="pres">
      <dgm:prSet presAssocID="{418CD216-D656-46D9-B681-16087A7D51E2}" presName="Name0" presStyleCnt="0">
        <dgm:presLayoutVars>
          <dgm:dir/>
          <dgm:animLvl val="lvl"/>
          <dgm:resizeHandles val="exact"/>
        </dgm:presLayoutVars>
      </dgm:prSet>
      <dgm:spPr/>
    </dgm:pt>
    <dgm:pt modelId="{451FA1EB-E920-4787-B113-28F6681F5A75}" type="pres">
      <dgm:prSet presAssocID="{5FC6BE72-081B-4F07-A4EC-4111C08FD0A3}" presName="Name8" presStyleCnt="0"/>
      <dgm:spPr/>
    </dgm:pt>
    <dgm:pt modelId="{C13E1170-5ACA-4FD2-9DFC-2BF4710A47B3}" type="pres">
      <dgm:prSet presAssocID="{5FC6BE72-081B-4F07-A4EC-4111C08FD0A3}" presName="level" presStyleLbl="node1" presStyleIdx="0" presStyleCnt="5">
        <dgm:presLayoutVars>
          <dgm:chMax val="1"/>
          <dgm:bulletEnabled val="1"/>
        </dgm:presLayoutVars>
      </dgm:prSet>
      <dgm:spPr/>
      <dgm:t>
        <a:bodyPr/>
        <a:lstStyle/>
        <a:p>
          <a:endParaRPr lang="en-US"/>
        </a:p>
      </dgm:t>
    </dgm:pt>
    <dgm:pt modelId="{AAC08915-5A5C-4E11-BB70-2F2898DA4163}" type="pres">
      <dgm:prSet presAssocID="{5FC6BE72-081B-4F07-A4EC-4111C08FD0A3}" presName="levelTx" presStyleLbl="revTx" presStyleIdx="0" presStyleCnt="0">
        <dgm:presLayoutVars>
          <dgm:chMax val="1"/>
          <dgm:bulletEnabled val="1"/>
        </dgm:presLayoutVars>
      </dgm:prSet>
      <dgm:spPr/>
      <dgm:t>
        <a:bodyPr/>
        <a:lstStyle/>
        <a:p>
          <a:endParaRPr lang="en-US"/>
        </a:p>
      </dgm:t>
    </dgm:pt>
    <dgm:pt modelId="{CFE07317-83BA-4565-A87A-302509AA3F0D}" type="pres">
      <dgm:prSet presAssocID="{FFE2C0FD-5505-4CF7-9E6D-FE9A92BC0407}" presName="Name8" presStyleCnt="0"/>
      <dgm:spPr/>
    </dgm:pt>
    <dgm:pt modelId="{500E366E-BF70-48D7-B386-E15EB6EB829D}" type="pres">
      <dgm:prSet presAssocID="{FFE2C0FD-5505-4CF7-9E6D-FE9A92BC0407}" presName="level" presStyleLbl="node1" presStyleIdx="1" presStyleCnt="5">
        <dgm:presLayoutVars>
          <dgm:chMax val="1"/>
          <dgm:bulletEnabled val="1"/>
        </dgm:presLayoutVars>
      </dgm:prSet>
      <dgm:spPr/>
      <dgm:t>
        <a:bodyPr/>
        <a:lstStyle/>
        <a:p>
          <a:endParaRPr lang="en-US"/>
        </a:p>
      </dgm:t>
    </dgm:pt>
    <dgm:pt modelId="{5A647E42-2DA5-4C31-9611-0F5FFEADE6DB}" type="pres">
      <dgm:prSet presAssocID="{FFE2C0FD-5505-4CF7-9E6D-FE9A92BC0407}" presName="levelTx" presStyleLbl="revTx" presStyleIdx="0" presStyleCnt="0">
        <dgm:presLayoutVars>
          <dgm:chMax val="1"/>
          <dgm:bulletEnabled val="1"/>
        </dgm:presLayoutVars>
      </dgm:prSet>
      <dgm:spPr/>
      <dgm:t>
        <a:bodyPr/>
        <a:lstStyle/>
        <a:p>
          <a:endParaRPr lang="en-US"/>
        </a:p>
      </dgm:t>
    </dgm:pt>
    <dgm:pt modelId="{B95D2DA3-F2BB-4D76-BAB5-FA974E0BDDF7}" type="pres">
      <dgm:prSet presAssocID="{A51D2599-B239-4F74-BEDB-2F4FB0671874}" presName="Name8" presStyleCnt="0"/>
      <dgm:spPr/>
    </dgm:pt>
    <dgm:pt modelId="{03FEE843-A9E2-4586-AA27-2C749FCA5C1F}" type="pres">
      <dgm:prSet presAssocID="{A51D2599-B239-4F74-BEDB-2F4FB0671874}" presName="level" presStyleLbl="node1" presStyleIdx="2" presStyleCnt="5">
        <dgm:presLayoutVars>
          <dgm:chMax val="1"/>
          <dgm:bulletEnabled val="1"/>
        </dgm:presLayoutVars>
      </dgm:prSet>
      <dgm:spPr/>
      <dgm:t>
        <a:bodyPr/>
        <a:lstStyle/>
        <a:p>
          <a:endParaRPr lang="en-US"/>
        </a:p>
      </dgm:t>
    </dgm:pt>
    <dgm:pt modelId="{8CA2FCF9-2C04-410C-9700-DFEDED31259A}" type="pres">
      <dgm:prSet presAssocID="{A51D2599-B239-4F74-BEDB-2F4FB0671874}" presName="levelTx" presStyleLbl="revTx" presStyleIdx="0" presStyleCnt="0">
        <dgm:presLayoutVars>
          <dgm:chMax val="1"/>
          <dgm:bulletEnabled val="1"/>
        </dgm:presLayoutVars>
      </dgm:prSet>
      <dgm:spPr/>
      <dgm:t>
        <a:bodyPr/>
        <a:lstStyle/>
        <a:p>
          <a:endParaRPr lang="en-US"/>
        </a:p>
      </dgm:t>
    </dgm:pt>
    <dgm:pt modelId="{DC9B9685-3D4F-4CB6-B8A5-C385E24F1BDB}" type="pres">
      <dgm:prSet presAssocID="{5B3901C5-F220-4653-B07E-3E2DB10DFAC5}" presName="Name8" presStyleCnt="0"/>
      <dgm:spPr/>
    </dgm:pt>
    <dgm:pt modelId="{1358E091-BD69-4B92-9592-4046EE5CEDD0}" type="pres">
      <dgm:prSet presAssocID="{5B3901C5-F220-4653-B07E-3E2DB10DFAC5}" presName="level" presStyleLbl="node1" presStyleIdx="3" presStyleCnt="5">
        <dgm:presLayoutVars>
          <dgm:chMax val="1"/>
          <dgm:bulletEnabled val="1"/>
        </dgm:presLayoutVars>
      </dgm:prSet>
      <dgm:spPr/>
      <dgm:t>
        <a:bodyPr/>
        <a:lstStyle/>
        <a:p>
          <a:endParaRPr lang="en-US"/>
        </a:p>
      </dgm:t>
    </dgm:pt>
    <dgm:pt modelId="{C301A2BF-97A7-4615-A301-59F5E33903F2}" type="pres">
      <dgm:prSet presAssocID="{5B3901C5-F220-4653-B07E-3E2DB10DFAC5}" presName="levelTx" presStyleLbl="revTx" presStyleIdx="0" presStyleCnt="0">
        <dgm:presLayoutVars>
          <dgm:chMax val="1"/>
          <dgm:bulletEnabled val="1"/>
        </dgm:presLayoutVars>
      </dgm:prSet>
      <dgm:spPr/>
      <dgm:t>
        <a:bodyPr/>
        <a:lstStyle/>
        <a:p>
          <a:endParaRPr lang="en-US"/>
        </a:p>
      </dgm:t>
    </dgm:pt>
    <dgm:pt modelId="{2729D747-2CA0-4045-A942-A4CFAD08581E}" type="pres">
      <dgm:prSet presAssocID="{95107182-618A-4278-B125-6A6597813B09}" presName="Name8" presStyleCnt="0"/>
      <dgm:spPr/>
    </dgm:pt>
    <dgm:pt modelId="{F3F35541-1FFF-4D02-8874-A81026F6CC52}" type="pres">
      <dgm:prSet presAssocID="{95107182-618A-4278-B125-6A6597813B09}" presName="level" presStyleLbl="node1" presStyleIdx="4" presStyleCnt="5">
        <dgm:presLayoutVars>
          <dgm:chMax val="1"/>
          <dgm:bulletEnabled val="1"/>
        </dgm:presLayoutVars>
      </dgm:prSet>
      <dgm:spPr/>
      <dgm:t>
        <a:bodyPr/>
        <a:lstStyle/>
        <a:p>
          <a:endParaRPr lang="en-US"/>
        </a:p>
      </dgm:t>
    </dgm:pt>
    <dgm:pt modelId="{2F7D3306-B855-441A-BFFC-907F7C06E505}" type="pres">
      <dgm:prSet presAssocID="{95107182-618A-4278-B125-6A6597813B09}" presName="levelTx" presStyleLbl="revTx" presStyleIdx="0" presStyleCnt="0">
        <dgm:presLayoutVars>
          <dgm:chMax val="1"/>
          <dgm:bulletEnabled val="1"/>
        </dgm:presLayoutVars>
      </dgm:prSet>
      <dgm:spPr/>
      <dgm:t>
        <a:bodyPr/>
        <a:lstStyle/>
        <a:p>
          <a:endParaRPr lang="en-US"/>
        </a:p>
      </dgm:t>
    </dgm:pt>
  </dgm:ptLst>
  <dgm:cxnLst>
    <dgm:cxn modelId="{AE4A688F-D166-442E-A2ED-535694BAE78D}" type="presOf" srcId="{5B3901C5-F220-4653-B07E-3E2DB10DFAC5}" destId="{C301A2BF-97A7-4615-A301-59F5E33903F2}" srcOrd="1" destOrd="0" presId="urn:microsoft.com/office/officeart/2005/8/layout/pyramid1"/>
    <dgm:cxn modelId="{2C78483E-DB1E-4004-B983-56F3AE51C7F6}" type="presOf" srcId="{418CD216-D656-46D9-B681-16087A7D51E2}" destId="{BCBD12EA-D834-424A-AF3A-9C3D27E5D504}" srcOrd="0" destOrd="0" presId="urn:microsoft.com/office/officeart/2005/8/layout/pyramid1"/>
    <dgm:cxn modelId="{1705CB67-AA8E-4BEB-BE02-CA919021B132}" type="presOf" srcId="{5B3901C5-F220-4653-B07E-3E2DB10DFAC5}" destId="{1358E091-BD69-4B92-9592-4046EE5CEDD0}" srcOrd="0" destOrd="0" presId="urn:microsoft.com/office/officeart/2005/8/layout/pyramid1"/>
    <dgm:cxn modelId="{51EE277E-641B-4EDC-86B3-D88F2431A9C0}" type="presOf" srcId="{FFE2C0FD-5505-4CF7-9E6D-FE9A92BC0407}" destId="{5A647E42-2DA5-4C31-9611-0F5FFEADE6DB}" srcOrd="1" destOrd="0" presId="urn:microsoft.com/office/officeart/2005/8/layout/pyramid1"/>
    <dgm:cxn modelId="{640D238A-0466-4B90-8BF4-C6AFC73E3413}" srcId="{418CD216-D656-46D9-B681-16087A7D51E2}" destId="{5FC6BE72-081B-4F07-A4EC-4111C08FD0A3}" srcOrd="0" destOrd="0" parTransId="{D2718813-B36A-4B6E-8DAD-59BEFC85C4A9}" sibTransId="{2AC514D9-E7A3-40B2-9E2E-A55226511FC2}"/>
    <dgm:cxn modelId="{B8030E7A-120C-4D21-8AC9-B83149E63A68}" type="presOf" srcId="{95107182-618A-4278-B125-6A6597813B09}" destId="{2F7D3306-B855-441A-BFFC-907F7C06E505}" srcOrd="1" destOrd="0" presId="urn:microsoft.com/office/officeart/2005/8/layout/pyramid1"/>
    <dgm:cxn modelId="{DA4E851F-0F98-46F6-AB2A-3B13E0CA2542}" type="presOf" srcId="{5FC6BE72-081B-4F07-A4EC-4111C08FD0A3}" destId="{AAC08915-5A5C-4E11-BB70-2F2898DA4163}" srcOrd="1" destOrd="0" presId="urn:microsoft.com/office/officeart/2005/8/layout/pyramid1"/>
    <dgm:cxn modelId="{44FFD7E1-5F38-458A-B636-09C5FFA84FD5}" type="presOf" srcId="{95107182-618A-4278-B125-6A6597813B09}" destId="{F3F35541-1FFF-4D02-8874-A81026F6CC52}" srcOrd="0" destOrd="0" presId="urn:microsoft.com/office/officeart/2005/8/layout/pyramid1"/>
    <dgm:cxn modelId="{8CD04CA1-CF43-4739-B571-0750274D2ACE}" type="presOf" srcId="{5FC6BE72-081B-4F07-A4EC-4111C08FD0A3}" destId="{C13E1170-5ACA-4FD2-9DFC-2BF4710A47B3}" srcOrd="0" destOrd="0" presId="urn:microsoft.com/office/officeart/2005/8/layout/pyramid1"/>
    <dgm:cxn modelId="{1F65A2EA-2460-4A0D-89DA-844CD50A91C8}" srcId="{418CD216-D656-46D9-B681-16087A7D51E2}" destId="{5B3901C5-F220-4653-B07E-3E2DB10DFAC5}" srcOrd="3" destOrd="0" parTransId="{AA949C93-3A45-4F53-8D2C-2A5E9F3E900B}" sibTransId="{C9840B94-31D5-4AFE-AFFE-34A5E59AC7C3}"/>
    <dgm:cxn modelId="{D9AB7C50-9926-40D3-9CBD-404A9EF0589B}" type="presOf" srcId="{A51D2599-B239-4F74-BEDB-2F4FB0671874}" destId="{8CA2FCF9-2C04-410C-9700-DFEDED31259A}" srcOrd="1" destOrd="0" presId="urn:microsoft.com/office/officeart/2005/8/layout/pyramid1"/>
    <dgm:cxn modelId="{A92C4A3E-208D-4117-AA18-83B573966F73}" srcId="{418CD216-D656-46D9-B681-16087A7D51E2}" destId="{FFE2C0FD-5505-4CF7-9E6D-FE9A92BC0407}" srcOrd="1" destOrd="0" parTransId="{921F90B4-A696-48E8-AB06-AFE520F94EE8}" sibTransId="{A70F5864-5E7D-49E1-8C3D-76784D7F3B77}"/>
    <dgm:cxn modelId="{D7561C2B-75DA-4DF3-A9C2-1B8786C2C740}" type="presOf" srcId="{A51D2599-B239-4F74-BEDB-2F4FB0671874}" destId="{03FEE843-A9E2-4586-AA27-2C749FCA5C1F}" srcOrd="0" destOrd="0" presId="urn:microsoft.com/office/officeart/2005/8/layout/pyramid1"/>
    <dgm:cxn modelId="{25C71CE7-24FE-445F-A45C-A4276D32DF53}" srcId="{418CD216-D656-46D9-B681-16087A7D51E2}" destId="{95107182-618A-4278-B125-6A6597813B09}" srcOrd="4" destOrd="0" parTransId="{0062202B-8666-43E7-B017-2C42AECC3C25}" sibTransId="{FD7DB1C5-4992-4D00-88A6-5F755BD37598}"/>
    <dgm:cxn modelId="{1B34C962-C897-469B-9179-56096157E4C2}" srcId="{418CD216-D656-46D9-B681-16087A7D51E2}" destId="{A51D2599-B239-4F74-BEDB-2F4FB0671874}" srcOrd="2" destOrd="0" parTransId="{8E469883-8FC3-41F1-8BFB-7E8E533DBF4D}" sibTransId="{1FDF85C3-CFE2-42B5-8610-78E023977E5D}"/>
    <dgm:cxn modelId="{D972184F-4E52-437D-9D99-8BA3695CD7D7}" type="presOf" srcId="{FFE2C0FD-5505-4CF7-9E6D-FE9A92BC0407}" destId="{500E366E-BF70-48D7-B386-E15EB6EB829D}" srcOrd="0" destOrd="0" presId="urn:microsoft.com/office/officeart/2005/8/layout/pyramid1"/>
    <dgm:cxn modelId="{4331832E-2E22-4626-B4DB-618B86A0662D}" type="presParOf" srcId="{BCBD12EA-D834-424A-AF3A-9C3D27E5D504}" destId="{451FA1EB-E920-4787-B113-28F6681F5A75}" srcOrd="0" destOrd="0" presId="urn:microsoft.com/office/officeart/2005/8/layout/pyramid1"/>
    <dgm:cxn modelId="{24441F1D-FABF-49B5-910A-AC51AE02B50E}" type="presParOf" srcId="{451FA1EB-E920-4787-B113-28F6681F5A75}" destId="{C13E1170-5ACA-4FD2-9DFC-2BF4710A47B3}" srcOrd="0" destOrd="0" presId="urn:microsoft.com/office/officeart/2005/8/layout/pyramid1"/>
    <dgm:cxn modelId="{4DC31612-86F4-4A77-A07C-66CECF6BBE26}" type="presParOf" srcId="{451FA1EB-E920-4787-B113-28F6681F5A75}" destId="{AAC08915-5A5C-4E11-BB70-2F2898DA4163}" srcOrd="1" destOrd="0" presId="urn:microsoft.com/office/officeart/2005/8/layout/pyramid1"/>
    <dgm:cxn modelId="{46D28335-8B5E-4705-8434-DCAADB7EA2E5}" type="presParOf" srcId="{BCBD12EA-D834-424A-AF3A-9C3D27E5D504}" destId="{CFE07317-83BA-4565-A87A-302509AA3F0D}" srcOrd="1" destOrd="0" presId="urn:microsoft.com/office/officeart/2005/8/layout/pyramid1"/>
    <dgm:cxn modelId="{AB1E949F-F222-4F06-8EED-148E1DCDC8F2}" type="presParOf" srcId="{CFE07317-83BA-4565-A87A-302509AA3F0D}" destId="{500E366E-BF70-48D7-B386-E15EB6EB829D}" srcOrd="0" destOrd="0" presId="urn:microsoft.com/office/officeart/2005/8/layout/pyramid1"/>
    <dgm:cxn modelId="{3A1B92EA-9743-4F3D-BD61-FCEBDF500B9C}" type="presParOf" srcId="{CFE07317-83BA-4565-A87A-302509AA3F0D}" destId="{5A647E42-2DA5-4C31-9611-0F5FFEADE6DB}" srcOrd="1" destOrd="0" presId="urn:microsoft.com/office/officeart/2005/8/layout/pyramid1"/>
    <dgm:cxn modelId="{9ECE30A3-5A13-4C29-933B-282AB7F90DA8}" type="presParOf" srcId="{BCBD12EA-D834-424A-AF3A-9C3D27E5D504}" destId="{B95D2DA3-F2BB-4D76-BAB5-FA974E0BDDF7}" srcOrd="2" destOrd="0" presId="urn:microsoft.com/office/officeart/2005/8/layout/pyramid1"/>
    <dgm:cxn modelId="{81929B1A-D6C3-4396-8E4A-AA001D1A50E9}" type="presParOf" srcId="{B95D2DA3-F2BB-4D76-BAB5-FA974E0BDDF7}" destId="{03FEE843-A9E2-4586-AA27-2C749FCA5C1F}" srcOrd="0" destOrd="0" presId="urn:microsoft.com/office/officeart/2005/8/layout/pyramid1"/>
    <dgm:cxn modelId="{28823879-E04F-4134-83C1-EE0D24E2B3F6}" type="presParOf" srcId="{B95D2DA3-F2BB-4D76-BAB5-FA974E0BDDF7}" destId="{8CA2FCF9-2C04-410C-9700-DFEDED31259A}" srcOrd="1" destOrd="0" presId="urn:microsoft.com/office/officeart/2005/8/layout/pyramid1"/>
    <dgm:cxn modelId="{60A22864-194E-4494-AE5D-42107658F20F}" type="presParOf" srcId="{BCBD12EA-D834-424A-AF3A-9C3D27E5D504}" destId="{DC9B9685-3D4F-4CB6-B8A5-C385E24F1BDB}" srcOrd="3" destOrd="0" presId="urn:microsoft.com/office/officeart/2005/8/layout/pyramid1"/>
    <dgm:cxn modelId="{78BE03D8-A6EB-496D-AFD0-F33CC614B5C0}" type="presParOf" srcId="{DC9B9685-3D4F-4CB6-B8A5-C385E24F1BDB}" destId="{1358E091-BD69-4B92-9592-4046EE5CEDD0}" srcOrd="0" destOrd="0" presId="urn:microsoft.com/office/officeart/2005/8/layout/pyramid1"/>
    <dgm:cxn modelId="{44D64614-91B2-4139-B396-CBC208352053}" type="presParOf" srcId="{DC9B9685-3D4F-4CB6-B8A5-C385E24F1BDB}" destId="{C301A2BF-97A7-4615-A301-59F5E33903F2}" srcOrd="1" destOrd="0" presId="urn:microsoft.com/office/officeart/2005/8/layout/pyramid1"/>
    <dgm:cxn modelId="{D3E73F58-017A-4741-97B5-FB1EE38FE08B}" type="presParOf" srcId="{BCBD12EA-D834-424A-AF3A-9C3D27E5D504}" destId="{2729D747-2CA0-4045-A942-A4CFAD08581E}" srcOrd="4" destOrd="0" presId="urn:microsoft.com/office/officeart/2005/8/layout/pyramid1"/>
    <dgm:cxn modelId="{0C42547C-2C2D-4E8A-B047-13C7A9EA9B77}" type="presParOf" srcId="{2729D747-2CA0-4045-A942-A4CFAD08581E}" destId="{F3F35541-1FFF-4D02-8874-A81026F6CC52}" srcOrd="0" destOrd="0" presId="urn:microsoft.com/office/officeart/2005/8/layout/pyramid1"/>
    <dgm:cxn modelId="{F0DA9E4E-B20F-4A47-B5E4-F429C913361E}" type="presParOf" srcId="{2729D747-2CA0-4045-A942-A4CFAD08581E}" destId="{2F7D3306-B855-441A-BFFC-907F7C06E50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6D686-FB16-4429-97CB-7B86AE13A2AB}" type="doc">
      <dgm:prSet loTypeId="urn:microsoft.com/office/officeart/2005/8/layout/matrix3" loCatId="matrix" qsTypeId="urn:microsoft.com/office/officeart/2005/8/quickstyle/simple1#6" qsCatId="simple" csTypeId="urn:microsoft.com/office/officeart/2005/8/colors/accent1_2#3" csCatId="accent1" phldr="1"/>
      <dgm:spPr/>
      <dgm:t>
        <a:bodyPr/>
        <a:lstStyle/>
        <a:p>
          <a:endParaRPr lang="en-US"/>
        </a:p>
      </dgm:t>
    </dgm:pt>
    <dgm:pt modelId="{FF2BA89A-CC73-4C44-A530-69BD6180B797}">
      <dgm:prSet phldrT="[Text]"/>
      <dgm:spPr/>
      <dgm:t>
        <a:bodyPr/>
        <a:lstStyle/>
        <a:p>
          <a:r>
            <a:rPr lang="en-US" dirty="0" smtClean="0">
              <a:solidFill>
                <a:schemeClr val="tx1"/>
              </a:solidFill>
            </a:rPr>
            <a:t>The good things about ______</a:t>
          </a:r>
          <a:endParaRPr lang="en-US" dirty="0">
            <a:solidFill>
              <a:schemeClr val="tx1"/>
            </a:solidFill>
          </a:endParaRPr>
        </a:p>
      </dgm:t>
    </dgm:pt>
    <dgm:pt modelId="{E5B6C4D3-6177-4F6E-AC56-33DDD49D7421}" type="parTrans" cxnId="{773E69ED-EB33-4AA2-A4ED-93EBF3ABB57F}">
      <dgm:prSet/>
      <dgm:spPr/>
      <dgm:t>
        <a:bodyPr/>
        <a:lstStyle/>
        <a:p>
          <a:endParaRPr lang="en-US"/>
        </a:p>
      </dgm:t>
    </dgm:pt>
    <dgm:pt modelId="{86A18636-6D43-4CBB-845D-BEA1B54B5417}" type="sibTrans" cxnId="{773E69ED-EB33-4AA2-A4ED-93EBF3ABB57F}">
      <dgm:prSet/>
      <dgm:spPr/>
      <dgm:t>
        <a:bodyPr/>
        <a:lstStyle/>
        <a:p>
          <a:endParaRPr lang="en-US"/>
        </a:p>
      </dgm:t>
    </dgm:pt>
    <dgm:pt modelId="{9966AC15-93D3-4BBB-9E0E-0B3B2CE55340}">
      <dgm:prSet phldrT="[Text]"/>
      <dgm:spPr/>
      <dgm:t>
        <a:bodyPr/>
        <a:lstStyle/>
        <a:p>
          <a:r>
            <a:rPr lang="en-US" dirty="0" smtClean="0">
              <a:solidFill>
                <a:schemeClr val="tx1"/>
              </a:solidFill>
            </a:rPr>
            <a:t>The not- so-good things about ____</a:t>
          </a:r>
          <a:endParaRPr lang="en-US" dirty="0">
            <a:solidFill>
              <a:schemeClr val="tx1"/>
            </a:solidFill>
          </a:endParaRPr>
        </a:p>
      </dgm:t>
    </dgm:pt>
    <dgm:pt modelId="{EC3A94EF-B46A-4C5C-854D-810FB9B22849}" type="parTrans" cxnId="{5D133DBC-BA3B-4C1E-AE66-6C536FB81A2F}">
      <dgm:prSet/>
      <dgm:spPr/>
      <dgm:t>
        <a:bodyPr/>
        <a:lstStyle/>
        <a:p>
          <a:endParaRPr lang="en-US"/>
        </a:p>
      </dgm:t>
    </dgm:pt>
    <dgm:pt modelId="{147B850F-5C2B-49DD-B7BD-28F6F41C5698}" type="sibTrans" cxnId="{5D133DBC-BA3B-4C1E-AE66-6C536FB81A2F}">
      <dgm:prSet/>
      <dgm:spPr/>
      <dgm:t>
        <a:bodyPr/>
        <a:lstStyle/>
        <a:p>
          <a:endParaRPr lang="en-US"/>
        </a:p>
      </dgm:t>
    </dgm:pt>
    <dgm:pt modelId="{BEE7B49F-E5B7-41C8-BC1E-442AFACB4FE5}">
      <dgm:prSet phldrT="[Text]"/>
      <dgm:spPr/>
      <dgm:t>
        <a:bodyPr/>
        <a:lstStyle/>
        <a:p>
          <a:r>
            <a:rPr lang="en-US" dirty="0" smtClean="0">
              <a:solidFill>
                <a:schemeClr val="tx1"/>
              </a:solidFill>
            </a:rPr>
            <a:t>The good things about changing</a:t>
          </a:r>
          <a:endParaRPr lang="en-US" dirty="0">
            <a:solidFill>
              <a:schemeClr val="tx1"/>
            </a:solidFill>
          </a:endParaRPr>
        </a:p>
      </dgm:t>
    </dgm:pt>
    <dgm:pt modelId="{76A08194-7ED8-40FB-9B4E-36CF4B3685B3}" type="parTrans" cxnId="{EE78F628-032A-446A-80E3-2EE29A01A05D}">
      <dgm:prSet/>
      <dgm:spPr/>
      <dgm:t>
        <a:bodyPr/>
        <a:lstStyle/>
        <a:p>
          <a:endParaRPr lang="en-US"/>
        </a:p>
      </dgm:t>
    </dgm:pt>
    <dgm:pt modelId="{5E59CCB6-05C8-4D4A-8C3D-D5B2E923C446}" type="sibTrans" cxnId="{EE78F628-032A-446A-80E3-2EE29A01A05D}">
      <dgm:prSet/>
      <dgm:spPr/>
      <dgm:t>
        <a:bodyPr/>
        <a:lstStyle/>
        <a:p>
          <a:endParaRPr lang="en-US"/>
        </a:p>
      </dgm:t>
    </dgm:pt>
    <dgm:pt modelId="{4A7EABD7-B399-4520-8E62-DA050AB5BBF3}">
      <dgm:prSet phldrT="[Text]"/>
      <dgm:spPr/>
      <dgm:t>
        <a:bodyPr/>
        <a:lstStyle/>
        <a:p>
          <a:r>
            <a:rPr lang="en-US" dirty="0" smtClean="0">
              <a:solidFill>
                <a:schemeClr val="tx1"/>
              </a:solidFill>
            </a:rPr>
            <a:t>The not-so-good things about changing</a:t>
          </a:r>
          <a:endParaRPr lang="en-US" dirty="0">
            <a:solidFill>
              <a:schemeClr val="tx1"/>
            </a:solidFill>
          </a:endParaRPr>
        </a:p>
      </dgm:t>
    </dgm:pt>
    <dgm:pt modelId="{F7F929BD-FE0B-4342-95AA-EE71E1FEFE80}" type="parTrans" cxnId="{F826C2E7-6609-4D2D-A5A6-96A340497A46}">
      <dgm:prSet/>
      <dgm:spPr/>
      <dgm:t>
        <a:bodyPr/>
        <a:lstStyle/>
        <a:p>
          <a:endParaRPr lang="en-US"/>
        </a:p>
      </dgm:t>
    </dgm:pt>
    <dgm:pt modelId="{EA6A5973-CFB0-4199-BBEA-9B9BA00E3FFC}" type="sibTrans" cxnId="{F826C2E7-6609-4D2D-A5A6-96A340497A46}">
      <dgm:prSet/>
      <dgm:spPr/>
      <dgm:t>
        <a:bodyPr/>
        <a:lstStyle/>
        <a:p>
          <a:endParaRPr lang="en-US"/>
        </a:p>
      </dgm:t>
    </dgm:pt>
    <dgm:pt modelId="{A0C61541-D99C-429B-BFCB-CCC18A297F57}" type="pres">
      <dgm:prSet presAssocID="{1966D686-FB16-4429-97CB-7B86AE13A2AB}" presName="matrix" presStyleCnt="0">
        <dgm:presLayoutVars>
          <dgm:chMax val="1"/>
          <dgm:dir/>
          <dgm:resizeHandles val="exact"/>
        </dgm:presLayoutVars>
      </dgm:prSet>
      <dgm:spPr/>
      <dgm:t>
        <a:bodyPr/>
        <a:lstStyle/>
        <a:p>
          <a:endParaRPr lang="en-US"/>
        </a:p>
      </dgm:t>
    </dgm:pt>
    <dgm:pt modelId="{F45381FF-441E-4365-B4E8-B30D7E4DC3DE}" type="pres">
      <dgm:prSet presAssocID="{1966D686-FB16-4429-97CB-7B86AE13A2AB}" presName="diamond" presStyleLbl="bgShp" presStyleIdx="0" presStyleCnt="1"/>
      <dgm:spPr/>
    </dgm:pt>
    <dgm:pt modelId="{35E7A1CB-0369-4F0C-A001-1F39324E326E}" type="pres">
      <dgm:prSet presAssocID="{1966D686-FB16-4429-97CB-7B86AE13A2AB}" presName="quad1" presStyleLbl="node1" presStyleIdx="0" presStyleCnt="4">
        <dgm:presLayoutVars>
          <dgm:chMax val="0"/>
          <dgm:chPref val="0"/>
          <dgm:bulletEnabled val="1"/>
        </dgm:presLayoutVars>
      </dgm:prSet>
      <dgm:spPr/>
      <dgm:t>
        <a:bodyPr/>
        <a:lstStyle/>
        <a:p>
          <a:endParaRPr lang="en-US"/>
        </a:p>
      </dgm:t>
    </dgm:pt>
    <dgm:pt modelId="{77A5C037-4504-4025-ADDD-74E8E31BAF9F}" type="pres">
      <dgm:prSet presAssocID="{1966D686-FB16-4429-97CB-7B86AE13A2AB}" presName="quad2" presStyleLbl="node1" presStyleIdx="1" presStyleCnt="4">
        <dgm:presLayoutVars>
          <dgm:chMax val="0"/>
          <dgm:chPref val="0"/>
          <dgm:bulletEnabled val="1"/>
        </dgm:presLayoutVars>
      </dgm:prSet>
      <dgm:spPr/>
      <dgm:t>
        <a:bodyPr/>
        <a:lstStyle/>
        <a:p>
          <a:endParaRPr lang="en-US"/>
        </a:p>
      </dgm:t>
    </dgm:pt>
    <dgm:pt modelId="{007B0F65-079B-41F6-B38F-044E57E5407E}" type="pres">
      <dgm:prSet presAssocID="{1966D686-FB16-4429-97CB-7B86AE13A2AB}" presName="quad3" presStyleLbl="node1" presStyleIdx="2" presStyleCnt="4">
        <dgm:presLayoutVars>
          <dgm:chMax val="0"/>
          <dgm:chPref val="0"/>
          <dgm:bulletEnabled val="1"/>
        </dgm:presLayoutVars>
      </dgm:prSet>
      <dgm:spPr/>
      <dgm:t>
        <a:bodyPr/>
        <a:lstStyle/>
        <a:p>
          <a:endParaRPr lang="en-US"/>
        </a:p>
      </dgm:t>
    </dgm:pt>
    <dgm:pt modelId="{AEC153EF-DAD4-4828-A088-7D60A08C4D99}" type="pres">
      <dgm:prSet presAssocID="{1966D686-FB16-4429-97CB-7B86AE13A2AB}" presName="quad4" presStyleLbl="node1" presStyleIdx="3" presStyleCnt="4">
        <dgm:presLayoutVars>
          <dgm:chMax val="0"/>
          <dgm:chPref val="0"/>
          <dgm:bulletEnabled val="1"/>
        </dgm:presLayoutVars>
      </dgm:prSet>
      <dgm:spPr/>
      <dgm:t>
        <a:bodyPr/>
        <a:lstStyle/>
        <a:p>
          <a:endParaRPr lang="en-US"/>
        </a:p>
      </dgm:t>
    </dgm:pt>
  </dgm:ptLst>
  <dgm:cxnLst>
    <dgm:cxn modelId="{41D0666A-5997-453C-8BC1-A77A0ED6D6A4}" type="presOf" srcId="{9966AC15-93D3-4BBB-9E0E-0B3B2CE55340}" destId="{77A5C037-4504-4025-ADDD-74E8E31BAF9F}" srcOrd="0" destOrd="0" presId="urn:microsoft.com/office/officeart/2005/8/layout/matrix3"/>
    <dgm:cxn modelId="{E7FE4741-9251-42DC-A5C1-80A9B15A9765}" type="presOf" srcId="{1966D686-FB16-4429-97CB-7B86AE13A2AB}" destId="{A0C61541-D99C-429B-BFCB-CCC18A297F57}" srcOrd="0" destOrd="0" presId="urn:microsoft.com/office/officeart/2005/8/layout/matrix3"/>
    <dgm:cxn modelId="{F826C2E7-6609-4D2D-A5A6-96A340497A46}" srcId="{1966D686-FB16-4429-97CB-7B86AE13A2AB}" destId="{4A7EABD7-B399-4520-8E62-DA050AB5BBF3}" srcOrd="3" destOrd="0" parTransId="{F7F929BD-FE0B-4342-95AA-EE71E1FEFE80}" sibTransId="{EA6A5973-CFB0-4199-BBEA-9B9BA00E3FFC}"/>
    <dgm:cxn modelId="{9D12BF83-085D-43CA-A83A-CCB2793B85CF}" type="presOf" srcId="{BEE7B49F-E5B7-41C8-BC1E-442AFACB4FE5}" destId="{007B0F65-079B-41F6-B38F-044E57E5407E}" srcOrd="0" destOrd="0" presId="urn:microsoft.com/office/officeart/2005/8/layout/matrix3"/>
    <dgm:cxn modelId="{5D133DBC-BA3B-4C1E-AE66-6C536FB81A2F}" srcId="{1966D686-FB16-4429-97CB-7B86AE13A2AB}" destId="{9966AC15-93D3-4BBB-9E0E-0B3B2CE55340}" srcOrd="1" destOrd="0" parTransId="{EC3A94EF-B46A-4C5C-854D-810FB9B22849}" sibTransId="{147B850F-5C2B-49DD-B7BD-28F6F41C5698}"/>
    <dgm:cxn modelId="{EE78F628-032A-446A-80E3-2EE29A01A05D}" srcId="{1966D686-FB16-4429-97CB-7B86AE13A2AB}" destId="{BEE7B49F-E5B7-41C8-BC1E-442AFACB4FE5}" srcOrd="2" destOrd="0" parTransId="{76A08194-7ED8-40FB-9B4E-36CF4B3685B3}" sibTransId="{5E59CCB6-05C8-4D4A-8C3D-D5B2E923C446}"/>
    <dgm:cxn modelId="{773E69ED-EB33-4AA2-A4ED-93EBF3ABB57F}" srcId="{1966D686-FB16-4429-97CB-7B86AE13A2AB}" destId="{FF2BA89A-CC73-4C44-A530-69BD6180B797}" srcOrd="0" destOrd="0" parTransId="{E5B6C4D3-6177-4F6E-AC56-33DDD49D7421}" sibTransId="{86A18636-6D43-4CBB-845D-BEA1B54B5417}"/>
    <dgm:cxn modelId="{C976A637-D063-430D-BD4D-CA0AF25E2228}" type="presOf" srcId="{4A7EABD7-B399-4520-8E62-DA050AB5BBF3}" destId="{AEC153EF-DAD4-4828-A088-7D60A08C4D99}" srcOrd="0" destOrd="0" presId="urn:microsoft.com/office/officeart/2005/8/layout/matrix3"/>
    <dgm:cxn modelId="{4A9495AE-2D01-44BA-B8B2-C5520773A503}" type="presOf" srcId="{FF2BA89A-CC73-4C44-A530-69BD6180B797}" destId="{35E7A1CB-0369-4F0C-A001-1F39324E326E}" srcOrd="0" destOrd="0" presId="urn:microsoft.com/office/officeart/2005/8/layout/matrix3"/>
    <dgm:cxn modelId="{374B9833-7541-46F8-A152-6550EBF98C6B}" type="presParOf" srcId="{A0C61541-D99C-429B-BFCB-CCC18A297F57}" destId="{F45381FF-441E-4365-B4E8-B30D7E4DC3DE}" srcOrd="0" destOrd="0" presId="urn:microsoft.com/office/officeart/2005/8/layout/matrix3"/>
    <dgm:cxn modelId="{6984D9AC-AAAA-4C67-B9A9-9FE4976B8913}" type="presParOf" srcId="{A0C61541-D99C-429B-BFCB-CCC18A297F57}" destId="{35E7A1CB-0369-4F0C-A001-1F39324E326E}" srcOrd="1" destOrd="0" presId="urn:microsoft.com/office/officeart/2005/8/layout/matrix3"/>
    <dgm:cxn modelId="{F05589B7-4FAB-46B0-A803-CCAD80C6E036}" type="presParOf" srcId="{A0C61541-D99C-429B-BFCB-CCC18A297F57}" destId="{77A5C037-4504-4025-ADDD-74E8E31BAF9F}" srcOrd="2" destOrd="0" presId="urn:microsoft.com/office/officeart/2005/8/layout/matrix3"/>
    <dgm:cxn modelId="{697A7A68-2940-44DE-AB20-80E0313EF1FC}" type="presParOf" srcId="{A0C61541-D99C-429B-BFCB-CCC18A297F57}" destId="{007B0F65-079B-41F6-B38F-044E57E5407E}" srcOrd="3" destOrd="0" presId="urn:microsoft.com/office/officeart/2005/8/layout/matrix3"/>
    <dgm:cxn modelId="{815D9AA6-1A27-4DDE-8AD4-C42D383562DB}" type="presParOf" srcId="{A0C61541-D99C-429B-BFCB-CCC18A297F57}" destId="{AEC153EF-DAD4-4828-A088-7D60A08C4D9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0C9C26-DE30-4007-929A-F10F16BA86F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C8945EB2-F5FD-43D3-98AA-324C770FA821}">
      <dgm:prSet custT="1"/>
      <dgm:spPr/>
      <dgm:t>
        <a:bodyPr/>
        <a:lstStyle/>
        <a:p>
          <a:pPr rtl="0"/>
          <a:r>
            <a:rPr lang="en-US" sz="2000" b="1" dirty="0" smtClean="0">
              <a:solidFill>
                <a:srgbClr val="F8F8F8"/>
              </a:solidFill>
            </a:rPr>
            <a:t>Desire</a:t>
          </a:r>
          <a:endParaRPr lang="en-US" sz="2000" dirty="0">
            <a:solidFill>
              <a:srgbClr val="F8F8F8"/>
            </a:solidFill>
          </a:endParaRPr>
        </a:p>
      </dgm:t>
    </dgm:pt>
    <dgm:pt modelId="{3E106DC6-467D-4B98-926D-2AF9BF3E8517}" type="parTrans" cxnId="{8703D128-4D4A-4C2B-B6CC-74A2673C0BEC}">
      <dgm:prSet/>
      <dgm:spPr/>
      <dgm:t>
        <a:bodyPr/>
        <a:lstStyle/>
        <a:p>
          <a:endParaRPr lang="en-US"/>
        </a:p>
      </dgm:t>
    </dgm:pt>
    <dgm:pt modelId="{6C7A5077-F0E3-4A23-BD59-30C9C422E132}" type="sibTrans" cxnId="{8703D128-4D4A-4C2B-B6CC-74A2673C0BEC}">
      <dgm:prSet/>
      <dgm:spPr/>
      <dgm:t>
        <a:bodyPr/>
        <a:lstStyle/>
        <a:p>
          <a:endParaRPr lang="en-US"/>
        </a:p>
      </dgm:t>
    </dgm:pt>
    <dgm:pt modelId="{7DA62A31-1BC5-4F17-B4E2-C51283573D25}">
      <dgm:prSet custT="1"/>
      <dgm:spPr/>
      <dgm:t>
        <a:bodyPr/>
        <a:lstStyle/>
        <a:p>
          <a:pPr rtl="0"/>
          <a:r>
            <a:rPr lang="en-US" sz="2000" b="1" dirty="0" smtClean="0">
              <a:solidFill>
                <a:srgbClr val="F8F8F8"/>
              </a:solidFill>
            </a:rPr>
            <a:t>Ability</a:t>
          </a:r>
          <a:endParaRPr lang="en-US" sz="2000" dirty="0">
            <a:solidFill>
              <a:srgbClr val="F8F8F8"/>
            </a:solidFill>
          </a:endParaRPr>
        </a:p>
      </dgm:t>
    </dgm:pt>
    <dgm:pt modelId="{F40FD166-500D-49CD-BAB7-13BE7CD01916}" type="parTrans" cxnId="{B8B456AB-8EBE-41FC-B9D6-D8E8FA6B526C}">
      <dgm:prSet/>
      <dgm:spPr/>
      <dgm:t>
        <a:bodyPr/>
        <a:lstStyle/>
        <a:p>
          <a:endParaRPr lang="en-US"/>
        </a:p>
      </dgm:t>
    </dgm:pt>
    <dgm:pt modelId="{8FB43410-C4AC-480E-9572-21FAC9FCFC5F}" type="sibTrans" cxnId="{B8B456AB-8EBE-41FC-B9D6-D8E8FA6B526C}">
      <dgm:prSet/>
      <dgm:spPr/>
      <dgm:t>
        <a:bodyPr/>
        <a:lstStyle/>
        <a:p>
          <a:endParaRPr lang="en-US"/>
        </a:p>
      </dgm:t>
    </dgm:pt>
    <dgm:pt modelId="{4FE192D7-BDA8-46E7-B1C4-EC3446FF605E}">
      <dgm:prSet custT="1"/>
      <dgm:spPr/>
      <dgm:t>
        <a:bodyPr/>
        <a:lstStyle/>
        <a:p>
          <a:pPr rtl="0"/>
          <a:r>
            <a:rPr lang="en-US" sz="2000" b="1" dirty="0" smtClean="0">
              <a:solidFill>
                <a:srgbClr val="F8F8F8"/>
              </a:solidFill>
            </a:rPr>
            <a:t>Reason</a:t>
          </a:r>
          <a:endParaRPr lang="en-US" sz="2000" dirty="0">
            <a:solidFill>
              <a:srgbClr val="F8F8F8"/>
            </a:solidFill>
          </a:endParaRPr>
        </a:p>
      </dgm:t>
    </dgm:pt>
    <dgm:pt modelId="{37FFB700-0768-41A9-89E7-10BD0134C58D}" type="parTrans" cxnId="{F46DCEF5-81C9-4ECD-9F43-18CA9706A2E8}">
      <dgm:prSet/>
      <dgm:spPr/>
      <dgm:t>
        <a:bodyPr/>
        <a:lstStyle/>
        <a:p>
          <a:endParaRPr lang="en-US"/>
        </a:p>
      </dgm:t>
    </dgm:pt>
    <dgm:pt modelId="{F0A1F494-693C-43A0-A46B-1DF97129137E}" type="sibTrans" cxnId="{F46DCEF5-81C9-4ECD-9F43-18CA9706A2E8}">
      <dgm:prSet/>
      <dgm:spPr/>
      <dgm:t>
        <a:bodyPr/>
        <a:lstStyle/>
        <a:p>
          <a:endParaRPr lang="en-US"/>
        </a:p>
      </dgm:t>
    </dgm:pt>
    <dgm:pt modelId="{493C5B9B-B73F-4E3C-AF19-F38A68367C1F}">
      <dgm:prSet custT="1">
        <dgm:style>
          <a:lnRef idx="3">
            <a:schemeClr val="lt1"/>
          </a:lnRef>
          <a:fillRef idx="1">
            <a:schemeClr val="accent1"/>
          </a:fillRef>
          <a:effectRef idx="1">
            <a:schemeClr val="accent1"/>
          </a:effectRef>
          <a:fontRef idx="minor">
            <a:schemeClr val="lt1"/>
          </a:fontRef>
        </dgm:style>
      </dgm:prSet>
      <dgm:spPr>
        <a:noFill/>
        <a:ln>
          <a:noFill/>
        </a:ln>
      </dgm:spPr>
      <dgm:t>
        <a:bodyPr/>
        <a:lstStyle/>
        <a:p>
          <a:pPr rtl="0"/>
          <a:r>
            <a:rPr lang="en-US" sz="2000" b="1" dirty="0" smtClean="0">
              <a:solidFill>
                <a:srgbClr val="FFC000"/>
              </a:solidFill>
            </a:rPr>
            <a:t>Commitment</a:t>
          </a:r>
        </a:p>
        <a:p>
          <a:pPr rtl="0"/>
          <a:r>
            <a:rPr lang="en-US" sz="2000" dirty="0" smtClean="0">
              <a:solidFill>
                <a:srgbClr val="FFC000"/>
              </a:solidFill>
            </a:rPr>
            <a:t>	</a:t>
          </a:r>
          <a:endParaRPr lang="en-US" sz="2000" dirty="0">
            <a:solidFill>
              <a:srgbClr val="FFC000"/>
            </a:solidFill>
          </a:endParaRPr>
        </a:p>
      </dgm:t>
    </dgm:pt>
    <dgm:pt modelId="{91E684BA-5211-4C18-9B54-D7D14AFBAC69}" type="parTrans" cxnId="{0B6AE6D0-6906-4D9D-B8D3-88A8E91C60F8}">
      <dgm:prSet/>
      <dgm:spPr/>
      <dgm:t>
        <a:bodyPr/>
        <a:lstStyle/>
        <a:p>
          <a:endParaRPr lang="en-US"/>
        </a:p>
      </dgm:t>
    </dgm:pt>
    <dgm:pt modelId="{53FFB4DD-ECCB-40AB-9664-03F8CA6C50A9}" type="sibTrans" cxnId="{0B6AE6D0-6906-4D9D-B8D3-88A8E91C60F8}">
      <dgm:prSet/>
      <dgm:spPr/>
      <dgm:t>
        <a:bodyPr/>
        <a:lstStyle/>
        <a:p>
          <a:endParaRPr lang="en-US"/>
        </a:p>
      </dgm:t>
    </dgm:pt>
    <dgm:pt modelId="{AB9743A0-21AC-47B3-813A-F444C36589B8}">
      <dgm:prSet custT="1"/>
      <dgm:spPr/>
      <dgm:t>
        <a:bodyPr/>
        <a:lstStyle/>
        <a:p>
          <a:r>
            <a:rPr lang="en-US" sz="2000" b="1" dirty="0" smtClean="0">
              <a:solidFill>
                <a:srgbClr val="F8F8F8"/>
              </a:solidFill>
            </a:rPr>
            <a:t>Need</a:t>
          </a:r>
          <a:endParaRPr lang="en-US" sz="2000" b="1" dirty="0">
            <a:solidFill>
              <a:srgbClr val="F8F8F8"/>
            </a:solidFill>
          </a:endParaRPr>
        </a:p>
      </dgm:t>
    </dgm:pt>
    <dgm:pt modelId="{5F4CAEE0-6BF3-46FC-A205-51591FE0E684}" type="parTrans" cxnId="{EFA5C47C-FB75-47A0-983C-9AE1B20CBB66}">
      <dgm:prSet/>
      <dgm:spPr/>
      <dgm:t>
        <a:bodyPr/>
        <a:lstStyle/>
        <a:p>
          <a:endParaRPr lang="en-US"/>
        </a:p>
      </dgm:t>
    </dgm:pt>
    <dgm:pt modelId="{D23D1103-17D8-4B13-8270-FA7026A6FFB4}" type="sibTrans" cxnId="{EFA5C47C-FB75-47A0-983C-9AE1B20CBB66}">
      <dgm:prSet/>
      <dgm:spPr/>
      <dgm:t>
        <a:bodyPr/>
        <a:lstStyle/>
        <a:p>
          <a:endParaRPr lang="en-US"/>
        </a:p>
      </dgm:t>
    </dgm:pt>
    <dgm:pt modelId="{5976D24A-7CF7-4EE0-9E84-8766F5D33BC7}" type="pres">
      <dgm:prSet presAssocID="{260C9C26-DE30-4007-929A-F10F16BA86F7}" presName="arrowDiagram" presStyleCnt="0">
        <dgm:presLayoutVars>
          <dgm:chMax val="5"/>
          <dgm:dir/>
          <dgm:resizeHandles val="exact"/>
        </dgm:presLayoutVars>
      </dgm:prSet>
      <dgm:spPr/>
      <dgm:t>
        <a:bodyPr/>
        <a:lstStyle/>
        <a:p>
          <a:endParaRPr lang="en-US"/>
        </a:p>
      </dgm:t>
    </dgm:pt>
    <dgm:pt modelId="{496FD69F-1692-4F36-84A3-F50E74DEBE7C}" type="pres">
      <dgm:prSet presAssocID="{260C9C26-DE30-4007-929A-F10F16BA86F7}" presName="arrow" presStyleLbl="bgShp" presStyleIdx="0" presStyleCnt="1"/>
      <dgm:spPr>
        <a:solidFill>
          <a:schemeClr val="accent1"/>
        </a:solidFill>
      </dgm:spPr>
      <dgm:t>
        <a:bodyPr/>
        <a:lstStyle/>
        <a:p>
          <a:endParaRPr lang="en-US"/>
        </a:p>
      </dgm:t>
    </dgm:pt>
    <dgm:pt modelId="{C320408C-B7FE-412B-96AD-C4139B298B26}" type="pres">
      <dgm:prSet presAssocID="{260C9C26-DE30-4007-929A-F10F16BA86F7}" presName="arrowDiagram5" presStyleCnt="0"/>
      <dgm:spPr/>
    </dgm:pt>
    <dgm:pt modelId="{59878B0B-BA6C-459A-A4D6-37F38AE78C56}" type="pres">
      <dgm:prSet presAssocID="{C8945EB2-F5FD-43D3-98AA-324C770FA821}" presName="bullet5a" presStyleLbl="node1" presStyleIdx="0" presStyleCnt="5"/>
      <dgm:spPr>
        <a:ln>
          <a:solidFill>
            <a:srgbClr val="FF0000"/>
          </a:solidFill>
        </a:ln>
      </dgm:spPr>
      <dgm:t>
        <a:bodyPr/>
        <a:lstStyle/>
        <a:p>
          <a:endParaRPr lang="en-US"/>
        </a:p>
      </dgm:t>
    </dgm:pt>
    <dgm:pt modelId="{423D8C93-CD20-46D6-A2E8-100AE76975BB}" type="pres">
      <dgm:prSet presAssocID="{C8945EB2-F5FD-43D3-98AA-324C770FA821}" presName="textBox5a" presStyleLbl="revTx" presStyleIdx="0" presStyleCnt="5" custScaleY="60469">
        <dgm:presLayoutVars>
          <dgm:bulletEnabled val="1"/>
        </dgm:presLayoutVars>
      </dgm:prSet>
      <dgm:spPr/>
      <dgm:t>
        <a:bodyPr/>
        <a:lstStyle/>
        <a:p>
          <a:endParaRPr lang="en-US"/>
        </a:p>
      </dgm:t>
    </dgm:pt>
    <dgm:pt modelId="{40398A26-7D86-4A3A-A14F-2A2CA3E06467}" type="pres">
      <dgm:prSet presAssocID="{7DA62A31-1BC5-4F17-B4E2-C51283573D25}" presName="bullet5b" presStyleLbl="node1" presStyleIdx="1" presStyleCnt="5"/>
      <dgm:spPr>
        <a:ln>
          <a:solidFill>
            <a:srgbClr val="FF0000"/>
          </a:solidFill>
        </a:ln>
      </dgm:spPr>
      <dgm:t>
        <a:bodyPr/>
        <a:lstStyle/>
        <a:p>
          <a:endParaRPr lang="en-US"/>
        </a:p>
      </dgm:t>
    </dgm:pt>
    <dgm:pt modelId="{8AABD59D-5905-43AE-8EB0-8C49DB87677A}" type="pres">
      <dgm:prSet presAssocID="{7DA62A31-1BC5-4F17-B4E2-C51283573D25}" presName="textBox5b" presStyleLbl="revTx" presStyleIdx="1" presStyleCnt="5" custScaleY="74013">
        <dgm:presLayoutVars>
          <dgm:bulletEnabled val="1"/>
        </dgm:presLayoutVars>
      </dgm:prSet>
      <dgm:spPr/>
      <dgm:t>
        <a:bodyPr/>
        <a:lstStyle/>
        <a:p>
          <a:endParaRPr lang="en-US"/>
        </a:p>
      </dgm:t>
    </dgm:pt>
    <dgm:pt modelId="{34C627BA-8D37-45A3-B1A0-18F8CEDF9D62}" type="pres">
      <dgm:prSet presAssocID="{4FE192D7-BDA8-46E7-B1C4-EC3446FF605E}" presName="bullet5c" presStyleLbl="node1" presStyleIdx="2" presStyleCnt="5"/>
      <dgm:spPr>
        <a:ln>
          <a:solidFill>
            <a:srgbClr val="FF0000"/>
          </a:solidFill>
        </a:ln>
      </dgm:spPr>
      <dgm:t>
        <a:bodyPr/>
        <a:lstStyle/>
        <a:p>
          <a:endParaRPr lang="en-US"/>
        </a:p>
      </dgm:t>
    </dgm:pt>
    <dgm:pt modelId="{51E5D207-BC5F-464E-AE4B-48B4CB4E2EA2}" type="pres">
      <dgm:prSet presAssocID="{4FE192D7-BDA8-46E7-B1C4-EC3446FF605E}" presName="textBox5c" presStyleLbl="revTx" presStyleIdx="2" presStyleCnt="5" custScaleY="66803" custLinFactNeighborY="-2059">
        <dgm:presLayoutVars>
          <dgm:bulletEnabled val="1"/>
        </dgm:presLayoutVars>
      </dgm:prSet>
      <dgm:spPr/>
      <dgm:t>
        <a:bodyPr/>
        <a:lstStyle/>
        <a:p>
          <a:endParaRPr lang="en-US"/>
        </a:p>
      </dgm:t>
    </dgm:pt>
    <dgm:pt modelId="{4F0E855F-6F3E-49B6-BEDD-70625D7557A6}" type="pres">
      <dgm:prSet presAssocID="{AB9743A0-21AC-47B3-813A-F444C36589B8}" presName="bullet5d" presStyleLbl="node1" presStyleIdx="3" presStyleCnt="5"/>
      <dgm:spPr>
        <a:ln>
          <a:solidFill>
            <a:srgbClr val="FF0000"/>
          </a:solidFill>
        </a:ln>
      </dgm:spPr>
      <dgm:t>
        <a:bodyPr/>
        <a:lstStyle/>
        <a:p>
          <a:endParaRPr lang="en-US"/>
        </a:p>
      </dgm:t>
    </dgm:pt>
    <dgm:pt modelId="{D50ED453-3B70-4938-ADB1-E436F6BCEE1B}" type="pres">
      <dgm:prSet presAssocID="{AB9743A0-21AC-47B3-813A-F444C36589B8}" presName="textBox5d" presStyleLbl="revTx" presStyleIdx="3" presStyleCnt="5" custScaleY="50279" custLinFactNeighborY="2836">
        <dgm:presLayoutVars>
          <dgm:bulletEnabled val="1"/>
        </dgm:presLayoutVars>
      </dgm:prSet>
      <dgm:spPr/>
      <dgm:t>
        <a:bodyPr/>
        <a:lstStyle/>
        <a:p>
          <a:endParaRPr lang="en-US"/>
        </a:p>
      </dgm:t>
    </dgm:pt>
    <dgm:pt modelId="{CB3E3C84-A927-4DCD-BB38-2454E418CB63}" type="pres">
      <dgm:prSet presAssocID="{493C5B9B-B73F-4E3C-AF19-F38A68367C1F}" presName="bullet5e" presStyleLbl="node1" presStyleIdx="4" presStyleCnt="5"/>
      <dgm:spPr>
        <a:ln>
          <a:solidFill>
            <a:srgbClr val="FF0000"/>
          </a:solidFill>
        </a:ln>
      </dgm:spPr>
      <dgm:t>
        <a:bodyPr/>
        <a:lstStyle/>
        <a:p>
          <a:endParaRPr lang="en-US"/>
        </a:p>
      </dgm:t>
    </dgm:pt>
    <dgm:pt modelId="{8E6477CD-931F-421D-BFE0-0DA88D08B7D9}" type="pres">
      <dgm:prSet presAssocID="{493C5B9B-B73F-4E3C-AF19-F38A68367C1F}" presName="textBox5e" presStyleLbl="revTx" presStyleIdx="4" presStyleCnt="5" custScaleX="149548" custScaleY="46238" custLinFactNeighborX="1085" custLinFactNeighborY="7225">
        <dgm:presLayoutVars>
          <dgm:bulletEnabled val="1"/>
        </dgm:presLayoutVars>
      </dgm:prSet>
      <dgm:spPr/>
      <dgm:t>
        <a:bodyPr/>
        <a:lstStyle/>
        <a:p>
          <a:endParaRPr lang="en-US"/>
        </a:p>
      </dgm:t>
    </dgm:pt>
  </dgm:ptLst>
  <dgm:cxnLst>
    <dgm:cxn modelId="{8B68D98F-FEB1-456F-B87F-6F226F2E05BB}" type="presOf" srcId="{493C5B9B-B73F-4E3C-AF19-F38A68367C1F}" destId="{8E6477CD-931F-421D-BFE0-0DA88D08B7D9}" srcOrd="0" destOrd="0" presId="urn:microsoft.com/office/officeart/2005/8/layout/arrow2"/>
    <dgm:cxn modelId="{6262E4F9-2EA0-47EE-9C76-2BA414FB0E21}" type="presOf" srcId="{4FE192D7-BDA8-46E7-B1C4-EC3446FF605E}" destId="{51E5D207-BC5F-464E-AE4B-48B4CB4E2EA2}" srcOrd="0" destOrd="0" presId="urn:microsoft.com/office/officeart/2005/8/layout/arrow2"/>
    <dgm:cxn modelId="{8703D128-4D4A-4C2B-B6CC-74A2673C0BEC}" srcId="{260C9C26-DE30-4007-929A-F10F16BA86F7}" destId="{C8945EB2-F5FD-43D3-98AA-324C770FA821}" srcOrd="0" destOrd="0" parTransId="{3E106DC6-467D-4B98-926D-2AF9BF3E8517}" sibTransId="{6C7A5077-F0E3-4A23-BD59-30C9C422E132}"/>
    <dgm:cxn modelId="{042F89DD-6807-4D88-94F5-3A83F1DC48C1}" type="presOf" srcId="{7DA62A31-1BC5-4F17-B4E2-C51283573D25}" destId="{8AABD59D-5905-43AE-8EB0-8C49DB87677A}" srcOrd="0" destOrd="0" presId="urn:microsoft.com/office/officeart/2005/8/layout/arrow2"/>
    <dgm:cxn modelId="{911D0C36-F176-46DA-9D47-DCFFB87A5066}" type="presOf" srcId="{C8945EB2-F5FD-43D3-98AA-324C770FA821}" destId="{423D8C93-CD20-46D6-A2E8-100AE76975BB}" srcOrd="0" destOrd="0" presId="urn:microsoft.com/office/officeart/2005/8/layout/arrow2"/>
    <dgm:cxn modelId="{B8B456AB-8EBE-41FC-B9D6-D8E8FA6B526C}" srcId="{260C9C26-DE30-4007-929A-F10F16BA86F7}" destId="{7DA62A31-1BC5-4F17-B4E2-C51283573D25}" srcOrd="1" destOrd="0" parTransId="{F40FD166-500D-49CD-BAB7-13BE7CD01916}" sibTransId="{8FB43410-C4AC-480E-9572-21FAC9FCFC5F}"/>
    <dgm:cxn modelId="{B5E2B84A-C6D3-4F90-AF54-98FAAC454EA2}" type="presOf" srcId="{260C9C26-DE30-4007-929A-F10F16BA86F7}" destId="{5976D24A-7CF7-4EE0-9E84-8766F5D33BC7}" srcOrd="0" destOrd="0" presId="urn:microsoft.com/office/officeart/2005/8/layout/arrow2"/>
    <dgm:cxn modelId="{5F5F3B88-95CC-45D2-85EF-5935FB72A107}" type="presOf" srcId="{AB9743A0-21AC-47B3-813A-F444C36589B8}" destId="{D50ED453-3B70-4938-ADB1-E436F6BCEE1B}" srcOrd="0" destOrd="0" presId="urn:microsoft.com/office/officeart/2005/8/layout/arrow2"/>
    <dgm:cxn modelId="{EFA5C47C-FB75-47A0-983C-9AE1B20CBB66}" srcId="{260C9C26-DE30-4007-929A-F10F16BA86F7}" destId="{AB9743A0-21AC-47B3-813A-F444C36589B8}" srcOrd="3" destOrd="0" parTransId="{5F4CAEE0-6BF3-46FC-A205-51591FE0E684}" sibTransId="{D23D1103-17D8-4B13-8270-FA7026A6FFB4}"/>
    <dgm:cxn modelId="{F46DCEF5-81C9-4ECD-9F43-18CA9706A2E8}" srcId="{260C9C26-DE30-4007-929A-F10F16BA86F7}" destId="{4FE192D7-BDA8-46E7-B1C4-EC3446FF605E}" srcOrd="2" destOrd="0" parTransId="{37FFB700-0768-41A9-89E7-10BD0134C58D}" sibTransId="{F0A1F494-693C-43A0-A46B-1DF97129137E}"/>
    <dgm:cxn modelId="{0B6AE6D0-6906-4D9D-B8D3-88A8E91C60F8}" srcId="{260C9C26-DE30-4007-929A-F10F16BA86F7}" destId="{493C5B9B-B73F-4E3C-AF19-F38A68367C1F}" srcOrd="4" destOrd="0" parTransId="{91E684BA-5211-4C18-9B54-D7D14AFBAC69}" sibTransId="{53FFB4DD-ECCB-40AB-9664-03F8CA6C50A9}"/>
    <dgm:cxn modelId="{3EEC0753-CC85-4098-BA0A-6FC2A3A5DCC5}" type="presParOf" srcId="{5976D24A-7CF7-4EE0-9E84-8766F5D33BC7}" destId="{496FD69F-1692-4F36-84A3-F50E74DEBE7C}" srcOrd="0" destOrd="0" presId="urn:microsoft.com/office/officeart/2005/8/layout/arrow2"/>
    <dgm:cxn modelId="{49F7FDC8-3B91-4765-B679-BBA46084FE98}" type="presParOf" srcId="{5976D24A-7CF7-4EE0-9E84-8766F5D33BC7}" destId="{C320408C-B7FE-412B-96AD-C4139B298B26}" srcOrd="1" destOrd="0" presId="urn:microsoft.com/office/officeart/2005/8/layout/arrow2"/>
    <dgm:cxn modelId="{238EFD64-1C99-45CD-A496-CF5D76AD7122}" type="presParOf" srcId="{C320408C-B7FE-412B-96AD-C4139B298B26}" destId="{59878B0B-BA6C-459A-A4D6-37F38AE78C56}" srcOrd="0" destOrd="0" presId="urn:microsoft.com/office/officeart/2005/8/layout/arrow2"/>
    <dgm:cxn modelId="{9CBFE2AE-0AB6-4653-8B01-0BBEE875A898}" type="presParOf" srcId="{C320408C-B7FE-412B-96AD-C4139B298B26}" destId="{423D8C93-CD20-46D6-A2E8-100AE76975BB}" srcOrd="1" destOrd="0" presId="urn:microsoft.com/office/officeart/2005/8/layout/arrow2"/>
    <dgm:cxn modelId="{4FC37FB2-F44A-405A-99FF-2341A4D04AF3}" type="presParOf" srcId="{C320408C-B7FE-412B-96AD-C4139B298B26}" destId="{40398A26-7D86-4A3A-A14F-2A2CA3E06467}" srcOrd="2" destOrd="0" presId="urn:microsoft.com/office/officeart/2005/8/layout/arrow2"/>
    <dgm:cxn modelId="{61FFA17B-6165-4595-AA4A-4B02123D3109}" type="presParOf" srcId="{C320408C-B7FE-412B-96AD-C4139B298B26}" destId="{8AABD59D-5905-43AE-8EB0-8C49DB87677A}" srcOrd="3" destOrd="0" presId="urn:microsoft.com/office/officeart/2005/8/layout/arrow2"/>
    <dgm:cxn modelId="{93276A66-E841-4D70-87BA-31A7CB146349}" type="presParOf" srcId="{C320408C-B7FE-412B-96AD-C4139B298B26}" destId="{34C627BA-8D37-45A3-B1A0-18F8CEDF9D62}" srcOrd="4" destOrd="0" presId="urn:microsoft.com/office/officeart/2005/8/layout/arrow2"/>
    <dgm:cxn modelId="{65FE32F0-8227-46B7-9F37-60AF08A7FD45}" type="presParOf" srcId="{C320408C-B7FE-412B-96AD-C4139B298B26}" destId="{51E5D207-BC5F-464E-AE4B-48B4CB4E2EA2}" srcOrd="5" destOrd="0" presId="urn:microsoft.com/office/officeart/2005/8/layout/arrow2"/>
    <dgm:cxn modelId="{FB5FB041-1AED-41E7-B483-4941DDFE0B2D}" type="presParOf" srcId="{C320408C-B7FE-412B-96AD-C4139B298B26}" destId="{4F0E855F-6F3E-49B6-BEDD-70625D7557A6}" srcOrd="6" destOrd="0" presId="urn:microsoft.com/office/officeart/2005/8/layout/arrow2"/>
    <dgm:cxn modelId="{69A2E0F2-62FD-48FF-AFFB-73B355B4F7A7}" type="presParOf" srcId="{C320408C-B7FE-412B-96AD-C4139B298B26}" destId="{D50ED453-3B70-4938-ADB1-E436F6BCEE1B}" srcOrd="7" destOrd="0" presId="urn:microsoft.com/office/officeart/2005/8/layout/arrow2"/>
    <dgm:cxn modelId="{F5A3E5AB-ED32-413B-9624-DF8D35231232}" type="presParOf" srcId="{C320408C-B7FE-412B-96AD-C4139B298B26}" destId="{CB3E3C84-A927-4DCD-BB38-2454E418CB63}" srcOrd="8" destOrd="0" presId="urn:microsoft.com/office/officeart/2005/8/layout/arrow2"/>
    <dgm:cxn modelId="{9A805CC4-1926-4526-8AD0-03B63088D6AD}" type="presParOf" srcId="{C320408C-B7FE-412B-96AD-C4139B298B26}" destId="{8E6477CD-931F-421D-BFE0-0DA88D08B7D9}"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77AF8C-894D-49AC-8581-B1CB18647DE2}" type="doc">
      <dgm:prSet loTypeId="urn:microsoft.com/office/officeart/2005/8/layout/cycle2" loCatId="cycle" qsTypeId="urn:microsoft.com/office/officeart/2005/8/quickstyle/simple1#5" qsCatId="simple" csTypeId="urn:microsoft.com/office/officeart/2005/8/colors/colorful5" csCatId="colorful" phldr="1"/>
      <dgm:spPr/>
      <dgm:t>
        <a:bodyPr/>
        <a:lstStyle/>
        <a:p>
          <a:endParaRPr lang="en-US"/>
        </a:p>
      </dgm:t>
    </dgm:pt>
    <dgm:pt modelId="{8ACD0EA1-5E2B-448B-A4E0-F8854DFA1FDB}">
      <dgm:prSet phldrT="[Text]"/>
      <dgm:spPr/>
      <dgm:t>
        <a:bodyPr/>
        <a:lstStyle/>
        <a:p>
          <a:r>
            <a:rPr lang="en-US" dirty="0" smtClean="0"/>
            <a:t> </a:t>
          </a:r>
          <a:endParaRPr lang="en-US" dirty="0"/>
        </a:p>
      </dgm:t>
    </dgm:pt>
    <dgm:pt modelId="{6E62CE15-D81B-4673-8DE3-CECAB99DBA69}" type="parTrans" cxnId="{593D0375-8AA4-4958-AF67-F70E6E862C1A}">
      <dgm:prSet/>
      <dgm:spPr/>
      <dgm:t>
        <a:bodyPr/>
        <a:lstStyle/>
        <a:p>
          <a:endParaRPr lang="en-US"/>
        </a:p>
      </dgm:t>
    </dgm:pt>
    <dgm:pt modelId="{BBB5D4B4-4B04-4196-91F7-E6970A0D661E}" type="sibTrans" cxnId="{593D0375-8AA4-4958-AF67-F70E6E862C1A}">
      <dgm:prSet/>
      <dgm:spPr/>
      <dgm:t>
        <a:bodyPr/>
        <a:lstStyle/>
        <a:p>
          <a:endParaRPr lang="en-US"/>
        </a:p>
      </dgm:t>
    </dgm:pt>
    <dgm:pt modelId="{54BE9A30-654C-48FB-9306-518A97BBDF77}">
      <dgm:prSet phldrT="[Text]"/>
      <dgm:spPr>
        <a:solidFill>
          <a:srgbClr val="7BA980"/>
        </a:solidFill>
      </dgm:spPr>
      <dgm:t>
        <a:bodyPr/>
        <a:lstStyle/>
        <a:p>
          <a:r>
            <a:rPr lang="en-US" dirty="0" smtClean="0"/>
            <a:t> </a:t>
          </a:r>
          <a:endParaRPr lang="en-US" dirty="0"/>
        </a:p>
      </dgm:t>
    </dgm:pt>
    <dgm:pt modelId="{4D600896-45E4-4B12-95E9-5452B4410687}" type="parTrans" cxnId="{423AD4B4-097B-4769-BB22-A5CBE945F370}">
      <dgm:prSet/>
      <dgm:spPr/>
      <dgm:t>
        <a:bodyPr/>
        <a:lstStyle/>
        <a:p>
          <a:endParaRPr lang="en-US"/>
        </a:p>
      </dgm:t>
    </dgm:pt>
    <dgm:pt modelId="{565D1706-A64D-401F-80A9-AA08F5073AB5}" type="sibTrans" cxnId="{423AD4B4-097B-4769-BB22-A5CBE945F370}">
      <dgm:prSet/>
      <dgm:spPr/>
      <dgm:t>
        <a:bodyPr/>
        <a:lstStyle/>
        <a:p>
          <a:endParaRPr lang="en-US"/>
        </a:p>
      </dgm:t>
    </dgm:pt>
    <dgm:pt modelId="{3777DED5-F9B6-4B1E-B524-333E3BC0E52A}">
      <dgm:prSet phldrT="[Text]"/>
      <dgm:spPr/>
      <dgm:t>
        <a:bodyPr/>
        <a:lstStyle/>
        <a:p>
          <a:r>
            <a:rPr lang="en-US" dirty="0" smtClean="0"/>
            <a:t> </a:t>
          </a:r>
          <a:endParaRPr lang="en-US" dirty="0"/>
        </a:p>
      </dgm:t>
    </dgm:pt>
    <dgm:pt modelId="{44F71C88-D58C-47C5-A73A-5F44CB8CCC3E}" type="parTrans" cxnId="{CBF6DD7F-CF2C-435F-B89E-349001253A79}">
      <dgm:prSet/>
      <dgm:spPr/>
      <dgm:t>
        <a:bodyPr/>
        <a:lstStyle/>
        <a:p>
          <a:endParaRPr lang="en-US"/>
        </a:p>
      </dgm:t>
    </dgm:pt>
    <dgm:pt modelId="{1260EC2A-BC85-4CED-9EB1-2D8AFB5A291D}" type="sibTrans" cxnId="{CBF6DD7F-CF2C-435F-B89E-349001253A79}">
      <dgm:prSet/>
      <dgm:spPr/>
      <dgm:t>
        <a:bodyPr/>
        <a:lstStyle/>
        <a:p>
          <a:endParaRPr lang="en-US"/>
        </a:p>
      </dgm:t>
    </dgm:pt>
    <dgm:pt modelId="{1D382AC8-7592-4F0C-B392-F8B574CC2B66}">
      <dgm:prSet phldrT="[Text]"/>
      <dgm:spPr>
        <a:solidFill>
          <a:srgbClr val="D8D561"/>
        </a:solidFill>
      </dgm:spPr>
      <dgm:t>
        <a:bodyPr/>
        <a:lstStyle/>
        <a:p>
          <a:r>
            <a:rPr lang="en-US" dirty="0" smtClean="0"/>
            <a:t> </a:t>
          </a:r>
          <a:endParaRPr lang="en-US" dirty="0"/>
        </a:p>
      </dgm:t>
    </dgm:pt>
    <dgm:pt modelId="{B4AB4FEA-8A0B-4188-9972-A0190AF58C65}" type="parTrans" cxnId="{610134C9-9AB7-4EFA-BCFF-D938DEE27AFB}">
      <dgm:prSet/>
      <dgm:spPr/>
      <dgm:t>
        <a:bodyPr/>
        <a:lstStyle/>
        <a:p>
          <a:endParaRPr lang="en-US"/>
        </a:p>
      </dgm:t>
    </dgm:pt>
    <dgm:pt modelId="{A417C548-EDBB-4E30-87EA-647C7A3F0BCD}" type="sibTrans" cxnId="{610134C9-9AB7-4EFA-BCFF-D938DEE27AFB}">
      <dgm:prSet/>
      <dgm:spPr/>
      <dgm:t>
        <a:bodyPr/>
        <a:lstStyle/>
        <a:p>
          <a:endParaRPr lang="en-US"/>
        </a:p>
      </dgm:t>
    </dgm:pt>
    <dgm:pt modelId="{A05EE300-F382-4227-98FA-76E5670F9DDF}">
      <dgm:prSet phldrT="[Text]"/>
      <dgm:spPr>
        <a:solidFill>
          <a:srgbClr val="F79646"/>
        </a:solidFill>
      </dgm:spPr>
      <dgm:t>
        <a:bodyPr/>
        <a:lstStyle/>
        <a:p>
          <a:r>
            <a:rPr lang="en-US" dirty="0" smtClean="0"/>
            <a:t> </a:t>
          </a:r>
          <a:endParaRPr lang="en-US" dirty="0"/>
        </a:p>
      </dgm:t>
    </dgm:pt>
    <dgm:pt modelId="{279DA097-5DA8-4AE6-8681-12E2C52FE15F}" type="parTrans" cxnId="{4E71458D-F62C-4189-ADD5-75E0C1629221}">
      <dgm:prSet/>
      <dgm:spPr/>
      <dgm:t>
        <a:bodyPr/>
        <a:lstStyle/>
        <a:p>
          <a:endParaRPr lang="en-US"/>
        </a:p>
      </dgm:t>
    </dgm:pt>
    <dgm:pt modelId="{51B03B33-3997-4768-98F2-D46B016EF82A}" type="sibTrans" cxnId="{4E71458D-F62C-4189-ADD5-75E0C1629221}">
      <dgm:prSet/>
      <dgm:spPr/>
      <dgm:t>
        <a:bodyPr/>
        <a:lstStyle/>
        <a:p>
          <a:endParaRPr lang="en-US"/>
        </a:p>
      </dgm:t>
    </dgm:pt>
    <dgm:pt modelId="{637E08BE-B7F3-4BF2-9936-478A38CCB192}">
      <dgm:prSet/>
      <dgm:spPr/>
      <dgm:t>
        <a:bodyPr/>
        <a:lstStyle/>
        <a:p>
          <a:endParaRPr lang="en-US" dirty="0"/>
        </a:p>
      </dgm:t>
    </dgm:pt>
    <dgm:pt modelId="{025C3BCC-3567-48C8-AE33-B2CE88E7D0F1}" type="parTrans" cxnId="{5EFCFF69-D4FB-48E8-BF48-8D27DCC0EA2F}">
      <dgm:prSet/>
      <dgm:spPr/>
      <dgm:t>
        <a:bodyPr/>
        <a:lstStyle/>
        <a:p>
          <a:endParaRPr lang="en-US"/>
        </a:p>
      </dgm:t>
    </dgm:pt>
    <dgm:pt modelId="{E186451F-6439-4C89-96F2-0072A776DAFD}" type="sibTrans" cxnId="{5EFCFF69-D4FB-48E8-BF48-8D27DCC0EA2F}">
      <dgm:prSet/>
      <dgm:spPr/>
      <dgm:t>
        <a:bodyPr/>
        <a:lstStyle/>
        <a:p>
          <a:endParaRPr lang="en-US"/>
        </a:p>
      </dgm:t>
    </dgm:pt>
    <dgm:pt modelId="{57C39CA8-AFD6-4B55-BD63-88E94B21A8CB}" type="pres">
      <dgm:prSet presAssocID="{4477AF8C-894D-49AC-8581-B1CB18647DE2}" presName="cycle" presStyleCnt="0">
        <dgm:presLayoutVars>
          <dgm:dir/>
          <dgm:resizeHandles val="exact"/>
        </dgm:presLayoutVars>
      </dgm:prSet>
      <dgm:spPr/>
      <dgm:t>
        <a:bodyPr/>
        <a:lstStyle/>
        <a:p>
          <a:endParaRPr lang="en-US"/>
        </a:p>
      </dgm:t>
    </dgm:pt>
    <dgm:pt modelId="{D5049994-94CC-4FC9-86BF-1D66431005AB}" type="pres">
      <dgm:prSet presAssocID="{637E08BE-B7F3-4BF2-9936-478A38CCB192}" presName="node" presStyleLbl="node1" presStyleIdx="0" presStyleCnt="6" custScaleX="163804" custScaleY="117942" custRadScaleRad="96944">
        <dgm:presLayoutVars>
          <dgm:bulletEnabled val="1"/>
        </dgm:presLayoutVars>
      </dgm:prSet>
      <dgm:spPr/>
      <dgm:t>
        <a:bodyPr/>
        <a:lstStyle/>
        <a:p>
          <a:endParaRPr lang="en-US"/>
        </a:p>
      </dgm:t>
    </dgm:pt>
    <dgm:pt modelId="{0BFA5DB4-A78A-4B4C-AAB2-0CDF50AC63FF}" type="pres">
      <dgm:prSet presAssocID="{E186451F-6439-4C89-96F2-0072A776DAFD}" presName="sibTrans" presStyleLbl="sibTrans2D1" presStyleIdx="0" presStyleCnt="6"/>
      <dgm:spPr/>
      <dgm:t>
        <a:bodyPr/>
        <a:lstStyle/>
        <a:p>
          <a:endParaRPr lang="en-US"/>
        </a:p>
      </dgm:t>
    </dgm:pt>
    <dgm:pt modelId="{2169FBBA-A03A-4810-877B-097F6A43A042}" type="pres">
      <dgm:prSet presAssocID="{E186451F-6439-4C89-96F2-0072A776DAFD}" presName="connectorText" presStyleLbl="sibTrans2D1" presStyleIdx="0" presStyleCnt="6"/>
      <dgm:spPr/>
      <dgm:t>
        <a:bodyPr/>
        <a:lstStyle/>
        <a:p>
          <a:endParaRPr lang="en-US"/>
        </a:p>
      </dgm:t>
    </dgm:pt>
    <dgm:pt modelId="{28EEC5EF-13EE-4673-B847-6D8CD0D25DCB}" type="pres">
      <dgm:prSet presAssocID="{8ACD0EA1-5E2B-448B-A4E0-F8854DFA1FDB}" presName="node" presStyleLbl="node1" presStyleIdx="1" presStyleCnt="6" custScaleX="163804" custScaleY="117942" custRadScaleRad="122865" custRadScaleInc="19955">
        <dgm:presLayoutVars>
          <dgm:bulletEnabled val="1"/>
        </dgm:presLayoutVars>
      </dgm:prSet>
      <dgm:spPr/>
      <dgm:t>
        <a:bodyPr/>
        <a:lstStyle/>
        <a:p>
          <a:endParaRPr lang="en-US"/>
        </a:p>
      </dgm:t>
    </dgm:pt>
    <dgm:pt modelId="{0D8B2E83-5CC9-4EB9-8EA8-E67767921B28}" type="pres">
      <dgm:prSet presAssocID="{BBB5D4B4-4B04-4196-91F7-E6970A0D661E}" presName="sibTrans" presStyleLbl="sibTrans2D1" presStyleIdx="1" presStyleCnt="6"/>
      <dgm:spPr/>
      <dgm:t>
        <a:bodyPr/>
        <a:lstStyle/>
        <a:p>
          <a:endParaRPr lang="en-US"/>
        </a:p>
      </dgm:t>
    </dgm:pt>
    <dgm:pt modelId="{2AC993B5-DF11-4AAB-95E0-EEEAE4FAED3D}" type="pres">
      <dgm:prSet presAssocID="{BBB5D4B4-4B04-4196-91F7-E6970A0D661E}" presName="connectorText" presStyleLbl="sibTrans2D1" presStyleIdx="1" presStyleCnt="6"/>
      <dgm:spPr/>
      <dgm:t>
        <a:bodyPr/>
        <a:lstStyle/>
        <a:p>
          <a:endParaRPr lang="en-US"/>
        </a:p>
      </dgm:t>
    </dgm:pt>
    <dgm:pt modelId="{422AC942-F4A7-48A3-9CA3-3CBB7B4C82A4}" type="pres">
      <dgm:prSet presAssocID="{54BE9A30-654C-48FB-9306-518A97BBDF77}" presName="node" presStyleLbl="node1" presStyleIdx="2" presStyleCnt="6" custScaleX="163804" custScaleY="117942" custRadScaleRad="121058" custRadScaleInc="-26616">
        <dgm:presLayoutVars>
          <dgm:bulletEnabled val="1"/>
        </dgm:presLayoutVars>
      </dgm:prSet>
      <dgm:spPr/>
      <dgm:t>
        <a:bodyPr/>
        <a:lstStyle/>
        <a:p>
          <a:endParaRPr lang="en-US"/>
        </a:p>
      </dgm:t>
    </dgm:pt>
    <dgm:pt modelId="{78BD8E3D-A2B4-4F59-ADFA-E8D767CDA228}" type="pres">
      <dgm:prSet presAssocID="{565D1706-A64D-401F-80A9-AA08F5073AB5}" presName="sibTrans" presStyleLbl="sibTrans2D1" presStyleIdx="2" presStyleCnt="6"/>
      <dgm:spPr/>
      <dgm:t>
        <a:bodyPr/>
        <a:lstStyle/>
        <a:p>
          <a:endParaRPr lang="en-US"/>
        </a:p>
      </dgm:t>
    </dgm:pt>
    <dgm:pt modelId="{C39EFCD9-5D0D-4EAB-9F4A-E10DF6942159}" type="pres">
      <dgm:prSet presAssocID="{565D1706-A64D-401F-80A9-AA08F5073AB5}" presName="connectorText" presStyleLbl="sibTrans2D1" presStyleIdx="2" presStyleCnt="6"/>
      <dgm:spPr/>
      <dgm:t>
        <a:bodyPr/>
        <a:lstStyle/>
        <a:p>
          <a:endParaRPr lang="en-US"/>
        </a:p>
      </dgm:t>
    </dgm:pt>
    <dgm:pt modelId="{3459E26C-ABD4-44BE-B2CE-40A15A645E83}" type="pres">
      <dgm:prSet presAssocID="{3777DED5-F9B6-4B1E-B524-333E3BC0E52A}" presName="node" presStyleLbl="node1" presStyleIdx="3" presStyleCnt="6" custScaleX="163804" custScaleY="117942" custRadScaleRad="93911">
        <dgm:presLayoutVars>
          <dgm:bulletEnabled val="1"/>
        </dgm:presLayoutVars>
      </dgm:prSet>
      <dgm:spPr/>
      <dgm:t>
        <a:bodyPr/>
        <a:lstStyle/>
        <a:p>
          <a:endParaRPr lang="en-US"/>
        </a:p>
      </dgm:t>
    </dgm:pt>
    <dgm:pt modelId="{274C57A8-E05A-44CE-8D5A-15339CBD0F4B}" type="pres">
      <dgm:prSet presAssocID="{1260EC2A-BC85-4CED-9EB1-2D8AFB5A291D}" presName="sibTrans" presStyleLbl="sibTrans2D1" presStyleIdx="3" presStyleCnt="6"/>
      <dgm:spPr/>
      <dgm:t>
        <a:bodyPr/>
        <a:lstStyle/>
        <a:p>
          <a:endParaRPr lang="en-US"/>
        </a:p>
      </dgm:t>
    </dgm:pt>
    <dgm:pt modelId="{79E4D4AD-AE06-4B63-860A-E43001ED480C}" type="pres">
      <dgm:prSet presAssocID="{1260EC2A-BC85-4CED-9EB1-2D8AFB5A291D}" presName="connectorText" presStyleLbl="sibTrans2D1" presStyleIdx="3" presStyleCnt="6"/>
      <dgm:spPr/>
      <dgm:t>
        <a:bodyPr/>
        <a:lstStyle/>
        <a:p>
          <a:endParaRPr lang="en-US"/>
        </a:p>
      </dgm:t>
    </dgm:pt>
    <dgm:pt modelId="{D77055FA-1466-48BE-A44A-F17E617581B6}" type="pres">
      <dgm:prSet presAssocID="{1D382AC8-7592-4F0C-B392-F8B574CC2B66}" presName="node" presStyleLbl="node1" presStyleIdx="4" presStyleCnt="6" custScaleX="163804" custScaleY="117942" custRadScaleRad="121058" custRadScaleInc="26616">
        <dgm:presLayoutVars>
          <dgm:bulletEnabled val="1"/>
        </dgm:presLayoutVars>
      </dgm:prSet>
      <dgm:spPr/>
      <dgm:t>
        <a:bodyPr/>
        <a:lstStyle/>
        <a:p>
          <a:endParaRPr lang="en-US"/>
        </a:p>
      </dgm:t>
    </dgm:pt>
    <dgm:pt modelId="{4A883A22-266A-46A0-B872-E5FA46381119}" type="pres">
      <dgm:prSet presAssocID="{A417C548-EDBB-4E30-87EA-647C7A3F0BCD}" presName="sibTrans" presStyleLbl="sibTrans2D1" presStyleIdx="4" presStyleCnt="6"/>
      <dgm:spPr/>
      <dgm:t>
        <a:bodyPr/>
        <a:lstStyle/>
        <a:p>
          <a:endParaRPr lang="en-US"/>
        </a:p>
      </dgm:t>
    </dgm:pt>
    <dgm:pt modelId="{28CBA688-9731-49C2-93D4-DDCCF19BEF92}" type="pres">
      <dgm:prSet presAssocID="{A417C548-EDBB-4E30-87EA-647C7A3F0BCD}" presName="connectorText" presStyleLbl="sibTrans2D1" presStyleIdx="4" presStyleCnt="6"/>
      <dgm:spPr/>
      <dgm:t>
        <a:bodyPr/>
        <a:lstStyle/>
        <a:p>
          <a:endParaRPr lang="en-US"/>
        </a:p>
      </dgm:t>
    </dgm:pt>
    <dgm:pt modelId="{1E0E051C-1D88-485E-A140-47271B4CCFAA}" type="pres">
      <dgm:prSet presAssocID="{A05EE300-F382-4227-98FA-76E5670F9DDF}" presName="node" presStyleLbl="node1" presStyleIdx="5" presStyleCnt="6" custScaleX="163804" custScaleY="117942" custRadScaleRad="122865" custRadScaleInc="-19956">
        <dgm:presLayoutVars>
          <dgm:bulletEnabled val="1"/>
        </dgm:presLayoutVars>
      </dgm:prSet>
      <dgm:spPr/>
      <dgm:t>
        <a:bodyPr/>
        <a:lstStyle/>
        <a:p>
          <a:endParaRPr lang="en-US"/>
        </a:p>
      </dgm:t>
    </dgm:pt>
    <dgm:pt modelId="{3AC3ADAC-9CF8-4AC7-B912-CA5079849F6C}" type="pres">
      <dgm:prSet presAssocID="{51B03B33-3997-4768-98F2-D46B016EF82A}" presName="sibTrans" presStyleLbl="sibTrans2D1" presStyleIdx="5" presStyleCnt="6"/>
      <dgm:spPr/>
      <dgm:t>
        <a:bodyPr/>
        <a:lstStyle/>
        <a:p>
          <a:endParaRPr lang="en-US"/>
        </a:p>
      </dgm:t>
    </dgm:pt>
    <dgm:pt modelId="{94B9CA2F-7C0E-44BB-BB23-560DA7A2692E}" type="pres">
      <dgm:prSet presAssocID="{51B03B33-3997-4768-98F2-D46B016EF82A}" presName="connectorText" presStyleLbl="sibTrans2D1" presStyleIdx="5" presStyleCnt="6"/>
      <dgm:spPr/>
      <dgm:t>
        <a:bodyPr/>
        <a:lstStyle/>
        <a:p>
          <a:endParaRPr lang="en-US"/>
        </a:p>
      </dgm:t>
    </dgm:pt>
  </dgm:ptLst>
  <dgm:cxnLst>
    <dgm:cxn modelId="{2C95A34D-2AF8-43FE-8C9F-A20BFCE6FEAB}" type="presOf" srcId="{1260EC2A-BC85-4CED-9EB1-2D8AFB5A291D}" destId="{79E4D4AD-AE06-4B63-860A-E43001ED480C}" srcOrd="1" destOrd="0" presId="urn:microsoft.com/office/officeart/2005/8/layout/cycle2"/>
    <dgm:cxn modelId="{EEE2E13D-7665-4646-9F95-9F3562F0001A}" type="presOf" srcId="{8ACD0EA1-5E2B-448B-A4E0-F8854DFA1FDB}" destId="{28EEC5EF-13EE-4673-B847-6D8CD0D25DCB}" srcOrd="0" destOrd="0" presId="urn:microsoft.com/office/officeart/2005/8/layout/cycle2"/>
    <dgm:cxn modelId="{FEC7588B-053B-4C51-B7E5-4AF3CAA4B4EC}" type="presOf" srcId="{565D1706-A64D-401F-80A9-AA08F5073AB5}" destId="{78BD8E3D-A2B4-4F59-ADFA-E8D767CDA228}" srcOrd="0" destOrd="0" presId="urn:microsoft.com/office/officeart/2005/8/layout/cycle2"/>
    <dgm:cxn modelId="{9B0A91A6-8208-4897-90B5-BC262345AAAC}" type="presOf" srcId="{565D1706-A64D-401F-80A9-AA08F5073AB5}" destId="{C39EFCD9-5D0D-4EAB-9F4A-E10DF6942159}" srcOrd="1" destOrd="0" presId="urn:microsoft.com/office/officeart/2005/8/layout/cycle2"/>
    <dgm:cxn modelId="{2BC7703E-166B-4456-8819-EB848371C8F2}" type="presOf" srcId="{A05EE300-F382-4227-98FA-76E5670F9DDF}" destId="{1E0E051C-1D88-485E-A140-47271B4CCFAA}" srcOrd="0" destOrd="0" presId="urn:microsoft.com/office/officeart/2005/8/layout/cycle2"/>
    <dgm:cxn modelId="{75D84D41-46F3-47D0-A7F8-43EE3C3B33E9}" type="presOf" srcId="{1D382AC8-7592-4F0C-B392-F8B574CC2B66}" destId="{D77055FA-1466-48BE-A44A-F17E617581B6}" srcOrd="0" destOrd="0" presId="urn:microsoft.com/office/officeart/2005/8/layout/cycle2"/>
    <dgm:cxn modelId="{4E71458D-F62C-4189-ADD5-75E0C1629221}" srcId="{4477AF8C-894D-49AC-8581-B1CB18647DE2}" destId="{A05EE300-F382-4227-98FA-76E5670F9DDF}" srcOrd="5" destOrd="0" parTransId="{279DA097-5DA8-4AE6-8681-12E2C52FE15F}" sibTransId="{51B03B33-3997-4768-98F2-D46B016EF82A}"/>
    <dgm:cxn modelId="{37CF0952-1214-483E-970E-2C0A8EB7679D}" type="presOf" srcId="{1260EC2A-BC85-4CED-9EB1-2D8AFB5A291D}" destId="{274C57A8-E05A-44CE-8D5A-15339CBD0F4B}" srcOrd="0" destOrd="0" presId="urn:microsoft.com/office/officeart/2005/8/layout/cycle2"/>
    <dgm:cxn modelId="{423AD4B4-097B-4769-BB22-A5CBE945F370}" srcId="{4477AF8C-894D-49AC-8581-B1CB18647DE2}" destId="{54BE9A30-654C-48FB-9306-518A97BBDF77}" srcOrd="2" destOrd="0" parTransId="{4D600896-45E4-4B12-95E9-5452B4410687}" sibTransId="{565D1706-A64D-401F-80A9-AA08F5073AB5}"/>
    <dgm:cxn modelId="{AAE2131C-D222-45E0-B66B-0E10A113DB76}" type="presOf" srcId="{51B03B33-3997-4768-98F2-D46B016EF82A}" destId="{3AC3ADAC-9CF8-4AC7-B912-CA5079849F6C}" srcOrd="0" destOrd="0" presId="urn:microsoft.com/office/officeart/2005/8/layout/cycle2"/>
    <dgm:cxn modelId="{8CAA383D-66F3-4B92-AB1D-1469CCB1A624}" type="presOf" srcId="{54BE9A30-654C-48FB-9306-518A97BBDF77}" destId="{422AC942-F4A7-48A3-9CA3-3CBB7B4C82A4}" srcOrd="0" destOrd="0" presId="urn:microsoft.com/office/officeart/2005/8/layout/cycle2"/>
    <dgm:cxn modelId="{5EFCFF69-D4FB-48E8-BF48-8D27DCC0EA2F}" srcId="{4477AF8C-894D-49AC-8581-B1CB18647DE2}" destId="{637E08BE-B7F3-4BF2-9936-478A38CCB192}" srcOrd="0" destOrd="0" parTransId="{025C3BCC-3567-48C8-AE33-B2CE88E7D0F1}" sibTransId="{E186451F-6439-4C89-96F2-0072A776DAFD}"/>
    <dgm:cxn modelId="{E2A325FA-E4FB-4D94-B2C2-8EFD97DCB697}" type="presOf" srcId="{A417C548-EDBB-4E30-87EA-647C7A3F0BCD}" destId="{28CBA688-9731-49C2-93D4-DDCCF19BEF92}" srcOrd="1" destOrd="0" presId="urn:microsoft.com/office/officeart/2005/8/layout/cycle2"/>
    <dgm:cxn modelId="{D7E7A171-521C-4F11-B783-46ABBEEA41D8}" type="presOf" srcId="{E186451F-6439-4C89-96F2-0072A776DAFD}" destId="{0BFA5DB4-A78A-4B4C-AAB2-0CDF50AC63FF}" srcOrd="0" destOrd="0" presId="urn:microsoft.com/office/officeart/2005/8/layout/cycle2"/>
    <dgm:cxn modelId="{610134C9-9AB7-4EFA-BCFF-D938DEE27AFB}" srcId="{4477AF8C-894D-49AC-8581-B1CB18647DE2}" destId="{1D382AC8-7592-4F0C-B392-F8B574CC2B66}" srcOrd="4" destOrd="0" parTransId="{B4AB4FEA-8A0B-4188-9972-A0190AF58C65}" sibTransId="{A417C548-EDBB-4E30-87EA-647C7A3F0BCD}"/>
    <dgm:cxn modelId="{785AAA85-217D-4A00-83E9-B9CAB54E63DF}" type="presOf" srcId="{3777DED5-F9B6-4B1E-B524-333E3BC0E52A}" destId="{3459E26C-ABD4-44BE-B2CE-40A15A645E83}" srcOrd="0" destOrd="0" presId="urn:microsoft.com/office/officeart/2005/8/layout/cycle2"/>
    <dgm:cxn modelId="{5BD5EC1C-7FB0-4296-AE8F-C969CD10C64A}" type="presOf" srcId="{BBB5D4B4-4B04-4196-91F7-E6970A0D661E}" destId="{2AC993B5-DF11-4AAB-95E0-EEEAE4FAED3D}" srcOrd="1" destOrd="0" presId="urn:microsoft.com/office/officeart/2005/8/layout/cycle2"/>
    <dgm:cxn modelId="{4E96A6DE-5EA8-4E0E-A3CE-643C8BA2C3AA}" type="presOf" srcId="{E186451F-6439-4C89-96F2-0072A776DAFD}" destId="{2169FBBA-A03A-4810-877B-097F6A43A042}" srcOrd="1" destOrd="0" presId="urn:microsoft.com/office/officeart/2005/8/layout/cycle2"/>
    <dgm:cxn modelId="{4D6EEFF4-8FAB-4DA6-B4D7-48568D085EC2}" type="presOf" srcId="{637E08BE-B7F3-4BF2-9936-478A38CCB192}" destId="{D5049994-94CC-4FC9-86BF-1D66431005AB}" srcOrd="0" destOrd="0" presId="urn:microsoft.com/office/officeart/2005/8/layout/cycle2"/>
    <dgm:cxn modelId="{593D0375-8AA4-4958-AF67-F70E6E862C1A}" srcId="{4477AF8C-894D-49AC-8581-B1CB18647DE2}" destId="{8ACD0EA1-5E2B-448B-A4E0-F8854DFA1FDB}" srcOrd="1" destOrd="0" parTransId="{6E62CE15-D81B-4673-8DE3-CECAB99DBA69}" sibTransId="{BBB5D4B4-4B04-4196-91F7-E6970A0D661E}"/>
    <dgm:cxn modelId="{CF9EF33F-D34D-4F1A-BA4D-667F26A3F02F}" type="presOf" srcId="{51B03B33-3997-4768-98F2-D46B016EF82A}" destId="{94B9CA2F-7C0E-44BB-BB23-560DA7A2692E}" srcOrd="1" destOrd="0" presId="urn:microsoft.com/office/officeart/2005/8/layout/cycle2"/>
    <dgm:cxn modelId="{65CADF7C-B5EC-4D2F-AFBC-FD69120DA3AF}" type="presOf" srcId="{BBB5D4B4-4B04-4196-91F7-E6970A0D661E}" destId="{0D8B2E83-5CC9-4EB9-8EA8-E67767921B28}" srcOrd="0" destOrd="0" presId="urn:microsoft.com/office/officeart/2005/8/layout/cycle2"/>
    <dgm:cxn modelId="{9F1D2750-3FA1-4A80-AB75-811580CC75BB}" type="presOf" srcId="{A417C548-EDBB-4E30-87EA-647C7A3F0BCD}" destId="{4A883A22-266A-46A0-B872-E5FA46381119}" srcOrd="0" destOrd="0" presId="urn:microsoft.com/office/officeart/2005/8/layout/cycle2"/>
    <dgm:cxn modelId="{CBF6DD7F-CF2C-435F-B89E-349001253A79}" srcId="{4477AF8C-894D-49AC-8581-B1CB18647DE2}" destId="{3777DED5-F9B6-4B1E-B524-333E3BC0E52A}" srcOrd="3" destOrd="0" parTransId="{44F71C88-D58C-47C5-A73A-5F44CB8CCC3E}" sibTransId="{1260EC2A-BC85-4CED-9EB1-2D8AFB5A291D}"/>
    <dgm:cxn modelId="{54C48140-3CCA-432C-9BAD-656A436717DD}" type="presOf" srcId="{4477AF8C-894D-49AC-8581-B1CB18647DE2}" destId="{57C39CA8-AFD6-4B55-BD63-88E94B21A8CB}" srcOrd="0" destOrd="0" presId="urn:microsoft.com/office/officeart/2005/8/layout/cycle2"/>
    <dgm:cxn modelId="{3E015E6D-CCCC-45CB-B87E-B27F1D6C527B}" type="presParOf" srcId="{57C39CA8-AFD6-4B55-BD63-88E94B21A8CB}" destId="{D5049994-94CC-4FC9-86BF-1D66431005AB}" srcOrd="0" destOrd="0" presId="urn:microsoft.com/office/officeart/2005/8/layout/cycle2"/>
    <dgm:cxn modelId="{A9D5813D-0268-4C65-B043-30F7B78367A8}" type="presParOf" srcId="{57C39CA8-AFD6-4B55-BD63-88E94B21A8CB}" destId="{0BFA5DB4-A78A-4B4C-AAB2-0CDF50AC63FF}" srcOrd="1" destOrd="0" presId="urn:microsoft.com/office/officeart/2005/8/layout/cycle2"/>
    <dgm:cxn modelId="{53152EDE-1F13-43B4-B56F-389E8FDC331E}" type="presParOf" srcId="{0BFA5DB4-A78A-4B4C-AAB2-0CDF50AC63FF}" destId="{2169FBBA-A03A-4810-877B-097F6A43A042}" srcOrd="0" destOrd="0" presId="urn:microsoft.com/office/officeart/2005/8/layout/cycle2"/>
    <dgm:cxn modelId="{F98C0EF4-AAD3-4209-B33B-20F5E8C76B19}" type="presParOf" srcId="{57C39CA8-AFD6-4B55-BD63-88E94B21A8CB}" destId="{28EEC5EF-13EE-4673-B847-6D8CD0D25DCB}" srcOrd="2" destOrd="0" presId="urn:microsoft.com/office/officeart/2005/8/layout/cycle2"/>
    <dgm:cxn modelId="{3C98FC66-E6F8-4F2F-9800-8A2A1EF0AEBB}" type="presParOf" srcId="{57C39CA8-AFD6-4B55-BD63-88E94B21A8CB}" destId="{0D8B2E83-5CC9-4EB9-8EA8-E67767921B28}" srcOrd="3" destOrd="0" presId="urn:microsoft.com/office/officeart/2005/8/layout/cycle2"/>
    <dgm:cxn modelId="{69081F4F-40A3-49B6-9449-066E107553F5}" type="presParOf" srcId="{0D8B2E83-5CC9-4EB9-8EA8-E67767921B28}" destId="{2AC993B5-DF11-4AAB-95E0-EEEAE4FAED3D}" srcOrd="0" destOrd="0" presId="urn:microsoft.com/office/officeart/2005/8/layout/cycle2"/>
    <dgm:cxn modelId="{CA0D1FB1-DF8D-449F-B98C-9C682B351217}" type="presParOf" srcId="{57C39CA8-AFD6-4B55-BD63-88E94B21A8CB}" destId="{422AC942-F4A7-48A3-9CA3-3CBB7B4C82A4}" srcOrd="4" destOrd="0" presId="urn:microsoft.com/office/officeart/2005/8/layout/cycle2"/>
    <dgm:cxn modelId="{63A3DF7C-30A3-4502-BF2E-528DBF78E825}" type="presParOf" srcId="{57C39CA8-AFD6-4B55-BD63-88E94B21A8CB}" destId="{78BD8E3D-A2B4-4F59-ADFA-E8D767CDA228}" srcOrd="5" destOrd="0" presId="urn:microsoft.com/office/officeart/2005/8/layout/cycle2"/>
    <dgm:cxn modelId="{461E22D5-4E9B-4E4B-B065-063A2564B918}" type="presParOf" srcId="{78BD8E3D-A2B4-4F59-ADFA-E8D767CDA228}" destId="{C39EFCD9-5D0D-4EAB-9F4A-E10DF6942159}" srcOrd="0" destOrd="0" presId="urn:microsoft.com/office/officeart/2005/8/layout/cycle2"/>
    <dgm:cxn modelId="{BAE21D41-5058-4A24-AD6D-2E3D390EAB19}" type="presParOf" srcId="{57C39CA8-AFD6-4B55-BD63-88E94B21A8CB}" destId="{3459E26C-ABD4-44BE-B2CE-40A15A645E83}" srcOrd="6" destOrd="0" presId="urn:microsoft.com/office/officeart/2005/8/layout/cycle2"/>
    <dgm:cxn modelId="{345604A8-A1D4-413F-ABFB-2CBAE05ED498}" type="presParOf" srcId="{57C39CA8-AFD6-4B55-BD63-88E94B21A8CB}" destId="{274C57A8-E05A-44CE-8D5A-15339CBD0F4B}" srcOrd="7" destOrd="0" presId="urn:microsoft.com/office/officeart/2005/8/layout/cycle2"/>
    <dgm:cxn modelId="{5B1E118E-0A95-43B1-BA0C-D63E82E18FDA}" type="presParOf" srcId="{274C57A8-E05A-44CE-8D5A-15339CBD0F4B}" destId="{79E4D4AD-AE06-4B63-860A-E43001ED480C}" srcOrd="0" destOrd="0" presId="urn:microsoft.com/office/officeart/2005/8/layout/cycle2"/>
    <dgm:cxn modelId="{D53295F8-FB01-4A78-872F-B40F5BB13EE0}" type="presParOf" srcId="{57C39CA8-AFD6-4B55-BD63-88E94B21A8CB}" destId="{D77055FA-1466-48BE-A44A-F17E617581B6}" srcOrd="8" destOrd="0" presId="urn:microsoft.com/office/officeart/2005/8/layout/cycle2"/>
    <dgm:cxn modelId="{883B3A70-CFB0-4A71-BE60-68744A8B4D3A}" type="presParOf" srcId="{57C39CA8-AFD6-4B55-BD63-88E94B21A8CB}" destId="{4A883A22-266A-46A0-B872-E5FA46381119}" srcOrd="9" destOrd="0" presId="urn:microsoft.com/office/officeart/2005/8/layout/cycle2"/>
    <dgm:cxn modelId="{D3CD712D-CA64-4BE6-A2CD-22E0592B0CD3}" type="presParOf" srcId="{4A883A22-266A-46A0-B872-E5FA46381119}" destId="{28CBA688-9731-49C2-93D4-DDCCF19BEF92}" srcOrd="0" destOrd="0" presId="urn:microsoft.com/office/officeart/2005/8/layout/cycle2"/>
    <dgm:cxn modelId="{BB0F5DFE-2025-44FE-9DF8-58754C6C865D}" type="presParOf" srcId="{57C39CA8-AFD6-4B55-BD63-88E94B21A8CB}" destId="{1E0E051C-1D88-485E-A140-47271B4CCFAA}" srcOrd="10" destOrd="0" presId="urn:microsoft.com/office/officeart/2005/8/layout/cycle2"/>
    <dgm:cxn modelId="{03FC0A83-019F-4F50-8E93-72B49D314642}" type="presParOf" srcId="{57C39CA8-AFD6-4B55-BD63-88E94B21A8CB}" destId="{3AC3ADAC-9CF8-4AC7-B912-CA5079849F6C}" srcOrd="11" destOrd="0" presId="urn:microsoft.com/office/officeart/2005/8/layout/cycle2"/>
    <dgm:cxn modelId="{9C8CE779-E5D4-4025-B8D0-294366E5B159}" type="presParOf" srcId="{3AC3ADAC-9CF8-4AC7-B912-CA5079849F6C}" destId="{94B9CA2F-7C0E-44BB-BB23-560DA7A2692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66D686-FB16-4429-97CB-7B86AE13A2A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F2BA89A-CC73-4C44-A530-69BD6180B797}">
      <dgm:prSet phldrT="[Text]"/>
      <dgm:spPr>
        <a:solidFill>
          <a:srgbClr val="0F6FC6">
            <a:alpha val="60000"/>
          </a:srgbClr>
        </a:solidFill>
      </dgm:spPr>
      <dgm:t>
        <a:bodyPr/>
        <a:lstStyle/>
        <a:p>
          <a:r>
            <a:rPr lang="en-US" dirty="0" smtClean="0">
              <a:solidFill>
                <a:schemeClr val="tx1"/>
              </a:solidFill>
            </a:rPr>
            <a:t>The good things about ______</a:t>
          </a:r>
          <a:endParaRPr lang="en-US" dirty="0">
            <a:solidFill>
              <a:schemeClr val="tx1"/>
            </a:solidFill>
          </a:endParaRPr>
        </a:p>
      </dgm:t>
    </dgm:pt>
    <dgm:pt modelId="{E5B6C4D3-6177-4F6E-AC56-33DDD49D7421}" type="parTrans" cxnId="{773E69ED-EB33-4AA2-A4ED-93EBF3ABB57F}">
      <dgm:prSet/>
      <dgm:spPr/>
      <dgm:t>
        <a:bodyPr/>
        <a:lstStyle/>
        <a:p>
          <a:endParaRPr lang="en-US"/>
        </a:p>
      </dgm:t>
    </dgm:pt>
    <dgm:pt modelId="{86A18636-6D43-4CBB-845D-BEA1B54B5417}" type="sibTrans" cxnId="{773E69ED-EB33-4AA2-A4ED-93EBF3ABB57F}">
      <dgm:prSet/>
      <dgm:spPr/>
      <dgm:t>
        <a:bodyPr/>
        <a:lstStyle/>
        <a:p>
          <a:endParaRPr lang="en-US"/>
        </a:p>
      </dgm:t>
    </dgm:pt>
    <dgm:pt modelId="{9966AC15-93D3-4BBB-9E0E-0B3B2CE55340}">
      <dgm:prSet phldrT="[Text]"/>
      <dgm:spPr>
        <a:solidFill>
          <a:srgbClr val="0F6FC6">
            <a:alpha val="69804"/>
          </a:srgbClr>
        </a:solidFill>
      </dgm:spPr>
      <dgm:t>
        <a:bodyPr/>
        <a:lstStyle/>
        <a:p>
          <a:r>
            <a:rPr lang="en-US" dirty="0" smtClean="0">
              <a:solidFill>
                <a:schemeClr val="tx1"/>
              </a:solidFill>
            </a:rPr>
            <a:t>The not- so-good things about ____</a:t>
          </a:r>
          <a:endParaRPr lang="en-US" dirty="0">
            <a:solidFill>
              <a:schemeClr val="tx1"/>
            </a:solidFill>
          </a:endParaRPr>
        </a:p>
      </dgm:t>
    </dgm:pt>
    <dgm:pt modelId="{EC3A94EF-B46A-4C5C-854D-810FB9B22849}" type="parTrans" cxnId="{5D133DBC-BA3B-4C1E-AE66-6C536FB81A2F}">
      <dgm:prSet/>
      <dgm:spPr/>
      <dgm:t>
        <a:bodyPr/>
        <a:lstStyle/>
        <a:p>
          <a:endParaRPr lang="en-US"/>
        </a:p>
      </dgm:t>
    </dgm:pt>
    <dgm:pt modelId="{147B850F-5C2B-49DD-B7BD-28F6F41C5698}" type="sibTrans" cxnId="{5D133DBC-BA3B-4C1E-AE66-6C536FB81A2F}">
      <dgm:prSet/>
      <dgm:spPr/>
      <dgm:t>
        <a:bodyPr/>
        <a:lstStyle/>
        <a:p>
          <a:endParaRPr lang="en-US"/>
        </a:p>
      </dgm:t>
    </dgm:pt>
    <dgm:pt modelId="{BEE7B49F-E5B7-41C8-BC1E-442AFACB4FE5}">
      <dgm:prSet phldrT="[Text]"/>
      <dgm:spPr>
        <a:solidFill>
          <a:srgbClr val="0F6FC6">
            <a:alpha val="60000"/>
          </a:srgbClr>
        </a:solidFill>
      </dgm:spPr>
      <dgm:t>
        <a:bodyPr/>
        <a:lstStyle/>
        <a:p>
          <a:r>
            <a:rPr lang="en-US" dirty="0" smtClean="0">
              <a:solidFill>
                <a:schemeClr val="tx1"/>
              </a:solidFill>
            </a:rPr>
            <a:t>The </a:t>
          </a:r>
          <a:r>
            <a:rPr lang="en-US" dirty="0" smtClean="0">
              <a:solidFill>
                <a:schemeClr val="tx1"/>
              </a:solidFill>
            </a:rPr>
            <a:t>good </a:t>
          </a:r>
          <a:r>
            <a:rPr lang="en-US" dirty="0" smtClean="0">
              <a:solidFill>
                <a:schemeClr val="tx1"/>
              </a:solidFill>
            </a:rPr>
            <a:t>things about changing</a:t>
          </a:r>
          <a:endParaRPr lang="en-US" dirty="0">
            <a:solidFill>
              <a:schemeClr val="tx1"/>
            </a:solidFill>
          </a:endParaRPr>
        </a:p>
      </dgm:t>
    </dgm:pt>
    <dgm:pt modelId="{76A08194-7ED8-40FB-9B4E-36CF4B3685B3}" type="parTrans" cxnId="{EE78F628-032A-446A-80E3-2EE29A01A05D}">
      <dgm:prSet/>
      <dgm:spPr/>
      <dgm:t>
        <a:bodyPr/>
        <a:lstStyle/>
        <a:p>
          <a:endParaRPr lang="en-US"/>
        </a:p>
      </dgm:t>
    </dgm:pt>
    <dgm:pt modelId="{5E59CCB6-05C8-4D4A-8C3D-D5B2E923C446}" type="sibTrans" cxnId="{EE78F628-032A-446A-80E3-2EE29A01A05D}">
      <dgm:prSet/>
      <dgm:spPr/>
      <dgm:t>
        <a:bodyPr/>
        <a:lstStyle/>
        <a:p>
          <a:endParaRPr lang="en-US"/>
        </a:p>
      </dgm:t>
    </dgm:pt>
    <dgm:pt modelId="{4A7EABD7-B399-4520-8E62-DA050AB5BBF3}">
      <dgm:prSet phldrT="[Text]"/>
      <dgm:spPr>
        <a:solidFill>
          <a:srgbClr val="0F6FC6">
            <a:alpha val="60000"/>
          </a:srgbClr>
        </a:solidFill>
      </dgm:spPr>
      <dgm:t>
        <a:bodyPr/>
        <a:lstStyle/>
        <a:p>
          <a:r>
            <a:rPr lang="en-US" dirty="0" smtClean="0">
              <a:solidFill>
                <a:schemeClr val="tx1"/>
              </a:solidFill>
            </a:rPr>
            <a:t>The </a:t>
          </a:r>
          <a:r>
            <a:rPr lang="en-US" dirty="0" smtClean="0">
              <a:solidFill>
                <a:schemeClr val="tx1"/>
              </a:solidFill>
            </a:rPr>
            <a:t>not-so-good things </a:t>
          </a:r>
          <a:r>
            <a:rPr lang="en-US" dirty="0" smtClean="0">
              <a:solidFill>
                <a:schemeClr val="tx1"/>
              </a:solidFill>
            </a:rPr>
            <a:t>about changing</a:t>
          </a:r>
          <a:endParaRPr lang="en-US" dirty="0">
            <a:solidFill>
              <a:schemeClr val="tx1"/>
            </a:solidFill>
          </a:endParaRPr>
        </a:p>
      </dgm:t>
    </dgm:pt>
    <dgm:pt modelId="{F7F929BD-FE0B-4342-95AA-EE71E1FEFE80}" type="parTrans" cxnId="{F826C2E7-6609-4D2D-A5A6-96A340497A46}">
      <dgm:prSet/>
      <dgm:spPr/>
      <dgm:t>
        <a:bodyPr/>
        <a:lstStyle/>
        <a:p>
          <a:endParaRPr lang="en-US"/>
        </a:p>
      </dgm:t>
    </dgm:pt>
    <dgm:pt modelId="{EA6A5973-CFB0-4199-BBEA-9B9BA00E3FFC}" type="sibTrans" cxnId="{F826C2E7-6609-4D2D-A5A6-96A340497A46}">
      <dgm:prSet/>
      <dgm:spPr/>
      <dgm:t>
        <a:bodyPr/>
        <a:lstStyle/>
        <a:p>
          <a:endParaRPr lang="en-US"/>
        </a:p>
      </dgm:t>
    </dgm:pt>
    <dgm:pt modelId="{A0C61541-D99C-429B-BFCB-CCC18A297F57}" type="pres">
      <dgm:prSet presAssocID="{1966D686-FB16-4429-97CB-7B86AE13A2AB}" presName="matrix" presStyleCnt="0">
        <dgm:presLayoutVars>
          <dgm:chMax val="1"/>
          <dgm:dir/>
          <dgm:resizeHandles val="exact"/>
        </dgm:presLayoutVars>
      </dgm:prSet>
      <dgm:spPr/>
      <dgm:t>
        <a:bodyPr/>
        <a:lstStyle/>
        <a:p>
          <a:endParaRPr lang="en-US"/>
        </a:p>
      </dgm:t>
    </dgm:pt>
    <dgm:pt modelId="{F45381FF-441E-4365-B4E8-B30D7E4DC3DE}" type="pres">
      <dgm:prSet presAssocID="{1966D686-FB16-4429-97CB-7B86AE13A2AB}" presName="diamond" presStyleLbl="bgShp" presStyleIdx="0" presStyleCnt="1"/>
      <dgm:spPr>
        <a:noFill/>
      </dgm:spPr>
      <dgm:t>
        <a:bodyPr/>
        <a:lstStyle/>
        <a:p>
          <a:endParaRPr lang="en-US"/>
        </a:p>
      </dgm:t>
    </dgm:pt>
    <dgm:pt modelId="{35E7A1CB-0369-4F0C-A001-1F39324E326E}" type="pres">
      <dgm:prSet presAssocID="{1966D686-FB16-4429-97CB-7B86AE13A2AB}" presName="quad1" presStyleLbl="node1" presStyleIdx="0" presStyleCnt="4">
        <dgm:presLayoutVars>
          <dgm:chMax val="0"/>
          <dgm:chPref val="0"/>
          <dgm:bulletEnabled val="1"/>
        </dgm:presLayoutVars>
      </dgm:prSet>
      <dgm:spPr/>
      <dgm:t>
        <a:bodyPr/>
        <a:lstStyle/>
        <a:p>
          <a:endParaRPr lang="en-US"/>
        </a:p>
      </dgm:t>
    </dgm:pt>
    <dgm:pt modelId="{77A5C037-4504-4025-ADDD-74E8E31BAF9F}" type="pres">
      <dgm:prSet presAssocID="{1966D686-FB16-4429-97CB-7B86AE13A2AB}" presName="quad2" presStyleLbl="node1" presStyleIdx="1" presStyleCnt="4">
        <dgm:presLayoutVars>
          <dgm:chMax val="0"/>
          <dgm:chPref val="0"/>
          <dgm:bulletEnabled val="1"/>
        </dgm:presLayoutVars>
      </dgm:prSet>
      <dgm:spPr/>
      <dgm:t>
        <a:bodyPr/>
        <a:lstStyle/>
        <a:p>
          <a:endParaRPr lang="en-US"/>
        </a:p>
      </dgm:t>
    </dgm:pt>
    <dgm:pt modelId="{007B0F65-079B-41F6-B38F-044E57E5407E}" type="pres">
      <dgm:prSet presAssocID="{1966D686-FB16-4429-97CB-7B86AE13A2AB}" presName="quad3" presStyleLbl="node1" presStyleIdx="2" presStyleCnt="4" custLinFactNeighborY="629">
        <dgm:presLayoutVars>
          <dgm:chMax val="0"/>
          <dgm:chPref val="0"/>
          <dgm:bulletEnabled val="1"/>
        </dgm:presLayoutVars>
      </dgm:prSet>
      <dgm:spPr/>
      <dgm:t>
        <a:bodyPr/>
        <a:lstStyle/>
        <a:p>
          <a:endParaRPr lang="en-US"/>
        </a:p>
      </dgm:t>
    </dgm:pt>
    <dgm:pt modelId="{AEC153EF-DAD4-4828-A088-7D60A08C4D99}" type="pres">
      <dgm:prSet presAssocID="{1966D686-FB16-4429-97CB-7B86AE13A2AB}" presName="quad4" presStyleLbl="node1" presStyleIdx="3" presStyleCnt="4">
        <dgm:presLayoutVars>
          <dgm:chMax val="0"/>
          <dgm:chPref val="0"/>
          <dgm:bulletEnabled val="1"/>
        </dgm:presLayoutVars>
      </dgm:prSet>
      <dgm:spPr/>
      <dgm:t>
        <a:bodyPr/>
        <a:lstStyle/>
        <a:p>
          <a:endParaRPr lang="en-US"/>
        </a:p>
      </dgm:t>
    </dgm:pt>
  </dgm:ptLst>
  <dgm:cxnLst>
    <dgm:cxn modelId="{F031B6FE-5198-4F22-8E69-3C41774520BF}" type="presOf" srcId="{BEE7B49F-E5B7-41C8-BC1E-442AFACB4FE5}" destId="{007B0F65-079B-41F6-B38F-044E57E5407E}" srcOrd="0" destOrd="0" presId="urn:microsoft.com/office/officeart/2005/8/layout/matrix3"/>
    <dgm:cxn modelId="{12463051-F497-4BA3-93F3-E89B995EA2BB}" type="presOf" srcId="{9966AC15-93D3-4BBB-9E0E-0B3B2CE55340}" destId="{77A5C037-4504-4025-ADDD-74E8E31BAF9F}" srcOrd="0" destOrd="0" presId="urn:microsoft.com/office/officeart/2005/8/layout/matrix3"/>
    <dgm:cxn modelId="{F826C2E7-6609-4D2D-A5A6-96A340497A46}" srcId="{1966D686-FB16-4429-97CB-7B86AE13A2AB}" destId="{4A7EABD7-B399-4520-8E62-DA050AB5BBF3}" srcOrd="3" destOrd="0" parTransId="{F7F929BD-FE0B-4342-95AA-EE71E1FEFE80}" sibTransId="{EA6A5973-CFB0-4199-BBEA-9B9BA00E3FFC}"/>
    <dgm:cxn modelId="{5D133DBC-BA3B-4C1E-AE66-6C536FB81A2F}" srcId="{1966D686-FB16-4429-97CB-7B86AE13A2AB}" destId="{9966AC15-93D3-4BBB-9E0E-0B3B2CE55340}" srcOrd="1" destOrd="0" parTransId="{EC3A94EF-B46A-4C5C-854D-810FB9B22849}" sibTransId="{147B850F-5C2B-49DD-B7BD-28F6F41C5698}"/>
    <dgm:cxn modelId="{EE78F628-032A-446A-80E3-2EE29A01A05D}" srcId="{1966D686-FB16-4429-97CB-7B86AE13A2AB}" destId="{BEE7B49F-E5B7-41C8-BC1E-442AFACB4FE5}" srcOrd="2" destOrd="0" parTransId="{76A08194-7ED8-40FB-9B4E-36CF4B3685B3}" sibTransId="{5E59CCB6-05C8-4D4A-8C3D-D5B2E923C446}"/>
    <dgm:cxn modelId="{773E69ED-EB33-4AA2-A4ED-93EBF3ABB57F}" srcId="{1966D686-FB16-4429-97CB-7B86AE13A2AB}" destId="{FF2BA89A-CC73-4C44-A530-69BD6180B797}" srcOrd="0" destOrd="0" parTransId="{E5B6C4D3-6177-4F6E-AC56-33DDD49D7421}" sibTransId="{86A18636-6D43-4CBB-845D-BEA1B54B5417}"/>
    <dgm:cxn modelId="{CB016504-0B08-4804-8E29-10D5C3BF7009}" type="presOf" srcId="{4A7EABD7-B399-4520-8E62-DA050AB5BBF3}" destId="{AEC153EF-DAD4-4828-A088-7D60A08C4D99}" srcOrd="0" destOrd="0" presId="urn:microsoft.com/office/officeart/2005/8/layout/matrix3"/>
    <dgm:cxn modelId="{869FE8EE-7BA9-467C-811B-2E06CC9F0B7F}" type="presOf" srcId="{FF2BA89A-CC73-4C44-A530-69BD6180B797}" destId="{35E7A1CB-0369-4F0C-A001-1F39324E326E}" srcOrd="0" destOrd="0" presId="urn:microsoft.com/office/officeart/2005/8/layout/matrix3"/>
    <dgm:cxn modelId="{93A1A435-B103-4B40-9B8B-184A02F726E0}" type="presOf" srcId="{1966D686-FB16-4429-97CB-7B86AE13A2AB}" destId="{A0C61541-D99C-429B-BFCB-CCC18A297F57}" srcOrd="0" destOrd="0" presId="urn:microsoft.com/office/officeart/2005/8/layout/matrix3"/>
    <dgm:cxn modelId="{342783A7-7B08-4E8F-8FB1-BEA301BFEC01}" type="presParOf" srcId="{A0C61541-D99C-429B-BFCB-CCC18A297F57}" destId="{F45381FF-441E-4365-B4E8-B30D7E4DC3DE}" srcOrd="0" destOrd="0" presId="urn:microsoft.com/office/officeart/2005/8/layout/matrix3"/>
    <dgm:cxn modelId="{BAE8DF0C-FC0C-4CBF-AF05-14966A3A9C82}" type="presParOf" srcId="{A0C61541-D99C-429B-BFCB-CCC18A297F57}" destId="{35E7A1CB-0369-4F0C-A001-1F39324E326E}" srcOrd="1" destOrd="0" presId="urn:microsoft.com/office/officeart/2005/8/layout/matrix3"/>
    <dgm:cxn modelId="{374B86F1-B74C-442A-AFED-E7CCA825166E}" type="presParOf" srcId="{A0C61541-D99C-429B-BFCB-CCC18A297F57}" destId="{77A5C037-4504-4025-ADDD-74E8E31BAF9F}" srcOrd="2" destOrd="0" presId="urn:microsoft.com/office/officeart/2005/8/layout/matrix3"/>
    <dgm:cxn modelId="{C0AC562F-DADC-4778-9D86-B26DB4176F59}" type="presParOf" srcId="{A0C61541-D99C-429B-BFCB-CCC18A297F57}" destId="{007B0F65-079B-41F6-B38F-044E57E5407E}" srcOrd="3" destOrd="0" presId="urn:microsoft.com/office/officeart/2005/8/layout/matrix3"/>
    <dgm:cxn modelId="{038AA960-39FD-4BEE-BA26-F884E4120148}" type="presParOf" srcId="{A0C61541-D99C-429B-BFCB-CCC18A297F57}" destId="{AEC153EF-DAD4-4828-A088-7D60A08C4D99}"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F0CA8-1B2C-4300-81DC-2F27CA4D8EF4}">
      <dsp:nvSpPr>
        <dsp:cNvPr id="0" name=""/>
        <dsp:cNvSpPr/>
      </dsp:nvSpPr>
      <dsp:spPr>
        <a:xfrm>
          <a:off x="2514600" y="0"/>
          <a:ext cx="2514599" cy="1651000"/>
        </a:xfrm>
        <a:prstGeom prst="trapezoid">
          <a:avLst>
            <a:gd name="adj" fmla="val 76154"/>
          </a:avLst>
        </a:prstGeom>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r>
            <a:rPr lang="en-US" sz="2800" kern="1200" dirty="0" smtClean="0"/>
            <a:t>Severe Problem  Users </a:t>
          </a:r>
        </a:p>
        <a:p>
          <a:pPr lvl="0" algn="ctr" defTabSz="1244600">
            <a:lnSpc>
              <a:spcPct val="90000"/>
            </a:lnSpc>
            <a:spcBef>
              <a:spcPct val="0"/>
            </a:spcBef>
            <a:spcAft>
              <a:spcPct val="35000"/>
            </a:spcAft>
          </a:pPr>
          <a:endParaRPr lang="en-US" sz="2800" kern="1200" dirty="0"/>
        </a:p>
      </dsp:txBody>
      <dsp:txXfrm>
        <a:off x="2514600" y="0"/>
        <a:ext cx="2514599" cy="1651000"/>
      </dsp:txXfrm>
    </dsp:sp>
    <dsp:sp modelId="{E934AFF2-2966-4F84-9E33-DE85C88A6ED7}">
      <dsp:nvSpPr>
        <dsp:cNvPr id="0" name=""/>
        <dsp:cNvSpPr/>
      </dsp:nvSpPr>
      <dsp:spPr>
        <a:xfrm>
          <a:off x="1257300" y="1651000"/>
          <a:ext cx="5029199" cy="1651000"/>
        </a:xfrm>
        <a:prstGeom prst="trapezoid">
          <a:avLst>
            <a:gd name="adj" fmla="val 76154"/>
          </a:avLst>
        </a:prstGeom>
        <a:gradFill rotWithShape="0">
          <a:gsLst>
            <a:gs pos="0">
              <a:schemeClr val="bg2">
                <a:lumMod val="60000"/>
                <a:lumOff val="4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Hazardous &amp; Harmful Users</a:t>
          </a:r>
          <a:endParaRPr lang="en-US" sz="2800" kern="1200" dirty="0"/>
        </a:p>
      </dsp:txBody>
      <dsp:txXfrm>
        <a:off x="2137410" y="1651000"/>
        <a:ext cx="3268980" cy="1651000"/>
      </dsp:txXfrm>
    </dsp:sp>
    <dsp:sp modelId="{5B51EC09-310B-42C2-A08E-F45FA48E46BE}">
      <dsp:nvSpPr>
        <dsp:cNvPr id="0" name=""/>
        <dsp:cNvSpPr/>
      </dsp:nvSpPr>
      <dsp:spPr>
        <a:xfrm>
          <a:off x="0" y="3302000"/>
          <a:ext cx="7543800" cy="1651000"/>
        </a:xfrm>
        <a:prstGeom prst="trapezoid">
          <a:avLst>
            <a:gd name="adj" fmla="val 76154"/>
          </a:avLst>
        </a:prstGeom>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Non-Users or Low Risk Users</a:t>
          </a:r>
          <a:endParaRPr lang="en-US" sz="2800" kern="1200" dirty="0"/>
        </a:p>
      </dsp:txBody>
      <dsp:txXfrm>
        <a:off x="1320164" y="3302000"/>
        <a:ext cx="4903470" cy="1651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E1170-5ACA-4FD2-9DFC-2BF4710A47B3}">
      <dsp:nvSpPr>
        <dsp:cNvPr id="0" name=""/>
        <dsp:cNvSpPr/>
      </dsp:nvSpPr>
      <dsp:spPr>
        <a:xfrm>
          <a:off x="2682240" y="0"/>
          <a:ext cx="1341120" cy="1219200"/>
        </a:xfrm>
        <a:prstGeom prst="trapezoid">
          <a:avLst>
            <a:gd name="adj" fmla="val 55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smtClean="0"/>
        </a:p>
        <a:p>
          <a:pPr lvl="0" algn="ctr" defTabSz="889000">
            <a:lnSpc>
              <a:spcPct val="90000"/>
            </a:lnSpc>
            <a:spcBef>
              <a:spcPct val="0"/>
            </a:spcBef>
            <a:spcAft>
              <a:spcPct val="35000"/>
            </a:spcAft>
          </a:pPr>
          <a:endParaRPr lang="en-US" sz="1500" kern="1200" dirty="0" smtClean="0"/>
        </a:p>
        <a:p>
          <a:pPr lvl="0" algn="ctr" defTabSz="889000">
            <a:lnSpc>
              <a:spcPct val="90000"/>
            </a:lnSpc>
            <a:spcBef>
              <a:spcPct val="0"/>
            </a:spcBef>
            <a:spcAft>
              <a:spcPct val="35000"/>
            </a:spcAft>
          </a:pPr>
          <a:r>
            <a:rPr lang="en-US" sz="2000" kern="1200" dirty="0" smtClean="0"/>
            <a:t>Severe</a:t>
          </a:r>
          <a:endParaRPr lang="en-US" sz="2000" kern="1200" dirty="0"/>
        </a:p>
      </dsp:txBody>
      <dsp:txXfrm>
        <a:off x="2682240" y="0"/>
        <a:ext cx="1341120" cy="1219200"/>
      </dsp:txXfrm>
    </dsp:sp>
    <dsp:sp modelId="{500E366E-BF70-48D7-B386-E15EB6EB829D}">
      <dsp:nvSpPr>
        <dsp:cNvPr id="0" name=""/>
        <dsp:cNvSpPr/>
      </dsp:nvSpPr>
      <dsp:spPr>
        <a:xfrm>
          <a:off x="2011680" y="1219199"/>
          <a:ext cx="2682240" cy="1219200"/>
        </a:xfrm>
        <a:prstGeom prst="trapezoid">
          <a:avLst>
            <a:gd name="adj" fmla="val 55000"/>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Substantial</a:t>
          </a:r>
          <a:endParaRPr lang="en-US" sz="2900" kern="1200" dirty="0"/>
        </a:p>
      </dsp:txBody>
      <dsp:txXfrm>
        <a:off x="2481072" y="1219199"/>
        <a:ext cx="1743456" cy="1219200"/>
      </dsp:txXfrm>
    </dsp:sp>
    <dsp:sp modelId="{03FEE843-A9E2-4586-AA27-2C749FCA5C1F}">
      <dsp:nvSpPr>
        <dsp:cNvPr id="0" name=""/>
        <dsp:cNvSpPr/>
      </dsp:nvSpPr>
      <dsp:spPr>
        <a:xfrm>
          <a:off x="1341120" y="2438399"/>
          <a:ext cx="4023360" cy="1219200"/>
        </a:xfrm>
        <a:prstGeom prst="trapezoid">
          <a:avLst>
            <a:gd name="adj" fmla="val 55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solidFill>
                <a:schemeClr val="bg1"/>
              </a:solidFill>
            </a:rPr>
            <a:t>Moderate</a:t>
          </a:r>
          <a:endParaRPr lang="en-US" sz="2900" kern="1200" dirty="0">
            <a:solidFill>
              <a:schemeClr val="bg1"/>
            </a:solidFill>
          </a:endParaRPr>
        </a:p>
      </dsp:txBody>
      <dsp:txXfrm>
        <a:off x="2045208" y="2438399"/>
        <a:ext cx="2615184" cy="1219200"/>
      </dsp:txXfrm>
    </dsp:sp>
    <dsp:sp modelId="{1358E091-BD69-4B92-9592-4046EE5CEDD0}">
      <dsp:nvSpPr>
        <dsp:cNvPr id="0" name=""/>
        <dsp:cNvSpPr/>
      </dsp:nvSpPr>
      <dsp:spPr>
        <a:xfrm>
          <a:off x="670559" y="3657600"/>
          <a:ext cx="5364480" cy="1219200"/>
        </a:xfrm>
        <a:prstGeom prst="trapezoid">
          <a:avLst>
            <a:gd name="adj" fmla="val 55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Mild</a:t>
          </a:r>
          <a:endParaRPr lang="en-US" sz="2900" kern="1200" dirty="0"/>
        </a:p>
      </dsp:txBody>
      <dsp:txXfrm>
        <a:off x="1609343" y="3657600"/>
        <a:ext cx="3486912" cy="1219200"/>
      </dsp:txXfrm>
    </dsp:sp>
    <dsp:sp modelId="{F3F35541-1FFF-4D02-8874-A81026F6CC52}">
      <dsp:nvSpPr>
        <dsp:cNvPr id="0" name=""/>
        <dsp:cNvSpPr/>
      </dsp:nvSpPr>
      <dsp:spPr>
        <a:xfrm>
          <a:off x="0" y="4876800"/>
          <a:ext cx="6705600" cy="1219200"/>
        </a:xfrm>
        <a:prstGeom prst="trapezoid">
          <a:avLst>
            <a:gd name="adj" fmla="val 55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None</a:t>
          </a:r>
          <a:endParaRPr lang="en-US" sz="2900" kern="1200" dirty="0"/>
        </a:p>
      </dsp:txBody>
      <dsp:txXfrm>
        <a:off x="1173479" y="4876800"/>
        <a:ext cx="4358640" cy="121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381FF-441E-4365-B4E8-B30D7E4DC3DE}">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7A1CB-0369-4F0C-A001-1F39324E326E}">
      <dsp:nvSpPr>
        <dsp:cNvPr id="0" name=""/>
        <dsp:cNvSpPr/>
      </dsp:nvSpPr>
      <dsp:spPr>
        <a:xfrm>
          <a:off x="1402080" y="38608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rPr>
            <a:t>The good things about ______</a:t>
          </a:r>
          <a:endParaRPr lang="en-US" sz="2100" kern="1200" dirty="0">
            <a:solidFill>
              <a:schemeClr val="tx1"/>
            </a:solidFill>
          </a:endParaRPr>
        </a:p>
      </dsp:txBody>
      <dsp:txXfrm>
        <a:off x="1479451" y="463451"/>
        <a:ext cx="1430218" cy="1430218"/>
      </dsp:txXfrm>
    </dsp:sp>
    <dsp:sp modelId="{77A5C037-4504-4025-ADDD-74E8E31BAF9F}">
      <dsp:nvSpPr>
        <dsp:cNvPr id="0" name=""/>
        <dsp:cNvSpPr/>
      </dsp:nvSpPr>
      <dsp:spPr>
        <a:xfrm>
          <a:off x="3108960" y="38608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rPr>
            <a:t>The not- so-good things about ____</a:t>
          </a:r>
          <a:endParaRPr lang="en-US" sz="2100" kern="1200" dirty="0">
            <a:solidFill>
              <a:schemeClr val="tx1"/>
            </a:solidFill>
          </a:endParaRPr>
        </a:p>
      </dsp:txBody>
      <dsp:txXfrm>
        <a:off x="3186331" y="463451"/>
        <a:ext cx="1430218" cy="1430218"/>
      </dsp:txXfrm>
    </dsp:sp>
    <dsp:sp modelId="{007B0F65-079B-41F6-B38F-044E57E5407E}">
      <dsp:nvSpPr>
        <dsp:cNvPr id="0" name=""/>
        <dsp:cNvSpPr/>
      </dsp:nvSpPr>
      <dsp:spPr>
        <a:xfrm>
          <a:off x="1402080" y="209296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rPr>
            <a:t>The good things about changing</a:t>
          </a:r>
          <a:endParaRPr lang="en-US" sz="2100" kern="1200" dirty="0">
            <a:solidFill>
              <a:schemeClr val="tx1"/>
            </a:solidFill>
          </a:endParaRPr>
        </a:p>
      </dsp:txBody>
      <dsp:txXfrm>
        <a:off x="1479451" y="2170331"/>
        <a:ext cx="1430218" cy="1430218"/>
      </dsp:txXfrm>
    </dsp:sp>
    <dsp:sp modelId="{AEC153EF-DAD4-4828-A088-7D60A08C4D99}">
      <dsp:nvSpPr>
        <dsp:cNvPr id="0" name=""/>
        <dsp:cNvSpPr/>
      </dsp:nvSpPr>
      <dsp:spPr>
        <a:xfrm>
          <a:off x="3108960" y="209296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rPr>
            <a:t>The not-so-good things about changing</a:t>
          </a:r>
          <a:endParaRPr lang="en-US" sz="2100" kern="1200" dirty="0">
            <a:solidFill>
              <a:schemeClr val="tx1"/>
            </a:solidFill>
          </a:endParaRPr>
        </a:p>
      </dsp:txBody>
      <dsp:txXfrm>
        <a:off x="3186331" y="2170331"/>
        <a:ext cx="1430218" cy="14302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FD69F-1692-4F36-84A3-F50E74DEBE7C}">
      <dsp:nvSpPr>
        <dsp:cNvPr id="0" name=""/>
        <dsp:cNvSpPr/>
      </dsp:nvSpPr>
      <dsp:spPr>
        <a:xfrm>
          <a:off x="581660" y="0"/>
          <a:ext cx="7023099" cy="4389437"/>
        </a:xfrm>
        <a:prstGeom prst="swooshArrow">
          <a:avLst>
            <a:gd name="adj1" fmla="val 25000"/>
            <a:gd name="adj2" fmla="val 25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9878B0B-BA6C-459A-A4D6-37F38AE78C56}">
      <dsp:nvSpPr>
        <dsp:cNvPr id="0" name=""/>
        <dsp:cNvSpPr/>
      </dsp:nvSpPr>
      <dsp:spPr>
        <a:xfrm>
          <a:off x="1273435" y="3263985"/>
          <a:ext cx="161531" cy="161531"/>
        </a:xfrm>
        <a:prstGeom prst="ellipse">
          <a:avLst/>
        </a:prstGeom>
        <a:solidFill>
          <a:schemeClr val="accen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423D8C93-CD20-46D6-A2E8-100AE76975BB}">
      <dsp:nvSpPr>
        <dsp:cNvPr id="0" name=""/>
        <dsp:cNvSpPr/>
      </dsp:nvSpPr>
      <dsp:spPr>
        <a:xfrm>
          <a:off x="1354201" y="3551238"/>
          <a:ext cx="920025" cy="63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92" tIns="0" rIns="0" bIns="0" numCol="1" spcCol="1270" anchor="t" anchorCtr="0">
          <a:noAutofit/>
        </a:bodyPr>
        <a:lstStyle/>
        <a:p>
          <a:pPr lvl="0" algn="l" defTabSz="889000" rtl="0">
            <a:lnSpc>
              <a:spcPct val="90000"/>
            </a:lnSpc>
            <a:spcBef>
              <a:spcPct val="0"/>
            </a:spcBef>
            <a:spcAft>
              <a:spcPct val="35000"/>
            </a:spcAft>
          </a:pPr>
          <a:r>
            <a:rPr lang="en-US" sz="2000" b="1" kern="1200" dirty="0" smtClean="0">
              <a:solidFill>
                <a:srgbClr val="F8F8F8"/>
              </a:solidFill>
            </a:rPr>
            <a:t>Desire</a:t>
          </a:r>
          <a:endParaRPr lang="en-US" sz="2000" kern="1200" dirty="0">
            <a:solidFill>
              <a:srgbClr val="F8F8F8"/>
            </a:solidFill>
          </a:endParaRPr>
        </a:p>
      </dsp:txBody>
      <dsp:txXfrm>
        <a:off x="1354201" y="3551238"/>
        <a:ext cx="920025" cy="631711"/>
      </dsp:txXfrm>
    </dsp:sp>
    <dsp:sp modelId="{40398A26-7D86-4A3A-A14F-2A2CA3E06467}">
      <dsp:nvSpPr>
        <dsp:cNvPr id="0" name=""/>
        <dsp:cNvSpPr/>
      </dsp:nvSpPr>
      <dsp:spPr>
        <a:xfrm>
          <a:off x="2147811" y="2423847"/>
          <a:ext cx="252831" cy="252831"/>
        </a:xfrm>
        <a:prstGeom prst="ellipse">
          <a:avLst/>
        </a:prstGeom>
        <a:solidFill>
          <a:schemeClr val="accen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8AABD59D-5905-43AE-8EB0-8C49DB87677A}">
      <dsp:nvSpPr>
        <dsp:cNvPr id="0" name=""/>
        <dsp:cNvSpPr/>
      </dsp:nvSpPr>
      <dsp:spPr>
        <a:xfrm>
          <a:off x="2274227" y="2789235"/>
          <a:ext cx="1165834" cy="136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970" tIns="0" rIns="0" bIns="0" numCol="1" spcCol="1270" anchor="t" anchorCtr="0">
          <a:noAutofit/>
        </a:bodyPr>
        <a:lstStyle/>
        <a:p>
          <a:pPr lvl="0" algn="l" defTabSz="889000" rtl="0">
            <a:lnSpc>
              <a:spcPct val="90000"/>
            </a:lnSpc>
            <a:spcBef>
              <a:spcPct val="0"/>
            </a:spcBef>
            <a:spcAft>
              <a:spcPct val="35000"/>
            </a:spcAft>
          </a:pPr>
          <a:r>
            <a:rPr lang="en-US" sz="2000" b="1" kern="1200" dirty="0" smtClean="0">
              <a:solidFill>
                <a:srgbClr val="F8F8F8"/>
              </a:solidFill>
            </a:rPr>
            <a:t>Ability</a:t>
          </a:r>
          <a:endParaRPr lang="en-US" sz="2000" kern="1200" dirty="0">
            <a:solidFill>
              <a:srgbClr val="F8F8F8"/>
            </a:solidFill>
          </a:endParaRPr>
        </a:p>
      </dsp:txBody>
      <dsp:txXfrm>
        <a:off x="2274227" y="2789235"/>
        <a:ext cx="1165834" cy="1361227"/>
      </dsp:txXfrm>
    </dsp:sp>
    <dsp:sp modelId="{34C627BA-8D37-45A3-B1A0-18F8CEDF9D62}">
      <dsp:nvSpPr>
        <dsp:cNvPr id="0" name=""/>
        <dsp:cNvSpPr/>
      </dsp:nvSpPr>
      <dsp:spPr>
        <a:xfrm>
          <a:off x="3271507" y="1754019"/>
          <a:ext cx="337108" cy="337108"/>
        </a:xfrm>
        <a:prstGeom prst="ellipse">
          <a:avLst/>
        </a:prstGeom>
        <a:solidFill>
          <a:schemeClr val="accen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51E5D207-BC5F-464E-AE4B-48B4CB4E2EA2}">
      <dsp:nvSpPr>
        <dsp:cNvPr id="0" name=""/>
        <dsp:cNvSpPr/>
      </dsp:nvSpPr>
      <dsp:spPr>
        <a:xfrm>
          <a:off x="3440061" y="2281243"/>
          <a:ext cx="1355458" cy="1647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27" tIns="0" rIns="0" bIns="0" numCol="1" spcCol="1270" anchor="t" anchorCtr="0">
          <a:noAutofit/>
        </a:bodyPr>
        <a:lstStyle/>
        <a:p>
          <a:pPr lvl="0" algn="l" defTabSz="889000" rtl="0">
            <a:lnSpc>
              <a:spcPct val="90000"/>
            </a:lnSpc>
            <a:spcBef>
              <a:spcPct val="0"/>
            </a:spcBef>
            <a:spcAft>
              <a:spcPct val="35000"/>
            </a:spcAft>
          </a:pPr>
          <a:r>
            <a:rPr lang="en-US" sz="2000" b="1" kern="1200" dirty="0" smtClean="0">
              <a:solidFill>
                <a:srgbClr val="F8F8F8"/>
              </a:solidFill>
            </a:rPr>
            <a:t>Reason</a:t>
          </a:r>
          <a:endParaRPr lang="en-US" sz="2000" kern="1200" dirty="0">
            <a:solidFill>
              <a:srgbClr val="F8F8F8"/>
            </a:solidFill>
          </a:endParaRPr>
        </a:p>
      </dsp:txBody>
      <dsp:txXfrm>
        <a:off x="3440061" y="2281243"/>
        <a:ext cx="1355458" cy="1647938"/>
      </dsp:txXfrm>
    </dsp:sp>
    <dsp:sp modelId="{4F0E855F-6F3E-49B6-BEDD-70625D7557A6}">
      <dsp:nvSpPr>
        <dsp:cNvPr id="0" name=""/>
        <dsp:cNvSpPr/>
      </dsp:nvSpPr>
      <dsp:spPr>
        <a:xfrm>
          <a:off x="4577803" y="1230798"/>
          <a:ext cx="435432" cy="435432"/>
        </a:xfrm>
        <a:prstGeom prst="ellipse">
          <a:avLst/>
        </a:prstGeom>
        <a:solidFill>
          <a:schemeClr val="accen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D50ED453-3B70-4938-ADB1-E436F6BCEE1B}">
      <dsp:nvSpPr>
        <dsp:cNvPr id="0" name=""/>
        <dsp:cNvSpPr/>
      </dsp:nvSpPr>
      <dsp:spPr>
        <a:xfrm>
          <a:off x="4795519" y="2263046"/>
          <a:ext cx="1404619" cy="1478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726" tIns="0" rIns="0" bIns="0" numCol="1" spcCol="1270" anchor="t" anchorCtr="0">
          <a:noAutofit/>
        </a:bodyPr>
        <a:lstStyle/>
        <a:p>
          <a:pPr lvl="0" algn="l" defTabSz="889000">
            <a:lnSpc>
              <a:spcPct val="90000"/>
            </a:lnSpc>
            <a:spcBef>
              <a:spcPct val="0"/>
            </a:spcBef>
            <a:spcAft>
              <a:spcPct val="35000"/>
            </a:spcAft>
          </a:pPr>
          <a:r>
            <a:rPr lang="en-US" sz="2000" b="1" kern="1200" dirty="0" smtClean="0">
              <a:solidFill>
                <a:srgbClr val="F8F8F8"/>
              </a:solidFill>
            </a:rPr>
            <a:t>Need</a:t>
          </a:r>
          <a:endParaRPr lang="en-US" sz="2000" b="1" kern="1200" dirty="0">
            <a:solidFill>
              <a:srgbClr val="F8F8F8"/>
            </a:solidFill>
          </a:endParaRPr>
        </a:p>
      </dsp:txBody>
      <dsp:txXfrm>
        <a:off x="4795519" y="2263046"/>
        <a:ext cx="1404619" cy="1478666"/>
      </dsp:txXfrm>
    </dsp:sp>
    <dsp:sp modelId="{CB3E3C84-A927-4DCD-BB38-2454E418CB63}">
      <dsp:nvSpPr>
        <dsp:cNvPr id="0" name=""/>
        <dsp:cNvSpPr/>
      </dsp:nvSpPr>
      <dsp:spPr>
        <a:xfrm>
          <a:off x="5922727" y="881398"/>
          <a:ext cx="554824" cy="554824"/>
        </a:xfrm>
        <a:prstGeom prst="ellipse">
          <a:avLst/>
        </a:prstGeom>
        <a:solidFill>
          <a:schemeClr val="accen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8E6477CD-931F-421D-BFE0-0DA88D08B7D9}">
      <dsp:nvSpPr>
        <dsp:cNvPr id="0" name=""/>
        <dsp:cNvSpPr/>
      </dsp:nvSpPr>
      <dsp:spPr>
        <a:xfrm>
          <a:off x="5867399" y="2260648"/>
          <a:ext cx="2100580" cy="1493776"/>
        </a:xfrm>
        <a:prstGeom prst="rect">
          <a:avLst/>
        </a:prstGeom>
        <a:noFill/>
        <a:ln w="38100" cap="flat" cmpd="sng" algn="ctr">
          <a:noFill/>
          <a:prstDash val="solid"/>
        </a:ln>
        <a:effectLst>
          <a:outerShdw blurRad="57150" dist="38100" dir="5400000" algn="ctr" rotWithShape="0">
            <a:schemeClr val="accent1">
              <a:shade val="9000"/>
              <a:alpha val="48000"/>
              <a:satMod val="105000"/>
            </a:scheme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93990" tIns="0" rIns="0" bIns="0" numCol="1" spcCol="1270" anchor="t" anchorCtr="0">
          <a:noAutofit/>
        </a:bodyPr>
        <a:lstStyle/>
        <a:p>
          <a:pPr lvl="0" algn="l" defTabSz="889000" rtl="0">
            <a:lnSpc>
              <a:spcPct val="90000"/>
            </a:lnSpc>
            <a:spcBef>
              <a:spcPct val="0"/>
            </a:spcBef>
            <a:spcAft>
              <a:spcPct val="35000"/>
            </a:spcAft>
          </a:pPr>
          <a:r>
            <a:rPr lang="en-US" sz="2000" b="1" kern="1200" dirty="0" smtClean="0">
              <a:solidFill>
                <a:srgbClr val="FFC000"/>
              </a:solidFill>
            </a:rPr>
            <a:t>Commitment</a:t>
          </a:r>
        </a:p>
        <a:p>
          <a:pPr lvl="0" algn="l" defTabSz="889000" rtl="0">
            <a:lnSpc>
              <a:spcPct val="90000"/>
            </a:lnSpc>
            <a:spcBef>
              <a:spcPct val="0"/>
            </a:spcBef>
            <a:spcAft>
              <a:spcPct val="35000"/>
            </a:spcAft>
          </a:pPr>
          <a:r>
            <a:rPr lang="en-US" sz="2000" kern="1200" dirty="0" smtClean="0">
              <a:solidFill>
                <a:srgbClr val="FFC000"/>
              </a:solidFill>
            </a:rPr>
            <a:t>	</a:t>
          </a:r>
          <a:endParaRPr lang="en-US" sz="2000" kern="1200" dirty="0">
            <a:solidFill>
              <a:srgbClr val="FFC000"/>
            </a:solidFill>
          </a:endParaRPr>
        </a:p>
      </dsp:txBody>
      <dsp:txXfrm>
        <a:off x="5867399" y="2260648"/>
        <a:ext cx="2100580" cy="1493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49994-94CC-4FC9-86BF-1D66431005AB}">
      <dsp:nvSpPr>
        <dsp:cNvPr id="0" name=""/>
        <dsp:cNvSpPr/>
      </dsp:nvSpPr>
      <dsp:spPr>
        <a:xfrm>
          <a:off x="3962396" y="-70151"/>
          <a:ext cx="2743206" cy="197516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364129" y="219105"/>
        <a:ext cx="1939740" cy="1396649"/>
      </dsp:txXfrm>
    </dsp:sp>
    <dsp:sp modelId="{0BFA5DB4-A78A-4B4C-AAB2-0CDF50AC63FF}">
      <dsp:nvSpPr>
        <dsp:cNvPr id="0" name=""/>
        <dsp:cNvSpPr/>
      </dsp:nvSpPr>
      <dsp:spPr>
        <a:xfrm rot="1361912">
          <a:off x="6608475" y="1221666"/>
          <a:ext cx="257028" cy="56520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6611461" y="1319830"/>
        <a:ext cx="179920" cy="339125"/>
      </dsp:txXfrm>
    </dsp:sp>
    <dsp:sp modelId="{28EEC5EF-13EE-4673-B847-6D8CD0D25DCB}">
      <dsp:nvSpPr>
        <dsp:cNvPr id="0" name=""/>
        <dsp:cNvSpPr/>
      </dsp:nvSpPr>
      <dsp:spPr>
        <a:xfrm>
          <a:off x="6781798" y="1109144"/>
          <a:ext cx="2743206" cy="1975161"/>
        </a:xfrm>
        <a:prstGeom prst="ellipse">
          <a:avLst/>
        </a:prstGeom>
        <a:solidFill>
          <a:schemeClr val="accent5">
            <a:hueOff val="-367427"/>
            <a:satOff val="54"/>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7183531" y="1398400"/>
        <a:ext cx="1939740" cy="1396649"/>
      </dsp:txXfrm>
    </dsp:sp>
    <dsp:sp modelId="{0D8B2E83-5CC9-4EB9-8EA8-E67767921B28}">
      <dsp:nvSpPr>
        <dsp:cNvPr id="0" name=""/>
        <dsp:cNvSpPr/>
      </dsp:nvSpPr>
      <dsp:spPr>
        <a:xfrm rot="5400000">
          <a:off x="8041864" y="3005836"/>
          <a:ext cx="223074" cy="565207"/>
        </a:xfrm>
        <a:prstGeom prst="rightArrow">
          <a:avLst>
            <a:gd name="adj1" fmla="val 60000"/>
            <a:gd name="adj2" fmla="val 50000"/>
          </a:avLst>
        </a:prstGeom>
        <a:solidFill>
          <a:schemeClr val="accent5">
            <a:hueOff val="-367427"/>
            <a:satOff val="54"/>
            <a:lumOff val="-1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8075325" y="3085416"/>
        <a:ext cx="156152" cy="339125"/>
      </dsp:txXfrm>
    </dsp:sp>
    <dsp:sp modelId="{422AC942-F4A7-48A3-9CA3-3CBB7B4C82A4}">
      <dsp:nvSpPr>
        <dsp:cNvPr id="0" name=""/>
        <dsp:cNvSpPr/>
      </dsp:nvSpPr>
      <dsp:spPr>
        <a:xfrm>
          <a:off x="6781798" y="3505201"/>
          <a:ext cx="2743206" cy="1975161"/>
        </a:xfrm>
        <a:prstGeom prst="ellipse">
          <a:avLst/>
        </a:prstGeom>
        <a:solidFill>
          <a:srgbClr val="7BA9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7183531" y="3794457"/>
        <a:ext cx="1939740" cy="1396649"/>
      </dsp:txXfrm>
    </dsp:sp>
    <dsp:sp modelId="{78BD8E3D-A2B4-4F59-ADFA-E8D767CDA228}">
      <dsp:nvSpPr>
        <dsp:cNvPr id="0" name=""/>
        <dsp:cNvSpPr/>
      </dsp:nvSpPr>
      <dsp:spPr>
        <a:xfrm rot="9396892">
          <a:off x="6615677" y="4816742"/>
          <a:ext cx="270079" cy="565207"/>
        </a:xfrm>
        <a:prstGeom prst="rightArrow">
          <a:avLst>
            <a:gd name="adj1" fmla="val 60000"/>
            <a:gd name="adj2" fmla="val 50000"/>
          </a:avLst>
        </a:prstGeom>
        <a:solidFill>
          <a:schemeClr val="accent5">
            <a:hueOff val="-734855"/>
            <a:satOff val="108"/>
            <a:lumOff val="-2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6693373" y="4913703"/>
        <a:ext cx="189055" cy="339125"/>
      </dsp:txXfrm>
    </dsp:sp>
    <dsp:sp modelId="{3459E26C-ABD4-44BE-B2CE-40A15A645E83}">
      <dsp:nvSpPr>
        <dsp:cNvPr id="0" name=""/>
        <dsp:cNvSpPr/>
      </dsp:nvSpPr>
      <dsp:spPr>
        <a:xfrm>
          <a:off x="3962396" y="4724397"/>
          <a:ext cx="2743206" cy="1975161"/>
        </a:xfrm>
        <a:prstGeom prst="ellipse">
          <a:avLst/>
        </a:prstGeom>
        <a:solidFill>
          <a:schemeClr val="accent5">
            <a:hueOff val="-1102282"/>
            <a:satOff val="162"/>
            <a:lumOff val="-3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364129" y="5013653"/>
        <a:ext cx="1939740" cy="1396649"/>
      </dsp:txXfrm>
    </dsp:sp>
    <dsp:sp modelId="{274C57A8-E05A-44CE-8D5A-15339CBD0F4B}">
      <dsp:nvSpPr>
        <dsp:cNvPr id="0" name=""/>
        <dsp:cNvSpPr/>
      </dsp:nvSpPr>
      <dsp:spPr>
        <a:xfrm rot="12203108">
          <a:off x="3796275" y="4822810"/>
          <a:ext cx="270079" cy="565207"/>
        </a:xfrm>
        <a:prstGeom prst="rightArrow">
          <a:avLst>
            <a:gd name="adj1" fmla="val 60000"/>
            <a:gd name="adj2" fmla="val 50000"/>
          </a:avLst>
        </a:prstGeom>
        <a:solidFill>
          <a:schemeClr val="accent5">
            <a:hueOff val="-1102282"/>
            <a:satOff val="162"/>
            <a:lumOff val="-3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873971" y="4951931"/>
        <a:ext cx="189055" cy="339125"/>
      </dsp:txXfrm>
    </dsp:sp>
    <dsp:sp modelId="{D77055FA-1466-48BE-A44A-F17E617581B6}">
      <dsp:nvSpPr>
        <dsp:cNvPr id="0" name=""/>
        <dsp:cNvSpPr/>
      </dsp:nvSpPr>
      <dsp:spPr>
        <a:xfrm>
          <a:off x="1142994" y="3505201"/>
          <a:ext cx="2743206" cy="1975161"/>
        </a:xfrm>
        <a:prstGeom prst="ellipse">
          <a:avLst/>
        </a:prstGeom>
        <a:solidFill>
          <a:srgbClr val="D8D5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1544727" y="3794457"/>
        <a:ext cx="1939740" cy="1396649"/>
      </dsp:txXfrm>
    </dsp:sp>
    <dsp:sp modelId="{4A883A22-266A-46A0-B872-E5FA46381119}">
      <dsp:nvSpPr>
        <dsp:cNvPr id="0" name=""/>
        <dsp:cNvSpPr/>
      </dsp:nvSpPr>
      <dsp:spPr>
        <a:xfrm rot="16199991">
          <a:off x="2403061" y="3018470"/>
          <a:ext cx="223066" cy="565207"/>
        </a:xfrm>
        <a:prstGeom prst="rightArrow">
          <a:avLst>
            <a:gd name="adj1" fmla="val 60000"/>
            <a:gd name="adj2" fmla="val 50000"/>
          </a:avLst>
        </a:prstGeom>
        <a:solidFill>
          <a:schemeClr val="accent5">
            <a:hueOff val="-1469710"/>
            <a:satOff val="216"/>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2436521" y="3164971"/>
        <a:ext cx="156146" cy="339125"/>
      </dsp:txXfrm>
    </dsp:sp>
    <dsp:sp modelId="{1E0E051C-1D88-485E-A140-47271B4CCFAA}">
      <dsp:nvSpPr>
        <dsp:cNvPr id="0" name=""/>
        <dsp:cNvSpPr/>
      </dsp:nvSpPr>
      <dsp:spPr>
        <a:xfrm>
          <a:off x="1142988" y="1109159"/>
          <a:ext cx="2743206" cy="1975161"/>
        </a:xfrm>
        <a:prstGeom prst="ellipse">
          <a:avLst/>
        </a:prstGeom>
        <a:solidFill>
          <a:srgbClr val="F796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1544721" y="1398415"/>
        <a:ext cx="1939740" cy="1396649"/>
      </dsp:txXfrm>
    </dsp:sp>
    <dsp:sp modelId="{3AC3ADAC-9CF8-4AC7-B912-CA5079849F6C}">
      <dsp:nvSpPr>
        <dsp:cNvPr id="0" name=""/>
        <dsp:cNvSpPr/>
      </dsp:nvSpPr>
      <dsp:spPr>
        <a:xfrm rot="20238076">
          <a:off x="3789066" y="1227288"/>
          <a:ext cx="257035" cy="565207"/>
        </a:xfrm>
        <a:prstGeom prst="rightArrow">
          <a:avLst>
            <a:gd name="adj1" fmla="val 60000"/>
            <a:gd name="adj2" fmla="val 50000"/>
          </a:avLst>
        </a:prstGeom>
        <a:solidFill>
          <a:schemeClr val="accent5">
            <a:hueOff val="-1837137"/>
            <a:satOff val="270"/>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792052" y="1355207"/>
        <a:ext cx="179925" cy="339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381FF-441E-4365-B4E8-B30D7E4DC3DE}">
      <dsp:nvSpPr>
        <dsp:cNvPr id="0" name=""/>
        <dsp:cNvSpPr/>
      </dsp:nvSpPr>
      <dsp:spPr>
        <a:xfrm>
          <a:off x="1162050" y="0"/>
          <a:ext cx="4908549" cy="4908549"/>
        </a:xfrm>
        <a:prstGeom prst="diamond">
          <a:avLst/>
        </a:prstGeom>
        <a:noFill/>
        <a:ln>
          <a:noFill/>
        </a:ln>
        <a:effectLst/>
      </dsp:spPr>
      <dsp:style>
        <a:lnRef idx="0">
          <a:scrgbClr r="0" g="0" b="0"/>
        </a:lnRef>
        <a:fillRef idx="1">
          <a:scrgbClr r="0" g="0" b="0"/>
        </a:fillRef>
        <a:effectRef idx="0">
          <a:scrgbClr r="0" g="0" b="0"/>
        </a:effectRef>
        <a:fontRef idx="minor"/>
      </dsp:style>
    </dsp:sp>
    <dsp:sp modelId="{35E7A1CB-0369-4F0C-A001-1F39324E326E}">
      <dsp:nvSpPr>
        <dsp:cNvPr id="0" name=""/>
        <dsp:cNvSpPr/>
      </dsp:nvSpPr>
      <dsp:spPr>
        <a:xfrm>
          <a:off x="1628362" y="466312"/>
          <a:ext cx="1914334" cy="1914334"/>
        </a:xfrm>
        <a:prstGeom prst="roundRect">
          <a:avLst/>
        </a:prstGeom>
        <a:solidFill>
          <a:srgbClr val="0F6FC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The good things about ______</a:t>
          </a:r>
          <a:endParaRPr lang="en-US" sz="2500" kern="1200" dirty="0">
            <a:solidFill>
              <a:schemeClr val="tx1"/>
            </a:solidFill>
          </a:endParaRPr>
        </a:p>
      </dsp:txBody>
      <dsp:txXfrm>
        <a:off x="1721812" y="559762"/>
        <a:ext cx="1727434" cy="1727434"/>
      </dsp:txXfrm>
    </dsp:sp>
    <dsp:sp modelId="{77A5C037-4504-4025-ADDD-74E8E31BAF9F}">
      <dsp:nvSpPr>
        <dsp:cNvPr id="0" name=""/>
        <dsp:cNvSpPr/>
      </dsp:nvSpPr>
      <dsp:spPr>
        <a:xfrm>
          <a:off x="3689953" y="466312"/>
          <a:ext cx="1914334" cy="1914334"/>
        </a:xfrm>
        <a:prstGeom prst="roundRect">
          <a:avLst/>
        </a:prstGeom>
        <a:solidFill>
          <a:srgbClr val="0F6FC6">
            <a:alpha val="6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The not- so-good things about ____</a:t>
          </a:r>
          <a:endParaRPr lang="en-US" sz="2500" kern="1200" dirty="0">
            <a:solidFill>
              <a:schemeClr val="tx1"/>
            </a:solidFill>
          </a:endParaRPr>
        </a:p>
      </dsp:txBody>
      <dsp:txXfrm>
        <a:off x="3783403" y="559762"/>
        <a:ext cx="1727434" cy="1727434"/>
      </dsp:txXfrm>
    </dsp:sp>
    <dsp:sp modelId="{007B0F65-079B-41F6-B38F-044E57E5407E}">
      <dsp:nvSpPr>
        <dsp:cNvPr id="0" name=""/>
        <dsp:cNvSpPr/>
      </dsp:nvSpPr>
      <dsp:spPr>
        <a:xfrm>
          <a:off x="1628362" y="2539944"/>
          <a:ext cx="1914334" cy="1914334"/>
        </a:xfrm>
        <a:prstGeom prst="roundRect">
          <a:avLst/>
        </a:prstGeom>
        <a:solidFill>
          <a:srgbClr val="0F6FC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The </a:t>
          </a:r>
          <a:r>
            <a:rPr lang="en-US" sz="2500" kern="1200" dirty="0" smtClean="0">
              <a:solidFill>
                <a:schemeClr val="tx1"/>
              </a:solidFill>
            </a:rPr>
            <a:t>good </a:t>
          </a:r>
          <a:r>
            <a:rPr lang="en-US" sz="2500" kern="1200" dirty="0" smtClean="0">
              <a:solidFill>
                <a:schemeClr val="tx1"/>
              </a:solidFill>
            </a:rPr>
            <a:t>things about changing</a:t>
          </a:r>
          <a:endParaRPr lang="en-US" sz="2500" kern="1200" dirty="0">
            <a:solidFill>
              <a:schemeClr val="tx1"/>
            </a:solidFill>
          </a:endParaRPr>
        </a:p>
      </dsp:txBody>
      <dsp:txXfrm>
        <a:off x="1721812" y="2633394"/>
        <a:ext cx="1727434" cy="1727434"/>
      </dsp:txXfrm>
    </dsp:sp>
    <dsp:sp modelId="{AEC153EF-DAD4-4828-A088-7D60A08C4D99}">
      <dsp:nvSpPr>
        <dsp:cNvPr id="0" name=""/>
        <dsp:cNvSpPr/>
      </dsp:nvSpPr>
      <dsp:spPr>
        <a:xfrm>
          <a:off x="3689953" y="2527903"/>
          <a:ext cx="1914334" cy="1914334"/>
        </a:xfrm>
        <a:prstGeom prst="roundRect">
          <a:avLst/>
        </a:prstGeom>
        <a:solidFill>
          <a:srgbClr val="0F6FC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The </a:t>
          </a:r>
          <a:r>
            <a:rPr lang="en-US" sz="2500" kern="1200" dirty="0" smtClean="0">
              <a:solidFill>
                <a:schemeClr val="tx1"/>
              </a:solidFill>
            </a:rPr>
            <a:t>not-so-good things </a:t>
          </a:r>
          <a:r>
            <a:rPr lang="en-US" sz="2500" kern="1200" dirty="0" smtClean="0">
              <a:solidFill>
                <a:schemeClr val="tx1"/>
              </a:solidFill>
            </a:rPr>
            <a:t>about changing</a:t>
          </a:r>
          <a:endParaRPr lang="en-US" sz="2500" kern="1200" dirty="0">
            <a:solidFill>
              <a:schemeClr val="tx1"/>
            </a:solidFill>
          </a:endParaRPr>
        </a:p>
      </dsp:txBody>
      <dsp:txXfrm>
        <a:off x="3783403" y="2621353"/>
        <a:ext cx="1727434" cy="17274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defTabSz="969915" eaLnBrk="0" hangingPunct="0">
              <a:defRPr sz="1200">
                <a:cs typeface="+mn-cs"/>
              </a:defRPr>
            </a:lvl1pPr>
          </a:lstStyle>
          <a:p>
            <a:pPr>
              <a:defRPr/>
            </a:pPr>
            <a:endParaRPr lang="en-US"/>
          </a:p>
        </p:txBody>
      </p:sp>
      <p:sp>
        <p:nvSpPr>
          <p:cNvPr id="3" name="Date Placeholder 2"/>
          <p:cNvSpPr>
            <a:spLocks noGrp="1"/>
          </p:cNvSpPr>
          <p:nvPr>
            <p:ph type="dt" sz="quarter" idx="1"/>
          </p:nvPr>
        </p:nvSpPr>
        <p:spPr bwMode="auto">
          <a:xfrm>
            <a:off x="4142962"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algn="r" defTabSz="969915" eaLnBrk="0" hangingPunct="0">
              <a:defRPr sz="1200">
                <a:cs typeface="+mn-cs"/>
              </a:defRPr>
            </a:lvl1pPr>
          </a:lstStyle>
          <a:p>
            <a:pPr>
              <a:defRPr/>
            </a:pPr>
            <a:fld id="{E3CA595C-DC4E-4A40-B5EA-69014F2A91F4}" type="datetimeFigureOut">
              <a:rPr lang="en-US"/>
              <a:pPr>
                <a:defRPr/>
              </a:pPr>
              <a:t>6/3/2013</a:t>
            </a:fld>
            <a:endParaRPr lang="en-US"/>
          </a:p>
        </p:txBody>
      </p:sp>
      <p:sp>
        <p:nvSpPr>
          <p:cNvPr id="4" name="Footer Placeholder 3"/>
          <p:cNvSpPr>
            <a:spLocks noGrp="1"/>
          </p:cNvSpPr>
          <p:nvPr>
            <p:ph type="ftr" sz="quarter" idx="2"/>
          </p:nvPr>
        </p:nvSpPr>
        <p:spPr bwMode="auto">
          <a:xfrm>
            <a:off x="0"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defTabSz="969915"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bwMode="auto">
          <a:xfrm>
            <a:off x="4142962"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algn="r" defTabSz="969915" eaLnBrk="0" hangingPunct="0">
              <a:defRPr sz="1200">
                <a:cs typeface="+mn-cs"/>
              </a:defRPr>
            </a:lvl1pPr>
          </a:lstStyle>
          <a:p>
            <a:pPr>
              <a:defRPr/>
            </a:pPr>
            <a:fld id="{7837755D-FAC1-44BC-99DB-A64F531E9FA9}" type="slidenum">
              <a:rPr lang="en-US"/>
              <a:pPr>
                <a:defRPr/>
              </a:pPr>
              <a:t>‹#›</a:t>
            </a:fld>
            <a:endParaRPr lang="en-US"/>
          </a:p>
        </p:txBody>
      </p:sp>
    </p:spTree>
    <p:extLst>
      <p:ext uri="{BB962C8B-B14F-4D97-AF65-F5344CB8AC3E}">
        <p14:creationId xmlns:p14="http://schemas.microsoft.com/office/powerpoint/2010/main" val="3805268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defTabSz="969915" eaLnBrk="1" hangingPunct="1">
              <a:defRPr sz="1200">
                <a:latin typeface="Times New Roman" pitchFamily="18" charset="0"/>
                <a:cs typeface="+mn-cs"/>
              </a:defRPr>
            </a:lvl1pPr>
          </a:lstStyle>
          <a:p>
            <a:pPr>
              <a:defRPr/>
            </a:pPr>
            <a:endParaRPr lang="en-US"/>
          </a:p>
        </p:txBody>
      </p:sp>
      <p:sp>
        <p:nvSpPr>
          <p:cNvPr id="5123" name="Rectangle 3"/>
          <p:cNvSpPr>
            <a:spLocks noGrp="1" noChangeArrowheads="1"/>
          </p:cNvSpPr>
          <p:nvPr>
            <p:ph type="dt" idx="1"/>
          </p:nvPr>
        </p:nvSpPr>
        <p:spPr bwMode="auto">
          <a:xfrm>
            <a:off x="4142962"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algn="r" defTabSz="969915" eaLnBrk="1" hangingPunct="1">
              <a:defRPr sz="1200">
                <a:latin typeface="Times New Roman" pitchFamily="18" charset="0"/>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defTabSz="969915" eaLnBrk="1" hangingPunct="1">
              <a:defRPr sz="1200">
                <a:latin typeface="Times New Roman" pitchFamily="18"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algn="r" defTabSz="969915" eaLnBrk="1" hangingPunct="1">
              <a:defRPr sz="1200">
                <a:latin typeface="Times New Roman" pitchFamily="18" charset="0"/>
                <a:cs typeface="+mn-cs"/>
              </a:defRPr>
            </a:lvl1pPr>
          </a:lstStyle>
          <a:p>
            <a:pPr>
              <a:defRPr/>
            </a:pPr>
            <a:fld id="{99776F90-ACFE-4D38-B069-CE9386A5C12B}" type="slidenum">
              <a:rPr lang="en-US"/>
              <a:pPr>
                <a:defRPr/>
              </a:pPr>
              <a:t>‹#›</a:t>
            </a:fld>
            <a:endParaRPr lang="en-US"/>
          </a:p>
        </p:txBody>
      </p:sp>
    </p:spTree>
    <p:extLst>
      <p:ext uri="{BB962C8B-B14F-4D97-AF65-F5344CB8AC3E}">
        <p14:creationId xmlns:p14="http://schemas.microsoft.com/office/powerpoint/2010/main" val="3145339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CDC4F67D-815C-4866-AB02-098C83990524}" type="slidenum">
              <a:rPr lang="en-US" sz="1200" b="0">
                <a:solidFill>
                  <a:schemeClr val="tx1"/>
                </a:solidFill>
              </a:rPr>
              <a:pPr/>
              <a:t>1</a:t>
            </a:fld>
            <a:endParaRPr lang="en-US" sz="1200" b="0">
              <a:solidFill>
                <a:schemeClr val="tx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507" eaLnBrk="1" hangingPunct="1">
              <a:defRPr/>
            </a:pPr>
            <a:r>
              <a:rPr lang="en-US" dirty="0" smtClean="0">
                <a:latin typeface="Arial" pitchFamily="34" charset="0"/>
                <a:cs typeface="Arial" pitchFamily="34" charset="0"/>
              </a:rPr>
              <a:t>Hello, my name is [    ] and I’d like to welcome you to the</a:t>
            </a:r>
            <a:r>
              <a:rPr lang="en-US" baseline="0" dirty="0" smtClean="0">
                <a:latin typeface="Arial" pitchFamily="34" charset="0"/>
                <a:cs typeface="Arial" pitchFamily="34" charset="0"/>
              </a:rPr>
              <a:t> Screening, Brief Intervention, and Referral to Treatment or SBIRT training. We are very happy that you have joined us. Before we begin, let’s briefly introduce ourselves. Let’s go around the room and have each person state their name, their place of employment, and their line of work, e.g., nurse, social worker, psychologist. Also, tell us what you hope to gain from this course. </a:t>
            </a:r>
            <a:r>
              <a:rPr lang="en-US" dirty="0" smtClean="0">
                <a:latin typeface="Arial" pitchFamily="34" charset="0"/>
                <a:cs typeface="Arial" pitchFamily="34" charset="0"/>
              </a:rPr>
              <a:t> </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b="1" i="1" dirty="0">
                <a:latin typeface="Arial" pitchFamily="34" charset="0"/>
                <a:cs typeface="Arial" pitchFamily="34" charset="0"/>
              </a:rPr>
              <a:t>Note: </a:t>
            </a:r>
            <a:r>
              <a:rPr lang="en-US" i="1" dirty="0">
                <a:latin typeface="Arial" pitchFamily="34" charset="0"/>
                <a:cs typeface="Arial" pitchFamily="34" charset="0"/>
              </a:rPr>
              <a:t>With this slide, you will use animation to highlight one idea at a time, starting first with the goal of behavior change, then awareness,</a:t>
            </a:r>
            <a:r>
              <a:rPr lang="en-US" dirty="0">
                <a:latin typeface="Arial" pitchFamily="34" charset="0"/>
                <a:cs typeface="Arial" pitchFamily="34" charset="0"/>
              </a:rPr>
              <a:t> </a:t>
            </a:r>
            <a:r>
              <a:rPr lang="en-US" i="1" dirty="0">
                <a:latin typeface="Arial" pitchFamily="34" charset="0"/>
                <a:cs typeface="Arial" pitchFamily="34" charset="0"/>
              </a:rPr>
              <a:t>and then motivation.</a:t>
            </a:r>
            <a:endParaRPr lang="en-US" b="1" i="1" dirty="0">
              <a:latin typeface="Arial" pitchFamily="34" charset="0"/>
              <a:cs typeface="Arial" pitchFamily="34" charset="0"/>
            </a:endParaRPr>
          </a:p>
          <a:p>
            <a:pPr lvl="0"/>
            <a:endParaRPr lang="en-US" b="1" i="1"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“Behavior change” box on far right</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We know the overall goal of brief interventions is to promote positive behavior change, such as reduced consumption and reduced harm. </a:t>
            </a:r>
          </a:p>
          <a:p>
            <a:r>
              <a:rPr lang="en-US" dirty="0">
                <a:latin typeface="Arial" pitchFamily="34" charset="0"/>
                <a:cs typeface="Arial" pitchFamily="34" charset="0"/>
              </a:rPr>
              <a:t> </a:t>
            </a:r>
          </a:p>
          <a:p>
            <a:pPr lvl="0"/>
            <a:r>
              <a:rPr lang="en-US" dirty="0">
                <a:latin typeface="Arial" pitchFamily="34" charset="0"/>
                <a:cs typeface="Arial" pitchFamily="34" charset="0"/>
              </a:rPr>
              <a:t>To reach this goal, brief interventions work to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“Awareness of problem” box on far left</a:t>
            </a:r>
          </a:p>
          <a:p>
            <a:pPr lvl="0"/>
            <a:r>
              <a:rPr lang="en-US" dirty="0">
                <a:latin typeface="Arial" pitchFamily="34" charset="0"/>
                <a:cs typeface="Arial" pitchFamily="34" charset="0"/>
              </a:rPr>
              <a:t>raise individuals’ awareness of their substance use and how it impacts their lives.</a:t>
            </a:r>
          </a:p>
          <a:p>
            <a:r>
              <a:rPr lang="en-US" i="1" dirty="0">
                <a:latin typeface="Arial" pitchFamily="34" charset="0"/>
                <a:cs typeface="Arial" pitchFamily="34" charset="0"/>
              </a:rPr>
              <a:t> </a:t>
            </a:r>
            <a:endParaRPr lang="en-US"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“Motivation” box in the middle</a:t>
            </a:r>
          </a:p>
          <a:p>
            <a:pPr lvl="0"/>
            <a:r>
              <a:rPr lang="en-US" dirty="0">
                <a:latin typeface="Arial" pitchFamily="34" charset="0"/>
                <a:cs typeface="Arial" pitchFamily="34" charset="0"/>
              </a:rPr>
              <a:t>We then work to enhance individuals’ motivation to make changes regarding substance use.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“Presenting Problem.”</a:t>
            </a:r>
          </a:p>
          <a:p>
            <a:pPr lvl="0"/>
            <a:r>
              <a:rPr lang="en-US" dirty="0">
                <a:latin typeface="Arial" pitchFamily="34" charset="0"/>
                <a:cs typeface="Arial" pitchFamily="34" charset="0"/>
              </a:rPr>
              <a:t>An individual’s presenting problem can be used to raise awareness if there is a possible connection with substance use.</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“Screening Results.”  </a:t>
            </a:r>
          </a:p>
          <a:p>
            <a:pPr lvl="0"/>
            <a:r>
              <a:rPr lang="en-US" dirty="0">
                <a:latin typeface="Arial" pitchFamily="34" charset="0"/>
                <a:cs typeface="Arial" pitchFamily="34" charset="0"/>
              </a:rPr>
              <a:t>Likewise, the screening results can also raise awareness. To achieve our objectives in the brief intervention, it is necessary to use a motivational interviewing style. We will learn how to use this style later in this workshop.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12</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a:lstStyle/>
          <a:p>
            <a:r>
              <a:rPr lang="en-US" smtClean="0">
                <a:latin typeface="Arial" charset="0"/>
                <a:cs typeface="Arial" charset="0"/>
              </a:rPr>
              <a:t>This chart shows what strategies we can employ with patients at the different stages of readiness to change. If we look at the first two stages—which are most relevant for people engaging in at-risk levels of substance use—we can see that our goals are just to offer information or feedback, explore the meaning of events, explore pros and cons of substance use, and build self-efficacy. </a:t>
            </a:r>
          </a:p>
          <a:p>
            <a:r>
              <a:rPr lang="en-US" smtClean="0">
                <a:latin typeface="Arial" charset="0"/>
                <a:cs typeface="Arial" charset="0"/>
              </a:rPr>
              <a:t> </a:t>
            </a:r>
          </a:p>
          <a:p>
            <a:r>
              <a:rPr lang="en-US" smtClean="0">
                <a:latin typeface="Arial" charset="0"/>
                <a:cs typeface="Arial" charset="0"/>
              </a:rPr>
              <a:t>Patients may not be ready to make a change at the time of this brief intervention. However, they may be willing to explore the pros and cons of their use, or track levels of use to see if they may have a more significant problem than they realized. By linking the interventions to where they are in the stages of change, we can help to move them forward in the stages and increase the likelihood that they will take action. </a:t>
            </a:r>
          </a:p>
          <a:p>
            <a:r>
              <a:rPr lang="en-US" smtClean="0">
                <a:latin typeface="Arial" charset="0"/>
                <a:cs typeface="Arial" charset="0"/>
              </a:rPr>
              <a:t> </a:t>
            </a:r>
          </a:p>
          <a:p>
            <a:r>
              <a:rPr lang="en-US" smtClean="0">
                <a:latin typeface="Arial" charset="0"/>
                <a:cs typeface="Arial" charset="0"/>
              </a:rPr>
              <a:t>If we get ahead of them (ask them to take action before they have identified that they even have a problem), we are likely to stimulate resistance.</a:t>
            </a:r>
          </a:p>
        </p:txBody>
      </p:sp>
      <p:sp>
        <p:nvSpPr>
          <p:cNvPr id="100355" name="Slide Number Placeholder 3"/>
          <p:cNvSpPr txBox="1">
            <a:spLocks noGrp="1"/>
          </p:cNvSpPr>
          <p:nvPr/>
        </p:nvSpPr>
        <p:spPr bwMode="auto">
          <a:xfrm>
            <a:off x="4142962" y="9120813"/>
            <a:ext cx="3170583" cy="478748"/>
          </a:xfrm>
          <a:prstGeom prst="rect">
            <a:avLst/>
          </a:prstGeom>
          <a:noFill/>
          <a:ln w="9525">
            <a:noFill/>
            <a:miter lim="800000"/>
            <a:headEnd/>
            <a:tailEnd/>
          </a:ln>
        </p:spPr>
        <p:txBody>
          <a:bodyPr lIns="96630" tIns="48316" rIns="96630" bIns="48316" anchor="b"/>
          <a:lstStyle/>
          <a:p>
            <a:pPr algn="r" defTabSz="966621"/>
            <a:fld id="{FB4AD6ED-6D27-451C-82FC-7ADD641A4621}" type="slidenum">
              <a:rPr lang="en-US" sz="1200">
                <a:latin typeface="Calibri" pitchFamily="34" charset="0"/>
              </a:rPr>
              <a:pPr algn="r" defTabSz="966621"/>
              <a:t>132</a:t>
            </a:fld>
            <a:endParaRPr lang="en-US" sz="1200">
              <a:latin typeface="Calibri"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smtClean="0">
                <a:cs typeface="Arial" charset="0"/>
              </a:rPr>
              <a:t>Note: </a:t>
            </a:r>
            <a:r>
              <a:rPr lang="en-US" i="1" smtClean="0">
                <a:cs typeface="Arial" charset="0"/>
              </a:rPr>
              <a:t>This slide contains complex animation and it is important to practice with this slide ahead of time to ensure that you understand how the animation works.</a:t>
            </a:r>
            <a:endParaRPr lang="en-US" smtClean="0">
              <a:cs typeface="Arial" charset="0"/>
            </a:endParaRPr>
          </a:p>
          <a:p>
            <a:endParaRPr lang="en-US" smtClean="0">
              <a:cs typeface="Arial" charset="0"/>
            </a:endParaRPr>
          </a:p>
          <a:p>
            <a:r>
              <a:rPr lang="en-US" smtClean="0">
                <a:cs typeface="Arial" charset="0"/>
              </a:rPr>
              <a:t>Here is a concrete example. Patients often present for treatment with a variety of issues across a number of domains. For example, a patient may be experiencing a variety of family, medical, mental health, and substance use issues. </a:t>
            </a:r>
          </a:p>
          <a:p>
            <a:endParaRPr lang="en-US" i="1" smtClean="0">
              <a:cs typeface="Arial" charset="0"/>
            </a:endParaRPr>
          </a:p>
          <a:p>
            <a:r>
              <a:rPr lang="en-US" b="1" i="1" smtClean="0">
                <a:cs typeface="Arial" charset="0"/>
              </a:rPr>
              <a:t>Click </a:t>
            </a:r>
            <a:r>
              <a:rPr lang="en-US" i="1" smtClean="0">
                <a:cs typeface="Arial" charset="0"/>
              </a:rPr>
              <a:t>to start animation </a:t>
            </a:r>
          </a:p>
          <a:p>
            <a:r>
              <a:rPr lang="en-US" i="1" smtClean="0">
                <a:cs typeface="Arial" charset="0"/>
              </a:rPr>
              <a:t>…</a:t>
            </a:r>
            <a:r>
              <a:rPr lang="en-US" smtClean="0">
                <a:cs typeface="Arial" charset="0"/>
              </a:rPr>
              <a:t>but today when she comes in for service, she says, “I’m really hurting.”</a:t>
            </a:r>
            <a:r>
              <a:rPr lang="en-US" i="1" smtClean="0">
                <a:cs typeface="Arial" charset="0"/>
              </a:rPr>
              <a:t> </a:t>
            </a:r>
            <a:endParaRPr lang="en-US" smtClean="0">
              <a:cs typeface="Arial" charset="0"/>
            </a:endParaRPr>
          </a:p>
          <a:p>
            <a:endParaRPr lang="en-US" i="1" smtClean="0">
              <a:cs typeface="Arial" charset="0"/>
            </a:endParaRPr>
          </a:p>
          <a:p>
            <a:r>
              <a:rPr lang="en-US" b="1" i="1" smtClean="0">
                <a:cs typeface="Arial" charset="0"/>
              </a:rPr>
              <a:t>Click</a:t>
            </a:r>
            <a:r>
              <a:rPr lang="en-US" i="1" smtClean="0">
                <a:cs typeface="Arial" charset="0"/>
              </a:rPr>
              <a:t> to advance animation</a:t>
            </a:r>
          </a:p>
          <a:p>
            <a:r>
              <a:rPr lang="en-US" smtClean="0">
                <a:cs typeface="Arial" charset="0"/>
              </a:rPr>
              <a:t>You, the clinician, know that she is misusing opioids. </a:t>
            </a:r>
          </a:p>
          <a:p>
            <a:endParaRPr lang="en-US" i="1" smtClean="0">
              <a:cs typeface="Arial" charset="0"/>
            </a:endParaRPr>
          </a:p>
          <a:p>
            <a:r>
              <a:rPr lang="en-US" b="1" i="1" smtClean="0">
                <a:cs typeface="Arial" charset="0"/>
              </a:rPr>
              <a:t>Click</a:t>
            </a:r>
            <a:r>
              <a:rPr lang="en-US" i="1" smtClean="0">
                <a:cs typeface="Arial" charset="0"/>
              </a:rPr>
              <a:t> to advance animation  </a:t>
            </a:r>
          </a:p>
          <a:p>
            <a:r>
              <a:rPr lang="en-US" smtClean="0">
                <a:cs typeface="Arial" charset="0"/>
              </a:rPr>
              <a:t>You say to your patient, “I want to talk about your use of opioids.” </a:t>
            </a:r>
          </a:p>
          <a:p>
            <a:endParaRPr lang="en-US" i="1" smtClean="0">
              <a:cs typeface="Arial" charset="0"/>
            </a:endParaRPr>
          </a:p>
          <a:p>
            <a:r>
              <a:rPr lang="en-US" b="1" i="1" smtClean="0">
                <a:cs typeface="Arial" charset="0"/>
              </a:rPr>
              <a:t>Click</a:t>
            </a:r>
            <a:r>
              <a:rPr lang="en-US" i="1" smtClean="0">
                <a:cs typeface="Arial" charset="0"/>
              </a:rPr>
              <a:t> to advance animation</a:t>
            </a:r>
          </a:p>
          <a:p>
            <a:r>
              <a:rPr lang="en-US" smtClean="0">
                <a:cs typeface="Arial" charset="0"/>
              </a:rPr>
              <a:t>The patient, however, doesn’t want to talk about opioids (unless perhaps to get more). The patient says, “I’m here because of my pain. I’m not a drug addict.” </a:t>
            </a:r>
          </a:p>
          <a:p>
            <a:endParaRPr lang="en-US" i="1" smtClean="0">
              <a:cs typeface="Arial" charset="0"/>
            </a:endParaRPr>
          </a:p>
          <a:p>
            <a:r>
              <a:rPr lang="en-US" b="1" i="1" smtClean="0">
                <a:cs typeface="Arial" charset="0"/>
              </a:rPr>
              <a:t>Click</a:t>
            </a:r>
            <a:r>
              <a:rPr lang="en-US" i="1" smtClean="0">
                <a:cs typeface="Arial" charset="0"/>
              </a:rPr>
              <a:t> to advance animation</a:t>
            </a:r>
          </a:p>
          <a:p>
            <a:r>
              <a:rPr lang="en-US" smtClean="0">
                <a:cs typeface="Arial" charset="0"/>
              </a:rPr>
              <a:t>Concerned about opioid hyperagesia, you state, “Part of the problem with your pain is that you take too many opioids.”</a:t>
            </a:r>
          </a:p>
          <a:p>
            <a:endParaRPr lang="en-US" i="1" smtClean="0">
              <a:cs typeface="Arial" charset="0"/>
            </a:endParaRPr>
          </a:p>
          <a:p>
            <a:r>
              <a:rPr lang="en-US" b="1" i="1" smtClean="0">
                <a:cs typeface="Arial" charset="0"/>
              </a:rPr>
              <a:t>Click</a:t>
            </a:r>
            <a:r>
              <a:rPr lang="en-US" i="1" smtClean="0">
                <a:cs typeface="Arial" charset="0"/>
              </a:rPr>
              <a:t> to advance animation</a:t>
            </a:r>
          </a:p>
          <a:p>
            <a:r>
              <a:rPr lang="en-US" smtClean="0">
                <a:cs typeface="Arial" charset="0"/>
              </a:rPr>
              <a:t>You and the patient continue this chase. This</a:t>
            </a:r>
            <a:r>
              <a:rPr lang="en-US" i="1" smtClean="0">
                <a:cs typeface="Arial" charset="0"/>
              </a:rPr>
              <a:t> </a:t>
            </a:r>
            <a:r>
              <a:rPr lang="en-US" smtClean="0">
                <a:cs typeface="Arial" charset="0"/>
              </a:rPr>
              <a:t>does not help you get to the substance use issue, nor does it help the patient deal with her pain. </a:t>
            </a:r>
          </a:p>
          <a:p>
            <a:endParaRPr lang="en-US" smtClean="0">
              <a:cs typeface="Arial" charset="0"/>
            </a:endParaRPr>
          </a:p>
          <a:p>
            <a:r>
              <a:rPr lang="en-US" smtClean="0">
                <a:cs typeface="Arial" charset="0"/>
              </a:rPr>
              <a:t>If, instead of pressing our issue (the opioid use), we listen for what patients see as their issue</a:t>
            </a:r>
          </a:p>
          <a:p>
            <a:endParaRPr lang="en-US" i="1" smtClean="0">
              <a:cs typeface="Arial" charset="0"/>
            </a:endParaRPr>
          </a:p>
          <a:p>
            <a:r>
              <a:rPr lang="en-US" b="1" i="1" smtClean="0">
                <a:cs typeface="Arial" charset="0"/>
              </a:rPr>
              <a:t>Click</a:t>
            </a:r>
            <a:r>
              <a:rPr lang="en-US" i="1" smtClean="0">
                <a:cs typeface="Arial" charset="0"/>
              </a:rPr>
              <a:t> to advance animation</a:t>
            </a:r>
          </a:p>
          <a:p>
            <a:r>
              <a:rPr lang="en-US" smtClean="0">
                <a:cs typeface="Arial" charset="0"/>
              </a:rPr>
              <a:t>we can find ways of connecting our goal with theirs.</a:t>
            </a:r>
            <a:r>
              <a:rPr lang="en-US" i="1" smtClean="0">
                <a:cs typeface="Arial" charset="0"/>
              </a:rPr>
              <a:t> </a:t>
            </a:r>
            <a:r>
              <a:rPr lang="en-US" smtClean="0">
                <a:cs typeface="Arial" charset="0"/>
              </a:rPr>
              <a:t>This allows us to build rapport. If the patient says, “I need help with my pain,” we can work with that by saying, “Ok, let’s find a way to help you deal with your pain.” Eventually, we want to bring the pain issue and the substance use issue together. If we focus on the patient’s pain, we can still ask how her medications are working out, and, once we gain access into her world, we can begin to provide information about the impacts of taking too much medication. We know the two issues are related, so if we focus on the patient’s concern first (the pain), we will undoubtedly be able to introduce our concern (the SUD issue) in a way that is respectful and natural. </a:t>
            </a: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7B83BDBD-4B72-445C-9078-DE0F7269D6F2}" type="slidenum">
              <a:rPr lang="en-US" sz="1200" b="0">
                <a:solidFill>
                  <a:prstClr val="black"/>
                </a:solidFill>
              </a:rPr>
              <a:pPr/>
              <a:t>133</a:t>
            </a:fld>
            <a:endParaRPr lang="en-US" sz="1200" b="0">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p:spPr>
        <p:txBody>
          <a:bodyPr/>
          <a:lstStyle/>
          <a:p>
            <a:r>
              <a:rPr lang="en-US" smtClean="0">
                <a:latin typeface="Arial" charset="0"/>
                <a:cs typeface="Arial" charset="0"/>
              </a:rPr>
              <a:t>Now we are ready to learn how to apply the key motivational interviewing concepts in a brief intervention. </a:t>
            </a:r>
          </a:p>
        </p:txBody>
      </p:sp>
      <p:sp>
        <p:nvSpPr>
          <p:cNvPr id="4" name="Slide Number Placeholder 3"/>
          <p:cNvSpPr>
            <a:spLocks noGrp="1"/>
          </p:cNvSpPr>
          <p:nvPr>
            <p:ph type="sldNum" sz="quarter" idx="5"/>
          </p:nvPr>
        </p:nvSpPr>
        <p:spPr/>
        <p:txBody>
          <a:bodyPr/>
          <a:lstStyle/>
          <a:p>
            <a:pPr>
              <a:defRPr/>
            </a:pPr>
            <a:fld id="{8B7A6D9D-32FC-4052-8C9F-697289A63B23}" type="slidenum">
              <a:rPr lang="en-US" smtClean="0"/>
              <a:pPr>
                <a:defRPr/>
              </a:pPr>
              <a:t>134</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The model we will learn is called FLO, which stands for Feedback, Listen &amp; Understand, and Options Explored.</a:t>
            </a:r>
          </a:p>
          <a:p>
            <a:r>
              <a:rPr lang="en-US" dirty="0">
                <a:latin typeface="Arial" pitchFamily="34" charset="0"/>
                <a:cs typeface="Arial" pitchFamily="34" charset="0"/>
              </a:rPr>
              <a:t> </a:t>
            </a:r>
          </a:p>
          <a:p>
            <a:r>
              <a:rPr lang="en-US" b="1" i="1" dirty="0">
                <a:latin typeface="Arial" pitchFamily="34" charset="0"/>
                <a:cs typeface="Arial" pitchFamily="34" charset="0"/>
              </a:rPr>
              <a:t>Use</a:t>
            </a:r>
            <a:r>
              <a:rPr lang="en-US" i="1" dirty="0">
                <a:latin typeface="Arial" pitchFamily="34" charset="0"/>
                <a:cs typeface="Arial" pitchFamily="34" charset="0"/>
              </a:rPr>
              <a:t> a lighthearted tone to add the following line: </a:t>
            </a:r>
            <a:r>
              <a:rPr lang="en-US" dirty="0">
                <a:latin typeface="Arial" pitchFamily="34" charset="0"/>
                <a:cs typeface="Arial" pitchFamily="34" charset="0"/>
              </a:rPr>
              <a:t>We dropped the ‘W’ because we did away with using warnings like “Just say no!”</a:t>
            </a:r>
          </a:p>
          <a:p>
            <a:r>
              <a:rPr lang="en-US" dirty="0">
                <a:latin typeface="Arial" pitchFamily="34" charset="0"/>
                <a:cs typeface="Arial" pitchFamily="34" charset="0"/>
              </a:rPr>
              <a:t> </a:t>
            </a:r>
          </a:p>
          <a:p>
            <a:r>
              <a:rPr lang="en-US" dirty="0">
                <a:latin typeface="Arial" pitchFamily="34" charset="0"/>
                <a:cs typeface="Arial" pitchFamily="34" charset="0"/>
              </a:rPr>
              <a:t>There are many models for brief interventions; for instance, many SAMHSA-funded programs use the Alcohol, Smoking, and Substance Use (ASSIST) model, which was tested internationally by the World Health Organization and a team of researchers. We chose FLO because it condenses the main elements of brief interventions in three easy steps.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135</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Here is an outline of the three steps of the FLO brief intervention and what happens at each step. </a:t>
            </a:r>
          </a:p>
          <a:p>
            <a:r>
              <a:rPr lang="en-US" dirty="0">
                <a:latin typeface="Arial" pitchFamily="34" charset="0"/>
                <a:cs typeface="Arial" pitchFamily="34" charset="0"/>
              </a:rPr>
              <a:t> </a:t>
            </a:r>
          </a:p>
          <a:p>
            <a:r>
              <a:rPr lang="en-US" b="1" i="1" dirty="0">
                <a:latin typeface="Arial" pitchFamily="34" charset="0"/>
                <a:cs typeface="Arial" pitchFamily="34" charset="0"/>
              </a:rPr>
              <a:t>Click</a:t>
            </a:r>
            <a:r>
              <a:rPr lang="en-US" i="1" dirty="0">
                <a:latin typeface="Arial" pitchFamily="34" charset="0"/>
                <a:cs typeface="Arial" pitchFamily="34" charset="0"/>
              </a:rPr>
              <a:t> to animate in the first step  </a:t>
            </a:r>
          </a:p>
          <a:p>
            <a:r>
              <a:rPr lang="en-US" dirty="0">
                <a:latin typeface="Arial" pitchFamily="34" charset="0"/>
                <a:cs typeface="Arial" pitchFamily="34" charset="0"/>
              </a:rPr>
              <a:t>We start the conversation with </a:t>
            </a:r>
            <a:r>
              <a:rPr lang="en-US" u="sng" dirty="0">
                <a:latin typeface="Arial" pitchFamily="34" charset="0"/>
                <a:cs typeface="Arial" pitchFamily="34" charset="0"/>
              </a:rPr>
              <a:t>Feedback</a:t>
            </a:r>
            <a:r>
              <a:rPr lang="en-US" dirty="0">
                <a:latin typeface="Arial" pitchFamily="34" charset="0"/>
                <a:cs typeface="Arial" pitchFamily="34" charset="0"/>
              </a:rPr>
              <a:t>, which involves giving patients their screening results and explaining what the results mean.</a:t>
            </a:r>
            <a:r>
              <a:rPr lang="en-US" b="1" i="1" dirty="0">
                <a:latin typeface="Arial" pitchFamily="34" charset="0"/>
                <a:cs typeface="Arial" pitchFamily="34" charset="0"/>
              </a:rPr>
              <a:t> </a:t>
            </a:r>
            <a:endParaRPr lang="en-US" dirty="0">
              <a:latin typeface="Arial" pitchFamily="34" charset="0"/>
              <a:cs typeface="Arial" pitchFamily="34" charset="0"/>
            </a:endParaRPr>
          </a:p>
          <a:p>
            <a:r>
              <a:rPr lang="en-US" b="1" i="1" dirty="0">
                <a:latin typeface="Arial" pitchFamily="34" charset="0"/>
                <a:cs typeface="Arial" pitchFamily="34" charset="0"/>
              </a:rPr>
              <a:t> </a:t>
            </a:r>
            <a:endParaRPr lang="en-US" dirty="0">
              <a:latin typeface="Arial" pitchFamily="34" charset="0"/>
              <a:cs typeface="Arial" pitchFamily="34" charset="0"/>
            </a:endParaRPr>
          </a:p>
          <a:p>
            <a:r>
              <a:rPr lang="en-US" b="1" i="1" dirty="0">
                <a:latin typeface="Arial" pitchFamily="34" charset="0"/>
                <a:cs typeface="Arial" pitchFamily="34" charset="0"/>
              </a:rPr>
              <a:t>Click</a:t>
            </a:r>
            <a:r>
              <a:rPr lang="en-US" i="1" dirty="0">
                <a:latin typeface="Arial" pitchFamily="34" charset="0"/>
                <a:cs typeface="Arial" pitchFamily="34" charset="0"/>
              </a:rPr>
              <a:t> to animate in the second step </a:t>
            </a:r>
          </a:p>
          <a:p>
            <a:r>
              <a:rPr lang="en-US" u="sng" dirty="0">
                <a:latin typeface="Arial" pitchFamily="34" charset="0"/>
                <a:cs typeface="Arial" pitchFamily="34" charset="0"/>
              </a:rPr>
              <a:t>Listen and Understand</a:t>
            </a:r>
            <a:r>
              <a:rPr lang="en-US" dirty="0">
                <a:latin typeface="Arial" pitchFamily="34" charset="0"/>
                <a:cs typeface="Arial" pitchFamily="34" charset="0"/>
              </a:rPr>
              <a:t> is where we get into the motivational interviewing work of exploring the meaning of patients’ substance use, the pros and cons of using, and the important concern patients’ bring to the visit (which may or may not be substance use). We also assess what kinds of changes patients want to make and their level of readiness. </a:t>
            </a:r>
          </a:p>
          <a:p>
            <a:r>
              <a:rPr lang="en-US" dirty="0">
                <a:latin typeface="Arial" pitchFamily="34" charset="0"/>
                <a:cs typeface="Arial" pitchFamily="34" charset="0"/>
              </a:rPr>
              <a:t> </a:t>
            </a:r>
          </a:p>
          <a:p>
            <a:r>
              <a:rPr lang="en-US" b="1" i="1" dirty="0">
                <a:latin typeface="Arial" pitchFamily="34" charset="0"/>
                <a:cs typeface="Arial" pitchFamily="34" charset="0"/>
              </a:rPr>
              <a:t>Click</a:t>
            </a:r>
            <a:r>
              <a:rPr lang="en-US" i="1" dirty="0">
                <a:latin typeface="Arial" pitchFamily="34" charset="0"/>
                <a:cs typeface="Arial" pitchFamily="34" charset="0"/>
              </a:rPr>
              <a:t> to animate in the third step </a:t>
            </a:r>
          </a:p>
          <a:p>
            <a:r>
              <a:rPr lang="en-US" dirty="0">
                <a:latin typeface="Arial" pitchFamily="34" charset="0"/>
                <a:cs typeface="Arial" pitchFamily="34" charset="0"/>
              </a:rPr>
              <a:t>Lastly, </a:t>
            </a:r>
            <a:r>
              <a:rPr lang="en-US" u="sng" dirty="0">
                <a:latin typeface="Arial" pitchFamily="34" charset="0"/>
                <a:cs typeface="Arial" pitchFamily="34" charset="0"/>
              </a:rPr>
              <a:t>Options Explored</a:t>
            </a:r>
            <a:r>
              <a:rPr lang="en-US" dirty="0">
                <a:latin typeface="Arial" pitchFamily="34" charset="0"/>
                <a:cs typeface="Arial" pitchFamily="34" charset="0"/>
              </a:rPr>
              <a:t> is where we discuss options that patients themselves identify to support change. We always want to encourage a follow up appointment so that we can check on the patients’ progress and provide support.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136</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We are going to walk through these steps one by one, starting with </a:t>
            </a:r>
            <a:r>
              <a:rPr lang="en-US" u="sng" dirty="0">
                <a:latin typeface="Arial" pitchFamily="34" charset="0"/>
                <a:cs typeface="Arial" pitchFamily="34" charset="0"/>
              </a:rPr>
              <a:t>Feedback</a:t>
            </a:r>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137</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Before we launch</a:t>
            </a:r>
            <a:r>
              <a:rPr lang="en-US" baseline="0" dirty="0" smtClean="0">
                <a:latin typeface="Arial" pitchFamily="34" charset="0"/>
                <a:cs typeface="Arial" pitchFamily="34" charset="0"/>
              </a:rPr>
              <a:t> into providing the feedback, we need to get the patient’s permission. It is inherently respectful to ask permission and willingness of the individual to hear your feedback. Once you have permission, give the feedback as described below. After you have given the feedback, ask for response/reaction to your feedback. Do she agree or disagree? Was it useful or not?</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Providers should</a:t>
            </a:r>
            <a:r>
              <a:rPr lang="en-US" baseline="0" dirty="0" smtClean="0">
                <a:latin typeface="Arial" pitchFamily="34" charset="0"/>
                <a:cs typeface="Arial" pitchFamily="34" charset="0"/>
              </a:rPr>
              <a:t> be aware that engaging the individual in this way gives that patient control over whether or not to hear your feedback. While rare, a patient may say that they don’t want to hear it. In this case the provider can explore the reason why, or simply tell the individual that they will ask again at a later appointment.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138</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Item 1</a:t>
            </a:r>
            <a:r>
              <a:rPr lang="en-US" dirty="0">
                <a:latin typeface="Arial" pitchFamily="34" charset="0"/>
                <a:cs typeface="Arial" pitchFamily="34" charset="0"/>
              </a:rPr>
              <a:t> </a:t>
            </a:r>
          </a:p>
          <a:p>
            <a:pPr lvl="0"/>
            <a:r>
              <a:rPr lang="en-US" dirty="0">
                <a:latin typeface="Arial" pitchFamily="34" charset="0"/>
                <a:cs typeface="Arial" pitchFamily="34" charset="0"/>
              </a:rPr>
              <a:t>Once you have permission, you start by helping the patient understand the scoring for the instrument. </a:t>
            </a:r>
          </a:p>
          <a:p>
            <a:pPr defTabSz="948507">
              <a:defRPr/>
            </a:pPr>
            <a:endParaRPr lang="en-US" b="1" i="1" dirty="0">
              <a:latin typeface="Arial" pitchFamily="34" charset="0"/>
              <a:cs typeface="Arial" pitchFamily="34" charset="0"/>
            </a:endParaRPr>
          </a:p>
          <a:p>
            <a:pPr defTabSz="948507">
              <a:defRPr/>
            </a:pPr>
            <a:r>
              <a:rPr lang="en-US" b="1" i="1" dirty="0">
                <a:latin typeface="Arial" pitchFamily="34" charset="0"/>
                <a:cs typeface="Arial" pitchFamily="34" charset="0"/>
              </a:rPr>
              <a:t>Click</a:t>
            </a:r>
            <a:r>
              <a:rPr lang="en-US" i="1" dirty="0">
                <a:latin typeface="Arial" pitchFamily="34" charset="0"/>
                <a:cs typeface="Arial" pitchFamily="34" charset="0"/>
              </a:rPr>
              <a:t> to animate in Item 2</a:t>
            </a:r>
          </a:p>
          <a:p>
            <a:pPr lvl="0"/>
            <a:r>
              <a:rPr lang="en-US" dirty="0">
                <a:latin typeface="Arial" pitchFamily="34" charset="0"/>
                <a:cs typeface="Arial" pitchFamily="34" charset="0"/>
              </a:rPr>
              <a:t>At minimum, provide the range of scores and some context for understanding them.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Item 3</a:t>
            </a:r>
            <a:r>
              <a:rPr lang="en-US" dirty="0">
                <a:latin typeface="Arial" pitchFamily="34" charset="0"/>
                <a:cs typeface="Arial" pitchFamily="34" charset="0"/>
              </a:rPr>
              <a:t> </a:t>
            </a:r>
          </a:p>
          <a:p>
            <a:pPr lvl="0"/>
            <a:r>
              <a:rPr lang="en-US" dirty="0">
                <a:latin typeface="Arial" pitchFamily="34" charset="0"/>
                <a:cs typeface="Arial" pitchFamily="34" charset="0"/>
              </a:rPr>
              <a:t>Then, give the score </a:t>
            </a:r>
          </a:p>
          <a:p>
            <a:pPr lvl="0"/>
            <a:endParaRPr lang="en-US" dirty="0">
              <a:latin typeface="Arial" pitchFamily="34" charset="0"/>
              <a:cs typeface="Arial" pitchFamily="34" charset="0"/>
            </a:endParaRPr>
          </a:p>
          <a:p>
            <a:pPr defTabSz="948507">
              <a:defRPr/>
            </a:pPr>
            <a:r>
              <a:rPr lang="en-US" b="1" i="1" dirty="0">
                <a:latin typeface="Arial" pitchFamily="34" charset="0"/>
                <a:cs typeface="Arial" pitchFamily="34" charset="0"/>
              </a:rPr>
              <a:t>Click</a:t>
            </a:r>
            <a:r>
              <a:rPr lang="en-US" i="1" dirty="0">
                <a:latin typeface="Arial" pitchFamily="34" charset="0"/>
                <a:cs typeface="Arial" pitchFamily="34" charset="0"/>
              </a:rPr>
              <a:t> to animate in Item 4</a:t>
            </a:r>
            <a:r>
              <a:rPr lang="en-US" dirty="0">
                <a:latin typeface="Arial" pitchFamily="34" charset="0"/>
                <a:cs typeface="Arial" pitchFamily="34" charset="0"/>
              </a:rPr>
              <a:t> </a:t>
            </a:r>
          </a:p>
          <a:p>
            <a:pPr lvl="0"/>
            <a:r>
              <a:rPr lang="en-US" dirty="0">
                <a:latin typeface="Arial" pitchFamily="34" charset="0"/>
                <a:cs typeface="Arial" pitchFamily="34" charset="0"/>
              </a:rPr>
              <a:t>and explain what the score means in terms of their relative level of risk.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Item 5</a:t>
            </a:r>
          </a:p>
          <a:p>
            <a:pPr lvl="0"/>
            <a:r>
              <a:rPr lang="en-US" dirty="0">
                <a:latin typeface="Arial" pitchFamily="34" charset="0"/>
                <a:cs typeface="Arial" pitchFamily="34" charset="0"/>
              </a:rPr>
              <a:t>Next, relate the patient’s substance use (drinking or drug use) to the norms in the larger population. Normative information can be powerful because many people, particularly college students, believe that everyone in college drinks a lot when in fact many students do not drink or use drugs. Sharing information about norms can help patients get an accurate picture of social norms and realize that their level of use may be above average.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Item 6</a:t>
            </a:r>
          </a:p>
          <a:p>
            <a:pPr lvl="0"/>
            <a:r>
              <a:rPr lang="en-US" dirty="0">
                <a:latin typeface="Arial" pitchFamily="34" charset="0"/>
                <a:cs typeface="Arial" pitchFamily="34" charset="0"/>
              </a:rPr>
              <a:t>Finally, ask you patient for her reaction to the score and any feedback.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139</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Here are examples of what we say when we give feedback. We will use the AUDIT screen in our brief intervention today, so here I’ve included the score that you will see in a little bit. </a:t>
            </a:r>
          </a:p>
          <a:p>
            <a:r>
              <a:rPr lang="en-US" dirty="0">
                <a:latin typeface="Arial" pitchFamily="34" charset="0"/>
                <a:cs typeface="Arial" pitchFamily="34" charset="0"/>
              </a:rPr>
              <a:t> </a:t>
            </a:r>
          </a:p>
          <a:p>
            <a:r>
              <a:rPr lang="en-US" b="1" i="1" dirty="0">
                <a:latin typeface="Arial" pitchFamily="34" charset="0"/>
                <a:cs typeface="Arial" pitchFamily="34" charset="0"/>
              </a:rPr>
              <a:t>Read</a:t>
            </a:r>
            <a:r>
              <a:rPr lang="en-US" i="1" dirty="0">
                <a:latin typeface="Arial" pitchFamily="34" charset="0"/>
                <a:cs typeface="Arial" pitchFamily="34" charset="0"/>
              </a:rPr>
              <a:t> each bullet and provide an opportunity for discussion.</a:t>
            </a:r>
            <a:endParaRPr lang="en-US" dirty="0">
              <a:latin typeface="Arial" pitchFamily="34" charset="0"/>
              <a:cs typeface="Arial" pitchFamily="34" charset="0"/>
            </a:endParaRPr>
          </a:p>
          <a:p>
            <a:pPr lvl="0"/>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140</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r>
              <a:rPr lang="en-US" dirty="0">
                <a:latin typeface="Arial" pitchFamily="34" charset="0"/>
                <a:cs typeface="Arial" pitchFamily="34" charset="0"/>
              </a:rPr>
              <a:t>It is possible that you will encounter resistance after giving a patient some initial feedback. This is often the case when patients are using a good deal of alcohol and/or drugs and may feel a bit defensive about it. </a:t>
            </a:r>
          </a:p>
          <a:p>
            <a:r>
              <a:rPr lang="en-US" dirty="0">
                <a:latin typeface="Arial" pitchFamily="34" charset="0"/>
                <a:cs typeface="Arial" pitchFamily="34" charset="0"/>
              </a:rPr>
              <a:t> </a:t>
            </a:r>
          </a:p>
          <a:p>
            <a:r>
              <a:rPr lang="en-US" dirty="0">
                <a:latin typeface="Arial" pitchFamily="34" charset="0"/>
                <a:cs typeface="Arial" pitchFamily="34" charset="0"/>
              </a:rPr>
              <a:t>Here are some examples of what patients may say to you. For example, “I don’t have a drug program.” “This is college. This is our time to party.” </a:t>
            </a:r>
          </a:p>
          <a:p>
            <a:r>
              <a:rPr lang="en-US" dirty="0">
                <a:latin typeface="Arial" pitchFamily="34" charset="0"/>
                <a:cs typeface="Arial" pitchFamily="34" charset="0"/>
              </a:rPr>
              <a:t> </a:t>
            </a:r>
          </a:p>
          <a:p>
            <a:r>
              <a:rPr lang="en-US" dirty="0">
                <a:latin typeface="Arial" pitchFamily="34" charset="0"/>
                <a:cs typeface="Arial" pitchFamily="34" charset="0"/>
              </a:rPr>
              <a:t>With motivational interviewing, we want to reduce resistance and make the patient feel at ease. What would you say if a patient started getting defensive? </a:t>
            </a:r>
          </a:p>
          <a:p>
            <a:endParaRPr lang="en-US" dirty="0">
              <a:latin typeface="Arial" pitchFamily="34" charset="0"/>
              <a:cs typeface="Arial" pitchFamily="34" charset="0"/>
            </a:endParaRPr>
          </a:p>
          <a:p>
            <a:r>
              <a:rPr lang="en-US" b="1" i="1" dirty="0">
                <a:latin typeface="Arial" pitchFamily="34" charset="0"/>
                <a:cs typeface="Arial" pitchFamily="34" charset="0"/>
              </a:rPr>
              <a:t>Elicit</a:t>
            </a:r>
            <a:r>
              <a:rPr lang="en-US" i="1" dirty="0">
                <a:latin typeface="Arial" pitchFamily="34" charset="0"/>
                <a:cs typeface="Arial" pitchFamily="34" charset="0"/>
              </a:rPr>
              <a:t> a few examples from the audience and then move onto the next slide. </a:t>
            </a:r>
          </a:p>
        </p:txBody>
      </p:sp>
      <p:sp>
        <p:nvSpPr>
          <p:cNvPr id="191492" name="Slide Number Placeholder 3"/>
          <p:cNvSpPr>
            <a:spLocks noGrp="1"/>
          </p:cNvSpPr>
          <p:nvPr>
            <p:ph type="sldNum" sz="quarter" idx="5"/>
          </p:nvPr>
        </p:nvSpPr>
        <p:spPr>
          <a:noFill/>
        </p:spPr>
        <p:txBody>
          <a:bodyPr/>
          <a:lstStyle/>
          <a:p>
            <a:fld id="{B632D338-2309-4C15-8C30-2001B0DF5A6B}" type="slidenum">
              <a:rPr lang="en-US" smtClean="0"/>
              <a:pPr/>
              <a:t>141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b="1" i="1" dirty="0">
                <a:latin typeface="Arial" pitchFamily="34" charset="0"/>
                <a:cs typeface="Arial" pitchFamily="34" charset="0"/>
              </a:rPr>
              <a:t>Note: </a:t>
            </a:r>
            <a:r>
              <a:rPr lang="en-US" i="1" dirty="0">
                <a:latin typeface="Arial" pitchFamily="34" charset="0"/>
                <a:cs typeface="Arial" pitchFamily="34" charset="0"/>
              </a:rPr>
              <a:t>With this slide, you will use animation to highlight one idea at a time, starting first with the goal of behavior change, then awareness,</a:t>
            </a:r>
            <a:r>
              <a:rPr lang="en-US" dirty="0">
                <a:latin typeface="Arial" pitchFamily="34" charset="0"/>
                <a:cs typeface="Arial" pitchFamily="34" charset="0"/>
              </a:rPr>
              <a:t> </a:t>
            </a:r>
            <a:r>
              <a:rPr lang="en-US" i="1" dirty="0">
                <a:latin typeface="Arial" pitchFamily="34" charset="0"/>
                <a:cs typeface="Arial" pitchFamily="34" charset="0"/>
              </a:rPr>
              <a:t>and then motivation.</a:t>
            </a:r>
            <a:endParaRPr lang="en-US" b="1" i="1" dirty="0">
              <a:latin typeface="Arial" pitchFamily="34" charset="0"/>
              <a:cs typeface="Arial" pitchFamily="34" charset="0"/>
            </a:endParaRPr>
          </a:p>
          <a:p>
            <a:pPr lvl="0"/>
            <a:endParaRPr lang="en-US" b="1" i="1"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“Behavior change” box on far right</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We know the overall goal of brief interventions is to promote positive behavior change, such as reduced consumption and reduced harm. </a:t>
            </a:r>
          </a:p>
          <a:p>
            <a:r>
              <a:rPr lang="en-US" dirty="0">
                <a:latin typeface="Arial" pitchFamily="34" charset="0"/>
                <a:cs typeface="Arial" pitchFamily="34" charset="0"/>
              </a:rPr>
              <a:t> </a:t>
            </a:r>
          </a:p>
          <a:p>
            <a:pPr lvl="0"/>
            <a:r>
              <a:rPr lang="en-US" dirty="0">
                <a:latin typeface="Arial" pitchFamily="34" charset="0"/>
                <a:cs typeface="Arial" pitchFamily="34" charset="0"/>
              </a:rPr>
              <a:t>To reach this goal, brief interventions work to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“Awareness of problem” box on far left</a:t>
            </a:r>
          </a:p>
          <a:p>
            <a:pPr lvl="0"/>
            <a:r>
              <a:rPr lang="en-US" dirty="0">
                <a:latin typeface="Arial" pitchFamily="34" charset="0"/>
                <a:cs typeface="Arial" pitchFamily="34" charset="0"/>
              </a:rPr>
              <a:t>raise individuals’ awareness of their substance use and how it impacts their lives.</a:t>
            </a:r>
          </a:p>
          <a:p>
            <a:r>
              <a:rPr lang="en-US" i="1" dirty="0">
                <a:latin typeface="Arial" pitchFamily="34" charset="0"/>
                <a:cs typeface="Arial" pitchFamily="34" charset="0"/>
              </a:rPr>
              <a:t> </a:t>
            </a:r>
            <a:endParaRPr lang="en-US"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“Motivation” box in the middle</a:t>
            </a:r>
          </a:p>
          <a:p>
            <a:pPr lvl="0"/>
            <a:r>
              <a:rPr lang="en-US" dirty="0">
                <a:latin typeface="Arial" pitchFamily="34" charset="0"/>
                <a:cs typeface="Arial" pitchFamily="34" charset="0"/>
              </a:rPr>
              <a:t>We then work to enhance individuals’ motivation to make changes regarding substance use.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“Presenting Problem.”</a:t>
            </a:r>
          </a:p>
          <a:p>
            <a:pPr lvl="0"/>
            <a:r>
              <a:rPr lang="en-US" dirty="0">
                <a:latin typeface="Arial" pitchFamily="34" charset="0"/>
                <a:cs typeface="Arial" pitchFamily="34" charset="0"/>
              </a:rPr>
              <a:t>An individual’s presenting problem can be used to raise awareness if there is a possible connection with substance use.</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“Screening Results.”  </a:t>
            </a:r>
          </a:p>
          <a:p>
            <a:pPr lvl="0"/>
            <a:r>
              <a:rPr lang="en-US" dirty="0">
                <a:latin typeface="Arial" pitchFamily="34" charset="0"/>
                <a:cs typeface="Arial" pitchFamily="34" charset="0"/>
              </a:rPr>
              <a:t>Likewise, the screening results can also raise awareness. To achieve our objectives in the brief intervention, it is necessary to use a motivational interviewing style. We will learn how to use this style later in this workshop.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pPr eaLnBrk="1" hangingPunct="1"/>
            <a:r>
              <a:rPr lang="en-US" dirty="0" smtClean="0">
                <a:latin typeface="Arial" pitchFamily="34" charset="0"/>
                <a:cs typeface="Arial" pitchFamily="34" charset="0"/>
              </a:rPr>
              <a:t>How do we let go? </a:t>
            </a:r>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We can present the screening information as a</a:t>
            </a:r>
            <a:r>
              <a:rPr lang="en-US" baseline="0" dirty="0" smtClean="0">
                <a:latin typeface="Arial" pitchFamily="34" charset="0"/>
                <a:cs typeface="Arial" pitchFamily="34" charset="0"/>
              </a:rPr>
              <a:t> means of providing the best care for our patients and let the patients decide what to do with the information. We can say, “I’d like to give you some information that concerns your health. What you do with this is entirely up to you.” If you stick to the objective information at hand—the screening results—you can keep your </a:t>
            </a:r>
            <a:r>
              <a:rPr lang="en-US" dirty="0">
                <a:latin typeface="Arial" pitchFamily="34" charset="0"/>
                <a:cs typeface="Arial" pitchFamily="34" charset="0"/>
              </a:rPr>
              <a:t>personal judgment out of the picture. </a:t>
            </a:r>
            <a:endParaRPr lang="en-US" dirty="0" smtClean="0">
              <a:latin typeface="Arial" pitchFamily="34" charset="0"/>
              <a:cs typeface="Arial" pitchFamily="34" charset="0"/>
            </a:endParaRPr>
          </a:p>
        </p:txBody>
      </p:sp>
      <p:sp>
        <p:nvSpPr>
          <p:cNvPr id="192516" name="Slide Number Placeholder 3"/>
          <p:cNvSpPr>
            <a:spLocks noGrp="1"/>
          </p:cNvSpPr>
          <p:nvPr>
            <p:ph type="sldNum" sz="quarter" idx="5"/>
          </p:nvPr>
        </p:nvSpPr>
        <p:spPr>
          <a:noFill/>
        </p:spPr>
        <p:txBody>
          <a:bodyPr/>
          <a:lstStyle/>
          <a:p>
            <a:fld id="{E2B4D1F5-0D53-4583-B697-49BBEE601124}" type="slidenum">
              <a:rPr lang="en-US" smtClean="0"/>
              <a:pPr/>
              <a:t>142</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en-US" dirty="0">
                <a:latin typeface="Arial" pitchFamily="34" charset="0"/>
                <a:cs typeface="Arial" pitchFamily="34" charset="0"/>
              </a:rPr>
              <a:t>When we elicit feedback about the screening results, we want to listen intently for a hook or a piece of information that we can use to leverage “change talk.”</a:t>
            </a:r>
          </a:p>
          <a:p>
            <a:r>
              <a:rPr lang="en-US" dirty="0">
                <a:latin typeface="Arial" pitchFamily="34" charset="0"/>
                <a:cs typeface="Arial" pitchFamily="34" charset="0"/>
              </a:rPr>
              <a:t> </a:t>
            </a:r>
          </a:p>
          <a:p>
            <a:r>
              <a:rPr lang="en-US" dirty="0">
                <a:latin typeface="Arial" pitchFamily="34" charset="0"/>
                <a:cs typeface="Arial" pitchFamily="34" charset="0"/>
              </a:rPr>
              <a:t>Ways that we can find the hook include asking the patient about his or her concerns and watching for signs of discomfort with the status quo. For example, a college student may share that partying and drinking a lot is expected when you belong to a fraternity or sorority. The student may have some concerns about keeping up with his or her brothers or sisters because the partying can interfere with studying. </a:t>
            </a:r>
          </a:p>
          <a:p>
            <a:r>
              <a:rPr lang="en-US" dirty="0">
                <a:latin typeface="Arial" pitchFamily="34" charset="0"/>
                <a:cs typeface="Arial" pitchFamily="34" charset="0"/>
              </a:rPr>
              <a:t> </a:t>
            </a:r>
          </a:p>
          <a:p>
            <a:r>
              <a:rPr lang="en-US" dirty="0">
                <a:latin typeface="Arial" pitchFamily="34" charset="0"/>
                <a:cs typeface="Arial" pitchFamily="34" charset="0"/>
              </a:rPr>
              <a:t>Always ask the question, “What role, if any, do you think alcohol or drugs played in your getting injured or depressed or sanctioned? You can fill in the last part of the question with the specific situation of your patient. </a:t>
            </a:r>
          </a:p>
          <a:p>
            <a:r>
              <a:rPr lang="en-US" dirty="0">
                <a:latin typeface="Arial" pitchFamily="34" charset="0"/>
                <a:cs typeface="Arial" pitchFamily="34" charset="0"/>
              </a:rPr>
              <a:t> </a:t>
            </a:r>
          </a:p>
        </p:txBody>
      </p:sp>
      <p:sp>
        <p:nvSpPr>
          <p:cNvPr id="193540" name="Slide Number Placeholder 3"/>
          <p:cNvSpPr>
            <a:spLocks noGrp="1"/>
          </p:cNvSpPr>
          <p:nvPr>
            <p:ph type="sldNum" sz="quarter" idx="5"/>
          </p:nvPr>
        </p:nvSpPr>
        <p:spPr>
          <a:noFill/>
        </p:spPr>
        <p:txBody>
          <a:bodyPr/>
          <a:lstStyle/>
          <a:p>
            <a:fld id="{0FC5F8A7-564C-4713-962F-F1E343ED86AD}" type="slidenum">
              <a:rPr lang="en-US" smtClean="0">
                <a:latin typeface="Arial" charset="0"/>
              </a:rPr>
              <a:pPr/>
              <a:t>143</a:t>
            </a:fld>
            <a:endParaRPr lang="en-US" smtClean="0">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pPr>
              <a:lnSpc>
                <a:spcPct val="115000"/>
              </a:lnSpc>
              <a:spcBef>
                <a:spcPts val="0"/>
              </a:spcBef>
              <a:spcAft>
                <a:spcPts val="0"/>
              </a:spcAft>
            </a:pPr>
            <a:r>
              <a:rPr lang="en-US" dirty="0">
                <a:solidFill>
                  <a:srgbClr val="000000"/>
                </a:solidFill>
                <a:latin typeface="Arial" pitchFamily="34" charset="0"/>
                <a:ea typeface="Calibri"/>
                <a:cs typeface="Arial" pitchFamily="34" charset="0"/>
              </a:rPr>
              <a:t>Now we are going to practice giving feedback—just the Feedback portion of FLO using the sample AUDIT that is in your folder. The patient is named Chris and can be a man or a woman. The AUDIT has been filled out for you and you will see the score at the top. </a:t>
            </a:r>
            <a:endParaRPr lang="en-US" dirty="0">
              <a:latin typeface="Arial" pitchFamily="34" charset="0"/>
              <a:ea typeface="Calibri"/>
              <a:cs typeface="Arial" pitchFamily="34" charset="0"/>
            </a:endParaRPr>
          </a:p>
          <a:p>
            <a:pPr marL="237127" indent="-237127">
              <a:lnSpc>
                <a:spcPct val="115000"/>
              </a:lnSpc>
              <a:spcBef>
                <a:spcPts val="0"/>
              </a:spcBef>
              <a:spcAft>
                <a:spcPts val="0"/>
              </a:spcAft>
            </a:pPr>
            <a:r>
              <a:rPr lang="en-US" dirty="0">
                <a:solidFill>
                  <a:srgbClr val="000000"/>
                </a:solidFill>
                <a:latin typeface="Arial" pitchFamily="34" charset="0"/>
                <a:ea typeface="Calibri"/>
                <a:cs typeface="Arial" pitchFamily="34" charset="0"/>
              </a:rPr>
              <a:t>  </a:t>
            </a:r>
            <a:endParaRPr lang="en-US" dirty="0">
              <a:latin typeface="Arial" pitchFamily="34" charset="0"/>
              <a:ea typeface="Calibri"/>
              <a:cs typeface="Arial" pitchFamily="34" charset="0"/>
            </a:endParaRPr>
          </a:p>
          <a:p>
            <a:pPr marL="237127" indent="-237127">
              <a:lnSpc>
                <a:spcPct val="115000"/>
              </a:lnSpc>
              <a:spcBef>
                <a:spcPts val="0"/>
              </a:spcBef>
              <a:spcAft>
                <a:spcPts val="0"/>
              </a:spcAft>
            </a:pPr>
            <a:r>
              <a:rPr lang="en-US" b="1" i="1" dirty="0">
                <a:solidFill>
                  <a:srgbClr val="000000"/>
                </a:solidFill>
                <a:latin typeface="Arial" pitchFamily="34" charset="0"/>
                <a:ea typeface="Calibri"/>
                <a:cs typeface="Arial" pitchFamily="34" charset="0"/>
              </a:rPr>
              <a:t>Check</a:t>
            </a:r>
            <a:r>
              <a:rPr lang="en-US" i="1" dirty="0">
                <a:solidFill>
                  <a:srgbClr val="000000"/>
                </a:solidFill>
                <a:latin typeface="Arial" pitchFamily="34" charset="0"/>
                <a:ea typeface="Calibri"/>
                <a:cs typeface="Arial" pitchFamily="34" charset="0"/>
              </a:rPr>
              <a:t> to see that everyone has a copy of the AUDIT.</a:t>
            </a:r>
            <a:endParaRPr lang="en-US" dirty="0" smtClean="0">
              <a:latin typeface="Arial" pitchFamily="34" charset="0"/>
              <a:cs typeface="Arial" pitchFamily="34" charset="0"/>
            </a:endParaRPr>
          </a:p>
        </p:txBody>
      </p:sp>
      <p:sp>
        <p:nvSpPr>
          <p:cNvPr id="194564" name="Slide Number Placeholder 3"/>
          <p:cNvSpPr>
            <a:spLocks noGrp="1"/>
          </p:cNvSpPr>
          <p:nvPr>
            <p:ph type="sldNum" sz="quarter" idx="5"/>
          </p:nvPr>
        </p:nvSpPr>
        <p:spPr>
          <a:noFill/>
        </p:spPr>
        <p:txBody>
          <a:bodyPr/>
          <a:lstStyle/>
          <a:p>
            <a:fld id="{F880386C-210A-4D4A-B797-A751C6729310}" type="slidenum">
              <a:rPr lang="en-US" smtClean="0"/>
              <a:pPr/>
              <a:t>144</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will move to the </a:t>
            </a:r>
            <a:r>
              <a:rPr lang="en-US" u="sng" dirty="0">
                <a:latin typeface="Arial" pitchFamily="34" charset="0"/>
                <a:cs typeface="Arial" pitchFamily="34" charset="0"/>
              </a:rPr>
              <a:t>Listen and Understand</a:t>
            </a:r>
            <a:r>
              <a:rPr lang="en-US" dirty="0">
                <a:latin typeface="Arial" pitchFamily="34" charset="0"/>
                <a:cs typeface="Arial" pitchFamily="34" charset="0"/>
              </a:rPr>
              <a:t> step.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145</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latin typeface="Arial" pitchFamily="34" charset="0"/>
                <a:cs typeface="Arial" pitchFamily="34" charset="0"/>
              </a:rPr>
              <a:t>We’ll now look at effective tools to get the conversation going: identifying pros and cons and using a readiness ruler. </a:t>
            </a: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146</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We want to listen for any connections patients make between their presenting problem and their substance use. Also, we want to listen for any reasons they may give for why they should cut down on their use, as well as any prior experiences with cutting down can be highlighted, particularly if they were successful. </a:t>
            </a:r>
          </a:p>
          <a:p>
            <a:r>
              <a:rPr lang="en-US" dirty="0">
                <a:latin typeface="Arial" pitchFamily="34" charset="0"/>
                <a:cs typeface="Arial" pitchFamily="34" charset="0"/>
              </a:rPr>
              <a:t> </a:t>
            </a:r>
          </a:p>
          <a:p>
            <a:r>
              <a:rPr lang="en-US" b="1" i="1" dirty="0">
                <a:latin typeface="Arial" pitchFamily="34" charset="0"/>
                <a:cs typeface="Arial" pitchFamily="34" charset="0"/>
              </a:rPr>
              <a:t>Click</a:t>
            </a:r>
            <a:r>
              <a:rPr lang="en-US" i="1" dirty="0">
                <a:latin typeface="Arial" pitchFamily="34" charset="0"/>
                <a:cs typeface="Arial" pitchFamily="34" charset="0"/>
              </a:rPr>
              <a:t> to advance the animation</a:t>
            </a:r>
          </a:p>
          <a:p>
            <a:r>
              <a:rPr lang="en-US" dirty="0">
                <a:latin typeface="Arial" pitchFamily="34" charset="0"/>
                <a:cs typeface="Arial" pitchFamily="34" charset="0"/>
              </a:rPr>
              <a:t>When you hear change talk, summarize for the patient what you are hearing because this will shine a mirror on the patient’s thought pattern and help to increase their awareness.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147</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charset="0"/>
              </a:rPr>
              <a:t>The way we explore ambivalence in motivational interviewing is to ask open-ended questions.</a:t>
            </a:r>
          </a:p>
          <a:p>
            <a:endParaRPr lang="en-US" smtClean="0">
              <a:cs typeface="Arial" charset="0"/>
            </a:endParaRPr>
          </a:p>
          <a:p>
            <a:r>
              <a:rPr lang="en-US" b="1" i="1" smtClean="0">
                <a:cs typeface="Arial" charset="0"/>
              </a:rPr>
              <a:t>Use</a:t>
            </a:r>
            <a:r>
              <a:rPr lang="en-US" i="1" smtClean="0">
                <a:cs typeface="Arial" charset="0"/>
              </a:rPr>
              <a:t> pointer to direct attention to related boxes</a:t>
            </a:r>
            <a:endParaRPr lang="en-US" smtClean="0">
              <a:cs typeface="Arial" charset="0"/>
            </a:endParaRPr>
          </a:p>
          <a:p>
            <a:r>
              <a:rPr lang="en-US" i="1" smtClean="0">
                <a:cs typeface="Arial" charset="0"/>
              </a:rPr>
              <a:t>Upper Left: </a:t>
            </a:r>
            <a:r>
              <a:rPr lang="en-US" smtClean="0">
                <a:cs typeface="Arial" charset="0"/>
              </a:rPr>
              <a:t>For example, “What are the good things about your substance use?” </a:t>
            </a:r>
          </a:p>
          <a:p>
            <a:r>
              <a:rPr lang="en-US" i="1" smtClean="0">
                <a:cs typeface="Arial" charset="0"/>
              </a:rPr>
              <a:t>Upper Right: </a:t>
            </a:r>
            <a:r>
              <a:rPr lang="en-US" smtClean="0">
                <a:cs typeface="Arial" charset="0"/>
              </a:rPr>
              <a:t>“What about the not-so-good things?”</a:t>
            </a:r>
          </a:p>
          <a:p>
            <a:r>
              <a:rPr lang="en-US" i="1" smtClean="0">
                <a:cs typeface="Arial" charset="0"/>
              </a:rPr>
              <a:t>Lower Left: </a:t>
            </a:r>
            <a:r>
              <a:rPr lang="en-US" smtClean="0">
                <a:cs typeface="Arial" charset="0"/>
              </a:rPr>
              <a:t>“What would be good about using less?”  </a:t>
            </a:r>
          </a:p>
          <a:p>
            <a:r>
              <a:rPr lang="en-US" i="1" smtClean="0">
                <a:cs typeface="Arial" charset="0"/>
              </a:rPr>
              <a:t>Lower Right: </a:t>
            </a:r>
            <a:r>
              <a:rPr lang="en-US" smtClean="0">
                <a:cs typeface="Arial" charset="0"/>
              </a:rPr>
              <a:t>“What would be not so good about cutting back?”  </a:t>
            </a:r>
          </a:p>
          <a:p>
            <a:r>
              <a:rPr lang="en-US" smtClean="0">
                <a:cs typeface="Arial" charset="0"/>
              </a:rPr>
              <a:t> </a:t>
            </a:r>
          </a:p>
          <a:p>
            <a:r>
              <a:rPr lang="en-US" smtClean="0">
                <a:cs typeface="Arial" charset="0"/>
              </a:rPr>
              <a:t>Someone tell me if this is an open or a closed question, “Do you drink when you are alone?” </a:t>
            </a:r>
          </a:p>
          <a:p>
            <a:r>
              <a:rPr lang="en-US" b="1" i="1" smtClean="0">
                <a:cs typeface="Arial" charset="0"/>
              </a:rPr>
              <a:t>Elicit </a:t>
            </a:r>
            <a:r>
              <a:rPr lang="en-US" i="1" smtClean="0">
                <a:cs typeface="Arial" charset="0"/>
              </a:rPr>
              <a:t>responses. Correct answer: This is a closed question. </a:t>
            </a:r>
          </a:p>
          <a:p>
            <a:endParaRPr lang="en-US" smtClean="0">
              <a:cs typeface="Arial" charset="0"/>
            </a:endParaRPr>
          </a:p>
          <a:p>
            <a:r>
              <a:rPr lang="en-US" smtClean="0">
                <a:cs typeface="Arial" charset="0"/>
              </a:rPr>
              <a:t>How could you make it an open-ended question? </a:t>
            </a:r>
          </a:p>
          <a:p>
            <a:r>
              <a:rPr lang="en-US" i="1" smtClean="0">
                <a:cs typeface="Arial" charset="0"/>
              </a:rPr>
              <a:t>Suggestion: Who do you drink with on a typical day?</a:t>
            </a:r>
            <a:endParaRPr lang="en-US" smtClean="0">
              <a:cs typeface="Arial" charset="0"/>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7F028A36-77AB-47B9-A720-8F84D0DC0794}" type="slidenum">
              <a:rPr lang="en-US" sz="1200" b="0">
                <a:solidFill>
                  <a:prstClr val="black"/>
                </a:solidFill>
              </a:rPr>
              <a:pPr/>
              <a:t>148</a:t>
            </a:fld>
            <a:endParaRPr lang="en-US" sz="1200" b="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We want the patient to discuss the pros and cons of using alcohol and/or drugs. This is unusual for many of us because as health providers and educators, we tend to only talk about the negative aspects of alcohol and drugs. If we can appreciate the good things about using, we can understand the underlying need of using (feeling less depressed, increased social interactions). This can help point the way to solutions once we get to that point. Discussing the positive effects of use can also help to build rapport. </a:t>
            </a:r>
          </a:p>
          <a:p>
            <a:r>
              <a:rPr lang="en-US" dirty="0">
                <a:latin typeface="Arial" pitchFamily="34" charset="0"/>
                <a:cs typeface="Arial" pitchFamily="34" charset="0"/>
              </a:rPr>
              <a:t> </a:t>
            </a:r>
          </a:p>
          <a:p>
            <a:r>
              <a:rPr lang="en-US" b="1" i="1" dirty="0">
                <a:latin typeface="Arial" pitchFamily="34" charset="0"/>
                <a:cs typeface="Arial" pitchFamily="34" charset="0"/>
              </a:rPr>
              <a:t>Ask</a:t>
            </a:r>
            <a:r>
              <a:rPr lang="en-US" i="1" dirty="0">
                <a:latin typeface="Arial" pitchFamily="34" charset="0"/>
                <a:cs typeface="Arial" pitchFamily="34" charset="0"/>
              </a:rPr>
              <a:t> the participants:</a:t>
            </a:r>
            <a:r>
              <a:rPr lang="en-US" dirty="0">
                <a:latin typeface="Arial" pitchFamily="34" charset="0"/>
                <a:cs typeface="Arial" pitchFamily="34" charset="0"/>
              </a:rPr>
              <a:t> </a:t>
            </a:r>
          </a:p>
          <a:p>
            <a:r>
              <a:rPr lang="en-US" dirty="0">
                <a:latin typeface="Arial" pitchFamily="34" charset="0"/>
                <a:cs typeface="Arial" pitchFamily="34" charset="0"/>
              </a:rPr>
              <a:t>Who here likes chocolate chip cookies? What do you like about them? </a:t>
            </a:r>
          </a:p>
          <a:p>
            <a:r>
              <a:rPr lang="en-US" b="1" i="1" dirty="0">
                <a:latin typeface="Arial" pitchFamily="34" charset="0"/>
                <a:cs typeface="Arial" pitchFamily="34" charset="0"/>
              </a:rPr>
              <a:t>Reflect</a:t>
            </a:r>
            <a:r>
              <a:rPr lang="en-US" i="1" dirty="0">
                <a:latin typeface="Arial" pitchFamily="34" charset="0"/>
                <a:cs typeface="Arial" pitchFamily="34" charset="0"/>
              </a:rPr>
              <a:t> their feelings in order to demonstrate understanding.  </a:t>
            </a:r>
          </a:p>
          <a:p>
            <a:r>
              <a:rPr lang="en-US" dirty="0">
                <a:latin typeface="Arial" pitchFamily="34" charset="0"/>
                <a:cs typeface="Arial" pitchFamily="34" charset="0"/>
              </a:rPr>
              <a:t> </a:t>
            </a:r>
          </a:p>
          <a:p>
            <a:r>
              <a:rPr lang="en-US" dirty="0">
                <a:latin typeface="Arial" pitchFamily="34" charset="0"/>
                <a:cs typeface="Arial" pitchFamily="34" charset="0"/>
              </a:rPr>
              <a:t>What else is good? </a:t>
            </a:r>
          </a:p>
          <a:p>
            <a:r>
              <a:rPr lang="en-US" i="1" dirty="0">
                <a:latin typeface="Arial" pitchFamily="34" charset="0"/>
                <a:cs typeface="Arial" pitchFamily="34" charset="0"/>
              </a:rPr>
              <a:t>You want to push the limits of the conversation. </a:t>
            </a:r>
          </a:p>
          <a:p>
            <a:r>
              <a:rPr lang="en-US" dirty="0">
                <a:latin typeface="Arial" pitchFamily="34" charset="0"/>
                <a:cs typeface="Arial" pitchFamily="34" charset="0"/>
              </a:rPr>
              <a:t> </a:t>
            </a:r>
          </a:p>
          <a:p>
            <a:r>
              <a:rPr lang="en-US" dirty="0">
                <a:latin typeface="Arial" pitchFamily="34" charset="0"/>
                <a:cs typeface="Arial" pitchFamily="34" charset="0"/>
              </a:rPr>
              <a:t> Are there any downsides? </a:t>
            </a:r>
          </a:p>
          <a:p>
            <a:r>
              <a:rPr lang="en-US" i="1" dirty="0">
                <a:latin typeface="Arial" pitchFamily="34" charset="0"/>
                <a:cs typeface="Arial" pitchFamily="34" charset="0"/>
              </a:rPr>
              <a:t>When you hear ambivalence in their remarks, reflect it using a double sided-reflection. </a:t>
            </a:r>
          </a:p>
          <a:p>
            <a:endParaRPr lang="en-US" dirty="0">
              <a:latin typeface="Arial" pitchFamily="34" charset="0"/>
              <a:cs typeface="Arial" pitchFamily="34" charset="0"/>
            </a:endParaRPr>
          </a:p>
          <a:p>
            <a:r>
              <a:rPr lang="en-US" dirty="0">
                <a:latin typeface="Arial" pitchFamily="34" charset="0"/>
                <a:cs typeface="Arial" pitchFamily="34" charset="0"/>
              </a:rPr>
              <a:t>To do a double-sided reflection, use this formula.</a:t>
            </a:r>
          </a:p>
          <a:p>
            <a:endParaRPr lang="en-US" dirty="0">
              <a:latin typeface="Arial" pitchFamily="34" charset="0"/>
              <a:cs typeface="Arial" pitchFamily="34" charset="0"/>
            </a:endParaRPr>
          </a:p>
          <a:p>
            <a:r>
              <a:rPr lang="en-US" b="1" i="1" dirty="0">
                <a:latin typeface="Arial" pitchFamily="34" charset="0"/>
                <a:cs typeface="Arial" pitchFamily="34" charset="0"/>
              </a:rPr>
              <a:t>Click</a:t>
            </a:r>
            <a:r>
              <a:rPr lang="en-US" i="1" dirty="0">
                <a:latin typeface="Arial" pitchFamily="34" charset="0"/>
                <a:cs typeface="Arial" pitchFamily="34" charset="0"/>
              </a:rPr>
              <a:t> to advance the animation</a:t>
            </a:r>
          </a:p>
          <a:p>
            <a:r>
              <a:rPr lang="en-US" dirty="0">
                <a:latin typeface="Arial" pitchFamily="34" charset="0"/>
                <a:cs typeface="Arial" pitchFamily="34" charset="0"/>
              </a:rPr>
              <a:t>On the one hand you like…; on the other hand…  You want to reflect both sides of the statement to highlight the patient’s ambivalence.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149</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Another tool is the confidence or readiness ruler. This is really just a </a:t>
            </a:r>
            <a:r>
              <a:rPr lang="en-US" dirty="0" err="1">
                <a:latin typeface="Arial" pitchFamily="34" charset="0"/>
                <a:cs typeface="Arial" pitchFamily="34" charset="0"/>
              </a:rPr>
              <a:t>numberline</a:t>
            </a:r>
            <a:r>
              <a:rPr lang="en-US" dirty="0">
                <a:latin typeface="Arial" pitchFamily="34" charset="0"/>
                <a:cs typeface="Arial" pitchFamily="34" charset="0"/>
              </a:rPr>
              <a:t> from 1 to 10. You can preprint one or simply draw one on a piece of paper. To use the ruler, you need to pick the issue that the patient is most concerned about. </a:t>
            </a:r>
          </a:p>
          <a:p>
            <a:r>
              <a:rPr lang="en-US" dirty="0">
                <a:latin typeface="Arial" pitchFamily="34" charset="0"/>
                <a:cs typeface="Arial" pitchFamily="34" charset="0"/>
              </a:rPr>
              <a:t> </a:t>
            </a:r>
          </a:p>
          <a:p>
            <a:r>
              <a:rPr lang="en-US" dirty="0">
                <a:latin typeface="Arial" pitchFamily="34" charset="0"/>
                <a:cs typeface="Arial" pitchFamily="34" charset="0"/>
              </a:rPr>
              <a:t>The ruler can be use to determine how ready the person is to make a change, how important making a change is to them or how confident they are that they will be able to make the change. In our example below we will use readiness.</a:t>
            </a:r>
          </a:p>
          <a:p>
            <a:r>
              <a:rPr lang="en-US" dirty="0">
                <a:latin typeface="Arial" pitchFamily="34" charset="0"/>
                <a:cs typeface="Arial" pitchFamily="34" charset="0"/>
              </a:rPr>
              <a:t> </a:t>
            </a:r>
          </a:p>
          <a:p>
            <a:r>
              <a:rPr lang="en-US" i="1" dirty="0">
                <a:latin typeface="Arial" pitchFamily="34" charset="0"/>
                <a:cs typeface="Arial" pitchFamily="34" charset="0"/>
              </a:rPr>
              <a:t>Bullets 1-3. </a:t>
            </a:r>
            <a:r>
              <a:rPr lang="en-US" dirty="0">
                <a:latin typeface="Arial" pitchFamily="34" charset="0"/>
                <a:cs typeface="Arial" pitchFamily="34" charset="0"/>
              </a:rPr>
              <a:t>You show the patient the ruler and ask him or her, “On a scale of 1 to 10, with 1 being not at all ready and 10 very ready, how ready are you to… change your drinking/work on your relationship/try another strategy for your pain, whatever you think the issue is they want to talk about. Only focus on one issue in the intervention. </a:t>
            </a:r>
          </a:p>
          <a:p>
            <a:r>
              <a:rPr lang="en-US" dirty="0">
                <a:latin typeface="Arial" pitchFamily="34" charset="0"/>
                <a:cs typeface="Arial" pitchFamily="34" charset="0"/>
              </a:rPr>
              <a:t> </a:t>
            </a:r>
          </a:p>
          <a:p>
            <a:r>
              <a:rPr lang="en-US" dirty="0">
                <a:latin typeface="Arial" pitchFamily="34" charset="0"/>
                <a:cs typeface="Arial" pitchFamily="34" charset="0"/>
              </a:rPr>
              <a:t>More than likely, people will not choose 1, but will aim a little higher. If they choose 1, it is not an issue that they are willing to talk about at all which probably means that you are not focusing on the issue that is most important to them. Refocus and try another issue.</a:t>
            </a:r>
          </a:p>
          <a:p>
            <a:r>
              <a:rPr lang="en-US" dirty="0">
                <a:latin typeface="Arial" pitchFamily="34" charset="0"/>
                <a:cs typeface="Arial" pitchFamily="34" charset="0"/>
              </a:rPr>
              <a:t> </a:t>
            </a:r>
          </a:p>
          <a:p>
            <a:r>
              <a:rPr lang="en-US" i="1" dirty="0">
                <a:latin typeface="Arial" pitchFamily="34" charset="0"/>
                <a:cs typeface="Arial" pitchFamily="34" charset="0"/>
              </a:rPr>
              <a:t>Bullets 4-5. </a:t>
            </a:r>
            <a:r>
              <a:rPr lang="en-US" dirty="0">
                <a:latin typeface="Arial" pitchFamily="34" charset="0"/>
                <a:cs typeface="Arial" pitchFamily="34" charset="0"/>
              </a:rPr>
              <a:t>After the patient responds, you counter by asking why they didn’t chose a lower number, e.g., “Why not 2?” You want them to defend the higher number. Their responses will be very informative and will likely contain some change talk.</a:t>
            </a:r>
          </a:p>
          <a:p>
            <a:r>
              <a:rPr lang="en-US" dirty="0">
                <a:latin typeface="Arial" pitchFamily="34" charset="0"/>
                <a:cs typeface="Arial" pitchFamily="34" charset="0"/>
              </a:rPr>
              <a:t> </a:t>
            </a:r>
          </a:p>
          <a:p>
            <a:r>
              <a:rPr lang="en-US" dirty="0">
                <a:latin typeface="Arial" pitchFamily="34" charset="0"/>
                <a:cs typeface="Arial" pitchFamily="34" charset="0"/>
              </a:rPr>
              <a:t>You should never go more than two points below the number they originally select. This ensures that you do not minimize too dramatically the number they select, or make them feel as if they need to make huge changes to reach a new number. You can also ask them to explain why they have not chosen a number that is 2 above the number they selected, as this can provide relevant information as well. </a:t>
            </a:r>
          </a:p>
          <a:p>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150</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pPr>
              <a:lnSpc>
                <a:spcPct val="115000"/>
              </a:lnSpc>
              <a:spcBef>
                <a:spcPts val="0"/>
              </a:spcBef>
              <a:spcAft>
                <a:spcPts val="0"/>
              </a:spcAft>
            </a:pPr>
            <a:r>
              <a:rPr lang="en-US" dirty="0">
                <a:solidFill>
                  <a:srgbClr val="000000"/>
                </a:solidFill>
                <a:latin typeface="Arial" pitchFamily="34" charset="0"/>
                <a:ea typeface="Calibri"/>
                <a:cs typeface="Arial" pitchFamily="34" charset="0"/>
              </a:rPr>
              <a:t>Now we are going to get back into our same pairs and practice doing L, Listen and Understand. Let’s take 5 minutes to do the activities we’ve just gone over. </a:t>
            </a:r>
            <a:endParaRPr lang="en-US" dirty="0">
              <a:latin typeface="Arial" pitchFamily="34" charset="0"/>
              <a:ea typeface="Calibri"/>
              <a:cs typeface="Arial" pitchFamily="34" charset="0"/>
            </a:endParaRPr>
          </a:p>
          <a:p>
            <a:pPr>
              <a:lnSpc>
                <a:spcPct val="115000"/>
              </a:lnSpc>
              <a:spcBef>
                <a:spcPts val="0"/>
              </a:spcBef>
              <a:spcAft>
                <a:spcPts val="0"/>
              </a:spcAft>
            </a:pPr>
            <a:r>
              <a:rPr lang="en-US" dirty="0">
                <a:solidFill>
                  <a:srgbClr val="000000"/>
                </a:solidFill>
                <a:latin typeface="Arial" pitchFamily="34" charset="0"/>
                <a:ea typeface="Calibri"/>
                <a:cs typeface="Arial" pitchFamily="34" charset="0"/>
              </a:rPr>
              <a:t> </a:t>
            </a:r>
            <a:endParaRPr lang="en-US" dirty="0">
              <a:latin typeface="Arial" pitchFamily="34" charset="0"/>
              <a:ea typeface="Calibri"/>
              <a:cs typeface="Arial" pitchFamily="34" charset="0"/>
            </a:endParaRPr>
          </a:p>
          <a:p>
            <a:pPr>
              <a:lnSpc>
                <a:spcPct val="115000"/>
              </a:lnSpc>
              <a:spcBef>
                <a:spcPts val="0"/>
              </a:spcBef>
              <a:spcAft>
                <a:spcPts val="0"/>
              </a:spcAft>
            </a:pPr>
            <a:r>
              <a:rPr lang="en-US" b="1" i="1" dirty="0">
                <a:solidFill>
                  <a:srgbClr val="000000"/>
                </a:solidFill>
                <a:latin typeface="Arial" pitchFamily="34" charset="0"/>
                <a:ea typeface="Calibri"/>
                <a:cs typeface="Arial" pitchFamily="34" charset="0"/>
              </a:rPr>
              <a:t>Allow</a:t>
            </a:r>
            <a:r>
              <a:rPr lang="en-US" i="1" dirty="0">
                <a:solidFill>
                  <a:srgbClr val="000000"/>
                </a:solidFill>
                <a:latin typeface="Arial" pitchFamily="34" charset="0"/>
                <a:ea typeface="Calibri"/>
                <a:cs typeface="Arial" pitchFamily="34" charset="0"/>
              </a:rPr>
              <a:t> 5 minutes for the role play. Each participant should be in the same pair and playing the same role (clinician/counselor </a:t>
            </a:r>
            <a:r>
              <a:rPr lang="en-US" i="1" u="sng" dirty="0">
                <a:solidFill>
                  <a:srgbClr val="000000"/>
                </a:solidFill>
                <a:latin typeface="Arial" pitchFamily="34" charset="0"/>
                <a:ea typeface="Calibri"/>
                <a:cs typeface="Arial" pitchFamily="34" charset="0"/>
              </a:rPr>
              <a:t>or</a:t>
            </a:r>
            <a:r>
              <a:rPr lang="en-US" i="1" dirty="0">
                <a:solidFill>
                  <a:srgbClr val="000000"/>
                </a:solidFill>
                <a:latin typeface="Arial" pitchFamily="34" charset="0"/>
                <a:ea typeface="Calibri"/>
                <a:cs typeface="Arial" pitchFamily="34" charset="0"/>
              </a:rPr>
              <a:t> patient) as in Activity 4. Walk around room to observe and assist. When finished, ask audience to report how the exercise went. Ask for feedback from the people playing the clinician and then the patients. Reflect back what the participants describe and affirm their reactions.</a:t>
            </a:r>
            <a:endParaRPr lang="en-US" dirty="0">
              <a:latin typeface="Arial" pitchFamily="34" charset="0"/>
              <a:ea typeface="Calibri"/>
              <a:cs typeface="Arial" pitchFamily="34" charset="0"/>
            </a:endParaRPr>
          </a:p>
          <a:p>
            <a:pPr>
              <a:lnSpc>
                <a:spcPct val="115000"/>
              </a:lnSpc>
              <a:spcBef>
                <a:spcPts val="0"/>
              </a:spcBef>
              <a:spcAft>
                <a:spcPts val="0"/>
              </a:spcAft>
            </a:pPr>
            <a:r>
              <a:rPr lang="en-US" dirty="0">
                <a:solidFill>
                  <a:srgbClr val="000000"/>
                </a:solidFill>
                <a:latin typeface="Arial" pitchFamily="34" charset="0"/>
                <a:ea typeface="Calibri"/>
                <a:cs typeface="Arial" pitchFamily="34" charset="0"/>
              </a:rPr>
              <a:t> </a:t>
            </a:r>
            <a:endParaRPr lang="en-US" dirty="0">
              <a:latin typeface="Arial" pitchFamily="34" charset="0"/>
              <a:ea typeface="Calibri"/>
              <a:cs typeface="Arial" pitchFamily="34" charset="0"/>
            </a:endParaRPr>
          </a:p>
          <a:p>
            <a:pPr>
              <a:lnSpc>
                <a:spcPct val="115000"/>
              </a:lnSpc>
              <a:spcBef>
                <a:spcPts val="0"/>
              </a:spcBef>
              <a:spcAft>
                <a:spcPts val="0"/>
              </a:spcAft>
            </a:pPr>
            <a:r>
              <a:rPr lang="en-US" dirty="0">
                <a:solidFill>
                  <a:srgbClr val="000000"/>
                </a:solidFill>
                <a:latin typeface="Arial" pitchFamily="34" charset="0"/>
                <a:ea typeface="Calibri"/>
                <a:cs typeface="Arial" pitchFamily="34" charset="0"/>
              </a:rPr>
              <a:t> </a:t>
            </a:r>
            <a:endParaRPr lang="en-US" dirty="0">
              <a:latin typeface="Arial" pitchFamily="34" charset="0"/>
              <a:ea typeface="Calibri"/>
              <a:cs typeface="Arial" pitchFamily="34" charset="0"/>
            </a:endParaRPr>
          </a:p>
          <a:p>
            <a:pPr eaLnBrk="1" hangingPunct="1"/>
            <a:endParaRPr lang="en-US" dirty="0" smtClean="0"/>
          </a:p>
        </p:txBody>
      </p:sp>
      <p:sp>
        <p:nvSpPr>
          <p:cNvPr id="195588" name="Slide Number Placeholder 3"/>
          <p:cNvSpPr>
            <a:spLocks noGrp="1"/>
          </p:cNvSpPr>
          <p:nvPr>
            <p:ph type="sldNum" sz="quarter" idx="5"/>
          </p:nvPr>
        </p:nvSpPr>
        <p:spPr>
          <a:noFill/>
        </p:spPr>
        <p:txBody>
          <a:bodyPr/>
          <a:lstStyle/>
          <a:p>
            <a:fld id="{98E4D0B4-1F3A-4BAE-92D9-A9A551FC8F8E}" type="slidenum">
              <a:rPr lang="en-US" smtClean="0"/>
              <a:pPr/>
              <a:t>152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b="1" i="1" dirty="0">
                <a:latin typeface="Arial" pitchFamily="34" charset="0"/>
                <a:cs typeface="Arial" pitchFamily="34" charset="0"/>
              </a:rPr>
              <a:t>Note: </a:t>
            </a:r>
            <a:r>
              <a:rPr lang="en-US" i="1" dirty="0">
                <a:latin typeface="Arial" pitchFamily="34" charset="0"/>
                <a:cs typeface="Arial" pitchFamily="34" charset="0"/>
              </a:rPr>
              <a:t>With this slide, you will use animation to highlight one idea at a time, starting first with the goal of behavior change, then awareness,</a:t>
            </a:r>
            <a:r>
              <a:rPr lang="en-US" dirty="0">
                <a:latin typeface="Arial" pitchFamily="34" charset="0"/>
                <a:cs typeface="Arial" pitchFamily="34" charset="0"/>
              </a:rPr>
              <a:t> </a:t>
            </a:r>
            <a:r>
              <a:rPr lang="en-US" i="1" dirty="0">
                <a:latin typeface="Arial" pitchFamily="34" charset="0"/>
                <a:cs typeface="Arial" pitchFamily="34" charset="0"/>
              </a:rPr>
              <a:t>and then motivation.</a:t>
            </a:r>
            <a:endParaRPr lang="en-US" b="1" i="1" dirty="0">
              <a:latin typeface="Arial" pitchFamily="34" charset="0"/>
              <a:cs typeface="Arial" pitchFamily="34" charset="0"/>
            </a:endParaRPr>
          </a:p>
          <a:p>
            <a:pPr lvl="0"/>
            <a:endParaRPr lang="en-US" b="1" i="1"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“Behavior change” box on far right</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We know the overall goal of brief interventions is to promote positive behavior change, such as reduced consumption and reduced harm. </a:t>
            </a:r>
          </a:p>
          <a:p>
            <a:r>
              <a:rPr lang="en-US" dirty="0">
                <a:latin typeface="Arial" pitchFamily="34" charset="0"/>
                <a:cs typeface="Arial" pitchFamily="34" charset="0"/>
              </a:rPr>
              <a:t> </a:t>
            </a:r>
          </a:p>
          <a:p>
            <a:pPr lvl="0"/>
            <a:r>
              <a:rPr lang="en-US" dirty="0">
                <a:latin typeface="Arial" pitchFamily="34" charset="0"/>
                <a:cs typeface="Arial" pitchFamily="34" charset="0"/>
              </a:rPr>
              <a:t>To reach this goal, brief interventions work to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“Awareness of problem” box on far left</a:t>
            </a:r>
          </a:p>
          <a:p>
            <a:pPr lvl="0"/>
            <a:r>
              <a:rPr lang="en-US" dirty="0">
                <a:latin typeface="Arial" pitchFamily="34" charset="0"/>
                <a:cs typeface="Arial" pitchFamily="34" charset="0"/>
              </a:rPr>
              <a:t>raise individuals’ awareness of their substance use and how it impacts their lives.</a:t>
            </a:r>
          </a:p>
          <a:p>
            <a:r>
              <a:rPr lang="en-US" i="1" dirty="0">
                <a:latin typeface="Arial" pitchFamily="34" charset="0"/>
                <a:cs typeface="Arial" pitchFamily="34" charset="0"/>
              </a:rPr>
              <a:t> </a:t>
            </a:r>
            <a:endParaRPr lang="en-US"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“Motivation” box in the middle</a:t>
            </a:r>
          </a:p>
          <a:p>
            <a:pPr lvl="0"/>
            <a:r>
              <a:rPr lang="en-US" dirty="0">
                <a:latin typeface="Arial" pitchFamily="34" charset="0"/>
                <a:cs typeface="Arial" pitchFamily="34" charset="0"/>
              </a:rPr>
              <a:t>We then work to enhance individuals’ motivation to make changes regarding substance use.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“Presenting Problem.”</a:t>
            </a:r>
          </a:p>
          <a:p>
            <a:pPr lvl="0"/>
            <a:r>
              <a:rPr lang="en-US" dirty="0">
                <a:latin typeface="Arial" pitchFamily="34" charset="0"/>
                <a:cs typeface="Arial" pitchFamily="34" charset="0"/>
              </a:rPr>
              <a:t>An individual’s presenting problem can be used to raise awareness if there is a possible connection with substance use.</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“Screening Results.”  </a:t>
            </a:r>
          </a:p>
          <a:p>
            <a:pPr lvl="0"/>
            <a:r>
              <a:rPr lang="en-US" dirty="0">
                <a:latin typeface="Arial" pitchFamily="34" charset="0"/>
                <a:cs typeface="Arial" pitchFamily="34" charset="0"/>
              </a:rPr>
              <a:t>Likewise, the screening results can also raise awareness. To achieve our objectives in the brief intervention, it is necessary to use a motivational interviewing style. We will learn how to use this style later in this workshop.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will move to the </a:t>
            </a:r>
            <a:r>
              <a:rPr lang="en-US" u="sng" dirty="0">
                <a:latin typeface="Arial" pitchFamily="34" charset="0"/>
                <a:cs typeface="Arial" pitchFamily="34" charset="0"/>
              </a:rPr>
              <a:t>Options Explored </a:t>
            </a:r>
            <a:r>
              <a:rPr lang="en-US" dirty="0">
                <a:latin typeface="Arial" pitchFamily="34" charset="0"/>
                <a:cs typeface="Arial" pitchFamily="34" charset="0"/>
              </a:rPr>
              <a:t>step.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153</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a:solidFill>
                  <a:srgbClr val="000000"/>
                </a:solidFill>
                <a:latin typeface="Arial" pitchFamily="34" charset="0"/>
                <a:ea typeface="Calibri"/>
                <a:cs typeface="Arial" pitchFamily="34" charset="0"/>
              </a:rPr>
              <a:t>Exploring options is the third task in the FLO brief intervention and this is where we talk about what happens next for our patients. We can ask questions like “What do you think you will do? What changes are you thinking about making?” With a brief intervention, the responsibility is on the patient to decide what to do. And again, what they choose to do with the information that you provide is completely up to them. </a:t>
            </a:r>
            <a:endParaRPr lang="en-US" dirty="0">
              <a:latin typeface="Arial" pitchFamily="34" charset="0"/>
              <a:ea typeface="Calibri"/>
              <a:cs typeface="Arial" pitchFamily="34" charset="0"/>
            </a:endParaRPr>
          </a:p>
          <a:p>
            <a:pPr defTabSz="948507">
              <a:defRPr/>
            </a:pPr>
            <a:endParaRPr lang="en-US" dirty="0"/>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154</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The goal is for the patient to generate acceptable options toward change and then to select one that they are willing to try. You can offer menu options if the patient has difficulty coming up with their own ideas. </a:t>
            </a:r>
          </a:p>
          <a:p>
            <a:r>
              <a:rPr lang="en-US" dirty="0">
                <a:latin typeface="Arial" pitchFamily="34" charset="0"/>
                <a:cs typeface="Arial" pitchFamily="34" charset="0"/>
              </a:rPr>
              <a:t> </a:t>
            </a:r>
          </a:p>
          <a:p>
            <a:r>
              <a:rPr lang="en-US" dirty="0">
                <a:latin typeface="Arial" pitchFamily="34" charset="0"/>
                <a:cs typeface="Arial" pitchFamily="34" charset="0"/>
              </a:rPr>
              <a:t>Try to provide concrete examples of things they can do to reduce their risk of harm, e.g., not drinking and driving and cutting back on the number of drinks per day. For patients in the high risk range, seeking professional help from a specialist is an option that should be discussed. Remember that patients have a choice. Of course, doing nothing is also an option. But in addition to doing nothing, you can suggest to the patient that you monitor how things are going. Are there any questions about this? </a:t>
            </a:r>
          </a:p>
          <a:p>
            <a:pPr defTabSz="948507">
              <a:defRPr/>
            </a:pPr>
            <a:endParaRPr lang="en-US" dirty="0">
              <a:latin typeface="Arial" pitchFamily="34" charset="0"/>
              <a:cs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155</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You can try asking the patient about previous successes they had with making a difficult change. How did they do it? </a:t>
            </a:r>
          </a:p>
          <a:p>
            <a:r>
              <a:rPr lang="en-US" dirty="0">
                <a:latin typeface="Arial" pitchFamily="34" charset="0"/>
                <a:cs typeface="Arial" pitchFamily="34" charset="0"/>
              </a:rPr>
              <a:t> </a:t>
            </a:r>
          </a:p>
          <a:p>
            <a:r>
              <a:rPr lang="en-US" dirty="0">
                <a:latin typeface="Arial" pitchFamily="34" charset="0"/>
                <a:cs typeface="Arial" pitchFamily="34" charset="0"/>
              </a:rPr>
              <a:t>You can use these questions to start the conversation. You want to highlight past successes with change, no matter how small, and suggest that the patient can try using those same strategies to reduce their substance use.</a:t>
            </a:r>
          </a:p>
          <a:p>
            <a:r>
              <a:rPr lang="en-US" dirty="0"/>
              <a: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156</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There are ways of giving advice without telling someone what do to. </a:t>
            </a:r>
          </a:p>
          <a:p>
            <a:r>
              <a:rPr lang="en-US" dirty="0">
                <a:latin typeface="Arial" pitchFamily="34" charset="0"/>
                <a:cs typeface="Arial" pitchFamily="34" charset="0"/>
              </a:rPr>
              <a:t> </a:t>
            </a:r>
          </a:p>
          <a:p>
            <a:r>
              <a:rPr lang="en-US" dirty="0">
                <a:latin typeface="Arial" pitchFamily="34" charset="0"/>
                <a:cs typeface="Arial" pitchFamily="34" charset="0"/>
              </a:rPr>
              <a:t>First, ask for permission by saying something like, “I have a recommendation for you. Would it be ok if I shared it with you?” </a:t>
            </a:r>
          </a:p>
          <a:p>
            <a:r>
              <a:rPr lang="en-US" dirty="0">
                <a:latin typeface="Arial" pitchFamily="34" charset="0"/>
                <a:cs typeface="Arial" pitchFamily="34" charset="0"/>
              </a:rPr>
              <a:t> </a:t>
            </a:r>
          </a:p>
          <a:p>
            <a:r>
              <a:rPr lang="en-US" dirty="0">
                <a:latin typeface="Arial" pitchFamily="34" charset="0"/>
                <a:cs typeface="Arial" pitchFamily="34" charset="0"/>
              </a:rPr>
              <a:t>Before giving specific recommendations, give the patient permission to disagree by saying, “This may or may not be helpful to you.” </a:t>
            </a:r>
          </a:p>
          <a:p>
            <a:r>
              <a:rPr lang="en-US" dirty="0">
                <a:latin typeface="Arial" pitchFamily="34" charset="0"/>
                <a:cs typeface="Arial" pitchFamily="34" charset="0"/>
              </a:rPr>
              <a:t> </a:t>
            </a:r>
          </a:p>
          <a:p>
            <a:r>
              <a:rPr lang="en-US" dirty="0">
                <a:latin typeface="Arial" pitchFamily="34" charset="0"/>
                <a:cs typeface="Arial" pitchFamily="34" charset="0"/>
              </a:rPr>
              <a:t>Then, if we ask the patient for their feedback, we allow the patient to feel in control and that he or she is smart enough to figure this out.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157</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You can think of the “advice sandwich” approach: Ask permission first, then give your advice, and lastly ask for a response to the advice.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158</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are ready to wrap up the brief intervention and close the conversation. We do this by summarizing the patient’s views, encouraging them to share any additional views, and repeating whatever agreement was reached during the discussion about options.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159</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r>
              <a:rPr lang="en-US" dirty="0">
                <a:latin typeface="Arial" pitchFamily="34" charset="0"/>
                <a:cs typeface="Arial" pitchFamily="34" charset="0"/>
              </a:rPr>
              <a:t>Now we are going to role play O. You want to pick up where you left off with the listening step and start exploring options. Ask about next steps, offer advice if relevant, and summarize patient’s views. Finally, end by repeating what the patient agreed to do. Let’s take 5 minutes. </a:t>
            </a:r>
          </a:p>
          <a:p>
            <a:r>
              <a:rPr lang="en-US" dirty="0">
                <a:latin typeface="Arial" pitchFamily="34" charset="0"/>
                <a:cs typeface="Arial" pitchFamily="34" charset="0"/>
              </a:rPr>
              <a:t> </a:t>
            </a:r>
          </a:p>
          <a:p>
            <a:r>
              <a:rPr lang="en-US" b="1" i="1" dirty="0">
                <a:latin typeface="Arial" pitchFamily="34" charset="0"/>
                <a:cs typeface="Arial" pitchFamily="34" charset="0"/>
              </a:rPr>
              <a:t>Allow</a:t>
            </a:r>
            <a:r>
              <a:rPr lang="en-US" i="1" dirty="0">
                <a:latin typeface="Arial" pitchFamily="34" charset="0"/>
                <a:cs typeface="Arial" pitchFamily="34" charset="0"/>
              </a:rPr>
              <a:t> 5 min. for the role play. Walk around the room to observe and assist. Again, e</a:t>
            </a:r>
            <a:r>
              <a:rPr lang="en-US" i="1" dirty="0">
                <a:solidFill>
                  <a:srgbClr val="000000"/>
                </a:solidFill>
                <a:latin typeface="Arial" pitchFamily="34" charset="0"/>
                <a:ea typeface="Calibri"/>
                <a:cs typeface="Arial" pitchFamily="34" charset="0"/>
              </a:rPr>
              <a:t>ach participant should be in the same pair and playing the same role (clinician/counselor </a:t>
            </a:r>
            <a:r>
              <a:rPr lang="en-US" i="1" u="sng" dirty="0">
                <a:solidFill>
                  <a:srgbClr val="000000"/>
                </a:solidFill>
                <a:latin typeface="Arial" pitchFamily="34" charset="0"/>
                <a:ea typeface="Calibri"/>
                <a:cs typeface="Arial" pitchFamily="34" charset="0"/>
              </a:rPr>
              <a:t>or</a:t>
            </a:r>
            <a:r>
              <a:rPr lang="en-US" i="1" dirty="0">
                <a:solidFill>
                  <a:srgbClr val="000000"/>
                </a:solidFill>
                <a:latin typeface="Arial" pitchFamily="34" charset="0"/>
                <a:ea typeface="Calibri"/>
                <a:cs typeface="Arial" pitchFamily="34" charset="0"/>
              </a:rPr>
              <a:t> patient) as before. </a:t>
            </a:r>
            <a:r>
              <a:rPr lang="en-US" i="1" dirty="0">
                <a:latin typeface="Arial" pitchFamily="34" charset="0"/>
                <a:cs typeface="Arial" pitchFamily="34" charset="0"/>
              </a:rPr>
              <a:t>Ask participants to report how the exercise went. Ask for feedback from the people playing the clinician and then the patients. Reflect back what the participants describe and provide encouragement.</a:t>
            </a:r>
            <a:endParaRPr lang="en-US" dirty="0">
              <a:latin typeface="Arial" pitchFamily="34" charset="0"/>
              <a:cs typeface="Arial" pitchFamily="34" charset="0"/>
            </a:endParaRPr>
          </a:p>
          <a:p>
            <a:r>
              <a:rPr lang="en-US" dirty="0">
                <a:latin typeface="Arial" pitchFamily="34" charset="0"/>
                <a:cs typeface="Arial" pitchFamily="34" charset="0"/>
              </a:rPr>
              <a:t> </a:t>
            </a:r>
          </a:p>
        </p:txBody>
      </p:sp>
      <p:sp>
        <p:nvSpPr>
          <p:cNvPr id="195588" name="Slide Number Placeholder 3"/>
          <p:cNvSpPr>
            <a:spLocks noGrp="1"/>
          </p:cNvSpPr>
          <p:nvPr>
            <p:ph type="sldNum" sz="quarter" idx="5"/>
          </p:nvPr>
        </p:nvSpPr>
        <p:spPr>
          <a:noFill/>
        </p:spPr>
        <p:txBody>
          <a:bodyPr/>
          <a:lstStyle/>
          <a:p>
            <a:fld id="{98E4D0B4-1F3A-4BAE-92D9-A9A551FC8F8E}" type="slidenum">
              <a:rPr lang="en-US" smtClean="0"/>
              <a:pPr/>
              <a:t>160</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are going to role play the full FLO, but we are going to switch roles with our partners. The person playing the patient will now be the clinician or counselor. Start again with the AUDIT score and go through the feedback, listen and understand, and options explored. Let’s take 10 to 15 minutes to run through this. </a:t>
            </a:r>
          </a:p>
          <a:p>
            <a:r>
              <a:rPr lang="en-US" dirty="0">
                <a:latin typeface="Arial" pitchFamily="34" charset="0"/>
                <a:cs typeface="Arial" pitchFamily="34" charset="0"/>
              </a:rPr>
              <a:t> </a:t>
            </a:r>
          </a:p>
          <a:p>
            <a:r>
              <a:rPr lang="en-US" b="1" i="1" dirty="0">
                <a:latin typeface="Arial" pitchFamily="34" charset="0"/>
                <a:cs typeface="Arial" pitchFamily="34" charset="0"/>
              </a:rPr>
              <a:t>Allow</a:t>
            </a:r>
            <a:r>
              <a:rPr lang="en-US" i="1" dirty="0">
                <a:latin typeface="Arial" pitchFamily="34" charset="0"/>
                <a:cs typeface="Arial" pitchFamily="34" charset="0"/>
              </a:rPr>
              <a:t> 10-15 minutes for the full role play. Walk around the room to see how people are doing how. Take another 5 minutes to debrief with the audience at the conclusion of the role play, asking for feedback from the people playing the clinician and then the patients. Reflect back what the participants describe and validate their experiences or concerns.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161</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Encourage a follow-up visit with the patient. This way you can monitor their substance use, review progress toward any goals the patient may have agreed upon during your initial brief intervention session, reinforce their movement toward change, and provide tips for making additional changes.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15</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p:spPr>
        <p:txBody>
          <a:bodyPr/>
          <a:lstStyle/>
          <a:p>
            <a:r>
              <a:rPr lang="en-US" smtClean="0">
                <a:latin typeface="Arial" charset="0"/>
                <a:cs typeface="Arial" charset="0"/>
              </a:rPr>
              <a:t>Approximately 5% of patients screened will score in the high-risk range for a potential substance use disorder. These patients have experienced serious medical, social, legal, or interpersonal problems associated with their substance use. </a:t>
            </a:r>
          </a:p>
          <a:p>
            <a:r>
              <a:rPr lang="en-US" smtClean="0">
                <a:latin typeface="Arial" charset="0"/>
                <a:cs typeface="Arial" charset="0"/>
              </a:rPr>
              <a:t> </a:t>
            </a:r>
          </a:p>
          <a:p>
            <a:r>
              <a:rPr lang="en-US" smtClean="0">
                <a:latin typeface="Arial" charset="0"/>
                <a:cs typeface="Arial" charset="0"/>
              </a:rPr>
              <a:t>Even though these patients have serious issues with substance use, it is still advisable to conduct a brief intervention with these patients before making a referral to specialty care. The reason for this is that the brief intervention can help the patient become more open to making a change. </a:t>
            </a:r>
          </a:p>
        </p:txBody>
      </p:sp>
      <p:sp>
        <p:nvSpPr>
          <p:cNvPr id="80900" name="Slide Number Placeholder 3"/>
          <p:cNvSpPr>
            <a:spLocks noGrp="1"/>
          </p:cNvSpPr>
          <p:nvPr>
            <p:ph type="sldNum" sz="quarter" idx="5"/>
          </p:nvPr>
        </p:nvSpPr>
        <p:spPr/>
        <p:txBody>
          <a:bodyPr/>
          <a:lstStyle/>
          <a:p>
            <a:pPr>
              <a:defRPr/>
            </a:pPr>
            <a:fld id="{CC54261E-0F50-45E8-85EA-F6BDF51CE188}" type="slidenum">
              <a:rPr lang="en-US" smtClean="0"/>
              <a:pPr>
                <a:defRPr/>
              </a:pPr>
              <a:t>164</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latin typeface="Arial" pitchFamily="34" charset="0"/>
                <a:cs typeface="Arial" pitchFamily="34" charset="0"/>
              </a:rPr>
              <a:t>In order to help patients initiate treatment for substance use disorders, clinicians need to take an active role in the referral process. By “warm hand-off” we mean that clinicians make the transition to the treatment facility as smooth as possible for the patient. </a:t>
            </a:r>
          </a:p>
          <a:p>
            <a:r>
              <a:rPr lang="en-US" dirty="0">
                <a:latin typeface="Arial" pitchFamily="34" charset="0"/>
                <a:cs typeface="Arial" pitchFamily="34" charset="0"/>
              </a:rPr>
              <a:t> </a:t>
            </a:r>
          </a:p>
          <a:p>
            <a:r>
              <a:rPr lang="en-US" i="1" dirty="0">
                <a:latin typeface="Arial" pitchFamily="34" charset="0"/>
                <a:cs typeface="Arial" pitchFamily="34" charset="0"/>
              </a:rPr>
              <a:t>Bullet 1. </a:t>
            </a:r>
            <a:r>
              <a:rPr lang="en-US" dirty="0">
                <a:latin typeface="Arial" pitchFamily="34" charset="0"/>
                <a:cs typeface="Arial" pitchFamily="34" charset="0"/>
              </a:rPr>
              <a:t>When we discuss options for specialty care with patients, we need to describe what treatment entails and the types of available resources in the community. </a:t>
            </a:r>
          </a:p>
          <a:p>
            <a:r>
              <a:rPr lang="en-US" i="1" dirty="0">
                <a:latin typeface="Arial" pitchFamily="34" charset="0"/>
                <a:cs typeface="Arial" pitchFamily="34" charset="0"/>
              </a:rPr>
              <a:t>Bullet 2. </a:t>
            </a:r>
            <a:r>
              <a:rPr lang="en-US" dirty="0">
                <a:latin typeface="Arial" pitchFamily="34" charset="0"/>
                <a:cs typeface="Arial" pitchFamily="34" charset="0"/>
              </a:rPr>
              <a:t>To be able to do this, we need to get to know some of the local treatment facilities in our area so that we can describe what treatment entails. We also need to have the treatment facilities’ contact information and address on hand when we make referrals.</a:t>
            </a:r>
          </a:p>
          <a:p>
            <a:r>
              <a:rPr lang="en-US" i="1" dirty="0">
                <a:latin typeface="Arial" pitchFamily="34" charset="0"/>
                <a:cs typeface="Arial" pitchFamily="34" charset="0"/>
              </a:rPr>
              <a:t>Bullet 3. </a:t>
            </a:r>
            <a:r>
              <a:rPr lang="en-US" dirty="0">
                <a:latin typeface="Arial" pitchFamily="34" charset="0"/>
                <a:cs typeface="Arial" pitchFamily="34" charset="0"/>
              </a:rPr>
              <a:t>There are several things we can do to facilitate the hand-off: </a:t>
            </a:r>
          </a:p>
          <a:p>
            <a:r>
              <a:rPr lang="en-US" i="1" dirty="0">
                <a:latin typeface="Arial" pitchFamily="34" charset="0"/>
                <a:cs typeface="Arial" pitchFamily="34" charset="0"/>
              </a:rPr>
              <a:t>Bullet 4. </a:t>
            </a:r>
            <a:r>
              <a:rPr lang="en-US" dirty="0">
                <a:latin typeface="Arial" pitchFamily="34" charset="0"/>
                <a:cs typeface="Arial" pitchFamily="34" charset="0"/>
              </a:rPr>
              <a:t>call around to find a facility with availability, call to make the appointment for the patient before he or she leaves your office, </a:t>
            </a:r>
          </a:p>
          <a:p>
            <a:r>
              <a:rPr lang="en-US" i="1" dirty="0">
                <a:latin typeface="Arial" pitchFamily="34" charset="0"/>
                <a:cs typeface="Arial" pitchFamily="34" charset="0"/>
              </a:rPr>
              <a:t>Bullet 5. </a:t>
            </a:r>
            <a:r>
              <a:rPr lang="en-US" dirty="0">
                <a:latin typeface="Arial" pitchFamily="34" charset="0"/>
                <a:cs typeface="Arial" pitchFamily="34" charset="0"/>
              </a:rPr>
              <a:t>give the patient directions to the facility, and </a:t>
            </a:r>
          </a:p>
          <a:p>
            <a:r>
              <a:rPr lang="en-US" i="1" dirty="0">
                <a:latin typeface="Arial" pitchFamily="34" charset="0"/>
                <a:cs typeface="Arial" pitchFamily="34" charset="0"/>
              </a:rPr>
              <a:t>Bullet 6. </a:t>
            </a:r>
            <a:r>
              <a:rPr lang="en-US" dirty="0">
                <a:latin typeface="Arial" pitchFamily="34" charset="0"/>
                <a:cs typeface="Arial" pitchFamily="34" charset="0"/>
              </a:rPr>
              <a:t>help the patient with transportation if needed. Some treatment facilities offer transportation, so this is something to inquire about when meeting with treatment facility staff. </a:t>
            </a:r>
          </a:p>
          <a:p>
            <a:r>
              <a:rPr lang="en-US" dirty="0">
                <a:latin typeface="Arial" pitchFamily="34" charset="0"/>
                <a:cs typeface="Arial" pitchFamily="34" charset="0"/>
              </a:rPr>
              <a:t> </a:t>
            </a:r>
          </a:p>
          <a:p>
            <a:r>
              <a:rPr lang="en-US" b="1" i="1" dirty="0">
                <a:latin typeface="Arial" pitchFamily="34" charset="0"/>
                <a:cs typeface="Arial" pitchFamily="34" charset="0"/>
              </a:rPr>
              <a:t>Ask</a:t>
            </a:r>
            <a:r>
              <a:rPr lang="en-US" i="1" dirty="0">
                <a:latin typeface="Arial" pitchFamily="34" charset="0"/>
                <a:cs typeface="Arial" pitchFamily="34" charset="0"/>
              </a:rPr>
              <a:t> the audience if they know of other referral strategies that are helpful.</a:t>
            </a:r>
          </a:p>
        </p:txBody>
      </p:sp>
      <p:sp>
        <p:nvSpPr>
          <p:cNvPr id="81924" name="Slide Number Placeholder 3"/>
          <p:cNvSpPr>
            <a:spLocks noGrp="1"/>
          </p:cNvSpPr>
          <p:nvPr>
            <p:ph type="sldNum" sz="quarter" idx="5"/>
          </p:nvPr>
        </p:nvSpPr>
        <p:spPr>
          <a:noFill/>
        </p:spPr>
        <p:txBody>
          <a:bodyPr/>
          <a:lstStyle/>
          <a:p>
            <a:fld id="{C5551190-2DAD-4908-9120-E347CB8BBC12}" type="slidenum">
              <a:rPr lang="en-US" smtClean="0"/>
              <a:pPr/>
              <a:t>165</a:t>
            </a:fld>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Homework: Try this with your clients. Spend a few days providing feedback only. Then add the listening and understanding step. Visit The World of SBIRT where you can share your experience with FLO and ask questions.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166</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Homework: Try this with your clients. Spend a few days providing feedback only. Then add the listening and understanding step. Visit The World of SBIRT where you can share your experience with FLO and ask questions.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168</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Homework: Try this with your clients. Spend a few days providing feedback only. Then add the listening and understanding step. Visit The World of SBIRT where you can share your experience with FLO and ask questions.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169</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Homework: Try this with your clients. Spend a few days providing feedback only. Then add the listening and understanding step. Visit The World of SBIRT where you can share your experience with FLO and ask questions.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170</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Homework: Try this with your clients. Spend a few days providing feedback only. Then add the listening and understanding step. Visit The World of SBIRT where you can share your experience with FLO and ask questions.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171</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Thank you</a:t>
            </a:r>
            <a:r>
              <a:rPr lang="en-US" baseline="0" dirty="0" smtClean="0">
                <a:latin typeface="Arial" pitchFamily="34" charset="0"/>
                <a:cs typeface="Arial" pitchFamily="34" charset="0"/>
              </a:rPr>
              <a:t> all very much for participating in the training.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172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16</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17</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18</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19</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20</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endParaRPr lang="en-GB" dirty="0"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21</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endParaRPr lang="en-GB" dirty="0"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2</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376363" y="236538"/>
            <a:ext cx="4562475" cy="3422650"/>
          </a:xfrm>
          <a:ln/>
        </p:spPr>
      </p:sp>
      <p:sp>
        <p:nvSpPr>
          <p:cNvPr id="24579" name="Rectangle 3"/>
          <p:cNvSpPr>
            <a:spLocks noGrp="1" noChangeArrowheads="1"/>
          </p:cNvSpPr>
          <p:nvPr>
            <p:ph type="body" idx="1"/>
          </p:nvPr>
        </p:nvSpPr>
        <p:spPr>
          <a:noFill/>
          <a:ln/>
        </p:spPr>
        <p:txBody>
          <a:bodyPr/>
          <a:lstStyle/>
          <a:p>
            <a:r>
              <a:rPr lang="en-GB" smtClean="0">
                <a:latin typeface="Arial" charset="0"/>
                <a:cs typeface="Arial" charset="0"/>
              </a:rPr>
              <a:t>At this point, I’d like to ask you to join me in an exercise. What we’re going to do is reflect on a difficult change that we made in our lives. You will not be asked to share the details of this change with anyone. What is something you really struggled with? Let’s take a few minutes to think about this time and to think about how this change came about and how long it took you to take action. </a:t>
            </a:r>
          </a:p>
          <a:p>
            <a:endParaRPr lang="en-GB" smtClean="0">
              <a:latin typeface="Arial" charset="0"/>
              <a:cs typeface="Arial" charset="0"/>
            </a:endParaRPr>
          </a:p>
          <a:p>
            <a:r>
              <a:rPr lang="en-GB" b="1" i="1" smtClean="0">
                <a:latin typeface="Arial" charset="0"/>
                <a:cs typeface="Arial" charset="0"/>
              </a:rPr>
              <a:t>Allow </a:t>
            </a:r>
            <a:r>
              <a:rPr lang="en-GB" i="1" smtClean="0">
                <a:latin typeface="Arial" charset="0"/>
                <a:cs typeface="Arial" charset="0"/>
              </a:rPr>
              <a:t>the audience about 1 minute. </a:t>
            </a:r>
            <a:endParaRPr lang="en-US" i="1"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Did everyone think of something?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In my experience, any change takes time to commit to it. Even though a person may be thinking about changing, actually doing something about it or making an effort to change is really hard. Would anyone like to share how long it took from the point of considering a change to the point of taking action towards change? </a:t>
            </a:r>
          </a:p>
          <a:p>
            <a:endParaRPr lang="en-GB" smtClean="0">
              <a:latin typeface="Arial" charset="0"/>
              <a:cs typeface="Arial" charset="0"/>
            </a:endParaRPr>
          </a:p>
          <a:p>
            <a:r>
              <a:rPr lang="en-GB" b="1" i="1" smtClean="0">
                <a:latin typeface="Arial" charset="0"/>
                <a:cs typeface="Arial" charset="0"/>
              </a:rPr>
              <a:t>Allow</a:t>
            </a:r>
            <a:r>
              <a:rPr lang="en-GB" i="1" smtClean="0">
                <a:latin typeface="Arial" charset="0"/>
                <a:cs typeface="Arial" charset="0"/>
              </a:rPr>
              <a:t> 2-3 minutes for discussion.</a:t>
            </a:r>
            <a:endParaRPr lang="en-US" i="1" smtClean="0">
              <a:latin typeface="Arial" charset="0"/>
              <a:cs typeface="Arial" charset="0"/>
            </a:endParaRPr>
          </a:p>
          <a:p>
            <a:r>
              <a:rPr lang="en-US" smtClean="0">
                <a:latin typeface="Arial" charset="0"/>
                <a:cs typeface="Arial" charset="0"/>
              </a:rPr>
              <a:t> </a:t>
            </a:r>
          </a:p>
          <a:p>
            <a:r>
              <a:rPr lang="en-GB" smtClean="0">
                <a:latin typeface="Arial" charset="0"/>
                <a:cs typeface="Arial" charset="0"/>
              </a:rPr>
              <a:t>It is not uncommon for people to ponder change for a very long time before taking action—often years. SBIRT provides a way to speed this process up and help someone see the need for change and begin to do something about it.</a:t>
            </a:r>
            <a:endParaRPr lang="en-US"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22</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endParaRPr lang="en-GB" dirty="0"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23</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endParaRPr lang="en-GB" dirty="0"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24</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endParaRPr lang="en-GB" dirty="0"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25</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US" sz="1200" kern="1200" dirty="0" smtClean="0">
                <a:solidFill>
                  <a:schemeClr val="tx1"/>
                </a:solidFill>
                <a:effectLst/>
                <a:latin typeface="Times New Roman" pitchFamily="18" charset="0"/>
                <a:ea typeface="+mn-ea"/>
                <a:cs typeface="+mn-cs"/>
              </a:rPr>
              <a:t>Hall, W. (2005). British drinking: A suitable case for treatment? </a:t>
            </a:r>
            <a:r>
              <a:rPr lang="en-US" sz="1200" i="1" kern="1200" dirty="0" smtClean="0">
                <a:solidFill>
                  <a:schemeClr val="tx1"/>
                </a:solidFill>
                <a:effectLst/>
                <a:latin typeface="Times New Roman" pitchFamily="18" charset="0"/>
                <a:ea typeface="+mn-ea"/>
                <a:cs typeface="+mn-cs"/>
              </a:rPr>
              <a:t>British Medical Journal, 331</a:t>
            </a:r>
            <a:r>
              <a:rPr lang="en-US" sz="1200" kern="1200" dirty="0" smtClean="0">
                <a:solidFill>
                  <a:schemeClr val="tx1"/>
                </a:solidFill>
                <a:effectLst/>
                <a:latin typeface="Times New Roman" pitchFamily="18" charset="0"/>
                <a:ea typeface="+mn-ea"/>
                <a:cs typeface="+mn-cs"/>
              </a:rPr>
              <a:t>(7516), 527-528.</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Fleming, MF, </a:t>
            </a:r>
            <a:r>
              <a:rPr lang="en-US" sz="1200" kern="1200" dirty="0" err="1" smtClean="0">
                <a:solidFill>
                  <a:schemeClr val="tx1"/>
                </a:solidFill>
                <a:effectLst/>
                <a:latin typeface="Times New Roman" pitchFamily="18" charset="0"/>
                <a:ea typeface="+mn-ea"/>
                <a:cs typeface="+mn-cs"/>
              </a:rPr>
              <a:t>Mundt</a:t>
            </a:r>
            <a:r>
              <a:rPr lang="en-US" sz="1200" kern="1200" dirty="0" smtClean="0">
                <a:solidFill>
                  <a:schemeClr val="tx1"/>
                </a:solidFill>
                <a:effectLst/>
                <a:latin typeface="Times New Roman" pitchFamily="18" charset="0"/>
                <a:ea typeface="+mn-ea"/>
                <a:cs typeface="+mn-cs"/>
              </a:rPr>
              <a:t>, MP, French, MT, </a:t>
            </a:r>
            <a:r>
              <a:rPr lang="en-US" sz="1200" kern="1200" dirty="0" err="1" smtClean="0">
                <a:solidFill>
                  <a:schemeClr val="tx1"/>
                </a:solidFill>
                <a:effectLst/>
                <a:latin typeface="Times New Roman" pitchFamily="18" charset="0"/>
                <a:ea typeface="+mn-ea"/>
                <a:cs typeface="+mn-cs"/>
              </a:rPr>
              <a:t>Manwell</a:t>
            </a:r>
            <a:r>
              <a:rPr lang="en-US" sz="1200" kern="1200" dirty="0" smtClean="0">
                <a:solidFill>
                  <a:schemeClr val="tx1"/>
                </a:solidFill>
                <a:effectLst/>
                <a:latin typeface="Times New Roman" pitchFamily="18" charset="0"/>
                <a:ea typeface="+mn-ea"/>
                <a:cs typeface="+mn-cs"/>
              </a:rPr>
              <a:t>, LB, </a:t>
            </a:r>
            <a:r>
              <a:rPr lang="en-US" sz="1200" kern="1200" dirty="0" err="1" smtClean="0">
                <a:solidFill>
                  <a:schemeClr val="tx1"/>
                </a:solidFill>
                <a:effectLst/>
                <a:latin typeface="Times New Roman" pitchFamily="18" charset="0"/>
                <a:ea typeface="+mn-ea"/>
                <a:cs typeface="+mn-cs"/>
              </a:rPr>
              <a:t>Stauffacher</a:t>
            </a:r>
            <a:r>
              <a:rPr lang="en-US" sz="1200" kern="1200" dirty="0" smtClean="0">
                <a:solidFill>
                  <a:schemeClr val="tx1"/>
                </a:solidFill>
                <a:effectLst/>
                <a:latin typeface="Times New Roman" pitchFamily="18" charset="0"/>
                <a:ea typeface="+mn-ea"/>
                <a:cs typeface="+mn-cs"/>
              </a:rPr>
              <a:t>, EA, &amp; Barry, KL. (2002). Brief physician advice for problem drinkers: Long-term efficacy and benefit-cost analysis. </a:t>
            </a:r>
            <a:r>
              <a:rPr lang="en-US" sz="1200" i="1" kern="1200" dirty="0" smtClean="0">
                <a:solidFill>
                  <a:schemeClr val="tx1"/>
                </a:solidFill>
                <a:effectLst/>
                <a:latin typeface="Times New Roman" pitchFamily="18" charset="0"/>
                <a:ea typeface="+mn-ea"/>
                <a:cs typeface="+mn-cs"/>
              </a:rPr>
              <a:t>Alcohol </a:t>
            </a:r>
            <a:r>
              <a:rPr lang="en-US" sz="1200" i="1" kern="1200" dirty="0" err="1" smtClean="0">
                <a:solidFill>
                  <a:schemeClr val="tx1"/>
                </a:solidFill>
                <a:effectLst/>
                <a:latin typeface="Times New Roman" pitchFamily="18" charset="0"/>
                <a:ea typeface="+mn-ea"/>
                <a:cs typeface="+mn-cs"/>
              </a:rPr>
              <a:t>Clin</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Exp</a:t>
            </a:r>
            <a:r>
              <a:rPr lang="en-US" sz="1200" i="1" kern="1200" dirty="0" smtClean="0">
                <a:solidFill>
                  <a:schemeClr val="tx1"/>
                </a:solidFill>
                <a:effectLst/>
                <a:latin typeface="Times New Roman" pitchFamily="18" charset="0"/>
                <a:ea typeface="+mn-ea"/>
                <a:cs typeface="+mn-cs"/>
              </a:rPr>
              <a:t> Res, 26</a:t>
            </a:r>
            <a:r>
              <a:rPr lang="en-US" sz="1200" kern="1200" dirty="0" smtClean="0">
                <a:solidFill>
                  <a:schemeClr val="tx1"/>
                </a:solidFill>
                <a:effectLst/>
                <a:latin typeface="Times New Roman" pitchFamily="18" charset="0"/>
                <a:ea typeface="+mn-ea"/>
                <a:cs typeface="+mn-cs"/>
              </a:rPr>
              <a:t>, 36-43.</a:t>
            </a:r>
          </a:p>
          <a:p>
            <a:r>
              <a:rPr lang="en-US" sz="1200" kern="1200" dirty="0" smtClean="0">
                <a:solidFill>
                  <a:schemeClr val="tx1"/>
                </a:solidFill>
                <a:effectLst/>
                <a:latin typeface="Times New Roman" pitchFamily="18" charset="0"/>
                <a:ea typeface="+mn-ea"/>
                <a:cs typeface="+mn-cs"/>
              </a:rPr>
              <a:t> </a:t>
            </a:r>
          </a:p>
          <a:p>
            <a:r>
              <a:rPr lang="en-US" sz="1200" kern="1200" dirty="0" err="1" smtClean="0">
                <a:solidFill>
                  <a:schemeClr val="tx1"/>
                </a:solidFill>
                <a:effectLst/>
                <a:latin typeface="Times New Roman" pitchFamily="18" charset="0"/>
                <a:ea typeface="+mn-ea"/>
                <a:cs typeface="+mn-cs"/>
              </a:rPr>
              <a:t>Gentilello</a:t>
            </a:r>
            <a:r>
              <a:rPr lang="en-US" sz="1200" kern="1200" dirty="0" smtClean="0">
                <a:solidFill>
                  <a:schemeClr val="tx1"/>
                </a:solidFill>
                <a:effectLst/>
                <a:latin typeface="Times New Roman" pitchFamily="18" charset="0"/>
                <a:ea typeface="+mn-ea"/>
                <a:cs typeface="+mn-cs"/>
              </a:rPr>
              <a:t>, LM, </a:t>
            </a:r>
            <a:r>
              <a:rPr lang="en-US" sz="1200" kern="1200" dirty="0" err="1" smtClean="0">
                <a:solidFill>
                  <a:schemeClr val="tx1"/>
                </a:solidFill>
                <a:effectLst/>
                <a:latin typeface="Times New Roman" pitchFamily="18" charset="0"/>
                <a:ea typeface="+mn-ea"/>
                <a:cs typeface="+mn-cs"/>
              </a:rPr>
              <a:t>Ebel</a:t>
            </a:r>
            <a:r>
              <a:rPr lang="en-US" sz="1200" kern="1200" dirty="0" smtClean="0">
                <a:solidFill>
                  <a:schemeClr val="tx1"/>
                </a:solidFill>
                <a:effectLst/>
                <a:latin typeface="Times New Roman" pitchFamily="18" charset="0"/>
                <a:ea typeface="+mn-ea"/>
                <a:cs typeface="+mn-cs"/>
              </a:rPr>
              <a:t>, BE, </a:t>
            </a:r>
            <a:r>
              <a:rPr lang="en-US" sz="1200" kern="1200" dirty="0" err="1" smtClean="0">
                <a:solidFill>
                  <a:schemeClr val="tx1"/>
                </a:solidFill>
                <a:effectLst/>
                <a:latin typeface="Times New Roman" pitchFamily="18" charset="0"/>
                <a:ea typeface="+mn-ea"/>
                <a:cs typeface="+mn-cs"/>
              </a:rPr>
              <a:t>Wickizer</a:t>
            </a:r>
            <a:r>
              <a:rPr lang="en-US" sz="1200" kern="1200" dirty="0" smtClean="0">
                <a:solidFill>
                  <a:schemeClr val="tx1"/>
                </a:solidFill>
                <a:effectLst/>
                <a:latin typeface="Times New Roman" pitchFamily="18" charset="0"/>
                <a:ea typeface="+mn-ea"/>
                <a:cs typeface="+mn-cs"/>
              </a:rPr>
              <a:t>, TM, </a:t>
            </a:r>
            <a:r>
              <a:rPr lang="en-US" sz="1200" kern="1200" dirty="0" err="1" smtClean="0">
                <a:solidFill>
                  <a:schemeClr val="tx1"/>
                </a:solidFill>
                <a:effectLst/>
                <a:latin typeface="Times New Roman" pitchFamily="18" charset="0"/>
                <a:ea typeface="+mn-ea"/>
                <a:cs typeface="+mn-cs"/>
              </a:rPr>
              <a:t>Salkever</a:t>
            </a:r>
            <a:r>
              <a:rPr lang="en-US" sz="1200" kern="1200" dirty="0" smtClean="0">
                <a:solidFill>
                  <a:schemeClr val="tx1"/>
                </a:solidFill>
                <a:effectLst/>
                <a:latin typeface="Times New Roman" pitchFamily="18" charset="0"/>
                <a:ea typeface="+mn-ea"/>
                <a:cs typeface="+mn-cs"/>
              </a:rPr>
              <a:t>, DS, &amp; </a:t>
            </a:r>
            <a:r>
              <a:rPr lang="en-US" sz="1200" kern="1200" dirty="0" err="1" smtClean="0">
                <a:solidFill>
                  <a:schemeClr val="tx1"/>
                </a:solidFill>
                <a:effectLst/>
                <a:latin typeface="Times New Roman" pitchFamily="18" charset="0"/>
                <a:ea typeface="+mn-ea"/>
                <a:cs typeface="+mn-cs"/>
              </a:rPr>
              <a:t>Rivara</a:t>
            </a:r>
            <a:r>
              <a:rPr lang="en-US" sz="1200" kern="1200" dirty="0" smtClean="0">
                <a:solidFill>
                  <a:schemeClr val="tx1"/>
                </a:solidFill>
                <a:effectLst/>
                <a:latin typeface="Times New Roman" pitchFamily="18" charset="0"/>
                <a:ea typeface="+mn-ea"/>
                <a:cs typeface="+mn-cs"/>
              </a:rPr>
              <a:t>, FP. Alcohol interventions for trauma patients treated in emergency departments and hospitals: A cost benefit analysis. </a:t>
            </a:r>
            <a:r>
              <a:rPr lang="en-US" sz="1200" i="1" kern="1200" dirty="0" smtClean="0">
                <a:solidFill>
                  <a:schemeClr val="tx1"/>
                </a:solidFill>
                <a:effectLst/>
                <a:latin typeface="Times New Roman" pitchFamily="18" charset="0"/>
                <a:ea typeface="+mn-ea"/>
                <a:cs typeface="+mn-cs"/>
              </a:rPr>
              <a:t>Ann </a:t>
            </a:r>
            <a:r>
              <a:rPr lang="en-US" sz="1200" i="1" kern="1200" dirty="0" err="1" smtClean="0">
                <a:solidFill>
                  <a:schemeClr val="tx1"/>
                </a:solidFill>
                <a:effectLst/>
                <a:latin typeface="Times New Roman" pitchFamily="18" charset="0"/>
                <a:ea typeface="+mn-ea"/>
                <a:cs typeface="+mn-cs"/>
              </a:rPr>
              <a:t>Surg</a:t>
            </a:r>
            <a:r>
              <a:rPr lang="en-US" sz="1200" i="1" kern="1200" dirty="0" smtClean="0">
                <a:solidFill>
                  <a:schemeClr val="tx1"/>
                </a:solidFill>
                <a:effectLst/>
                <a:latin typeface="Times New Roman" pitchFamily="18" charset="0"/>
                <a:ea typeface="+mn-ea"/>
                <a:cs typeface="+mn-cs"/>
              </a:rPr>
              <a:t>, 241, </a:t>
            </a:r>
            <a:r>
              <a:rPr lang="en-US" sz="1200" kern="1200" dirty="0" smtClean="0">
                <a:solidFill>
                  <a:schemeClr val="tx1"/>
                </a:solidFill>
                <a:effectLst/>
                <a:latin typeface="Times New Roman" pitchFamily="18" charset="0"/>
                <a:ea typeface="+mn-ea"/>
                <a:cs typeface="+mn-cs"/>
              </a:rPr>
              <a:t>541-550.</a:t>
            </a:r>
          </a:p>
          <a:p>
            <a:endParaRPr lang="en-GB" dirty="0"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AE3A4B-BA72-485E-84C6-980BB818C84C}" type="slidenum">
              <a:rPr lang="en-US"/>
              <a:pPr>
                <a:defRPr/>
              </a:pPr>
              <a:t>26</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r>
              <a:rPr lang="en-US" dirty="0">
                <a:latin typeface="Arial" pitchFamily="34" charset="0"/>
                <a:cs typeface="Arial" pitchFamily="34" charset="0"/>
              </a:rPr>
              <a:t>As I mentioned before, the goal of the brief intervention is to help the patient or client to see a connection between their use and their health and wellbeing. </a:t>
            </a:r>
          </a:p>
          <a:p>
            <a:r>
              <a:rPr lang="en-US" dirty="0">
                <a:latin typeface="Arial" pitchFamily="34" charset="0"/>
                <a:cs typeface="Arial" pitchFamily="34"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27</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endParaRPr lang="en-GB" dirty="0"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32</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77126" indent="-298895" eaLnBrk="0" hangingPunct="0">
              <a:defRPr sz="2900">
                <a:solidFill>
                  <a:schemeClr val="tx1"/>
                </a:solidFill>
                <a:latin typeface="Times New Roman" pitchFamily="18" charset="0"/>
              </a:defRPr>
            </a:lvl2pPr>
            <a:lvl3pPr marL="1195578" indent="-239116" eaLnBrk="0" hangingPunct="0">
              <a:defRPr sz="2900">
                <a:solidFill>
                  <a:schemeClr val="tx1"/>
                </a:solidFill>
                <a:latin typeface="Times New Roman" pitchFamily="18" charset="0"/>
              </a:defRPr>
            </a:lvl3pPr>
            <a:lvl4pPr marL="1673809" indent="-239116" eaLnBrk="0" hangingPunct="0">
              <a:defRPr sz="2900">
                <a:solidFill>
                  <a:schemeClr val="tx1"/>
                </a:solidFill>
                <a:latin typeface="Times New Roman" pitchFamily="18" charset="0"/>
              </a:defRPr>
            </a:lvl4pPr>
            <a:lvl5pPr marL="2152040" indent="-239116" eaLnBrk="0" hangingPunct="0">
              <a:defRPr sz="2900">
                <a:solidFill>
                  <a:schemeClr val="tx1"/>
                </a:solidFill>
                <a:latin typeface="Times New Roman" pitchFamily="18" charset="0"/>
              </a:defRPr>
            </a:lvl5pPr>
            <a:lvl6pPr marL="2630272" indent="-239116" eaLnBrk="0" fontAlgn="base" hangingPunct="0">
              <a:lnSpc>
                <a:spcPct val="90000"/>
              </a:lnSpc>
              <a:spcBef>
                <a:spcPct val="20000"/>
              </a:spcBef>
              <a:spcAft>
                <a:spcPct val="0"/>
              </a:spcAft>
              <a:defRPr sz="2900">
                <a:solidFill>
                  <a:schemeClr val="tx1"/>
                </a:solidFill>
                <a:latin typeface="Times New Roman" pitchFamily="18" charset="0"/>
              </a:defRPr>
            </a:lvl6pPr>
            <a:lvl7pPr marL="3108503" indent="-239116" eaLnBrk="0" fontAlgn="base" hangingPunct="0">
              <a:lnSpc>
                <a:spcPct val="90000"/>
              </a:lnSpc>
              <a:spcBef>
                <a:spcPct val="20000"/>
              </a:spcBef>
              <a:spcAft>
                <a:spcPct val="0"/>
              </a:spcAft>
              <a:defRPr sz="2900">
                <a:solidFill>
                  <a:schemeClr val="tx1"/>
                </a:solidFill>
                <a:latin typeface="Times New Roman" pitchFamily="18" charset="0"/>
              </a:defRPr>
            </a:lvl7pPr>
            <a:lvl8pPr marL="3586734" indent="-239116" eaLnBrk="0" fontAlgn="base" hangingPunct="0">
              <a:lnSpc>
                <a:spcPct val="90000"/>
              </a:lnSpc>
              <a:spcBef>
                <a:spcPct val="20000"/>
              </a:spcBef>
              <a:spcAft>
                <a:spcPct val="0"/>
              </a:spcAft>
              <a:defRPr sz="2900">
                <a:solidFill>
                  <a:schemeClr val="tx1"/>
                </a:solidFill>
                <a:latin typeface="Times New Roman" pitchFamily="18" charset="0"/>
              </a:defRPr>
            </a:lvl8pPr>
            <a:lvl9pPr marL="4064965" indent="-239116" eaLnBrk="0" fontAlgn="base" hangingPunct="0">
              <a:lnSpc>
                <a:spcPct val="90000"/>
              </a:lnSpc>
              <a:spcBef>
                <a:spcPct val="20000"/>
              </a:spcBef>
              <a:spcAft>
                <a:spcPct val="0"/>
              </a:spcAft>
              <a:defRPr sz="2900">
                <a:solidFill>
                  <a:schemeClr val="tx1"/>
                </a:solidFill>
                <a:latin typeface="Times New Roman" pitchFamily="18" charset="0"/>
              </a:defRPr>
            </a:lvl9pPr>
          </a:lstStyle>
          <a:p>
            <a:pPr eaLnBrk="1" hangingPunct="1"/>
            <a:fld id="{6E3D15D5-DE08-46DA-BCC2-1CC85D6CC4D4}" type="slidenum">
              <a:rPr lang="en-US" sz="1300"/>
              <a:pPr eaLnBrk="1" hangingPunct="1"/>
              <a:t>33</a:t>
            </a:fld>
            <a:endParaRPr 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77126" indent="-298895" eaLnBrk="0" hangingPunct="0">
              <a:defRPr sz="2900">
                <a:solidFill>
                  <a:schemeClr val="tx1"/>
                </a:solidFill>
                <a:latin typeface="Times New Roman" pitchFamily="18" charset="0"/>
              </a:defRPr>
            </a:lvl2pPr>
            <a:lvl3pPr marL="1195578" indent="-239116" eaLnBrk="0" hangingPunct="0">
              <a:defRPr sz="2900">
                <a:solidFill>
                  <a:schemeClr val="tx1"/>
                </a:solidFill>
                <a:latin typeface="Times New Roman" pitchFamily="18" charset="0"/>
              </a:defRPr>
            </a:lvl3pPr>
            <a:lvl4pPr marL="1673809" indent="-239116" eaLnBrk="0" hangingPunct="0">
              <a:defRPr sz="2900">
                <a:solidFill>
                  <a:schemeClr val="tx1"/>
                </a:solidFill>
                <a:latin typeface="Times New Roman" pitchFamily="18" charset="0"/>
              </a:defRPr>
            </a:lvl4pPr>
            <a:lvl5pPr marL="2152040" indent="-239116" eaLnBrk="0" hangingPunct="0">
              <a:defRPr sz="2900">
                <a:solidFill>
                  <a:schemeClr val="tx1"/>
                </a:solidFill>
                <a:latin typeface="Times New Roman" pitchFamily="18" charset="0"/>
              </a:defRPr>
            </a:lvl5pPr>
            <a:lvl6pPr marL="2630272" indent="-239116" eaLnBrk="0" fontAlgn="base" hangingPunct="0">
              <a:lnSpc>
                <a:spcPct val="90000"/>
              </a:lnSpc>
              <a:spcBef>
                <a:spcPct val="20000"/>
              </a:spcBef>
              <a:spcAft>
                <a:spcPct val="0"/>
              </a:spcAft>
              <a:defRPr sz="2900">
                <a:solidFill>
                  <a:schemeClr val="tx1"/>
                </a:solidFill>
                <a:latin typeface="Times New Roman" pitchFamily="18" charset="0"/>
              </a:defRPr>
            </a:lvl6pPr>
            <a:lvl7pPr marL="3108503" indent="-239116" eaLnBrk="0" fontAlgn="base" hangingPunct="0">
              <a:lnSpc>
                <a:spcPct val="90000"/>
              </a:lnSpc>
              <a:spcBef>
                <a:spcPct val="20000"/>
              </a:spcBef>
              <a:spcAft>
                <a:spcPct val="0"/>
              </a:spcAft>
              <a:defRPr sz="2900">
                <a:solidFill>
                  <a:schemeClr val="tx1"/>
                </a:solidFill>
                <a:latin typeface="Times New Roman" pitchFamily="18" charset="0"/>
              </a:defRPr>
            </a:lvl7pPr>
            <a:lvl8pPr marL="3586734" indent="-239116" eaLnBrk="0" fontAlgn="base" hangingPunct="0">
              <a:lnSpc>
                <a:spcPct val="90000"/>
              </a:lnSpc>
              <a:spcBef>
                <a:spcPct val="20000"/>
              </a:spcBef>
              <a:spcAft>
                <a:spcPct val="0"/>
              </a:spcAft>
              <a:defRPr sz="2900">
                <a:solidFill>
                  <a:schemeClr val="tx1"/>
                </a:solidFill>
                <a:latin typeface="Times New Roman" pitchFamily="18" charset="0"/>
              </a:defRPr>
            </a:lvl8pPr>
            <a:lvl9pPr marL="4064965" indent="-239116" eaLnBrk="0" fontAlgn="base" hangingPunct="0">
              <a:lnSpc>
                <a:spcPct val="90000"/>
              </a:lnSpc>
              <a:spcBef>
                <a:spcPct val="20000"/>
              </a:spcBef>
              <a:spcAft>
                <a:spcPct val="0"/>
              </a:spcAft>
              <a:defRPr sz="2900">
                <a:solidFill>
                  <a:schemeClr val="tx1"/>
                </a:solidFill>
                <a:latin typeface="Times New Roman" pitchFamily="18" charset="0"/>
              </a:defRPr>
            </a:lvl9pPr>
          </a:lstStyle>
          <a:p>
            <a:pPr eaLnBrk="1" hangingPunct="1"/>
            <a:fld id="{DFA5BB62-ACEA-4F9A-A3FE-3ABFBD186F92}" type="slidenum">
              <a:rPr lang="en-US" sz="1300"/>
              <a:pPr eaLnBrk="1" hangingPunct="1"/>
              <a:t>34</a:t>
            </a:fld>
            <a:endParaRPr 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35</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3</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376363" y="236538"/>
            <a:ext cx="4562475" cy="3422650"/>
          </a:xfrm>
          <a:ln/>
        </p:spPr>
      </p:sp>
      <p:sp>
        <p:nvSpPr>
          <p:cNvPr id="24579" name="Rectangle 3"/>
          <p:cNvSpPr>
            <a:spLocks noGrp="1" noChangeArrowheads="1"/>
          </p:cNvSpPr>
          <p:nvPr>
            <p:ph type="body" idx="1"/>
          </p:nvPr>
        </p:nvSpPr>
        <p:spPr>
          <a:noFill/>
          <a:ln/>
        </p:spPr>
        <p:txBody>
          <a:bodyPr/>
          <a:lstStyle/>
          <a:p>
            <a:r>
              <a:rPr lang="en-GB" smtClean="0">
                <a:latin typeface="Arial" charset="0"/>
                <a:cs typeface="Arial" charset="0"/>
              </a:rPr>
              <a:t>At this point, I’d like to ask you to join me in an exercise. What we’re going to do is reflect on a difficult change that we made in our lives. You will not be asked to share the details of this change with anyone. What is something you really struggled with? Let’s take a few minutes to think about this time and to think about how this change came about and how long it took you to take action. </a:t>
            </a:r>
          </a:p>
          <a:p>
            <a:endParaRPr lang="en-GB" smtClean="0">
              <a:latin typeface="Arial" charset="0"/>
              <a:cs typeface="Arial" charset="0"/>
            </a:endParaRPr>
          </a:p>
          <a:p>
            <a:r>
              <a:rPr lang="en-GB" b="1" i="1" smtClean="0">
                <a:latin typeface="Arial" charset="0"/>
                <a:cs typeface="Arial" charset="0"/>
              </a:rPr>
              <a:t>Allow </a:t>
            </a:r>
            <a:r>
              <a:rPr lang="en-GB" i="1" smtClean="0">
                <a:latin typeface="Arial" charset="0"/>
                <a:cs typeface="Arial" charset="0"/>
              </a:rPr>
              <a:t>the audience about 1 minute. </a:t>
            </a:r>
            <a:endParaRPr lang="en-US" i="1"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Did everyone think of something?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In my experience, any change takes time to commit to it. Even though a person may be thinking about changing, actually doing something about it or making an effort to change is really hard. Would anyone like to share how long it took from the point of considering a change to the point of taking action towards change? </a:t>
            </a:r>
          </a:p>
          <a:p>
            <a:endParaRPr lang="en-GB" smtClean="0">
              <a:latin typeface="Arial" charset="0"/>
              <a:cs typeface="Arial" charset="0"/>
            </a:endParaRPr>
          </a:p>
          <a:p>
            <a:r>
              <a:rPr lang="en-GB" b="1" i="1" smtClean="0">
                <a:latin typeface="Arial" charset="0"/>
                <a:cs typeface="Arial" charset="0"/>
              </a:rPr>
              <a:t>Allow</a:t>
            </a:r>
            <a:r>
              <a:rPr lang="en-GB" i="1" smtClean="0">
                <a:latin typeface="Arial" charset="0"/>
                <a:cs typeface="Arial" charset="0"/>
              </a:rPr>
              <a:t> 2-3 minutes for discussion.</a:t>
            </a:r>
            <a:endParaRPr lang="en-US" i="1" smtClean="0">
              <a:latin typeface="Arial" charset="0"/>
              <a:cs typeface="Arial" charset="0"/>
            </a:endParaRPr>
          </a:p>
          <a:p>
            <a:r>
              <a:rPr lang="en-US" smtClean="0">
                <a:latin typeface="Arial" charset="0"/>
                <a:cs typeface="Arial" charset="0"/>
              </a:rPr>
              <a:t> </a:t>
            </a:r>
          </a:p>
          <a:p>
            <a:r>
              <a:rPr lang="en-GB" smtClean="0">
                <a:latin typeface="Arial" charset="0"/>
                <a:cs typeface="Arial" charset="0"/>
              </a:rPr>
              <a:t>It is not uncommon for people to ponder change for a very long time before taking action—often years. SBIRT provides a way to speed this process up and help someone see the need for change and begin to do something about it.</a:t>
            </a:r>
            <a:endParaRPr lang="en-US" smtClean="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AAE0F13F-41DC-4C81-9CF1-10F466267389}" type="slidenum">
              <a:rPr lang="en-US"/>
              <a:pPr>
                <a:defRPr/>
              </a:pPr>
              <a:t>36</a:t>
            </a:fld>
            <a:endParaRPr lang="en-US"/>
          </a:p>
        </p:txBody>
      </p:sp>
      <p:sp>
        <p:nvSpPr>
          <p:cNvPr id="51203" name="Rectangle 2"/>
          <p:cNvSpPr>
            <a:spLocks noGrp="1" noRot="1" noChangeAspect="1" noChangeArrowheads="1" noTextEdit="1"/>
          </p:cNvSpPr>
          <p:nvPr>
            <p:ph type="sldImg"/>
          </p:nvPr>
        </p:nvSpPr>
        <p:spPr>
          <a:xfrm>
            <a:off x="1849438" y="471488"/>
            <a:ext cx="3616325" cy="2713037"/>
          </a:xfrm>
          <a:ln/>
        </p:spPr>
      </p:sp>
      <p:sp>
        <p:nvSpPr>
          <p:cNvPr id="51204" name="Rectangle 3"/>
          <p:cNvSpPr>
            <a:spLocks noGrp="1" noChangeArrowheads="1"/>
          </p:cNvSpPr>
          <p:nvPr>
            <p:ph type="body" idx="1"/>
          </p:nvPr>
        </p:nvSpPr>
        <p:spPr>
          <a:noFill/>
          <a:ln/>
        </p:spPr>
        <p:txBody>
          <a:bodyPr/>
          <a:lstStyle/>
          <a:p>
            <a:r>
              <a:rPr lang="en-GB" dirty="0">
                <a:latin typeface="Arial" pitchFamily="34" charset="0"/>
                <a:cs typeface="Arial" pitchFamily="34" charset="0"/>
              </a:rPr>
              <a:t>I would now like for you to identify the barriers and facilitators you may face when implementing SBIRT in your practice. Try to identify 1 or 2 barriers and 1 or 2 facilitators (i.e., resources or aspects of your practice that would support the use of SBIRT).</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dirty="0">
                <a:latin typeface="Arial" pitchFamily="34" charset="0"/>
                <a:cs typeface="Arial" pitchFamily="34" charset="0"/>
              </a:rPr>
              <a:t>Form pairs; you will have 3 minutes for this discussion.</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Allow</a:t>
            </a:r>
            <a:r>
              <a:rPr lang="en-GB" i="1" dirty="0">
                <a:latin typeface="Arial" pitchFamily="34" charset="0"/>
                <a:cs typeface="Arial" pitchFamily="34" charset="0"/>
              </a:rPr>
              <a:t> 3 minutes and then ask the audience to share their ideas.</a:t>
            </a:r>
            <a:endParaRPr lang="en-US" i="1" dirty="0">
              <a:latin typeface="Arial" pitchFamily="34" charset="0"/>
              <a:cs typeface="Arial" pitchFamily="34" charset="0"/>
            </a:endParaRPr>
          </a:p>
          <a:p>
            <a:r>
              <a:rPr lang="en-GB" i="1" dirty="0">
                <a:latin typeface="Arial" pitchFamily="34" charset="0"/>
                <a:cs typeface="Arial" pitchFamily="34" charset="0"/>
              </a:rPr>
              <a:t> </a:t>
            </a:r>
            <a:endParaRPr lang="en-US" i="1" dirty="0">
              <a:latin typeface="Arial" pitchFamily="34" charset="0"/>
              <a:cs typeface="Arial" pitchFamily="34" charset="0"/>
            </a:endParaRPr>
          </a:p>
          <a:p>
            <a:r>
              <a:rPr lang="en-GB" dirty="0">
                <a:latin typeface="Arial" pitchFamily="34" charset="0"/>
                <a:cs typeface="Arial" pitchFamily="34" charset="0"/>
              </a:rPr>
              <a:t>Ok, let’s hear what you came up with for barriers.  </a:t>
            </a:r>
          </a:p>
          <a:p>
            <a:endParaRPr lang="en-US" dirty="0">
              <a:latin typeface="Arial" pitchFamily="34" charset="0"/>
              <a:cs typeface="Arial" pitchFamily="34" charset="0"/>
            </a:endParaRPr>
          </a:p>
          <a:p>
            <a:r>
              <a:rPr lang="en-US" b="1" i="1" dirty="0">
                <a:latin typeface="Arial" pitchFamily="34" charset="0"/>
                <a:cs typeface="Arial" pitchFamily="34" charset="0"/>
              </a:rPr>
              <a:t>Use</a:t>
            </a:r>
            <a:r>
              <a:rPr lang="en-US" i="1" dirty="0">
                <a:latin typeface="Arial" pitchFamily="34" charset="0"/>
                <a:cs typeface="Arial" pitchFamily="34" charset="0"/>
              </a:rPr>
              <a:t> newsprint or a whiteboard to document barriers and facilitators as participants identify them. Post the newsprint on the walls for the remainder of the training.</a:t>
            </a:r>
          </a:p>
          <a:p>
            <a:endParaRPr lang="en-US" i="1" dirty="0">
              <a:latin typeface="Arial" pitchFamily="34" charset="0"/>
              <a:cs typeface="Arial" pitchFamily="34" charset="0"/>
            </a:endParaRPr>
          </a:p>
          <a:p>
            <a:pPr defTabSz="948507">
              <a:defRPr/>
            </a:pPr>
            <a:r>
              <a:rPr lang="en-GB" dirty="0">
                <a:latin typeface="Arial" pitchFamily="34" charset="0"/>
                <a:cs typeface="Arial" pitchFamily="34" charset="0"/>
              </a:rPr>
              <a:t>How about facilitators? </a:t>
            </a:r>
            <a:endParaRPr lang="en-US" dirty="0">
              <a:latin typeface="Arial" pitchFamily="34" charset="0"/>
              <a:cs typeface="Arial" pitchFamily="34" charset="0"/>
            </a:endParaRPr>
          </a:p>
          <a:p>
            <a:endParaRPr lang="en-US" i="1" dirty="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smtClean="0">
                <a:latin typeface="Arial" pitchFamily="34" charset="0"/>
                <a:cs typeface="Arial" pitchFamily="34" charset="0"/>
              </a:rPr>
              <a:t>Now we are going to move into talking about screening tools, and we will practice using a brief screening tool for alcohol use. </a:t>
            </a:r>
          </a:p>
        </p:txBody>
      </p:sp>
      <p:sp>
        <p:nvSpPr>
          <p:cNvPr id="4" name="Slide Number Placeholder 3"/>
          <p:cNvSpPr>
            <a:spLocks noGrp="1"/>
          </p:cNvSpPr>
          <p:nvPr>
            <p:ph type="sldNum" sz="quarter" idx="5"/>
          </p:nvPr>
        </p:nvSpPr>
        <p:spPr/>
        <p:txBody>
          <a:bodyPr/>
          <a:lstStyle/>
          <a:p>
            <a:pPr>
              <a:defRPr/>
            </a:pPr>
            <a:fld id="{B1A216F6-3241-4235-BD37-DC4F10010A78}" type="slidenum">
              <a:rPr lang="en-US" smtClean="0"/>
              <a:pPr>
                <a:defRPr/>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33">
              <a:defRPr>
                <a:solidFill>
                  <a:schemeClr val="tx1"/>
                </a:solidFill>
                <a:latin typeface="Arial" charset="0"/>
              </a:defRPr>
            </a:lvl1pPr>
            <a:lvl2pPr marL="742842" indent="-285708" defTabSz="968233">
              <a:defRPr>
                <a:solidFill>
                  <a:schemeClr val="tx1"/>
                </a:solidFill>
                <a:latin typeface="Arial" charset="0"/>
              </a:defRPr>
            </a:lvl2pPr>
            <a:lvl3pPr marL="1142833" indent="-228567" defTabSz="968233">
              <a:defRPr>
                <a:solidFill>
                  <a:schemeClr val="tx1"/>
                </a:solidFill>
                <a:latin typeface="Arial" charset="0"/>
              </a:defRPr>
            </a:lvl3pPr>
            <a:lvl4pPr marL="1599966" indent="-228567" defTabSz="968233">
              <a:defRPr>
                <a:solidFill>
                  <a:schemeClr val="tx1"/>
                </a:solidFill>
                <a:latin typeface="Arial" charset="0"/>
              </a:defRPr>
            </a:lvl4pPr>
            <a:lvl5pPr marL="2057099" indent="-228567" defTabSz="968233">
              <a:defRPr>
                <a:solidFill>
                  <a:schemeClr val="tx1"/>
                </a:solidFill>
                <a:latin typeface="Arial" charset="0"/>
              </a:defRPr>
            </a:lvl5pPr>
            <a:lvl6pPr marL="2514232" indent="-228567" defTabSz="968233" eaLnBrk="0" fontAlgn="base" hangingPunct="0">
              <a:spcBef>
                <a:spcPct val="0"/>
              </a:spcBef>
              <a:spcAft>
                <a:spcPct val="0"/>
              </a:spcAft>
              <a:defRPr>
                <a:solidFill>
                  <a:schemeClr val="tx1"/>
                </a:solidFill>
                <a:latin typeface="Arial" charset="0"/>
              </a:defRPr>
            </a:lvl6pPr>
            <a:lvl7pPr marL="2971365" indent="-228567" defTabSz="968233" eaLnBrk="0" fontAlgn="base" hangingPunct="0">
              <a:spcBef>
                <a:spcPct val="0"/>
              </a:spcBef>
              <a:spcAft>
                <a:spcPct val="0"/>
              </a:spcAft>
              <a:defRPr>
                <a:solidFill>
                  <a:schemeClr val="tx1"/>
                </a:solidFill>
                <a:latin typeface="Arial" charset="0"/>
              </a:defRPr>
            </a:lvl7pPr>
            <a:lvl8pPr marL="3428497" indent="-228567" defTabSz="968233" eaLnBrk="0" fontAlgn="base" hangingPunct="0">
              <a:spcBef>
                <a:spcPct val="0"/>
              </a:spcBef>
              <a:spcAft>
                <a:spcPct val="0"/>
              </a:spcAft>
              <a:defRPr>
                <a:solidFill>
                  <a:schemeClr val="tx1"/>
                </a:solidFill>
                <a:latin typeface="Arial" charset="0"/>
              </a:defRPr>
            </a:lvl8pPr>
            <a:lvl9pPr marL="3885630" indent="-228567" defTabSz="968233" eaLnBrk="0" fontAlgn="base" hangingPunct="0">
              <a:spcBef>
                <a:spcPct val="0"/>
              </a:spcBef>
              <a:spcAft>
                <a:spcPct val="0"/>
              </a:spcAft>
              <a:defRPr>
                <a:solidFill>
                  <a:schemeClr val="tx1"/>
                </a:solidFill>
                <a:latin typeface="Arial" charset="0"/>
              </a:defRPr>
            </a:lvl9pPr>
          </a:lstStyle>
          <a:p>
            <a:fld id="{371E4BB3-CE36-42BD-9164-31474F4BACF6}" type="slidenum">
              <a:rPr lang="en-US" smtClean="0">
                <a:cs typeface="Arial" charset="0"/>
              </a:rPr>
              <a:pPr/>
              <a:t>38</a:t>
            </a:fld>
            <a:endParaRPr lang="en-US" smtClean="0">
              <a:cs typeface="Arial" charset="0"/>
            </a:endParaRPr>
          </a:p>
        </p:txBody>
      </p:sp>
      <p:sp>
        <p:nvSpPr>
          <p:cNvPr id="90115" name="Rectangle 2"/>
          <p:cNvSpPr>
            <a:spLocks noGrp="1" noRot="1" noChangeAspect="1" noChangeArrowheads="1" noTextEdit="1"/>
          </p:cNvSpPr>
          <p:nvPr>
            <p:ph type="sldImg"/>
          </p:nvPr>
        </p:nvSpPr>
        <p:spPr>
          <a:xfrm>
            <a:off x="1260475" y="720725"/>
            <a:ext cx="4800600" cy="3600450"/>
          </a:xfrm>
          <a:ln/>
        </p:spPr>
      </p:sp>
      <p:sp>
        <p:nvSpPr>
          <p:cNvPr id="90116" name="Rectangle 4"/>
          <p:cNvSpPr>
            <a:spLocks noGrp="1" noChangeArrowheads="1"/>
          </p:cNvSpPr>
          <p:nvPr>
            <p:ph type="body" idx="1"/>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233">
              <a:defRPr>
                <a:solidFill>
                  <a:schemeClr val="tx1"/>
                </a:solidFill>
                <a:latin typeface="Arial" charset="0"/>
              </a:defRPr>
            </a:lvl1pPr>
            <a:lvl2pPr marL="742842" indent="-285708" defTabSz="968233">
              <a:defRPr>
                <a:solidFill>
                  <a:schemeClr val="tx1"/>
                </a:solidFill>
                <a:latin typeface="Arial" charset="0"/>
              </a:defRPr>
            </a:lvl2pPr>
            <a:lvl3pPr marL="1142833" indent="-228567" defTabSz="968233">
              <a:defRPr>
                <a:solidFill>
                  <a:schemeClr val="tx1"/>
                </a:solidFill>
                <a:latin typeface="Arial" charset="0"/>
              </a:defRPr>
            </a:lvl3pPr>
            <a:lvl4pPr marL="1599966" indent="-228567" defTabSz="968233">
              <a:defRPr>
                <a:solidFill>
                  <a:schemeClr val="tx1"/>
                </a:solidFill>
                <a:latin typeface="Arial" charset="0"/>
              </a:defRPr>
            </a:lvl4pPr>
            <a:lvl5pPr marL="2057099" indent="-228567" defTabSz="968233">
              <a:defRPr>
                <a:solidFill>
                  <a:schemeClr val="tx1"/>
                </a:solidFill>
                <a:latin typeface="Arial" charset="0"/>
              </a:defRPr>
            </a:lvl5pPr>
            <a:lvl6pPr marL="2514232" indent="-228567" defTabSz="968233" eaLnBrk="0" fontAlgn="base" hangingPunct="0">
              <a:spcBef>
                <a:spcPct val="0"/>
              </a:spcBef>
              <a:spcAft>
                <a:spcPct val="0"/>
              </a:spcAft>
              <a:defRPr>
                <a:solidFill>
                  <a:schemeClr val="tx1"/>
                </a:solidFill>
                <a:latin typeface="Arial" charset="0"/>
              </a:defRPr>
            </a:lvl6pPr>
            <a:lvl7pPr marL="2971365" indent="-228567" defTabSz="968233" eaLnBrk="0" fontAlgn="base" hangingPunct="0">
              <a:spcBef>
                <a:spcPct val="0"/>
              </a:spcBef>
              <a:spcAft>
                <a:spcPct val="0"/>
              </a:spcAft>
              <a:defRPr>
                <a:solidFill>
                  <a:schemeClr val="tx1"/>
                </a:solidFill>
                <a:latin typeface="Arial" charset="0"/>
              </a:defRPr>
            </a:lvl7pPr>
            <a:lvl8pPr marL="3428497" indent="-228567" defTabSz="968233" eaLnBrk="0" fontAlgn="base" hangingPunct="0">
              <a:spcBef>
                <a:spcPct val="0"/>
              </a:spcBef>
              <a:spcAft>
                <a:spcPct val="0"/>
              </a:spcAft>
              <a:defRPr>
                <a:solidFill>
                  <a:schemeClr val="tx1"/>
                </a:solidFill>
                <a:latin typeface="Arial" charset="0"/>
              </a:defRPr>
            </a:lvl8pPr>
            <a:lvl9pPr marL="3885630" indent="-228567" defTabSz="968233" eaLnBrk="0" fontAlgn="base" hangingPunct="0">
              <a:spcBef>
                <a:spcPct val="0"/>
              </a:spcBef>
              <a:spcAft>
                <a:spcPct val="0"/>
              </a:spcAft>
              <a:defRPr>
                <a:solidFill>
                  <a:schemeClr val="tx1"/>
                </a:solidFill>
                <a:latin typeface="Arial" charset="0"/>
              </a:defRPr>
            </a:lvl9pPr>
          </a:lstStyle>
          <a:p>
            <a:fld id="{E7862A4E-0FE6-419B-83E4-35864D960BAB}" type="slidenum">
              <a:rPr lang="en-US" smtClean="0">
                <a:solidFill>
                  <a:srgbClr val="000000"/>
                </a:solidFill>
              </a:rPr>
              <a:pPr/>
              <a:t>39</a:t>
            </a:fld>
            <a:endParaRPr lang="en-US" smtClean="0">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ChangeArrowheads="1"/>
          </p:cNvSpPr>
          <p:nvPr/>
        </p:nvSpPr>
        <p:spPr bwMode="auto">
          <a:xfrm>
            <a:off x="731839" y="4400551"/>
            <a:ext cx="5851525" cy="489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632" tIns="48317" rIns="96632" bIns="48317">
            <a:spAutoFit/>
          </a:bodyPr>
          <a:lstStyle/>
          <a:p>
            <a:r>
              <a:rPr lang="en-US" sz="1300">
                <a:solidFill>
                  <a:srgbClr val="000000"/>
                </a:solidFill>
              </a:rPr>
              <a:t>Drinking Guidelines</a:t>
            </a:r>
            <a:endParaRPr lang="en-US" sz="1300" u="sng">
              <a:solidFill>
                <a:srgbClr val="000000"/>
              </a:solidFill>
              <a:latin typeface="Times New Roman" pitchFamily="18" charset="0"/>
              <a:cs typeface="Times New Roman" pitchFamily="18" charset="0"/>
            </a:endParaRPr>
          </a:p>
          <a:p>
            <a:r>
              <a:rPr lang="en-US" sz="1300">
                <a:solidFill>
                  <a:srgbClr val="000000"/>
                </a:solidFill>
                <a:latin typeface="Times New Roman" pitchFamily="18" charset="0"/>
                <a:cs typeface="Times New Roman" pitchFamily="18" charset="0"/>
              </a:rPr>
              <a:t> </a:t>
            </a:r>
          </a:p>
          <a:p>
            <a:r>
              <a:rPr lang="en-US" sz="1300">
                <a:solidFill>
                  <a:srgbClr val="000000"/>
                </a:solidFill>
                <a:cs typeface="Times New Roman" pitchFamily="18" charset="0"/>
              </a:rPr>
              <a:t>[Slide 5] </a:t>
            </a:r>
            <a:r>
              <a:rPr lang="en-US" sz="1300">
                <a:solidFill>
                  <a:srgbClr val="000000"/>
                </a:solidFill>
                <a:latin typeface="Times New Roman" pitchFamily="18" charset="0"/>
                <a:cs typeface="Times New Roman" pitchFamily="18" charset="0"/>
              </a:rPr>
              <a:t>Special concerns arise when developing alcohol consumption guidelines for the older adult population. Compared with younger people, older adults have an increased sensitivity to alcohol, as well as to over-the-counter and prescription medications. There is an age-related decrease in lean body mass versus total volume of fat. The resultant decrease in total body volume increases the circulating distribution of alcohol and other mood-altering chemicals in the body. Liver enzymes that metabolize alcohol and certain other drugs become less efficient with age. Central nervous system sensitivity increases with age.</a:t>
            </a:r>
          </a:p>
          <a:p>
            <a:endParaRPr lang="en-US" sz="1300">
              <a:solidFill>
                <a:srgbClr val="000000"/>
              </a:solidFill>
              <a:latin typeface="Times New Roman" pitchFamily="18" charset="0"/>
              <a:cs typeface="Times New Roman" pitchFamily="18" charset="0"/>
            </a:endParaRPr>
          </a:p>
          <a:p>
            <a:r>
              <a:rPr lang="en-US" sz="1300">
                <a:solidFill>
                  <a:srgbClr val="000000"/>
                </a:solidFill>
                <a:latin typeface="Times New Roman" pitchFamily="18" charset="0"/>
                <a:cs typeface="Times New Roman" pitchFamily="18" charset="0"/>
              </a:rPr>
              <a:t>As stated before, the potential interaction of medications and alcohol is a particular concern in this age group. For some individuals, ANY alcohol use with specific over-the-counter or prescription medications can be problematic. Because of the age-related changes in how alcohol is metabolized, and the potential interactions between medications and alcohol, alcohol use recommendations for older adults are lower than those for adults under 65.  For example, the National Institute on Alcohol Abuse and Alcoholism (NIAAA, 1995b) and the CSAT Treatment Improvement Protocol (TIP) on older adults (Blow, CSAT, 1998b) recommend that persons age 65 and older consume no more than one standard drink per day or seven standard drinks per week (Dufour &amp; Fuller, 1995; Dietary Guidelines Advisory Committee, 2000, page 39).  In addition, older adults should not consume more than 2 standard drinks on any drinking day. It is recommended that the limit for older women should be slightly less than one standard drink per day. </a:t>
            </a:r>
            <a:endParaRPr lang="en-US" sz="1300">
              <a:solidFill>
                <a:srgbClr val="000000"/>
              </a:solidFill>
              <a:cs typeface="Times New Roman" pitchFamily="18" charset="0"/>
            </a:endParaRPr>
          </a:p>
        </p:txBody>
      </p:sp>
      <p:sp>
        <p:nvSpPr>
          <p:cNvPr id="91141"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People have different personal definitions of what exactly constitutes an alcoholic “drink.” The National Institute on Alcohol Abuse and Alcoholism has developed a definition of a standard drink. A standard drink can be a 12 ounce beer, 8-9 ounces of malt liquor, 5 ounces of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clients to understand what is meant by “a drink” when you are assessing the extent of their alcohol problem.</a:t>
            </a:r>
          </a:p>
          <a:p>
            <a:pPr>
              <a:spcBef>
                <a:spcPct val="0"/>
              </a:spcBef>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p:spPr>
        <p:txBody>
          <a:bodyPr/>
          <a:lstStyle/>
          <a:p>
            <a:r>
              <a:rPr lang="en-US" b="1" i="1" smtClean="0">
                <a:latin typeface="Arial" charset="0"/>
                <a:cs typeface="Arial" charset="0"/>
              </a:rPr>
              <a:t>Click</a:t>
            </a:r>
            <a:r>
              <a:rPr lang="en-US" i="1" smtClean="0">
                <a:latin typeface="Arial" charset="0"/>
                <a:cs typeface="Arial" charset="0"/>
              </a:rPr>
              <a:t> to animate in first picture</a:t>
            </a:r>
          </a:p>
          <a:p>
            <a:r>
              <a:rPr lang="en-US" smtClean="0">
                <a:latin typeface="Arial" charset="0"/>
                <a:cs typeface="Arial" charset="0"/>
              </a:rPr>
              <a:t>What’s going on in this picture? </a:t>
            </a:r>
          </a:p>
          <a:p>
            <a:r>
              <a:rPr lang="en-US" smtClean="0">
                <a:latin typeface="Arial" charset="0"/>
                <a:cs typeface="Arial" charset="0"/>
              </a:rPr>
              <a:t> </a:t>
            </a:r>
          </a:p>
          <a:p>
            <a:r>
              <a:rPr lang="en-US" b="1" i="1" smtClean="0">
                <a:latin typeface="Arial" charset="0"/>
                <a:cs typeface="Arial" charset="0"/>
              </a:rPr>
              <a:t>Allow</a:t>
            </a:r>
            <a:r>
              <a:rPr lang="en-US" i="1" smtClean="0">
                <a:latin typeface="Arial" charset="0"/>
                <a:cs typeface="Arial" charset="0"/>
              </a:rPr>
              <a:t> audience to make comments.</a:t>
            </a:r>
          </a:p>
          <a:p>
            <a:endParaRPr lang="en-US" i="1" smtClean="0">
              <a:latin typeface="Arial" charset="0"/>
              <a:cs typeface="Arial" charset="0"/>
            </a:endParaRPr>
          </a:p>
          <a:p>
            <a:r>
              <a:rPr lang="en-US" b="1" i="1" smtClean="0">
                <a:latin typeface="Arial" charset="0"/>
                <a:cs typeface="Arial" charset="0"/>
              </a:rPr>
              <a:t>Click</a:t>
            </a:r>
            <a:r>
              <a:rPr lang="en-US" i="1" smtClean="0">
                <a:latin typeface="Arial" charset="0"/>
                <a:cs typeface="Arial" charset="0"/>
              </a:rPr>
              <a:t> to animate the word “screening”</a:t>
            </a:r>
            <a:endParaRPr lang="en-US" smtClean="0">
              <a:latin typeface="Arial" charset="0"/>
              <a:cs typeface="Arial" charset="0"/>
            </a:endParaRPr>
          </a:p>
          <a:p>
            <a:r>
              <a:rPr lang="en-US" smtClean="0">
                <a:latin typeface="Arial" charset="0"/>
                <a:cs typeface="Arial" charset="0"/>
              </a:rPr>
              <a:t>Like screening at the airport, our goal with substance use screening is safety. To make a difference at a population level, substance use screening needs to be universal or given to everyone. </a:t>
            </a:r>
          </a:p>
          <a:p>
            <a:r>
              <a:rPr lang="en-US" smtClean="0">
                <a:latin typeface="Arial" charset="0"/>
                <a:cs typeface="Arial" charset="0"/>
              </a:rPr>
              <a:t> </a:t>
            </a:r>
          </a:p>
          <a:p>
            <a:r>
              <a:rPr lang="en-US" b="1" i="1" smtClean="0">
                <a:latin typeface="Arial" charset="0"/>
                <a:cs typeface="Arial" charset="0"/>
              </a:rPr>
              <a:t>Click</a:t>
            </a:r>
            <a:r>
              <a:rPr lang="en-US" i="1" smtClean="0">
                <a:latin typeface="Arial" charset="0"/>
                <a:cs typeface="Arial" charset="0"/>
              </a:rPr>
              <a:t> to animate in second picture</a:t>
            </a:r>
          </a:p>
          <a:p>
            <a:r>
              <a:rPr lang="en-US" smtClean="0">
                <a:latin typeface="Arial" charset="0"/>
                <a:cs typeface="Arial" charset="0"/>
              </a:rPr>
              <a:t>So, why do we have to pat down this guy? </a:t>
            </a:r>
          </a:p>
          <a:p>
            <a:endParaRPr lang="en-US" smtClean="0">
              <a:latin typeface="Arial" charset="0"/>
              <a:cs typeface="Arial" charset="0"/>
            </a:endParaRPr>
          </a:p>
          <a:p>
            <a:r>
              <a:rPr lang="en-US" b="1" i="1" smtClean="0">
                <a:latin typeface="Arial" charset="0"/>
                <a:cs typeface="Arial" charset="0"/>
              </a:rPr>
              <a:t>Allow</a:t>
            </a:r>
            <a:r>
              <a:rPr lang="en-US" i="1" smtClean="0">
                <a:latin typeface="Arial" charset="0"/>
                <a:cs typeface="Arial" charset="0"/>
              </a:rPr>
              <a:t> audience to make comments.</a:t>
            </a:r>
          </a:p>
          <a:p>
            <a:endParaRPr lang="en-US" smtClean="0">
              <a:latin typeface="Arial" charset="0"/>
              <a:cs typeface="Arial" charset="0"/>
            </a:endParaRPr>
          </a:p>
          <a:p>
            <a:r>
              <a:rPr lang="en-US" b="1" smtClean="0">
                <a:latin typeface="Arial" charset="0"/>
                <a:cs typeface="Arial" charset="0"/>
              </a:rPr>
              <a:t>Click</a:t>
            </a:r>
            <a:r>
              <a:rPr lang="en-US" smtClean="0">
                <a:latin typeface="Arial" charset="0"/>
                <a:cs typeface="Arial" charset="0"/>
              </a:rPr>
              <a:t> to animate the word “assessment” </a:t>
            </a:r>
          </a:p>
          <a:p>
            <a:r>
              <a:rPr lang="en-US" smtClean="0">
                <a:latin typeface="Arial" charset="0"/>
                <a:cs typeface="Arial" charset="0"/>
              </a:rPr>
              <a:t>One reason could be that an alarm went off. When screening indicates the possibility of a problem, a provider must follow up by assessing for a potential threat to safety. In the airport, we want to know if he has a bomb; in our program, we want to know if his substance use is risky or if he could have severe problems. </a:t>
            </a:r>
          </a:p>
        </p:txBody>
      </p:sp>
      <p:sp>
        <p:nvSpPr>
          <p:cNvPr id="4" name="Slide Number Placeholder 3"/>
          <p:cNvSpPr>
            <a:spLocks noGrp="1"/>
          </p:cNvSpPr>
          <p:nvPr>
            <p:ph type="sldNum" sz="quarter" idx="5"/>
          </p:nvPr>
        </p:nvSpPr>
        <p:spPr/>
        <p:txBody>
          <a:bodyPr/>
          <a:lstStyle/>
          <a:p>
            <a:pPr>
              <a:defRPr/>
            </a:pPr>
            <a:fld id="{C55BD2CE-6BCA-431A-9536-162E114E4B04}" type="slidenum">
              <a:rPr lang="en-US" smtClean="0"/>
              <a:pPr>
                <a:defRPr/>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847850" y="471488"/>
            <a:ext cx="3617913" cy="2713037"/>
          </a:xfrm>
          <a:ln/>
        </p:spPr>
      </p:sp>
      <p:sp>
        <p:nvSpPr>
          <p:cNvPr id="36867" name="Rectangle 3"/>
          <p:cNvSpPr>
            <a:spLocks noGrp="1" noChangeArrowheads="1"/>
          </p:cNvSpPr>
          <p:nvPr>
            <p:ph type="body" idx="1"/>
          </p:nvPr>
        </p:nvSpPr>
        <p:spPr>
          <a:xfrm>
            <a:off x="732183" y="3620125"/>
            <a:ext cx="5850835" cy="5261314"/>
          </a:xfrm>
          <a:noFill/>
          <a:ln/>
        </p:spPr>
        <p:txBody>
          <a:bodyPr/>
          <a:lstStyle/>
          <a:p>
            <a:r>
              <a:rPr lang="en-GB" i="1" dirty="0">
                <a:latin typeface="Arial" pitchFamily="34" charset="0"/>
                <a:cs typeface="Arial" pitchFamily="34" charset="0"/>
              </a:rPr>
              <a:t>Self-report: </a:t>
            </a:r>
            <a:r>
              <a:rPr lang="en-GB" dirty="0">
                <a:latin typeface="Arial" pitchFamily="34" charset="0"/>
                <a:cs typeface="Arial" pitchFamily="34" charset="0"/>
              </a:rPr>
              <a:t>Most of the time when we talk about alcohol and drug screening in primary care or mental health, we are referring to short questionnaires with a maximum of 10 questions. We call these questionnaires self-report because they are based on what patients tell us. Does anyone recall filling out a few questions about alcohol and drug use the last time you saw your primary care physician? Do any of you already use screening questionnaires in your practice? </a:t>
            </a:r>
          </a:p>
          <a:p>
            <a:r>
              <a:rPr lang="en-GB" dirty="0">
                <a:latin typeface="Arial" pitchFamily="34" charset="0"/>
                <a:cs typeface="Arial" pitchFamily="34" charset="0"/>
              </a:rPr>
              <a:t/>
            </a:r>
            <a:br>
              <a:rPr lang="en-GB" dirty="0">
                <a:latin typeface="Arial" pitchFamily="34" charset="0"/>
                <a:cs typeface="Arial" pitchFamily="34" charset="0"/>
              </a:rPr>
            </a:br>
            <a:r>
              <a:rPr lang="en-GB" b="1" i="1" dirty="0">
                <a:latin typeface="Arial" pitchFamily="34" charset="0"/>
                <a:cs typeface="Arial" pitchFamily="34" charset="0"/>
              </a:rPr>
              <a:t>Allow</a:t>
            </a:r>
            <a:r>
              <a:rPr lang="en-GB" i="1" dirty="0">
                <a:latin typeface="Arial" pitchFamily="34" charset="0"/>
                <a:cs typeface="Arial" pitchFamily="34" charset="0"/>
              </a:rPr>
              <a:t> responses.</a:t>
            </a:r>
            <a:endParaRPr lang="en-US" i="1"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i="1" dirty="0">
                <a:latin typeface="Arial" pitchFamily="34" charset="0"/>
                <a:cs typeface="Arial" pitchFamily="34" charset="0"/>
              </a:rPr>
              <a:t>Biological markers: </a:t>
            </a:r>
            <a:r>
              <a:rPr lang="en-GB" dirty="0">
                <a:latin typeface="Arial" pitchFamily="34" charset="0"/>
                <a:cs typeface="Arial" pitchFamily="34" charset="0"/>
              </a:rPr>
              <a:t>There are also biological markers such as breathalyzers, blood alcohol concentration tests, urine testing, etc. Blood alcohol concentration tests are the most common biological marker used in medical settings. For example, in the UCLA trauma department, every patient who comes in gets a BAC test. The department also later does a self-report questionnaire after patients are stabilized. Having biological information can be very useful, but it only tells us about very recent use. In addition, biological information do not indicate how problematic an individual’s substance use may be.</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US" b="1" i="1" dirty="0">
                <a:latin typeface="Arial" pitchFamily="34" charset="0"/>
                <a:cs typeface="Arial" pitchFamily="34" charset="0"/>
              </a:rPr>
              <a:t>Note: </a:t>
            </a:r>
            <a:r>
              <a:rPr lang="en-US" i="1" dirty="0">
                <a:latin typeface="Arial" pitchFamily="34" charset="0"/>
                <a:cs typeface="Arial" pitchFamily="34" charset="0"/>
              </a:rPr>
              <a:t>Biological markers can detect recent use of drugs such as cocaine, opioids, cannabis, benzodiazepines, and barbiturates. Common tests for substance use are blood, urine, and hair tests.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849438" y="471488"/>
            <a:ext cx="3617912" cy="2713037"/>
          </a:xfrm>
          <a:ln/>
        </p:spPr>
      </p:sp>
      <p:sp>
        <p:nvSpPr>
          <p:cNvPr id="37891" name="Rectangle 3"/>
          <p:cNvSpPr>
            <a:spLocks noGrp="1" noChangeArrowheads="1"/>
          </p:cNvSpPr>
          <p:nvPr>
            <p:ph type="body" idx="1"/>
          </p:nvPr>
        </p:nvSpPr>
        <p:spPr>
          <a:xfrm>
            <a:off x="732183" y="3620125"/>
            <a:ext cx="5850835" cy="5261314"/>
          </a:xfrm>
          <a:noFill/>
          <a:ln/>
        </p:spPr>
        <p:txBody>
          <a:bodyPr/>
          <a:lstStyle/>
          <a:p>
            <a:pPr defTabSz="948507">
              <a:defRPr/>
            </a:pPr>
            <a:r>
              <a:rPr lang="en-GB" dirty="0">
                <a:latin typeface="Arial" pitchFamily="34" charset="0"/>
                <a:cs typeface="Arial" pitchFamily="34" charset="0"/>
              </a:rPr>
              <a:t>The best screening tools are those that are very brief, easy to use, address alcohol, illicit drugs, and prescription medications, tell us whether further assessment is needed, and have good sensitivity and specificity. </a:t>
            </a:r>
            <a:r>
              <a:rPr lang="en-US" dirty="0">
                <a:latin typeface="Arial" pitchFamily="34" charset="0"/>
                <a:cs typeface="Arial" pitchFamily="34" charset="0"/>
              </a:rPr>
              <a:t>Sensitivity refers to the ability of a test to correctly identify those people who actually have a problem, in other words, “true positives.” Specificity is a test’s ability to identify people who do not have a problem—“true negatives.” Good screening tools maximize sensitivity and reduce “false positives.”</a:t>
            </a:r>
            <a:r>
              <a:rPr lang="en-GB" dirty="0">
                <a:latin typeface="Arial" pitchFamily="34" charset="0"/>
                <a:cs typeface="Arial" pitchFamily="34" charset="0"/>
              </a:rPr>
              <a:t> Self-report screens allow for more contextual information about the frequency and quantity of use. They are inexpensive, non-invasive, and highly sensitive for detecting substance use related problems.</a:t>
            </a:r>
            <a:endParaRPr lang="en-US" dirty="0">
              <a:latin typeface="Arial" pitchFamily="34" charset="0"/>
              <a:cs typeface="Arial" pitchFamily="34" charset="0"/>
            </a:endParaRP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849438" y="471488"/>
            <a:ext cx="3617912" cy="2713037"/>
          </a:xfrm>
          <a:ln/>
        </p:spPr>
      </p:sp>
      <p:sp>
        <p:nvSpPr>
          <p:cNvPr id="37891" name="Rectangle 3"/>
          <p:cNvSpPr>
            <a:spLocks noGrp="1" noChangeArrowheads="1"/>
          </p:cNvSpPr>
          <p:nvPr>
            <p:ph type="body" idx="1"/>
          </p:nvPr>
        </p:nvSpPr>
        <p:spPr>
          <a:xfrm>
            <a:off x="732183" y="3620125"/>
            <a:ext cx="5850835" cy="5261314"/>
          </a:xfrm>
          <a:noFill/>
          <a:ln/>
        </p:spPr>
        <p:txBody>
          <a:bodyPr/>
          <a:lstStyle/>
          <a:p>
            <a:pPr defTabSz="948507">
              <a:defRPr/>
            </a:pPr>
            <a:r>
              <a:rPr lang="en-GB" dirty="0">
                <a:latin typeface="Arial" pitchFamily="34" charset="0"/>
                <a:cs typeface="Arial" pitchFamily="34" charset="0"/>
              </a:rPr>
              <a:t>The best screening tools are those that are very brief, easy to use, address alcohol, illicit drugs, and prescription medications, tell us whether further assessment is needed, and have good sensitivity and specificity. </a:t>
            </a:r>
            <a:r>
              <a:rPr lang="en-US" dirty="0">
                <a:latin typeface="Arial" pitchFamily="34" charset="0"/>
                <a:cs typeface="Arial" pitchFamily="34" charset="0"/>
              </a:rPr>
              <a:t>Sensitivity refers to the ability of a test to correctly identify those people who actually have a problem, in other words, “true positives.” Specificity is a test’s ability to identify people who do not have a problem—“true negatives.” Good screening tools maximize sensitivity and reduce “false positives.”</a:t>
            </a:r>
            <a:r>
              <a:rPr lang="en-GB" dirty="0">
                <a:latin typeface="Arial" pitchFamily="34" charset="0"/>
                <a:cs typeface="Arial" pitchFamily="34" charset="0"/>
              </a:rPr>
              <a:t> Self-report screens allow for more contextual information about the frequency and quantity of use. They are inexpensive, non-invasive, and highly sensitive for detecting substance use related problems.</a:t>
            </a:r>
            <a:endParaRPr lang="en-US" dirty="0">
              <a:latin typeface="Arial" pitchFamily="34" charset="0"/>
              <a:cs typeface="Arial" pitchFamily="34" charset="0"/>
            </a:endParaRP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3ABE03D5-7C6F-4A08-814B-063D6EC94FC3}" type="slidenum">
              <a:rPr lang="en-US"/>
              <a:pPr>
                <a:defRPr/>
              </a:pPr>
              <a:t>44</a:t>
            </a:fld>
            <a:endParaRPr lang="en-US"/>
          </a:p>
        </p:txBody>
      </p:sp>
      <p:sp>
        <p:nvSpPr>
          <p:cNvPr id="39939" name="Rectangle 2"/>
          <p:cNvSpPr>
            <a:spLocks noGrp="1" noRot="1" noChangeAspect="1" noChangeArrowheads="1" noTextEdit="1"/>
          </p:cNvSpPr>
          <p:nvPr>
            <p:ph type="sldImg"/>
          </p:nvPr>
        </p:nvSpPr>
        <p:spPr>
          <a:xfrm>
            <a:off x="1849438" y="471488"/>
            <a:ext cx="3617912" cy="2713037"/>
          </a:xfrm>
          <a:ln/>
        </p:spPr>
      </p:sp>
      <p:sp>
        <p:nvSpPr>
          <p:cNvPr id="39940" name="Rectangle 3"/>
          <p:cNvSpPr>
            <a:spLocks noGrp="1" noChangeArrowheads="1"/>
          </p:cNvSpPr>
          <p:nvPr>
            <p:ph type="body" idx="1"/>
          </p:nvPr>
        </p:nvSpPr>
        <p:spPr>
          <a:noFill/>
          <a:ln/>
        </p:spPr>
        <p:txBody>
          <a:bodyPr/>
          <a:lstStyle/>
          <a:p>
            <a:r>
              <a:rPr lang="en-US" dirty="0">
                <a:latin typeface="Arial" pitchFamily="34" charset="0"/>
                <a:cs typeface="Arial" pitchFamily="34" charset="0"/>
              </a:rPr>
              <a:t>Here is a chart that provides information on 6 different screening tools. Some are very broad in scope like the ASSIST, which covers alcohol, tobacco, and illicit drugs. Others are very specific like the TWEAK, which was developed for use with pregnant women and only assesses alcohol use. Has anyone heard of any of these? Which ones? </a:t>
            </a:r>
            <a:br>
              <a:rPr lang="en-US" dirty="0">
                <a:latin typeface="Arial" pitchFamily="34" charset="0"/>
                <a:cs typeface="Arial" pitchFamily="34" charset="0"/>
              </a:rPr>
            </a:br>
            <a:endParaRPr lang="en-US" dirty="0">
              <a:latin typeface="Arial" pitchFamily="34" charset="0"/>
              <a:cs typeface="Arial" pitchFamily="34" charset="0"/>
            </a:endParaRPr>
          </a:p>
          <a:p>
            <a:r>
              <a:rPr lang="en-US" b="1" i="1" dirty="0">
                <a:latin typeface="Arial" pitchFamily="34" charset="0"/>
                <a:cs typeface="Arial" pitchFamily="34" charset="0"/>
              </a:rPr>
              <a:t>Allow</a:t>
            </a:r>
            <a:r>
              <a:rPr lang="en-US" i="1" dirty="0">
                <a:latin typeface="Arial" pitchFamily="34" charset="0"/>
                <a:cs typeface="Arial" pitchFamily="34" charset="0"/>
              </a:rPr>
              <a:t> 1 or 2 minutes for discussion.</a:t>
            </a:r>
          </a:p>
          <a:p>
            <a:r>
              <a:rPr lang="en-US" dirty="0">
                <a:latin typeface="Arial" pitchFamily="34" charset="0"/>
                <a:cs typeface="Arial" pitchFamily="34" charset="0"/>
              </a:rPr>
              <a:t> </a:t>
            </a:r>
          </a:p>
          <a:p>
            <a:r>
              <a:rPr lang="en-US" dirty="0">
                <a:latin typeface="Arial" pitchFamily="34" charset="0"/>
                <a:cs typeface="Arial" pitchFamily="34" charset="0"/>
              </a:rPr>
              <a:t>For those of you who work on college campuses, I’d like to mention that you may be interested in looking at the CRAFFT, which was developed for adolescents and has been used with college students. </a:t>
            </a:r>
          </a:p>
          <a:p>
            <a:r>
              <a:rPr lang="en-US" dirty="0">
                <a:latin typeface="Arial" pitchFamily="34" charset="0"/>
                <a:cs typeface="Arial" pitchFamily="34" charset="0"/>
              </a:rPr>
              <a:t> </a:t>
            </a:r>
          </a:p>
          <a:p>
            <a:r>
              <a:rPr lang="en-US" dirty="0">
                <a:latin typeface="Arial" pitchFamily="34" charset="0"/>
                <a:cs typeface="Arial" pitchFamily="34" charset="0"/>
              </a:rPr>
              <a:t>In this training, we will focus on the AUDIT (the Alcohol Use Disorders Identification Test). We chose to focus on the AUDIT for this training because it is the most common screening tool used in SBIRT programs in the U.S. It is straightforward, quick, and can be administered as an interview or by questionnaire. The AUDIT only covers alcohol. A commonly used screen for illicit drugs is the Drug Abuse Screening Test or the DAST. You can access all of these screens online.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849438" y="471488"/>
            <a:ext cx="3617912" cy="2713037"/>
          </a:xfrm>
          <a:ln/>
        </p:spPr>
      </p:sp>
      <p:sp>
        <p:nvSpPr>
          <p:cNvPr id="38915" name="Rectangle 3"/>
          <p:cNvSpPr>
            <a:spLocks noGrp="1" noChangeArrowheads="1"/>
          </p:cNvSpPr>
          <p:nvPr>
            <p:ph type="body" idx="1"/>
          </p:nvPr>
        </p:nvSpPr>
        <p:spPr>
          <a:xfrm>
            <a:off x="732183" y="3620125"/>
            <a:ext cx="5850835" cy="5261314"/>
          </a:xfrm>
          <a:noFill/>
          <a:ln/>
        </p:spPr>
        <p:txBody>
          <a:bodyPr/>
          <a:lstStyle/>
          <a:p>
            <a:r>
              <a:rPr lang="en-GB" dirty="0">
                <a:latin typeface="Arial" pitchFamily="34" charset="0"/>
                <a:cs typeface="Arial" pitchFamily="34" charset="0"/>
              </a:rPr>
              <a:t>Self-report screens allow for more contextual information about the frequency and quantity of use. They are inexpensive, non-invasive, and highly sensitive for detecting substance use related problems.</a:t>
            </a:r>
            <a:endParaRPr lang="en-US"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4</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376363" y="236538"/>
            <a:ext cx="4562475" cy="3422650"/>
          </a:xfrm>
          <a:ln/>
        </p:spPr>
      </p:sp>
      <p:sp>
        <p:nvSpPr>
          <p:cNvPr id="24579" name="Rectangle 3"/>
          <p:cNvSpPr>
            <a:spLocks noGrp="1" noChangeArrowheads="1"/>
          </p:cNvSpPr>
          <p:nvPr>
            <p:ph type="body" idx="1"/>
          </p:nvPr>
        </p:nvSpPr>
        <p:spPr>
          <a:noFill/>
          <a:ln/>
        </p:spPr>
        <p:txBody>
          <a:bodyPr/>
          <a:lstStyle/>
          <a:p>
            <a:r>
              <a:rPr lang="en-GB" smtClean="0">
                <a:latin typeface="Arial" charset="0"/>
                <a:cs typeface="Arial" charset="0"/>
              </a:rPr>
              <a:t>At this point, I’d like to ask you to join me in an exercise. What we’re going to do is reflect on a difficult change that we made in our lives. You will not be asked to share the details of this change with anyone. What is something you really struggled with? Let’s take a few minutes to think about this time and to think about how this change came about and how long it took you to take action. </a:t>
            </a:r>
          </a:p>
          <a:p>
            <a:endParaRPr lang="en-GB" smtClean="0">
              <a:latin typeface="Arial" charset="0"/>
              <a:cs typeface="Arial" charset="0"/>
            </a:endParaRPr>
          </a:p>
          <a:p>
            <a:r>
              <a:rPr lang="en-GB" b="1" i="1" smtClean="0">
                <a:latin typeface="Arial" charset="0"/>
                <a:cs typeface="Arial" charset="0"/>
              </a:rPr>
              <a:t>Allow </a:t>
            </a:r>
            <a:r>
              <a:rPr lang="en-GB" i="1" smtClean="0">
                <a:latin typeface="Arial" charset="0"/>
                <a:cs typeface="Arial" charset="0"/>
              </a:rPr>
              <a:t>the audience about 1 minute. </a:t>
            </a:r>
            <a:endParaRPr lang="en-US" i="1"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Did everyone think of something?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In my experience, any change takes time to commit to it. Even though a person may be thinking about changing, actually doing something about it or making an effort to change is really hard. Would anyone like to share how long it took from the point of considering a change to the point of taking action towards change? </a:t>
            </a:r>
          </a:p>
          <a:p>
            <a:endParaRPr lang="en-GB" smtClean="0">
              <a:latin typeface="Arial" charset="0"/>
              <a:cs typeface="Arial" charset="0"/>
            </a:endParaRPr>
          </a:p>
          <a:p>
            <a:r>
              <a:rPr lang="en-GB" b="1" i="1" smtClean="0">
                <a:latin typeface="Arial" charset="0"/>
                <a:cs typeface="Arial" charset="0"/>
              </a:rPr>
              <a:t>Allow</a:t>
            </a:r>
            <a:r>
              <a:rPr lang="en-GB" i="1" smtClean="0">
                <a:latin typeface="Arial" charset="0"/>
                <a:cs typeface="Arial" charset="0"/>
              </a:rPr>
              <a:t> 2-3 minutes for discussion.</a:t>
            </a:r>
            <a:endParaRPr lang="en-US" i="1" smtClean="0">
              <a:latin typeface="Arial" charset="0"/>
              <a:cs typeface="Arial" charset="0"/>
            </a:endParaRPr>
          </a:p>
          <a:p>
            <a:r>
              <a:rPr lang="en-US" smtClean="0">
                <a:latin typeface="Arial" charset="0"/>
                <a:cs typeface="Arial" charset="0"/>
              </a:rPr>
              <a:t> </a:t>
            </a:r>
          </a:p>
          <a:p>
            <a:r>
              <a:rPr lang="en-GB" smtClean="0">
                <a:latin typeface="Arial" charset="0"/>
                <a:cs typeface="Arial" charset="0"/>
              </a:rPr>
              <a:t>It is not uncommon for people to ponder change for a very long time before taking action—often years. SBIRT provides a way to speed this process up and help someone see the need for change and begin to do something about it.</a:t>
            </a:r>
            <a:endParaRPr lang="en-US"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9E4BB25B-CD86-486D-BA04-9E1CE6AA7ECC}" type="slidenum">
              <a:rPr lang="en-US"/>
              <a:pPr>
                <a:defRPr/>
              </a:pPr>
              <a:t>48</a:t>
            </a:fld>
            <a:endParaRPr lang="en-US"/>
          </a:p>
        </p:txBody>
      </p:sp>
      <p:sp>
        <p:nvSpPr>
          <p:cNvPr id="81922" name="Rectangle 2"/>
          <p:cNvSpPr>
            <a:spLocks noGrp="1" noRot="1" noChangeAspect="1" noChangeArrowheads="1" noTextEdit="1"/>
          </p:cNvSpPr>
          <p:nvPr>
            <p:ph type="sldImg"/>
          </p:nvPr>
        </p:nvSpPr>
        <p:spPr>
          <a:xfrm>
            <a:off x="1847850" y="471488"/>
            <a:ext cx="3616325" cy="2713037"/>
          </a:xfrm>
          <a:ln/>
        </p:spPr>
      </p:sp>
      <p:sp>
        <p:nvSpPr>
          <p:cNvPr id="81923" name="Rectangle 3"/>
          <p:cNvSpPr>
            <a:spLocks noGrp="1" noChangeArrowheads="1"/>
          </p:cNvSpPr>
          <p:nvPr>
            <p:ph type="body" idx="1"/>
          </p:nvPr>
        </p:nvSpPr>
        <p:spPr>
          <a:noFill/>
          <a:ln/>
        </p:spPr>
        <p:txBody>
          <a:bodyPr/>
          <a:lstStyle/>
          <a:p>
            <a:r>
              <a:rPr lang="en-GB" smtClean="0">
                <a:latin typeface="Arial" charset="0"/>
                <a:cs typeface="Arial" charset="0"/>
              </a:rPr>
              <a:t>Previously, we discussed the importance of setting a non-judgmental atmosphere for screening, but there are additional tips for ensuring accuracy of self-report responses. </a:t>
            </a:r>
            <a:endParaRPr lang="en-US" smtClean="0">
              <a:latin typeface="Arial" charset="0"/>
              <a:cs typeface="Arial" charset="0"/>
            </a:endParaRPr>
          </a:p>
          <a:p>
            <a:r>
              <a:rPr lang="en-GB" smtClean="0">
                <a:latin typeface="Arial" charset="0"/>
                <a:cs typeface="Arial" charset="0"/>
              </a:rPr>
              <a:t>1. For example, if possible, interview patients when they are sober. </a:t>
            </a:r>
            <a:endParaRPr lang="en-US" smtClean="0">
              <a:latin typeface="Arial" charset="0"/>
              <a:cs typeface="Arial" charset="0"/>
            </a:endParaRPr>
          </a:p>
          <a:p>
            <a:r>
              <a:rPr lang="en-GB" smtClean="0">
                <a:latin typeface="Arial" charset="0"/>
                <a:cs typeface="Arial" charset="0"/>
              </a:rPr>
              <a:t>2. Tell patients that the information is confidential.</a:t>
            </a:r>
            <a:endParaRPr lang="en-US" smtClean="0">
              <a:latin typeface="Arial" charset="0"/>
              <a:cs typeface="Arial" charset="0"/>
            </a:endParaRPr>
          </a:p>
          <a:p>
            <a:r>
              <a:rPr lang="en-GB" smtClean="0">
                <a:latin typeface="Arial" charset="0"/>
                <a:cs typeface="Arial" charset="0"/>
              </a:rPr>
              <a:t>3. Ask clearly worded, objective questions that are free from judgment.</a:t>
            </a:r>
            <a:endParaRPr lang="en-US" smtClean="0">
              <a:latin typeface="Arial" charset="0"/>
              <a:cs typeface="Arial" charset="0"/>
            </a:endParaRPr>
          </a:p>
          <a:p>
            <a:r>
              <a:rPr lang="en-GB" smtClean="0">
                <a:latin typeface="Arial" charset="0"/>
                <a:cs typeface="Arial" charset="0"/>
              </a:rPr>
              <a:t>4. Provide memory aids such as calendars, if needed. You can also have patients look at the response options to the questions to make it easier for them to use the appropriate response categories. </a:t>
            </a:r>
            <a:endParaRPr lang="en-US"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p:spPr>
        <p:txBody>
          <a:bodyPr/>
          <a:lstStyle/>
          <a:p>
            <a:r>
              <a:rPr lang="en-US" smtClean="0">
                <a:latin typeface="Arial" charset="0"/>
                <a:cs typeface="Arial" charset="0"/>
              </a:rPr>
              <a:t>At times we may want to do something very quick with patients to identify who may benefit from additional screening. This is like when we go through the initial screening at the airport security check and when the metal detector alarm beeps. The TSA agent may then do a more thorough assessment (by searching your bags or doing a “pat down”). The idea is the same. Pre-screens identify people who are potentially at risk and help save time by not requiring a more thorough screening of everyone. </a:t>
            </a:r>
          </a:p>
          <a:p>
            <a:r>
              <a:rPr lang="en-US" smtClean="0">
                <a:latin typeface="Arial" charset="0"/>
                <a:cs typeface="Arial" charset="0"/>
              </a:rPr>
              <a:t> </a:t>
            </a:r>
          </a:p>
          <a:p>
            <a:r>
              <a:rPr lang="en-US" smtClean="0">
                <a:latin typeface="Arial" charset="0"/>
                <a:cs typeface="Arial" charset="0"/>
              </a:rPr>
              <a:t>Typically, pre-screens are self-report and consist of 1 to 4 questions. </a:t>
            </a:r>
          </a:p>
          <a:p>
            <a:r>
              <a:rPr lang="en-US" smtClean="0">
                <a:latin typeface="Arial" charset="0"/>
                <a:cs typeface="Arial" charset="0"/>
              </a:rPr>
              <a:t> </a:t>
            </a:r>
          </a:p>
          <a:p>
            <a:r>
              <a:rPr lang="en-US"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86531092-C15A-4F10-BC81-4F0DFB6ECA68}" type="slidenum">
              <a:rPr lang="en-US" smtClean="0"/>
              <a:pPr>
                <a:defRPr/>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latin typeface="Arial" pitchFamily="34" charset="0"/>
                <a:cs typeface="Arial" pitchFamily="34" charset="0"/>
              </a:rPr>
              <a:t>NIAAA has a single-item pre-screener for alcohol use: "How many times in the past year have you had X or more drinks in a day?" </a:t>
            </a:r>
          </a:p>
          <a:p>
            <a:pPr>
              <a:defRPr/>
            </a:pPr>
            <a:r>
              <a:rPr lang="en-US" dirty="0" smtClean="0">
                <a:latin typeface="Arial" pitchFamily="34" charset="0"/>
                <a:cs typeface="Arial" pitchFamily="34" charset="0"/>
              </a:rPr>
              <a:t>X equals 5 for men and 4 for women. This pre-screen has been shown to identify unhealthy alcohol use. A positive screen is any response greater than 1 and should be followed by further screening or, in some cases, a brief intervention.</a:t>
            </a:r>
          </a:p>
          <a:p>
            <a:pPr>
              <a:defRPr/>
            </a:pPr>
            <a:r>
              <a:rPr lang="en-US" dirty="0" smtClean="0">
                <a:latin typeface="Arial" pitchFamily="34" charset="0"/>
                <a:cs typeface="Arial" pitchFamily="34" charset="0"/>
              </a:rPr>
              <a:t> </a:t>
            </a:r>
          </a:p>
          <a:p>
            <a:pPr>
              <a:defRPr/>
            </a:pP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668E6BE8-927E-475F-A46C-C9717EC891C6}" type="slidenum">
              <a:rPr lang="en-US" smtClean="0"/>
              <a:pPr>
                <a:defRPr/>
              </a:pPr>
              <a:t>50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latin typeface="Arial" pitchFamily="34" charset="0"/>
                <a:cs typeface="Arial" pitchFamily="34" charset="0"/>
              </a:rPr>
              <a:t>There is a parallel validated pre-screening question for illicit drug use: "How many times in the past year have you used an illegal drug or used a prescription medication for non-medical reasons?” A score of 1 or more is considered a positive result and should trigger more in-depth screening and possibly a brief intervention.</a:t>
            </a:r>
          </a:p>
          <a:p>
            <a:pPr>
              <a:defRPr/>
            </a:pPr>
            <a:r>
              <a:rPr lang="en-US" dirty="0" smtClean="0">
                <a:latin typeface="Arial" pitchFamily="34" charset="0"/>
                <a:cs typeface="Arial" pitchFamily="34" charset="0"/>
              </a:rPr>
              <a:t> </a:t>
            </a:r>
          </a:p>
          <a:p>
            <a:pPr>
              <a:defRPr/>
            </a:pPr>
            <a:r>
              <a:rPr lang="en-US" b="1" i="1" dirty="0" smtClean="0">
                <a:latin typeface="Arial" pitchFamily="34" charset="0"/>
                <a:cs typeface="Arial" pitchFamily="34" charset="0"/>
              </a:rPr>
              <a:t>Pose </a:t>
            </a:r>
            <a:r>
              <a:rPr lang="en-US" i="1" dirty="0" smtClean="0">
                <a:latin typeface="Arial" pitchFamily="34" charset="0"/>
                <a:cs typeface="Arial" pitchFamily="34" charset="0"/>
              </a:rPr>
              <a:t>the following question in neutral, matter-of-fact way; you want to get people thinking:</a:t>
            </a: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What is the safe limit for drugs, say, cocaine? How much crack is OK for people to use? </a:t>
            </a:r>
          </a:p>
          <a:p>
            <a:pPr>
              <a:defRPr/>
            </a:pPr>
            <a:r>
              <a:rPr lang="en-US" dirty="0" smtClean="0">
                <a:latin typeface="Arial" pitchFamily="34" charset="0"/>
                <a:cs typeface="Arial" pitchFamily="34" charset="0"/>
              </a:rPr>
              <a:t> </a:t>
            </a:r>
          </a:p>
          <a:p>
            <a:pPr>
              <a:defRPr/>
            </a:pPr>
            <a:r>
              <a:rPr lang="en-US" dirty="0" smtClean="0">
                <a:latin typeface="Arial" pitchFamily="34" charset="0"/>
                <a:cs typeface="Arial" pitchFamily="34" charset="0"/>
              </a:rPr>
              <a:t>Any illicit substance use is problematic because a person is putting him or herself at risk by using them. </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How easy or difficult do you think it is to identify overuse or misuse of prescription medications? </a:t>
            </a:r>
          </a:p>
          <a:p>
            <a:pPr>
              <a:defRPr/>
            </a:pPr>
            <a:r>
              <a:rPr lang="en-US" dirty="0" smtClean="0">
                <a:latin typeface="Arial" pitchFamily="34" charset="0"/>
                <a:cs typeface="Arial" pitchFamily="34" charset="0"/>
              </a:rPr>
              <a:t> </a:t>
            </a:r>
          </a:p>
          <a:p>
            <a:pPr>
              <a:defRPr/>
            </a:pPr>
            <a:r>
              <a:rPr lang="en-US" b="1" i="1" dirty="0" smtClean="0">
                <a:latin typeface="Arial" pitchFamily="34" charset="0"/>
                <a:cs typeface="Arial" pitchFamily="34" charset="0"/>
              </a:rPr>
              <a:t>Allow</a:t>
            </a:r>
            <a:r>
              <a:rPr lang="en-US" i="1" dirty="0" smtClean="0">
                <a:latin typeface="Arial" pitchFamily="34" charset="0"/>
                <a:cs typeface="Arial" pitchFamily="34" charset="0"/>
              </a:rPr>
              <a:t> a couple of responses from participants.</a:t>
            </a:r>
            <a:endParaRPr lang="en-US" dirty="0" smtClean="0">
              <a:latin typeface="Arial" pitchFamily="34" charset="0"/>
              <a:cs typeface="Arial" pitchFamily="34" charset="0"/>
            </a:endParaRPr>
          </a:p>
          <a:p>
            <a:pPr>
              <a:defRPr/>
            </a:pPr>
            <a:r>
              <a:rPr lang="en-US" i="1" dirty="0" smtClean="0">
                <a:latin typeface="Arial" pitchFamily="34" charset="0"/>
                <a:cs typeface="Arial" pitchFamily="34" charset="0"/>
              </a:rPr>
              <a:t> </a:t>
            </a: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This can be complicated, because many people, including college students, view prescriptions as safe—and legal—because a doctor wrote a prescription for the medication to someone. </a:t>
            </a:r>
          </a:p>
          <a:p>
            <a:pPr>
              <a:defRPr/>
            </a:pPr>
            <a:r>
              <a:rPr lang="en-US" dirty="0" smtClean="0">
                <a:latin typeface="Arial" pitchFamily="34" charset="0"/>
                <a:cs typeface="Arial" pitchFamily="34" charset="0"/>
              </a:rPr>
              <a:t> </a:t>
            </a:r>
          </a:p>
        </p:txBody>
      </p:sp>
      <p:sp>
        <p:nvSpPr>
          <p:cNvPr id="4" name="Slide Number Placeholder 3"/>
          <p:cNvSpPr>
            <a:spLocks noGrp="1"/>
          </p:cNvSpPr>
          <p:nvPr>
            <p:ph type="sldNum" sz="quarter" idx="5"/>
          </p:nvPr>
        </p:nvSpPr>
        <p:spPr/>
        <p:txBody>
          <a:bodyPr/>
          <a:lstStyle/>
          <a:p>
            <a:pPr>
              <a:defRPr/>
            </a:pPr>
            <a:fld id="{B300DB51-7652-4673-9DA9-379BBD6EBC62}" type="slidenum">
              <a:rPr lang="en-US" smtClean="0"/>
              <a:pPr>
                <a:defRPr/>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77126" indent="-298895" eaLnBrk="0" hangingPunct="0">
              <a:defRPr sz="2900">
                <a:solidFill>
                  <a:schemeClr val="tx1"/>
                </a:solidFill>
                <a:latin typeface="Times New Roman" pitchFamily="18" charset="0"/>
              </a:defRPr>
            </a:lvl2pPr>
            <a:lvl3pPr marL="1195578" indent="-239116" eaLnBrk="0" hangingPunct="0">
              <a:defRPr sz="2900">
                <a:solidFill>
                  <a:schemeClr val="tx1"/>
                </a:solidFill>
                <a:latin typeface="Times New Roman" pitchFamily="18" charset="0"/>
              </a:defRPr>
            </a:lvl3pPr>
            <a:lvl4pPr marL="1673809" indent="-239116" eaLnBrk="0" hangingPunct="0">
              <a:defRPr sz="2900">
                <a:solidFill>
                  <a:schemeClr val="tx1"/>
                </a:solidFill>
                <a:latin typeface="Times New Roman" pitchFamily="18" charset="0"/>
              </a:defRPr>
            </a:lvl4pPr>
            <a:lvl5pPr marL="2152040" indent="-239116" eaLnBrk="0" hangingPunct="0">
              <a:defRPr sz="2900">
                <a:solidFill>
                  <a:schemeClr val="tx1"/>
                </a:solidFill>
                <a:latin typeface="Times New Roman" pitchFamily="18" charset="0"/>
              </a:defRPr>
            </a:lvl5pPr>
            <a:lvl6pPr marL="2630272" indent="-239116" eaLnBrk="0" fontAlgn="base" hangingPunct="0">
              <a:lnSpc>
                <a:spcPct val="90000"/>
              </a:lnSpc>
              <a:spcBef>
                <a:spcPct val="20000"/>
              </a:spcBef>
              <a:spcAft>
                <a:spcPct val="0"/>
              </a:spcAft>
              <a:defRPr sz="2900">
                <a:solidFill>
                  <a:schemeClr val="tx1"/>
                </a:solidFill>
                <a:latin typeface="Times New Roman" pitchFamily="18" charset="0"/>
              </a:defRPr>
            </a:lvl6pPr>
            <a:lvl7pPr marL="3108503" indent="-239116" eaLnBrk="0" fontAlgn="base" hangingPunct="0">
              <a:lnSpc>
                <a:spcPct val="90000"/>
              </a:lnSpc>
              <a:spcBef>
                <a:spcPct val="20000"/>
              </a:spcBef>
              <a:spcAft>
                <a:spcPct val="0"/>
              </a:spcAft>
              <a:defRPr sz="2900">
                <a:solidFill>
                  <a:schemeClr val="tx1"/>
                </a:solidFill>
                <a:latin typeface="Times New Roman" pitchFamily="18" charset="0"/>
              </a:defRPr>
            </a:lvl7pPr>
            <a:lvl8pPr marL="3586734" indent="-239116" eaLnBrk="0" fontAlgn="base" hangingPunct="0">
              <a:lnSpc>
                <a:spcPct val="90000"/>
              </a:lnSpc>
              <a:spcBef>
                <a:spcPct val="20000"/>
              </a:spcBef>
              <a:spcAft>
                <a:spcPct val="0"/>
              </a:spcAft>
              <a:defRPr sz="2900">
                <a:solidFill>
                  <a:schemeClr val="tx1"/>
                </a:solidFill>
                <a:latin typeface="Times New Roman" pitchFamily="18" charset="0"/>
              </a:defRPr>
            </a:lvl8pPr>
            <a:lvl9pPr marL="4064965" indent="-239116" eaLnBrk="0" fontAlgn="base" hangingPunct="0">
              <a:lnSpc>
                <a:spcPct val="90000"/>
              </a:lnSpc>
              <a:spcBef>
                <a:spcPct val="20000"/>
              </a:spcBef>
              <a:spcAft>
                <a:spcPct val="0"/>
              </a:spcAft>
              <a:defRPr sz="2900">
                <a:solidFill>
                  <a:schemeClr val="tx1"/>
                </a:solidFill>
                <a:latin typeface="Times New Roman" pitchFamily="18" charset="0"/>
              </a:defRPr>
            </a:lvl9pPr>
          </a:lstStyle>
          <a:p>
            <a:pPr eaLnBrk="1" hangingPunct="1"/>
            <a:fld id="{AC212D28-022A-4DFC-8049-1C47CB09F235}" type="slidenum">
              <a:rPr lang="en-US" sz="1300"/>
              <a:pPr eaLnBrk="1" hangingPunct="1"/>
              <a:t>60</a:t>
            </a:fld>
            <a:endParaRPr 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77126" indent="-298895" eaLnBrk="0" hangingPunct="0">
              <a:defRPr sz="2900">
                <a:solidFill>
                  <a:schemeClr val="tx1"/>
                </a:solidFill>
                <a:latin typeface="Times New Roman" pitchFamily="18" charset="0"/>
              </a:defRPr>
            </a:lvl2pPr>
            <a:lvl3pPr marL="1195578" indent="-239116" eaLnBrk="0" hangingPunct="0">
              <a:defRPr sz="2900">
                <a:solidFill>
                  <a:schemeClr val="tx1"/>
                </a:solidFill>
                <a:latin typeface="Times New Roman" pitchFamily="18" charset="0"/>
              </a:defRPr>
            </a:lvl3pPr>
            <a:lvl4pPr marL="1673809" indent="-239116" eaLnBrk="0" hangingPunct="0">
              <a:defRPr sz="2900">
                <a:solidFill>
                  <a:schemeClr val="tx1"/>
                </a:solidFill>
                <a:latin typeface="Times New Roman" pitchFamily="18" charset="0"/>
              </a:defRPr>
            </a:lvl4pPr>
            <a:lvl5pPr marL="2152040" indent="-239116" eaLnBrk="0" hangingPunct="0">
              <a:defRPr sz="2900">
                <a:solidFill>
                  <a:schemeClr val="tx1"/>
                </a:solidFill>
                <a:latin typeface="Times New Roman" pitchFamily="18" charset="0"/>
              </a:defRPr>
            </a:lvl5pPr>
            <a:lvl6pPr marL="2630272" indent="-239116" eaLnBrk="0" fontAlgn="base" hangingPunct="0">
              <a:lnSpc>
                <a:spcPct val="90000"/>
              </a:lnSpc>
              <a:spcBef>
                <a:spcPct val="20000"/>
              </a:spcBef>
              <a:spcAft>
                <a:spcPct val="0"/>
              </a:spcAft>
              <a:defRPr sz="2900">
                <a:solidFill>
                  <a:schemeClr val="tx1"/>
                </a:solidFill>
                <a:latin typeface="Times New Roman" pitchFamily="18" charset="0"/>
              </a:defRPr>
            </a:lvl6pPr>
            <a:lvl7pPr marL="3108503" indent="-239116" eaLnBrk="0" fontAlgn="base" hangingPunct="0">
              <a:lnSpc>
                <a:spcPct val="90000"/>
              </a:lnSpc>
              <a:spcBef>
                <a:spcPct val="20000"/>
              </a:spcBef>
              <a:spcAft>
                <a:spcPct val="0"/>
              </a:spcAft>
              <a:defRPr sz="2900">
                <a:solidFill>
                  <a:schemeClr val="tx1"/>
                </a:solidFill>
                <a:latin typeface="Times New Roman" pitchFamily="18" charset="0"/>
              </a:defRPr>
            </a:lvl7pPr>
            <a:lvl8pPr marL="3586734" indent="-239116" eaLnBrk="0" fontAlgn="base" hangingPunct="0">
              <a:lnSpc>
                <a:spcPct val="90000"/>
              </a:lnSpc>
              <a:spcBef>
                <a:spcPct val="20000"/>
              </a:spcBef>
              <a:spcAft>
                <a:spcPct val="0"/>
              </a:spcAft>
              <a:defRPr sz="2900">
                <a:solidFill>
                  <a:schemeClr val="tx1"/>
                </a:solidFill>
                <a:latin typeface="Times New Roman" pitchFamily="18" charset="0"/>
              </a:defRPr>
            </a:lvl8pPr>
            <a:lvl9pPr marL="4064965" indent="-239116" eaLnBrk="0" fontAlgn="base" hangingPunct="0">
              <a:lnSpc>
                <a:spcPct val="90000"/>
              </a:lnSpc>
              <a:spcBef>
                <a:spcPct val="20000"/>
              </a:spcBef>
              <a:spcAft>
                <a:spcPct val="0"/>
              </a:spcAft>
              <a:defRPr sz="2900">
                <a:solidFill>
                  <a:schemeClr val="tx1"/>
                </a:solidFill>
                <a:latin typeface="Times New Roman" pitchFamily="18" charset="0"/>
              </a:defRPr>
            </a:lvl9pPr>
          </a:lstStyle>
          <a:p>
            <a:pPr eaLnBrk="1" hangingPunct="1"/>
            <a:fld id="{8189A4E8-D8B6-40F5-B7BE-C9E7A2AD533C}" type="slidenum">
              <a:rPr lang="en-US" sz="1300"/>
              <a:pPr eaLnBrk="1" hangingPunct="1"/>
              <a:t>61</a:t>
            </a:fld>
            <a:endParaRPr 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pPr>
                <a:defRPr/>
              </a:pPr>
              <a:t>62</a:t>
            </a:fld>
            <a:endParaRPr lang="en-US"/>
          </a:p>
        </p:txBody>
      </p:sp>
    </p:spTree>
    <p:extLst>
      <p:ext uri="{BB962C8B-B14F-4D97-AF65-F5344CB8AC3E}">
        <p14:creationId xmlns:p14="http://schemas.microsoft.com/office/powerpoint/2010/main" val="2768219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280608C7-A2F3-49A9-8220-6EE1B729534F}" type="slidenum">
              <a:rPr lang="en-US">
                <a:solidFill>
                  <a:prstClr val="black"/>
                </a:solidFill>
                <a:latin typeface="Times New Roman" pitchFamily="18" charset="0"/>
              </a:rPr>
              <a:pPr/>
              <a:t>66</a:t>
            </a:fld>
            <a:endParaRPr lang="en-US">
              <a:solidFill>
                <a:prstClr val="black"/>
              </a:solidFill>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low score does not mean that a patient is free of drug-related problems. One must take into consideration the length of time the patient has been using, level of consumption, and other data collected to assist in score interpratation.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CC38CE09-D14C-40E0-8667-1D4385E8DA4D}" type="slidenum">
              <a:rPr lang="en-US">
                <a:solidFill>
                  <a:prstClr val="black"/>
                </a:solidFill>
                <a:latin typeface="Times New Roman" pitchFamily="18" charset="0"/>
              </a:rPr>
              <a:pPr/>
              <a:t>69</a:t>
            </a:fld>
            <a:endParaRPr lang="en-US">
              <a:solidFill>
                <a:prstClr val="black"/>
              </a:solidFill>
              <a:latin typeface="Times New Roman" pitchFamily="18"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ASAM = American Society of Addiction Medicine Placement Criteria</a:t>
            </a:r>
          </a:p>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33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5</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376363" y="236538"/>
            <a:ext cx="4562475" cy="3422650"/>
          </a:xfrm>
          <a:ln/>
        </p:spPr>
      </p:sp>
      <p:sp>
        <p:nvSpPr>
          <p:cNvPr id="24579" name="Rectangle 3"/>
          <p:cNvSpPr>
            <a:spLocks noGrp="1" noChangeArrowheads="1"/>
          </p:cNvSpPr>
          <p:nvPr>
            <p:ph type="body" idx="1"/>
          </p:nvPr>
        </p:nvSpPr>
        <p:spPr>
          <a:noFill/>
          <a:ln/>
        </p:spPr>
        <p:txBody>
          <a:bodyPr/>
          <a:lstStyle/>
          <a:p>
            <a:r>
              <a:rPr lang="en-GB" smtClean="0">
                <a:latin typeface="Arial" charset="0"/>
                <a:cs typeface="Arial" charset="0"/>
              </a:rPr>
              <a:t>At this point, I’d like to ask you to join me in an exercise. What we’re going to do is reflect on a difficult change that we made in our lives. You will not be asked to share the details of this change with anyone. What is something you really struggled with? Let’s take a few minutes to think about this time and to think about how this change came about and how long it took you to take action. </a:t>
            </a:r>
          </a:p>
          <a:p>
            <a:endParaRPr lang="en-GB" smtClean="0">
              <a:latin typeface="Arial" charset="0"/>
              <a:cs typeface="Arial" charset="0"/>
            </a:endParaRPr>
          </a:p>
          <a:p>
            <a:r>
              <a:rPr lang="en-GB" b="1" i="1" smtClean="0">
                <a:latin typeface="Arial" charset="0"/>
                <a:cs typeface="Arial" charset="0"/>
              </a:rPr>
              <a:t>Allow </a:t>
            </a:r>
            <a:r>
              <a:rPr lang="en-GB" i="1" smtClean="0">
                <a:latin typeface="Arial" charset="0"/>
                <a:cs typeface="Arial" charset="0"/>
              </a:rPr>
              <a:t>the audience about 1 minute. </a:t>
            </a:r>
            <a:endParaRPr lang="en-US" i="1"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Did everyone think of something?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In my experience, any change takes time to commit to it. Even though a person may be thinking about changing, actually doing something about it or making an effort to change is really hard. Would anyone like to share how long it took from the point of considering a change to the point of taking action towards change? </a:t>
            </a:r>
          </a:p>
          <a:p>
            <a:endParaRPr lang="en-GB" smtClean="0">
              <a:latin typeface="Arial" charset="0"/>
              <a:cs typeface="Arial" charset="0"/>
            </a:endParaRPr>
          </a:p>
          <a:p>
            <a:r>
              <a:rPr lang="en-GB" b="1" i="1" smtClean="0">
                <a:latin typeface="Arial" charset="0"/>
                <a:cs typeface="Arial" charset="0"/>
              </a:rPr>
              <a:t>Allow</a:t>
            </a:r>
            <a:r>
              <a:rPr lang="en-GB" i="1" smtClean="0">
                <a:latin typeface="Arial" charset="0"/>
                <a:cs typeface="Arial" charset="0"/>
              </a:rPr>
              <a:t> 2-3 minutes for discussion.</a:t>
            </a:r>
            <a:endParaRPr lang="en-US" i="1" smtClean="0">
              <a:latin typeface="Arial" charset="0"/>
              <a:cs typeface="Arial" charset="0"/>
            </a:endParaRPr>
          </a:p>
          <a:p>
            <a:r>
              <a:rPr lang="en-US" smtClean="0">
                <a:latin typeface="Arial" charset="0"/>
                <a:cs typeface="Arial" charset="0"/>
              </a:rPr>
              <a:t> </a:t>
            </a:r>
          </a:p>
          <a:p>
            <a:r>
              <a:rPr lang="en-GB" smtClean="0">
                <a:latin typeface="Arial" charset="0"/>
                <a:cs typeface="Arial" charset="0"/>
              </a:rPr>
              <a:t>It is not uncommon for people to ponder change for a very long time before taking action—often years. SBIRT provides a way to speed this process up and help someone see the need for change and begin to do something about it.</a:t>
            </a:r>
            <a:endParaRPr lang="en-US" smtClean="0">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a:lnSpc>
                <a:spcPct val="115000"/>
              </a:lnSpc>
              <a:spcBef>
                <a:spcPts val="0"/>
              </a:spcBef>
              <a:spcAft>
                <a:spcPts val="0"/>
              </a:spcAft>
            </a:pPr>
            <a:r>
              <a:rPr lang="en-US" dirty="0">
                <a:solidFill>
                  <a:srgbClr val="000000"/>
                </a:solidFill>
                <a:latin typeface="Arial" pitchFamily="34" charset="0"/>
                <a:ea typeface="Calibri"/>
                <a:cs typeface="Arial" pitchFamily="34" charset="0"/>
              </a:rPr>
              <a:t>The Alcohol Use Disorders Identification Test or AUDIT was developed in the 1980s to identify alcohol use, abuse, and possible dependence. The AUDIT has 10 questions. It has been validated for use with diverse groups of people. It was originally designed for use in primary care settings, but can be used in mental health and college/university campus settings, as well.</a:t>
            </a:r>
            <a:endParaRPr lang="en-US" dirty="0">
              <a:latin typeface="Arial" pitchFamily="34" charset="0"/>
              <a:ea typeface="Calibri"/>
              <a:cs typeface="Arial" pitchFamily="34" charset="0"/>
            </a:endParaRPr>
          </a:p>
          <a:p>
            <a:pPr>
              <a:lnSpc>
                <a:spcPct val="115000"/>
              </a:lnSpc>
              <a:spcBef>
                <a:spcPts val="0"/>
              </a:spcBef>
              <a:spcAft>
                <a:spcPts val="0"/>
              </a:spcAft>
            </a:pPr>
            <a:r>
              <a:rPr lang="en-US" dirty="0">
                <a:latin typeface="Arial" pitchFamily="34" charset="0"/>
                <a:ea typeface="Calibri"/>
                <a:cs typeface="Arial" pitchFamily="34" charset="0"/>
              </a:rPr>
              <a:t> </a:t>
            </a: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B17BA26B-1A63-42A6-A59B-B293D8A76AA3}" type="slidenum">
              <a:rPr lang="en-US" smtClean="0">
                <a:solidFill>
                  <a:prstClr val="black"/>
                </a:solidFill>
              </a:rPr>
              <a:pPr>
                <a:defRPr/>
              </a:pPr>
              <a:t>72</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r>
              <a:rPr lang="en-US" smtClean="0"/>
              <a:t>Salience: increased importance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dirty="0">
                <a:latin typeface="Arial" pitchFamily="34" charset="0"/>
                <a:cs typeface="Arial" pitchFamily="34" charset="0"/>
              </a:rPr>
              <a:t>Like most screens, the AUDIT gives you a score. Take a minute with your partner and add up the score from your run-through. Looking at this slide, you can see how the scores correlate to risk levels (low, moderate, and high). </a:t>
            </a:r>
          </a:p>
          <a:p>
            <a:r>
              <a:rPr lang="en-US" dirty="0">
                <a:latin typeface="Arial" pitchFamily="34" charset="0"/>
                <a:cs typeface="Arial" pitchFamily="34" charset="0"/>
              </a:rPr>
              <a:t> </a:t>
            </a:r>
          </a:p>
          <a:p>
            <a:r>
              <a:rPr lang="en-US" dirty="0">
                <a:latin typeface="Arial" pitchFamily="34" charset="0"/>
                <a:cs typeface="Arial" pitchFamily="34" charset="0"/>
              </a:rPr>
              <a:t>For example, a score of 0 to 7 is considered low risk and the appropriate response from the provider is to tell the patient he/she is at low risk, which is great. They should then encourage them to continue these low-risk behaviors.</a:t>
            </a:r>
          </a:p>
          <a:p>
            <a:r>
              <a:rPr lang="en-US" dirty="0">
                <a:latin typeface="Arial" pitchFamily="34" charset="0"/>
                <a:cs typeface="Arial" pitchFamily="34" charset="0"/>
              </a:rPr>
              <a:t> </a:t>
            </a:r>
          </a:p>
          <a:p>
            <a:r>
              <a:rPr lang="en-US" dirty="0">
                <a:latin typeface="Arial" pitchFamily="34" charset="0"/>
                <a:cs typeface="Arial" pitchFamily="34" charset="0"/>
              </a:rPr>
              <a:t>Scores between 8 and 19 suggests low to moderate risk. People in this risk range should receive a brief intervention focused on lowering their risk. </a:t>
            </a:r>
          </a:p>
          <a:p>
            <a:r>
              <a:rPr lang="en-US" dirty="0">
                <a:latin typeface="Arial" pitchFamily="34" charset="0"/>
                <a:cs typeface="Arial" pitchFamily="34" charset="0"/>
              </a:rPr>
              <a:t> </a:t>
            </a:r>
          </a:p>
          <a:p>
            <a:r>
              <a:rPr lang="en-US" dirty="0">
                <a:latin typeface="Arial" pitchFamily="34" charset="0"/>
                <a:cs typeface="Arial" pitchFamily="34" charset="0"/>
              </a:rPr>
              <a:t>People at the higher end of the moderate risk range—people who score 16 to 19—should be given a brief intervention and possibly the opportunity for brief treatment, which means additional counseling sessions. Again the goal is to help them to identify strategies to lower their risk of developing problems.</a:t>
            </a:r>
          </a:p>
          <a:p>
            <a:r>
              <a:rPr lang="en-US" dirty="0">
                <a:latin typeface="Arial" pitchFamily="34" charset="0"/>
                <a:cs typeface="Arial" pitchFamily="34" charset="0"/>
              </a:rPr>
              <a:t> </a:t>
            </a:r>
          </a:p>
          <a:p>
            <a:r>
              <a:rPr lang="en-US" dirty="0">
                <a:latin typeface="Arial" pitchFamily="34" charset="0"/>
                <a:cs typeface="Arial" pitchFamily="34" charset="0"/>
              </a:rPr>
              <a:t>A person at the very high end, with a score of 20 or higher, may have alcohol dependence. This person needs a referral to specialized care. A brief intervention should be conducted, but now the focus should be on helping the person to choose to accept and follow through on a referral to treatment.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1EE38D0-1B52-48B5-8348-95A81283B033}" type="slidenum">
              <a:rPr lang="en-US" smtClean="0">
                <a:solidFill>
                  <a:prstClr val="black"/>
                </a:solidFill>
              </a:rPr>
              <a:pPr/>
              <a:t>77</a:t>
            </a:fld>
            <a:endParaRPr lang="en-US"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11C502CC-3EED-4048-B507-E4B5E564F014}" type="slidenum">
              <a:rPr lang="en-US">
                <a:solidFill>
                  <a:prstClr val="black"/>
                </a:solidFill>
                <a:latin typeface="Times New Roman" pitchFamily="18" charset="0"/>
              </a:rPr>
              <a:pPr/>
              <a:t>84</a:t>
            </a:fld>
            <a:endParaRPr lang="en-US">
              <a:solidFill>
                <a:prstClr val="black"/>
              </a:solidFill>
              <a:latin typeface="Times New Roman" pitchFamily="18" charset="0"/>
            </a:endParaRPr>
          </a:p>
        </p:txBody>
      </p:sp>
      <p:sp>
        <p:nvSpPr>
          <p:cNvPr id="253955" name="Rectangle 2"/>
          <p:cNvSpPr>
            <a:spLocks noGrp="1" noRot="1" noChangeAspect="1" noChangeArrowheads="1" noTextEdit="1"/>
          </p:cNvSpPr>
          <p:nvPr>
            <p:ph type="sldImg"/>
          </p:nvPr>
        </p:nvSpPr>
        <p:spPr>
          <a:xfrm>
            <a:off x="2555875" y="471488"/>
            <a:ext cx="2085975" cy="1563687"/>
          </a:xfrm>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sz="1700"/>
              <a:t>The </a:t>
            </a:r>
            <a:r>
              <a:rPr lang="en-AU" sz="1700" b="1"/>
              <a:t>ASSIST</a:t>
            </a:r>
            <a:r>
              <a:rPr lang="en-AU" sz="1700"/>
              <a:t> is the </a:t>
            </a:r>
            <a:r>
              <a:rPr lang="en-AU" sz="1700" b="1"/>
              <a:t>A</a:t>
            </a:r>
            <a:r>
              <a:rPr lang="en-AU" sz="1700"/>
              <a:t>lcohol, </a:t>
            </a:r>
            <a:r>
              <a:rPr lang="en-AU" sz="1700" b="1"/>
              <a:t>S</a:t>
            </a:r>
            <a:r>
              <a:rPr lang="en-AU" sz="1700"/>
              <a:t>moking and </a:t>
            </a:r>
            <a:r>
              <a:rPr lang="en-AU" sz="1700" b="1"/>
              <a:t>S</a:t>
            </a:r>
            <a:r>
              <a:rPr lang="en-AU" sz="1700"/>
              <a:t>ubstance </a:t>
            </a:r>
            <a:r>
              <a:rPr lang="en-AU" sz="1700" b="1"/>
              <a:t>I</a:t>
            </a:r>
            <a:r>
              <a:rPr lang="en-AU" sz="1700"/>
              <a:t>nvolvement </a:t>
            </a:r>
            <a:r>
              <a:rPr lang="en-AU" sz="1700" b="1"/>
              <a:t>S</a:t>
            </a:r>
            <a:r>
              <a:rPr lang="en-AU" sz="1700"/>
              <a:t>creening </a:t>
            </a:r>
            <a:r>
              <a:rPr lang="en-AU" sz="1700" b="1"/>
              <a:t>T</a:t>
            </a:r>
            <a:r>
              <a:rPr lang="en-AU" sz="1700"/>
              <a:t>est.  It is a brief screening questionnaire to find out about people’s use of psychoactive substances.  It was developed by the WHO and an international team of substance use researchers as a simple method of screening for hazardous, harmful and dependent use of alcohol, tobacco and other psychoactive substances. </a:t>
            </a:r>
          </a:p>
          <a:p>
            <a:pPr eaLnBrk="1" hangingPunct="1"/>
            <a:endParaRPr lang="en-AU" sz="1700"/>
          </a:p>
          <a:p>
            <a:pPr eaLnBrk="1" hangingPunct="1"/>
            <a:r>
              <a:rPr lang="en-AU" sz="1700"/>
              <a:t>The ASSIST is the first screening test which covers all psychoactive substances including alcohol, tobacco and illicit drugs, and can help practitioners identify patients who may have hazardous, harmful or dependent use of one or more substances.</a:t>
            </a:r>
          </a:p>
          <a:p>
            <a:pPr eaLnBrk="1" hangingPunct="1"/>
            <a:endParaRPr lang="en-AU" sz="1700"/>
          </a:p>
          <a:p>
            <a:pPr eaLnBrk="1" hangingPunct="1">
              <a:buFontTx/>
              <a:buChar char="•"/>
            </a:pPr>
            <a:r>
              <a:rPr lang="en-AU" sz="1700"/>
              <a:t>Hazardous use is a pattern of psychoactive substance use which increases the risk of harmful consequences for the user.</a:t>
            </a:r>
          </a:p>
          <a:p>
            <a:pPr eaLnBrk="1" hangingPunct="1">
              <a:buFontTx/>
              <a:buChar char="•"/>
            </a:pPr>
            <a:r>
              <a:rPr lang="en-AU" sz="1700"/>
              <a:t>Harmful use is a pattern of psychoactive substance use that is damaging to the physical and or mental health of the user.</a:t>
            </a:r>
          </a:p>
          <a:p>
            <a:pPr eaLnBrk="1" hangingPunct="1">
              <a:buFontTx/>
              <a:buChar char="•"/>
            </a:pPr>
            <a:r>
              <a:rPr lang="en-AU" sz="1700"/>
              <a:t>Dependence on alcohol or other drugs usually develops after repeated use and involves a cluster of symptoms which may include a strong desire to use the substance, impaired control over its use, persistent use of the substance even when it is causing harm, increased tolerance to the effects of the substance and a withdrawal reaction when use is stopped or reduced.</a:t>
            </a:r>
          </a:p>
          <a:p>
            <a:pPr eaLnBrk="1" hangingPunct="1">
              <a:buFontTx/>
              <a:buChar char="•"/>
            </a:pPr>
            <a:endParaRPr lang="en-AU" sz="1700"/>
          </a:p>
          <a:p>
            <a:pPr eaLnBrk="1" hangingPunct="1"/>
            <a:r>
              <a:rPr lang="en-AU" sz="1700"/>
              <a:t>Hazardous, harmful or dependent use patterns of psychoactive substances can also cause significant social problems for the user, such as problems with family, friends, the law and finances (WHO, 2003a).</a:t>
            </a:r>
            <a:endParaRPr lang="en-US" sz="1700"/>
          </a:p>
          <a:p>
            <a:pPr eaLnBrk="1" hangingPunct="1"/>
            <a:endParaRPr lang="en-US" sz="17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0ADD0EBA-EF22-45C9-861D-DB6795A970A8}" type="slidenum">
              <a:rPr lang="en-US">
                <a:solidFill>
                  <a:prstClr val="black"/>
                </a:solidFill>
                <a:latin typeface="Times New Roman" pitchFamily="18" charset="0"/>
              </a:rPr>
              <a:pPr/>
              <a:t>85</a:t>
            </a:fld>
            <a:endParaRPr lang="en-US">
              <a:solidFill>
                <a:prstClr val="black"/>
              </a:solidFill>
              <a:latin typeface="Times New Roman" pitchFamily="18" charset="0"/>
            </a:endParaRPr>
          </a:p>
        </p:txBody>
      </p:sp>
      <p:sp>
        <p:nvSpPr>
          <p:cNvPr id="254979" name="Rectangle 2"/>
          <p:cNvSpPr>
            <a:spLocks noGrp="1" noRot="1" noChangeAspect="1" noChangeArrowheads="1" noTextEdit="1"/>
          </p:cNvSpPr>
          <p:nvPr>
            <p:ph type="sldImg"/>
          </p:nvPr>
        </p:nvSpPr>
        <p:spPr>
          <a:xfrm>
            <a:off x="2555875" y="471488"/>
            <a:ext cx="2085975" cy="1563687"/>
          </a:xfrm>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smtClean="0"/>
              <a:t>The ASSIST was designed specifically for international use in primary care settings to identify:</a:t>
            </a:r>
          </a:p>
          <a:p>
            <a:pPr algn="just" eaLnBrk="1" hangingPunct="1"/>
            <a:r>
              <a:rPr lang="en-AU" smtClean="0"/>
              <a:t>• those whose patterns of substance use put them at risk of problems,</a:t>
            </a:r>
          </a:p>
          <a:p>
            <a:pPr algn="just" eaLnBrk="1" hangingPunct="1"/>
            <a:r>
              <a:rPr lang="en-AU" smtClean="0"/>
              <a:t>• those who have already developed problems related to their substance use,</a:t>
            </a:r>
          </a:p>
          <a:p>
            <a:pPr algn="just" eaLnBrk="1" hangingPunct="1"/>
            <a:r>
              <a:rPr lang="en-AU" smtClean="0"/>
              <a:t>• those at risk of developing dependence (WHO, 2003a).</a:t>
            </a:r>
          </a:p>
          <a:p>
            <a:pPr algn="just" eaLnBrk="1" hangingPunct="1"/>
            <a:endParaRPr lang="en-AU" sz="17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354A6F64-F604-44DF-8E6A-897EBC0E09AC}" type="slidenum">
              <a:rPr lang="en-US">
                <a:solidFill>
                  <a:prstClr val="black"/>
                </a:solidFill>
                <a:latin typeface="Times New Roman" pitchFamily="18" charset="0"/>
              </a:rPr>
              <a:pPr/>
              <a:t>86</a:t>
            </a:fld>
            <a:endParaRPr lang="en-US">
              <a:solidFill>
                <a:prstClr val="black"/>
              </a:solidFill>
              <a:latin typeface="Times New Roman" pitchFamily="18" charset="0"/>
            </a:endParaRPr>
          </a:p>
        </p:txBody>
      </p:sp>
      <p:sp>
        <p:nvSpPr>
          <p:cNvPr id="256003" name="Rectangle 2"/>
          <p:cNvSpPr>
            <a:spLocks noGrp="1" noRot="1" noChangeAspect="1" noChangeArrowheads="1" noTextEdit="1"/>
          </p:cNvSpPr>
          <p:nvPr>
            <p:ph type="sldImg"/>
          </p:nvPr>
        </p:nvSpPr>
        <p:spPr>
          <a:xfrm>
            <a:off x="2555875" y="471488"/>
            <a:ext cx="2085975" cy="1563687"/>
          </a:xfrm>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sz="1700"/>
              <a:t>ASSIST Technical report which describes phase 1 and phase 2 studies is available at </a:t>
            </a:r>
            <a:r>
              <a:rPr lang="en-AU" smtClean="0"/>
              <a:t>http://www.who.int/substance_abuse/activities/assist/en/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6F2B28D5-1F93-4A74-8D7A-282D3E781718}" type="slidenum">
              <a:rPr lang="en-US">
                <a:solidFill>
                  <a:prstClr val="black"/>
                </a:solidFill>
                <a:latin typeface="Times New Roman" pitchFamily="18" charset="0"/>
              </a:rPr>
              <a:pPr/>
              <a:t>87</a:t>
            </a:fld>
            <a:endParaRPr lang="en-US">
              <a:solidFill>
                <a:prstClr val="black"/>
              </a:solidFill>
              <a:latin typeface="Times New Roman" pitchFamily="18" charset="0"/>
            </a:endParaRPr>
          </a:p>
        </p:txBody>
      </p:sp>
      <p:sp>
        <p:nvSpPr>
          <p:cNvPr id="257027" name="Rectangle 2"/>
          <p:cNvSpPr>
            <a:spLocks noGrp="1" noRot="1" noChangeAspect="1" noChangeArrowheads="1" noTextEdit="1"/>
          </p:cNvSpPr>
          <p:nvPr>
            <p:ph type="sldImg"/>
          </p:nvPr>
        </p:nvSpPr>
        <p:spPr>
          <a:xfrm>
            <a:off x="2555875" y="471488"/>
            <a:ext cx="2085975" cy="1563687"/>
          </a:xfrm>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sz="17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64A78D68-CCA9-4825-85BC-07FE23429601}" type="slidenum">
              <a:rPr lang="en-US">
                <a:solidFill>
                  <a:prstClr val="black"/>
                </a:solidFill>
                <a:latin typeface="Times New Roman" pitchFamily="18" charset="0"/>
              </a:rPr>
              <a:pPr/>
              <a:t>88</a:t>
            </a:fld>
            <a:endParaRPr lang="en-US">
              <a:solidFill>
                <a:prstClr val="black"/>
              </a:solidFill>
              <a:latin typeface="Times New Roman" pitchFamily="18" charset="0"/>
            </a:endParaRPr>
          </a:p>
        </p:txBody>
      </p:sp>
      <p:sp>
        <p:nvSpPr>
          <p:cNvPr id="258051" name="Rectangle 2"/>
          <p:cNvSpPr>
            <a:spLocks noGrp="1" noRot="1" noChangeAspect="1" noChangeArrowheads="1" noTextEdit="1"/>
          </p:cNvSpPr>
          <p:nvPr>
            <p:ph type="sldImg"/>
          </p:nvPr>
        </p:nvSpPr>
        <p:spPr>
          <a:xfrm>
            <a:off x="2555875" y="471488"/>
            <a:ext cx="2085975" cy="1563687"/>
          </a:xfrm>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The ASSIST can help warn people that they may be at risk of developing problems related to their substance use in the future and it can provide an opportunity to start a discussion with a client about their use.  It can identify substance use as a contributing factor to the presenting illness. </a:t>
            </a:r>
          </a:p>
          <a:p>
            <a:pPr algn="just" eaLnBrk="1" hangingPunct="1"/>
            <a:r>
              <a:rPr lang="en-US" smtClean="0"/>
              <a:t>The ASSIST can be linked to a brief intervention to help high risk substance users cut down or stop their use and so avoid the harmful consequences of their use (WHO, 2003a).</a:t>
            </a:r>
          </a:p>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507F331B-6A0D-4727-A4E0-00EFF54B7B15}" type="slidenum">
              <a:rPr lang="en-US">
                <a:solidFill>
                  <a:prstClr val="black"/>
                </a:solidFill>
                <a:latin typeface="Times New Roman" pitchFamily="18" charset="0"/>
              </a:rPr>
              <a:pPr/>
              <a:t>89</a:t>
            </a:fld>
            <a:endParaRPr lang="en-US">
              <a:solidFill>
                <a:prstClr val="black"/>
              </a:solidFill>
              <a:latin typeface="Times New Roman" pitchFamily="18" charset="0"/>
            </a:endParaRPr>
          </a:p>
        </p:txBody>
      </p:sp>
      <p:sp>
        <p:nvSpPr>
          <p:cNvPr id="259075" name="Rectangle 2"/>
          <p:cNvSpPr>
            <a:spLocks noGrp="1" noRot="1" noChangeAspect="1" noChangeArrowheads="1" noTextEdit="1"/>
          </p:cNvSpPr>
          <p:nvPr>
            <p:ph type="sldImg"/>
          </p:nvPr>
        </p:nvSpPr>
        <p:spPr>
          <a:xfrm>
            <a:off x="2555875" y="471488"/>
            <a:ext cx="2085975" cy="1563687"/>
          </a:xfrm>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For most people, the ASSIST can be completed in about five or ten minutes and can be incorporated into the normal consultation (WHO, 2003a).</a:t>
            </a:r>
          </a:p>
          <a:p>
            <a:pPr eaLnBrk="1" hangingPunct="1"/>
            <a:endParaRPr lang="en-US" smtClean="0"/>
          </a:p>
          <a:p>
            <a:pPr eaLnBrk="1" hangingPunct="1"/>
            <a:r>
              <a:rPr lang="en-US" smtClean="0"/>
              <a:t>Ask participants to look at their copy of the ASSIST so that they can follow along as you review the questions.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6D6C3F95-98F1-4E4D-A94C-3DFB4746EC1B}" type="slidenum">
              <a:rPr lang="en-US" smtClean="0"/>
              <a:pPr/>
              <a:t>6</a:t>
            </a:fld>
            <a:endParaRPr lang="en-US" smtClean="0"/>
          </a:p>
        </p:txBody>
      </p:sp>
      <p:sp>
        <p:nvSpPr>
          <p:cNvPr id="125955" name="Rectangle 2"/>
          <p:cNvSpPr>
            <a:spLocks noGrp="1" noRot="1" noChangeAspect="1" noChangeArrowheads="1" noTextEdit="1"/>
          </p:cNvSpPr>
          <p:nvPr>
            <p:ph type="sldImg"/>
          </p:nvPr>
        </p:nvSpPr>
        <p:spPr>
          <a:xfrm>
            <a:off x="1270000" y="730250"/>
            <a:ext cx="4776788" cy="3582988"/>
          </a:xfrm>
          <a:ln/>
        </p:spPr>
      </p:sp>
      <p:sp>
        <p:nvSpPr>
          <p:cNvPr id="125956" name="Rectangle 3"/>
          <p:cNvSpPr>
            <a:spLocks noGrp="1" noChangeArrowheads="1"/>
          </p:cNvSpPr>
          <p:nvPr>
            <p:ph type="body" idx="1"/>
          </p:nvPr>
        </p:nvSpPr>
        <p:spPr>
          <a:xfrm>
            <a:off x="974036" y="4559587"/>
            <a:ext cx="5365474" cy="4318573"/>
          </a:xfrm>
          <a:noFill/>
          <a:ln/>
        </p:spPr>
        <p:txBody>
          <a:bodyPr lIns="95267" tIns="47634" rIns="95267" bIns="47634"/>
          <a:lstStyle/>
          <a:p>
            <a:pPr eaLnBrk="1" hangingPunct="1"/>
            <a:r>
              <a:rPr lang="en-US" dirty="0" smtClean="0"/>
              <a:t>Nearly 20 million people reported past-month use of an illicit drug. </a:t>
            </a:r>
          </a:p>
          <a:p>
            <a:pPr eaLnBrk="1" hangingPunct="1"/>
            <a:r>
              <a:rPr lang="en-US" dirty="0" smtClean="0"/>
              <a:t>Marijuana ranked first in past-month use; non-medical use of prescription drugs ranked second. For the past two years, similar numbers of people initiated use of marijuana and non-medical use of prescription drugs.</a:t>
            </a:r>
          </a:p>
          <a:p>
            <a:pPr eaLnBrk="1" hangingPunct="1"/>
            <a:endParaRPr lang="en-US" dirty="0" smtClean="0"/>
          </a:p>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A43BBDE8-84AC-4722-A868-0C322030F0D7}" type="slidenum">
              <a:rPr lang="en-US">
                <a:solidFill>
                  <a:prstClr val="black"/>
                </a:solidFill>
                <a:latin typeface="Times New Roman" pitchFamily="18" charset="0"/>
              </a:rPr>
              <a:pPr/>
              <a:t>90</a:t>
            </a:fld>
            <a:endParaRPr lang="en-US">
              <a:solidFill>
                <a:prstClr val="black"/>
              </a:solidFill>
              <a:latin typeface="Times New Roman" pitchFamily="18" charset="0"/>
            </a:endParaRPr>
          </a:p>
        </p:txBody>
      </p:sp>
      <p:sp>
        <p:nvSpPr>
          <p:cNvPr id="260099" name="Rectangle 2"/>
          <p:cNvSpPr>
            <a:spLocks noGrp="1" noRot="1" noChangeAspect="1" noChangeArrowheads="1" noTextEdit="1"/>
          </p:cNvSpPr>
          <p:nvPr>
            <p:ph type="sldImg"/>
          </p:nvPr>
        </p:nvSpPr>
        <p:spPr>
          <a:xfrm>
            <a:off x="2555875" y="471488"/>
            <a:ext cx="2085975" cy="1563687"/>
          </a:xfrm>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smtClean="0"/>
              <a:t>The ASSIST should be introduced carefully with a brief explanation of the reasons for asking and instructions for responding.  The ASSIST questionnaire comes with a card which a list of the drugs covered by the questionnaire, and a list of appropriate responses for each question.  For patients whose drug use is prohibited by law, culture or religion it may be necessary to acknowledge the prohibition and encourage honest responses about actual behaviour.  “</a:t>
            </a:r>
            <a:r>
              <a:rPr lang="en-AU" i="1" smtClean="0"/>
              <a:t>I understand that others may think you should not use alcohol or other drugs at all but it is important in assessing your health to know what you actually do</a:t>
            </a:r>
            <a:r>
              <a:rPr lang="en-AU" smtClean="0"/>
              <a:t>.” (WHO, 2003a).</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EAFAECD4-467D-4AED-B2AB-C869BCEE5226}" type="slidenum">
              <a:rPr lang="en-US">
                <a:solidFill>
                  <a:prstClr val="black"/>
                </a:solidFill>
                <a:latin typeface="Times New Roman" pitchFamily="18" charset="0"/>
              </a:rPr>
              <a:pPr/>
              <a:t>91</a:t>
            </a:fld>
            <a:endParaRPr lang="en-US">
              <a:solidFill>
                <a:prstClr val="black"/>
              </a:solidFill>
              <a:latin typeface="Times New Roman" pitchFamily="18" charset="0"/>
            </a:endParaRPr>
          </a:p>
        </p:txBody>
      </p:sp>
      <p:sp>
        <p:nvSpPr>
          <p:cNvPr id="261123" name="Rectangle 2"/>
          <p:cNvSpPr>
            <a:spLocks noGrp="1" noRot="1" noChangeAspect="1" noChangeArrowheads="1" noTextEdit="1"/>
          </p:cNvSpPr>
          <p:nvPr>
            <p:ph type="sldImg"/>
          </p:nvPr>
        </p:nvSpPr>
        <p:spPr>
          <a:xfrm>
            <a:off x="2555875" y="471488"/>
            <a:ext cx="2085975" cy="1563687"/>
          </a:xfrm>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smtClean="0"/>
              <a:t>During the introduction and instructions for the ASSIST the health worker should clarify which substances are to be covered in the interview and ensure that they are referred to by names which are familiar to the patient (WHO, 2003a).  </a:t>
            </a:r>
          </a:p>
          <a:p>
            <a:pPr eaLnBrk="1" hangingPunct="1"/>
            <a:r>
              <a:rPr lang="en-AU" b="1" smtClean="0"/>
              <a:t>Emphasize </a:t>
            </a:r>
            <a:r>
              <a:rPr lang="en-AU" smtClean="0"/>
              <a:t>that the patient’s confidentiality will be maintained.</a:t>
            </a:r>
          </a:p>
          <a:p>
            <a:pPr eaLnBrk="1" hangingPunct="1"/>
            <a:endParaRPr lang="en-AU" smtClean="0"/>
          </a:p>
          <a:p>
            <a:pPr eaLnBrk="1" hangingPunct="1"/>
            <a:endParaRPr lang="en-AU"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65CC6E92-03EE-42DF-BA0A-B62E8084E72F}" type="slidenum">
              <a:rPr lang="en-US">
                <a:solidFill>
                  <a:prstClr val="black"/>
                </a:solidFill>
                <a:latin typeface="Times New Roman" pitchFamily="18" charset="0"/>
              </a:rPr>
              <a:pPr/>
              <a:t>92</a:t>
            </a:fld>
            <a:endParaRPr lang="en-US">
              <a:solidFill>
                <a:prstClr val="black"/>
              </a:solidFill>
              <a:latin typeface="Times New Roman" pitchFamily="18" charset="0"/>
            </a:endParaRPr>
          </a:p>
        </p:txBody>
      </p:sp>
      <p:sp>
        <p:nvSpPr>
          <p:cNvPr id="262147" name="Rectangle 2"/>
          <p:cNvSpPr>
            <a:spLocks noGrp="1" noRot="1" noChangeAspect="1" noChangeArrowheads="1" noTextEdit="1"/>
          </p:cNvSpPr>
          <p:nvPr>
            <p:ph type="sldImg"/>
          </p:nvPr>
        </p:nvSpPr>
        <p:spPr>
          <a:xfrm>
            <a:off x="2555875" y="471488"/>
            <a:ext cx="2085975" cy="1563687"/>
          </a:xfrm>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smtClean="0"/>
              <a:t>The Response Card for Patients contains a list of the substance categories covered by the ASSIST together with a range of names associated with each category.  It also contains frequency responses for each question. The interviewer should use the most culturally appropriate names for their location.  Check with patients what names they use to describe particular drugs and use the names that they use </a:t>
            </a:r>
            <a:r>
              <a:rPr lang="en-US" smtClean="0"/>
              <a:t>(WHO, 2003a)</a:t>
            </a:r>
            <a:r>
              <a:rPr lang="en-AU" smtClean="0"/>
              <a:t>.</a:t>
            </a:r>
            <a:endParaRPr lang="en-US" smtClean="0"/>
          </a:p>
          <a:p>
            <a:pPr algn="just" eaLnBrk="1" hangingPunct="1"/>
            <a:endParaRPr lang="en-US" smtClean="0"/>
          </a:p>
          <a:p>
            <a:pPr algn="just"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3BB6076D-C90D-4A63-BBF6-B4158C36C882}" type="slidenum">
              <a:rPr lang="en-US">
                <a:solidFill>
                  <a:prstClr val="black"/>
                </a:solidFill>
                <a:latin typeface="Times New Roman" pitchFamily="18" charset="0"/>
              </a:rPr>
              <a:pPr/>
              <a:t>93</a:t>
            </a:fld>
            <a:endParaRPr lang="en-US">
              <a:solidFill>
                <a:prstClr val="black"/>
              </a:solidFill>
              <a:latin typeface="Times New Roman" pitchFamily="18" charset="0"/>
            </a:endParaRPr>
          </a:p>
        </p:txBody>
      </p:sp>
      <p:sp>
        <p:nvSpPr>
          <p:cNvPr id="263171" name="Rectangle 2"/>
          <p:cNvSpPr>
            <a:spLocks noGrp="1" noRot="1" noChangeAspect="1" noChangeArrowheads="1" noTextEdit="1"/>
          </p:cNvSpPr>
          <p:nvPr>
            <p:ph type="sldImg"/>
          </p:nvPr>
        </p:nvSpPr>
        <p:spPr>
          <a:xfrm>
            <a:off x="2555875" y="471488"/>
            <a:ext cx="2085975" cy="1563687"/>
          </a:xfrm>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Trainer’s note:</a:t>
            </a:r>
          </a:p>
          <a:p>
            <a:pPr algn="just" eaLnBrk="1" hangingPunct="1"/>
            <a:r>
              <a:rPr lang="en-US" smtClean="0"/>
              <a:t>Be sure to review the meaning of each response category, as this is one of the places where errors can occur. For example, the category “monthly” means that the substance was used a total of 3 - 9 times in total over the last 3 months (Humeniuk , 2005).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D747B7DA-7467-4072-85B5-95A739DF5280}" type="slidenum">
              <a:rPr lang="en-US">
                <a:solidFill>
                  <a:prstClr val="black"/>
                </a:solidFill>
                <a:latin typeface="Times New Roman" pitchFamily="18" charset="0"/>
              </a:rPr>
              <a:pPr/>
              <a:t>94</a:t>
            </a:fld>
            <a:endParaRPr lang="en-US">
              <a:solidFill>
                <a:prstClr val="black"/>
              </a:solidFill>
              <a:latin typeface="Times New Roman" pitchFamily="18" charset="0"/>
            </a:endParaRPr>
          </a:p>
        </p:txBody>
      </p:sp>
      <p:sp>
        <p:nvSpPr>
          <p:cNvPr id="264195" name="Rectangle 2"/>
          <p:cNvSpPr>
            <a:spLocks noGrp="1" noRot="1" noChangeAspect="1" noChangeArrowheads="1" noTextEdit="1"/>
          </p:cNvSpPr>
          <p:nvPr>
            <p:ph type="sldImg"/>
          </p:nvPr>
        </p:nvSpPr>
        <p:spPr>
          <a:xfrm>
            <a:off x="2555875" y="471488"/>
            <a:ext cx="2085975" cy="1563687"/>
          </a:xfrm>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smtClean="0"/>
              <a:t>Question 1 asks about lifetime use of substances, i.e., those drugs the patient has ever used, even if it is only once.  Every patient should be asked this question for all the substances listed.  If the patient answers ‘No’ to every substance the interviewer should ask a probing question “Not even when you were in school?”.  If the response is still ‘No’ to all the substances then the interview should be stopped.</a:t>
            </a:r>
          </a:p>
          <a:p>
            <a:pPr algn="just" eaLnBrk="1" hangingPunct="1"/>
            <a:r>
              <a:rPr lang="en-AU" smtClean="0"/>
              <a:t>If the patient answers ‘Yes” to Question 1 for any of the substances listed then move on to Question 2 which asks about substance use in the previous three months </a:t>
            </a:r>
            <a:r>
              <a:rPr lang="en-US" smtClean="0"/>
              <a:t>(WHO, 2003a)</a:t>
            </a:r>
            <a:r>
              <a:rPr lang="en-AU" smtClean="0"/>
              <a:t>.  </a:t>
            </a:r>
          </a:p>
          <a:p>
            <a:pPr algn="just"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97AD2F4C-D0B6-4D00-ACDA-B59B61B9C664}" type="slidenum">
              <a:rPr lang="en-US">
                <a:solidFill>
                  <a:prstClr val="black"/>
                </a:solidFill>
                <a:latin typeface="Times New Roman" pitchFamily="18" charset="0"/>
              </a:rPr>
              <a:pPr/>
              <a:t>95</a:t>
            </a:fld>
            <a:endParaRPr lang="en-US">
              <a:solidFill>
                <a:prstClr val="black"/>
              </a:solidFill>
              <a:latin typeface="Times New Roman" pitchFamily="18" charset="0"/>
            </a:endParaRPr>
          </a:p>
        </p:txBody>
      </p:sp>
      <p:sp>
        <p:nvSpPr>
          <p:cNvPr id="265219" name="Rectangle 2"/>
          <p:cNvSpPr>
            <a:spLocks noGrp="1" noRot="1" noChangeAspect="1" noChangeArrowheads="1" noTextEdit="1"/>
          </p:cNvSpPr>
          <p:nvPr>
            <p:ph type="sldImg"/>
          </p:nvPr>
        </p:nvSpPr>
        <p:spPr>
          <a:xfrm>
            <a:off x="2555875" y="471488"/>
            <a:ext cx="2085975" cy="1563687"/>
          </a:xfrm>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smtClean="0"/>
              <a:t>(If the patient answers ‘Yes” to Question 1 for any of the substances listed then move on to Question 2 which asks about substance use in the previous three months.)</a:t>
            </a:r>
          </a:p>
          <a:p>
            <a:pPr eaLnBrk="1" hangingPunct="1"/>
            <a:endParaRPr lang="en-AU" smtClean="0"/>
          </a:p>
          <a:p>
            <a:pPr eaLnBrk="1" hangingPunct="1">
              <a:buFont typeface="Symbol" pitchFamily="18" charset="2"/>
              <a:buNone/>
            </a:pPr>
            <a:r>
              <a:rPr lang="en-AU" i="1" smtClean="0"/>
              <a:t>Question 2 asks about the frequency of substance use in the past three months, which gives an indication of the substances which are most relevant to current health status.</a:t>
            </a:r>
          </a:p>
          <a:p>
            <a:pPr eaLnBrk="1" hangingPunct="1"/>
            <a:r>
              <a:rPr lang="en-AU" smtClean="0"/>
              <a:t>Question 2 should be asked for each of the substances ever used.  If the response is ‘Never’ to all of the items in Question 2, move on to Question 6.  </a:t>
            </a:r>
          </a:p>
          <a:p>
            <a:pPr eaLnBrk="1" hangingPunct="1"/>
            <a:r>
              <a:rPr lang="en-AU" smtClean="0"/>
              <a:t>If any substances have been used in the past three months then continue with Questions 3, 4 and 5 for each substance used </a:t>
            </a:r>
            <a:r>
              <a:rPr lang="en-US" smtClean="0"/>
              <a:t>(McGree, 2005)</a:t>
            </a:r>
            <a:r>
              <a:rPr lang="en-AU" smtClean="0"/>
              <a:t>.  </a:t>
            </a:r>
          </a:p>
          <a:p>
            <a:pPr eaLnBrk="1" hangingPunct="1"/>
            <a:endParaRPr lang="en-AU" smtClean="0"/>
          </a:p>
          <a:p>
            <a:pPr eaLnBrk="1" hangingPunct="1"/>
            <a:endParaRPr lang="en-A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A47736B1-DA09-4590-93D9-8F983E9C223F}" type="slidenum">
              <a:rPr lang="en-US">
                <a:solidFill>
                  <a:prstClr val="black"/>
                </a:solidFill>
                <a:latin typeface="Times New Roman" pitchFamily="18" charset="0"/>
              </a:rPr>
              <a:pPr/>
              <a:t>96</a:t>
            </a:fld>
            <a:endParaRPr lang="en-US">
              <a:solidFill>
                <a:prstClr val="black"/>
              </a:solidFill>
              <a:latin typeface="Times New Roman" pitchFamily="18" charset="0"/>
            </a:endParaRPr>
          </a:p>
        </p:txBody>
      </p:sp>
      <p:sp>
        <p:nvSpPr>
          <p:cNvPr id="266243" name="Rectangle 2"/>
          <p:cNvSpPr>
            <a:spLocks noGrp="1" noRot="1" noChangeAspect="1" noChangeArrowheads="1" noTextEdit="1"/>
          </p:cNvSpPr>
          <p:nvPr>
            <p:ph type="sldImg"/>
          </p:nvPr>
        </p:nvSpPr>
        <p:spPr>
          <a:xfrm>
            <a:off x="2555875" y="471488"/>
            <a:ext cx="2085975" cy="1563687"/>
          </a:xfrm>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i="1" smtClean="0"/>
              <a:t>Question 3 asks about the frequency of experiencing a strong desire or urge to use each substance in the last three months </a:t>
            </a:r>
            <a:r>
              <a:rPr lang="en-US" smtClean="0"/>
              <a:t>(WHO, 2003a)</a:t>
            </a:r>
            <a:r>
              <a:rPr lang="en-AU" i="1" smtClean="0"/>
              <a:t>.</a:t>
            </a:r>
            <a:r>
              <a:rPr lang="en-US" smtClean="0"/>
              <a:t> </a:t>
            </a:r>
          </a:p>
          <a:p>
            <a:pPr algn="just" eaLnBrk="1" hangingPunct="1"/>
            <a:endParaRPr lang="en-US" smtClean="0"/>
          </a:p>
          <a:p>
            <a:pPr algn="just" eaLnBrk="1" hangingPunct="1"/>
            <a:r>
              <a:rPr lang="en-US" smtClean="0"/>
              <a:t>This question refers to a strong desire or cravings for the drug. A high score on this question is usually associated with high risk dependent use rather than hazardous risky use. For example, if the person is a daily smoker they are likely to be experiencing these cravings daily. In this case, one could use cigarette cravings as an example when asking about cravings for other drugs. One could ask the question as follows: “You know the level of craving that you get for a cigarette - how often would you experience that level of craving for alcohol, for marijuana etc?“(Humeniuk, 2005).</a:t>
            </a:r>
          </a:p>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96A7DFD1-E5A5-41AB-A8CC-AB22D8DD6EB9}" type="slidenum">
              <a:rPr lang="en-US">
                <a:solidFill>
                  <a:prstClr val="black"/>
                </a:solidFill>
                <a:latin typeface="Times New Roman" pitchFamily="18" charset="0"/>
              </a:rPr>
              <a:pPr/>
              <a:t>97</a:t>
            </a:fld>
            <a:endParaRPr lang="en-US">
              <a:solidFill>
                <a:prstClr val="black"/>
              </a:solidFill>
              <a:latin typeface="Times New Roman" pitchFamily="18" charset="0"/>
            </a:endParaRPr>
          </a:p>
        </p:txBody>
      </p:sp>
      <p:sp>
        <p:nvSpPr>
          <p:cNvPr id="267267" name="Rectangle 2"/>
          <p:cNvSpPr>
            <a:spLocks noGrp="1" noRot="1" noChangeAspect="1" noChangeArrowheads="1" noTextEdit="1"/>
          </p:cNvSpPr>
          <p:nvPr>
            <p:ph type="sldImg"/>
          </p:nvPr>
        </p:nvSpPr>
        <p:spPr>
          <a:xfrm>
            <a:off x="2555875" y="471488"/>
            <a:ext cx="2085975" cy="1563687"/>
          </a:xfrm>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i="1" smtClean="0"/>
              <a:t>Question 4 asks about the frequency of health, social, legal or financial problems related to substance use in the last three months </a:t>
            </a:r>
            <a:r>
              <a:rPr lang="en-US" smtClean="0"/>
              <a:t>(WHO, 2003a)</a:t>
            </a:r>
            <a:r>
              <a:rPr lang="en-AU" i="1" smtClean="0"/>
              <a:t>.</a:t>
            </a:r>
          </a:p>
          <a:p>
            <a:pPr algn="just" eaLnBrk="1" hangingPunct="1"/>
            <a:endParaRPr lang="en-AU" i="1" smtClean="0"/>
          </a:p>
          <a:p>
            <a:pPr algn="just" eaLnBrk="1" hangingPunct="1"/>
            <a:r>
              <a:rPr lang="en-US" smtClean="0"/>
              <a:t>It is important to provide examples of the kinds of problems that are associated with each drug. Alcohol, for example, can lead to bad hangovers, gastrointestinal problems, and/or doing things when you're drunk that you later on regret.  For amphetamines, one could ask about a bad come-down where they feel depressed, anxious, and irritable.  For cocaine, one could ask about irrational thoughts, anxiety, and feeling angry and irritable. Doing this helps the client to understand what you mean - for some of them it may be the first time they have realized that their use is causing them problems (Humeniuk, 2005).</a:t>
            </a:r>
          </a:p>
          <a:p>
            <a:pPr eaLnBrk="1" hangingPunct="1"/>
            <a:endParaRPr lang="en-US" smtClean="0"/>
          </a:p>
          <a:p>
            <a:pPr eaLnBrk="1" hangingPunct="1"/>
            <a:endParaRPr lang="en-US" i="1"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F91D1D72-EBF0-43C4-A74D-3CAC8686A3A4}" type="slidenum">
              <a:rPr lang="en-US">
                <a:solidFill>
                  <a:prstClr val="black"/>
                </a:solidFill>
                <a:latin typeface="Times New Roman" pitchFamily="18" charset="0"/>
              </a:rPr>
              <a:pPr/>
              <a:t>98</a:t>
            </a:fld>
            <a:endParaRPr lang="en-US">
              <a:solidFill>
                <a:prstClr val="black"/>
              </a:solidFill>
              <a:latin typeface="Times New Roman" pitchFamily="18" charset="0"/>
            </a:endParaRPr>
          </a:p>
        </p:txBody>
      </p:sp>
      <p:sp>
        <p:nvSpPr>
          <p:cNvPr id="268291" name="Rectangle 2"/>
          <p:cNvSpPr>
            <a:spLocks noGrp="1" noRot="1" noChangeAspect="1" noChangeArrowheads="1" noTextEdit="1"/>
          </p:cNvSpPr>
          <p:nvPr>
            <p:ph type="sldImg"/>
          </p:nvPr>
        </p:nvSpPr>
        <p:spPr>
          <a:xfrm>
            <a:off x="2555875" y="471488"/>
            <a:ext cx="2085975" cy="1563687"/>
          </a:xfrm>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Symbol" pitchFamily="18" charset="2"/>
              <a:buNone/>
            </a:pPr>
            <a:r>
              <a:rPr lang="en-AU" i="1" smtClean="0"/>
              <a:t>Question 5 asks about the frequency with which use of each substance has interfered with role responsibilities in the past three months.</a:t>
            </a:r>
          </a:p>
          <a:p>
            <a:pPr eaLnBrk="1" hangingPunct="1">
              <a:buFont typeface="Symbol" pitchFamily="18" charset="2"/>
              <a:buNone/>
            </a:pPr>
            <a:r>
              <a:rPr lang="en-AU" smtClean="0"/>
              <a:t>It should be noted that Q5 is not asked for tobacco because it is unlikely that failure to fulfil role obligations would be experienced by tobacco users.</a:t>
            </a:r>
          </a:p>
          <a:p>
            <a:pPr algn="just" eaLnBrk="1" hangingPunct="1"/>
            <a:r>
              <a:rPr lang="en-US" smtClean="0"/>
              <a:t>Here again, it is important to give the client examples of what failing to fulfill role obligations means, and that normally it is indicated by consequences, e.g., missing work and getting into trouble from the boss, losing pay,  failing to look after your children properly, or failing to maintain your relationship with your partner.  Normally, one would not consider the occasional mild hangover to be a significant consequence, even if it involved missing one day of work (Humeniuk, 2005 &amp; McGree, 2005 ). </a:t>
            </a:r>
          </a:p>
          <a:p>
            <a:pPr eaLnBrk="1" hangingPunct="1">
              <a:buFont typeface="Symbol" pitchFamily="18" charset="2"/>
              <a:buNone/>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3292F29E-41BC-4073-A2E1-E9DF5E57C8B1}" type="slidenum">
              <a:rPr lang="en-US">
                <a:solidFill>
                  <a:prstClr val="black"/>
                </a:solidFill>
                <a:latin typeface="Times New Roman" pitchFamily="18" charset="0"/>
              </a:rPr>
              <a:pPr/>
              <a:t>99</a:t>
            </a:fld>
            <a:endParaRPr lang="en-US">
              <a:solidFill>
                <a:prstClr val="black"/>
              </a:solidFill>
              <a:latin typeface="Times New Roman" pitchFamily="18" charset="0"/>
            </a:endParaRPr>
          </a:p>
        </p:txBody>
      </p:sp>
      <p:sp>
        <p:nvSpPr>
          <p:cNvPr id="269315" name="Rectangle 2"/>
          <p:cNvSpPr>
            <a:spLocks noGrp="1" noRot="1" noChangeAspect="1" noChangeArrowheads="1" noTextEdit="1"/>
          </p:cNvSpPr>
          <p:nvPr>
            <p:ph type="sldImg"/>
          </p:nvPr>
        </p:nvSpPr>
        <p:spPr>
          <a:xfrm>
            <a:off x="2555875" y="471488"/>
            <a:ext cx="2085975" cy="1563687"/>
          </a:xfrm>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i="1" smtClean="0"/>
              <a:t>Question 6 refers to substances ever used and asks whether anyone has ever expressed concern about the patient’s use of each substance and how recently that occurred. </a:t>
            </a:r>
          </a:p>
          <a:p>
            <a:pPr eaLnBrk="1" hangingPunct="1"/>
            <a:r>
              <a:rPr lang="en-AU" smtClean="0"/>
              <a:t>All patients reporting ever having used any substance in their lifetime in Question 1 should be asked Questions 6, 7 and 8.  Questions 6 and 7 should be asked for each substance endorsed in Question 1 </a:t>
            </a:r>
            <a:r>
              <a:rPr lang="en-US" smtClean="0"/>
              <a:t>(McGree, 2005)</a:t>
            </a:r>
            <a:r>
              <a:rPr lang="en-AU" smtClean="0"/>
              <a:t>. </a:t>
            </a:r>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Let’s review a few key terms. </a:t>
            </a:r>
          </a:p>
          <a:p>
            <a:r>
              <a:rPr lang="en-US" dirty="0">
                <a:latin typeface="Arial" pitchFamily="34" charset="0"/>
                <a:cs typeface="Arial" pitchFamily="34" charset="0"/>
              </a:rPr>
              <a:t> </a:t>
            </a:r>
          </a:p>
          <a:p>
            <a:r>
              <a:rPr lang="en-US" dirty="0">
                <a:latin typeface="Arial" pitchFamily="34" charset="0"/>
                <a:cs typeface="Arial" pitchFamily="34" charset="0"/>
              </a:rPr>
              <a:t>1. Screening is a brief method of identifying individuals at risk for potential substance use related problems by asking them a few validated questions. Screening is a population-based approach to increase safety of individuals and populations.</a:t>
            </a:r>
          </a:p>
          <a:p>
            <a:r>
              <a:rPr lang="en-US" dirty="0">
                <a:latin typeface="Arial" pitchFamily="34" charset="0"/>
                <a:cs typeface="Arial" pitchFamily="34" charset="0"/>
              </a:rPr>
              <a:t> </a:t>
            </a:r>
          </a:p>
          <a:p>
            <a:r>
              <a:rPr lang="en-US" dirty="0">
                <a:latin typeface="Arial" pitchFamily="34" charset="0"/>
                <a:cs typeface="Arial" pitchFamily="34" charset="0"/>
              </a:rPr>
              <a:t>2. Brief interventions consist of short-term, low-intensity counseling. Most brief interventions are 1 or 2 sessions that may last 10-20 minutes. The goal of a brief intervention is to raise awareness of substance use risks and to move people to a place where they can draw a connection between their substance use and the concerns that they come to us with. </a:t>
            </a:r>
          </a:p>
          <a:p>
            <a:r>
              <a:rPr lang="en-US" dirty="0">
                <a:latin typeface="Arial" pitchFamily="34" charset="0"/>
                <a:cs typeface="Arial" pitchFamily="34" charset="0"/>
              </a:rPr>
              <a:t> </a:t>
            </a:r>
          </a:p>
          <a:p>
            <a:r>
              <a:rPr lang="en-US" dirty="0">
                <a:latin typeface="Arial" pitchFamily="34" charset="0"/>
                <a:cs typeface="Arial" pitchFamily="34" charset="0"/>
              </a:rPr>
              <a:t>3. Brief treatments include more in-depth counseling, typically cognitive behavioral therapy for people who are experiencing substance use related problems and would like help managing, reducing, or stopping their substance use. </a:t>
            </a:r>
          </a:p>
          <a:p>
            <a:r>
              <a:rPr lang="en-US" dirty="0">
                <a:latin typeface="Arial" pitchFamily="34" charset="0"/>
                <a:cs typeface="Arial" pitchFamily="34" charset="0"/>
              </a:rPr>
              <a:t> </a:t>
            </a:r>
          </a:p>
          <a:p>
            <a:r>
              <a:rPr lang="en-US" dirty="0">
                <a:latin typeface="Arial" pitchFamily="34" charset="0"/>
                <a:cs typeface="Arial" pitchFamily="34" charset="0"/>
              </a:rPr>
              <a:t>4. Lastly, referrals are a set of procedures that we use to help patients access and receive services through a specialized care provider such as an addiction treatment program. </a:t>
            </a:r>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6E29D37D-6FC4-4C19-9DBF-4A94E719EACB}" type="slidenum">
              <a:rPr lang="en-US">
                <a:solidFill>
                  <a:prstClr val="black"/>
                </a:solidFill>
                <a:latin typeface="Times New Roman" pitchFamily="18" charset="0"/>
              </a:rPr>
              <a:pPr/>
              <a:t>100</a:t>
            </a:fld>
            <a:endParaRPr lang="en-US">
              <a:solidFill>
                <a:prstClr val="black"/>
              </a:solidFill>
              <a:latin typeface="Times New Roman" pitchFamily="18" charset="0"/>
            </a:endParaRPr>
          </a:p>
        </p:txBody>
      </p:sp>
      <p:sp>
        <p:nvSpPr>
          <p:cNvPr id="270339" name="Rectangle 2"/>
          <p:cNvSpPr>
            <a:spLocks noGrp="1" noRot="1" noChangeAspect="1" noChangeArrowheads="1" noTextEdit="1"/>
          </p:cNvSpPr>
          <p:nvPr>
            <p:ph type="sldImg"/>
          </p:nvPr>
        </p:nvSpPr>
        <p:spPr>
          <a:xfrm>
            <a:off x="2555875" y="471488"/>
            <a:ext cx="2085975" cy="1563687"/>
          </a:xfrm>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i="1" smtClean="0"/>
              <a:t>Question 7 asks whether the patient has ever tried and failed to cut down or give up their use of each substance and how recently that occurred. </a:t>
            </a:r>
          </a:p>
          <a:p>
            <a:pPr eaLnBrk="1" hangingPunct="1"/>
            <a:r>
              <a:rPr lang="en-AU" smtClean="0"/>
              <a:t>Questions 6 and 7 should be asked for each substance endorsed in Question 1 </a:t>
            </a:r>
            <a:r>
              <a:rPr lang="en-US" smtClean="0"/>
              <a:t>(WHO, 2003a)</a:t>
            </a:r>
            <a:r>
              <a:rPr lang="en-AU" smtClean="0"/>
              <a:t>. </a:t>
            </a:r>
            <a:endParaRPr lang="en-US" smtClean="0"/>
          </a:p>
          <a:p>
            <a:pPr eaLnBrk="1" hangingPunct="1"/>
            <a:endParaRPr lang="en-US" smtClean="0"/>
          </a:p>
          <a:p>
            <a:pPr eaLnBrk="1" hangingPunct="1"/>
            <a:r>
              <a:rPr lang="en-US" smtClean="0"/>
              <a:t>Question 7 tends to be the most confusing for people.  It is helpful to ask the question like this: “Have you ever tried to cut down on drinking alcohol, but failed?" </a:t>
            </a:r>
          </a:p>
          <a:p>
            <a:pPr eaLnBrk="1" hangingPunct="1"/>
            <a:r>
              <a:rPr lang="en-US" smtClean="0"/>
              <a:t>Note that clients can score zero on this for 3 reasons:</a:t>
            </a:r>
          </a:p>
          <a:p>
            <a:pPr eaLnBrk="1" hangingPunct="1"/>
            <a:r>
              <a:rPr lang="en-US" smtClean="0"/>
              <a:t>1. They have never tried to cut down because it is not an issue (e.g.. only tried speed once, drink alcohol in moderation, etc.)</a:t>
            </a:r>
          </a:p>
          <a:p>
            <a:pPr eaLnBrk="1" hangingPunct="1"/>
            <a:r>
              <a:rPr lang="en-US" smtClean="0"/>
              <a:t>2. They have never tried to cut down because, even though they may be using in a risky way, they are “precontemplators.”</a:t>
            </a:r>
          </a:p>
          <a:p>
            <a:pPr eaLnBrk="1" hangingPunct="1"/>
            <a:r>
              <a:rPr lang="en-US" smtClean="0"/>
              <a:t>3. They have tried to cut down and they were successful in that attempt.  If they were successful the first time they tried to cut down, they score 0.  If they made several attempts to cut down and were eventually successful, then one needs to capture when the last time was that they tried and failed, and record that (Humeniuk, 2005).</a:t>
            </a:r>
          </a:p>
          <a:p>
            <a:pPr eaLnBrk="1" hangingPunct="1"/>
            <a:endParaRPr lang="en-US" smtClean="0"/>
          </a:p>
          <a:p>
            <a:pPr eaLnBrk="1" hangingPunct="1"/>
            <a:endParaRPr lang="en-US" i="1"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24662B0E-0A09-4346-B2E4-ECA4C6C71C41}" type="slidenum">
              <a:rPr lang="en-US">
                <a:solidFill>
                  <a:prstClr val="black"/>
                </a:solidFill>
                <a:latin typeface="Times New Roman" pitchFamily="18" charset="0"/>
              </a:rPr>
              <a:pPr/>
              <a:t>101</a:t>
            </a:fld>
            <a:endParaRPr lang="en-US">
              <a:solidFill>
                <a:prstClr val="black"/>
              </a:solidFill>
              <a:latin typeface="Times New Roman" pitchFamily="18" charset="0"/>
            </a:endParaRPr>
          </a:p>
        </p:txBody>
      </p:sp>
      <p:sp>
        <p:nvSpPr>
          <p:cNvPr id="271363" name="Rectangle 2"/>
          <p:cNvSpPr>
            <a:spLocks noGrp="1" noRot="1" noChangeAspect="1" noChangeArrowheads="1" noTextEdit="1"/>
          </p:cNvSpPr>
          <p:nvPr>
            <p:ph type="sldImg"/>
          </p:nvPr>
        </p:nvSpPr>
        <p:spPr>
          <a:xfrm>
            <a:off x="2555875" y="471488"/>
            <a:ext cx="2085975" cy="1563687"/>
          </a:xfrm>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Question 8 is focused on injecting and asks whether the patient has ever injected any drug. Injection is treated separately because it is a particularly high risk activity associated with increased risk of dependence, blood borne viruses such as HIV and hepatitis C and with higher levels of other drug related problems (WHO, 2003a).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BB3DBF24-EE83-4C09-8311-769B834D60FD}" type="slidenum">
              <a:rPr lang="en-US">
                <a:solidFill>
                  <a:prstClr val="black"/>
                </a:solidFill>
                <a:latin typeface="Times New Roman" pitchFamily="18" charset="0"/>
              </a:rPr>
              <a:pPr/>
              <a:t>102</a:t>
            </a:fld>
            <a:endParaRPr lang="en-US">
              <a:solidFill>
                <a:prstClr val="black"/>
              </a:solidFill>
              <a:latin typeface="Times New Roman" pitchFamily="18" charset="0"/>
            </a:endParaRPr>
          </a:p>
        </p:txBody>
      </p:sp>
      <p:sp>
        <p:nvSpPr>
          <p:cNvPr id="272387" name="Rectangle 2"/>
          <p:cNvSpPr>
            <a:spLocks noGrp="1" noRot="1" noChangeAspect="1" noChangeArrowheads="1" noTextEdit="1"/>
          </p:cNvSpPr>
          <p:nvPr>
            <p:ph type="sldImg"/>
          </p:nvPr>
        </p:nvSpPr>
        <p:spPr>
          <a:xfrm>
            <a:off x="2555875" y="471488"/>
            <a:ext cx="2085975" cy="1563687"/>
          </a:xfrm>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Patients who have injected drugs in the last 3 months should be asked about their pattern of injecting to determine their risk level and the best course for intervention (WHO, 2003a).</a:t>
            </a:r>
          </a:p>
          <a:p>
            <a:pPr eaLnBrk="1" hangingPunct="1"/>
            <a:r>
              <a:rPr lang="en-US" smtClean="0"/>
              <a:t>A general rule of thumb here is that injecting more than 4 times per month on average requires more intensive treatment (Humeniuk, 2005).</a:t>
            </a:r>
          </a:p>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231218FB-EEF0-40E2-B55F-3498601B67D5}" type="slidenum">
              <a:rPr lang="en-US">
                <a:solidFill>
                  <a:prstClr val="black"/>
                </a:solidFill>
                <a:latin typeface="Times New Roman" pitchFamily="18" charset="0"/>
              </a:rPr>
              <a:pPr/>
              <a:t>103</a:t>
            </a:fld>
            <a:endParaRPr lang="en-US">
              <a:solidFill>
                <a:prstClr val="black"/>
              </a:solidFill>
              <a:latin typeface="Times New Roman" pitchFamily="18" charset="0"/>
            </a:endParaRPr>
          </a:p>
        </p:txBody>
      </p:sp>
      <p:sp>
        <p:nvSpPr>
          <p:cNvPr id="273411" name="Rectangle 2"/>
          <p:cNvSpPr>
            <a:spLocks noGrp="1" noRot="1" noChangeAspect="1" noChangeArrowheads="1" noTextEdit="1"/>
          </p:cNvSpPr>
          <p:nvPr>
            <p:ph type="sldImg"/>
          </p:nvPr>
        </p:nvSpPr>
        <p:spPr>
          <a:xfrm>
            <a:off x="2555875" y="471488"/>
            <a:ext cx="2085975" cy="1563687"/>
          </a:xfrm>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AU" smtClean="0"/>
              <a:t>Each question on the ASSIST has a set of responses to choose from, and each response has a numerical score. The interviewer simply circles the numerical score that corresponds to the patient’s response for each question. At the end of the interview these scores are added together to produce an ASSIST score.</a:t>
            </a:r>
          </a:p>
          <a:p>
            <a:pPr algn="just" eaLnBrk="1" hangingPunct="1">
              <a:buFont typeface="Symbol" pitchFamily="18" charset="2"/>
              <a:buNone/>
            </a:pPr>
            <a:r>
              <a:rPr lang="en-AU" b="1" smtClean="0"/>
              <a:t>Note:</a:t>
            </a:r>
            <a:r>
              <a:rPr lang="en-AU" smtClean="0"/>
              <a:t>  The scores are weighted – endorsement of question items get increasingly higher scores.</a:t>
            </a:r>
          </a:p>
          <a:p>
            <a:pPr algn="just" eaLnBrk="1" hangingPunct="1">
              <a:buFont typeface="Symbol" pitchFamily="18" charset="2"/>
              <a:buNone/>
            </a:pPr>
            <a:r>
              <a:rPr lang="en-AU" smtClean="0"/>
              <a:t> It should be noted that Q5 is not asked for tobacco because it is unlikely that failure to fulfil role obligations would be experienced by tobacco users.</a:t>
            </a:r>
          </a:p>
          <a:p>
            <a:pPr algn="just" eaLnBrk="1" hangingPunct="1"/>
            <a:r>
              <a:rPr lang="en-AU" sz="2100" i="1"/>
              <a:t>(</a:t>
            </a:r>
            <a:r>
              <a:rPr lang="en-AU" sz="2100" b="1" i="1"/>
              <a:t>Note</a:t>
            </a:r>
            <a:r>
              <a:rPr lang="en-AU" sz="2100" i="1"/>
              <a:t> that Q5 for tobacco is not coded, and is calculated as:  Q2a + Q3a + Q4a + Q6a + Q7a </a:t>
            </a:r>
            <a:r>
              <a:rPr lang="en-US" smtClean="0"/>
              <a:t>(WHO, 2003a).</a:t>
            </a:r>
            <a:endParaRPr lang="en-AU" sz="2100" i="1"/>
          </a:p>
          <a:p>
            <a:pPr algn="just"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CC730E74-35B8-403E-85D1-64C620D3E607}" type="slidenum">
              <a:rPr lang="en-US">
                <a:solidFill>
                  <a:prstClr val="black"/>
                </a:solidFill>
                <a:latin typeface="Times New Roman" pitchFamily="18" charset="0"/>
              </a:rPr>
              <a:pPr/>
              <a:t>104</a:t>
            </a:fld>
            <a:endParaRPr lang="en-US">
              <a:solidFill>
                <a:prstClr val="black"/>
              </a:solidFill>
              <a:latin typeface="Times New Roman" pitchFamily="18" charset="0"/>
            </a:endParaRPr>
          </a:p>
        </p:txBody>
      </p:sp>
      <p:sp>
        <p:nvSpPr>
          <p:cNvPr id="274435" name="Rectangle 2"/>
          <p:cNvSpPr>
            <a:spLocks noGrp="1" noRot="1" noChangeAspect="1" noChangeArrowheads="1" noTextEdit="1"/>
          </p:cNvSpPr>
          <p:nvPr>
            <p:ph type="sldImg"/>
          </p:nvPr>
        </p:nvSpPr>
        <p:spPr>
          <a:xfrm>
            <a:off x="2555875" y="471488"/>
            <a:ext cx="2085975" cy="1563687"/>
          </a:xfrm>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Be careful!  A patient can score a 6 by answering yes to the last two “ever” questions about External Concern and failure to control use in the past.  Although they still score in the “moderate risk” category, tailor your BI to acknowledge their past use (but current abstinence) (McGree, 2005).</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8927CFA6-A4A9-4AD0-A2DF-2F7423C4E111}" type="slidenum">
              <a:rPr lang="en-US">
                <a:solidFill>
                  <a:prstClr val="black"/>
                </a:solidFill>
                <a:latin typeface="Times New Roman" pitchFamily="18" charset="0"/>
              </a:rPr>
              <a:pPr/>
              <a:t>105</a:t>
            </a:fld>
            <a:endParaRPr lang="en-US">
              <a:solidFill>
                <a:prstClr val="black"/>
              </a:solidFill>
              <a:latin typeface="Times New Roman" pitchFamily="18" charset="0"/>
            </a:endParaRPr>
          </a:p>
        </p:txBody>
      </p:sp>
      <p:sp>
        <p:nvSpPr>
          <p:cNvPr id="275459" name="Rectangle 2"/>
          <p:cNvSpPr>
            <a:spLocks noGrp="1" noRot="1" noChangeAspect="1" noChangeArrowheads="1" noTextEdit="1"/>
          </p:cNvSpPr>
          <p:nvPr>
            <p:ph type="sldImg"/>
          </p:nvPr>
        </p:nvSpPr>
        <p:spPr>
          <a:xfrm>
            <a:off x="2555875" y="471488"/>
            <a:ext cx="2085975" cy="1563687"/>
          </a:xfrm>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All patients screened using the ASSIST should receive feedback regarding their scores and level of risk and be offered information about the substances they use. This is the minimum level of intervention for all patients.</a:t>
            </a:r>
          </a:p>
          <a:p>
            <a:pPr algn="just" eaLnBrk="1" hangingPunct="1"/>
            <a:r>
              <a:rPr lang="en-US" smtClean="0"/>
              <a:t>For patients whose ASSIST score indicates that they are at low risk of substance related harm for all substances this level of intervention is sufficient. </a:t>
            </a:r>
          </a:p>
          <a:p>
            <a:pPr algn="just" eaLnBrk="1" hangingPunct="1"/>
            <a:r>
              <a:rPr lang="en-US" smtClean="0"/>
              <a:t>Patients whose ASSIST score indicates that they are at moderate risk of harm should be offered a brief intervention.</a:t>
            </a:r>
          </a:p>
          <a:p>
            <a:pPr algn="just" eaLnBrk="1" hangingPunct="1"/>
            <a:r>
              <a:rPr lang="en-US" smtClean="0"/>
              <a:t>Patients whose Specific Substance Involvement score is 27 or more for any substance, and/or have regularly injected drugs in the last 3 months are likely to be at high risk and substance dependent and require more than just a brief intervention. These people require further assessment and more intensive treatment (WHO, 2003a). </a:t>
            </a:r>
          </a:p>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a:solidFill>
                  <a:schemeClr val="tx1"/>
                </a:solidFill>
                <a:latin typeface="Arial" pitchFamily="34" charset="0"/>
              </a:defRPr>
            </a:lvl1pPr>
            <a:lvl2pPr marL="770662" indent="-296408" defTabSz="969915">
              <a:defRPr>
                <a:solidFill>
                  <a:schemeClr val="tx1"/>
                </a:solidFill>
                <a:latin typeface="Arial" pitchFamily="34" charset="0"/>
              </a:defRPr>
            </a:lvl2pPr>
            <a:lvl3pPr marL="1185634" indent="-237127" defTabSz="969915">
              <a:defRPr>
                <a:solidFill>
                  <a:schemeClr val="tx1"/>
                </a:solidFill>
                <a:latin typeface="Arial" pitchFamily="34" charset="0"/>
              </a:defRPr>
            </a:lvl3pPr>
            <a:lvl4pPr marL="1659887" indent="-237127" defTabSz="969915">
              <a:defRPr>
                <a:solidFill>
                  <a:schemeClr val="tx1"/>
                </a:solidFill>
                <a:latin typeface="Arial" pitchFamily="34" charset="0"/>
              </a:defRPr>
            </a:lvl4pPr>
            <a:lvl5pPr marL="2134141" indent="-237127" defTabSz="969915">
              <a:defRPr>
                <a:solidFill>
                  <a:schemeClr val="tx1"/>
                </a:solidFill>
                <a:latin typeface="Arial" pitchFamily="34" charset="0"/>
              </a:defRPr>
            </a:lvl5pPr>
            <a:lvl6pPr marL="2608395" indent="-237127" defTabSz="969915" eaLnBrk="0" fontAlgn="base" hangingPunct="0">
              <a:spcBef>
                <a:spcPct val="0"/>
              </a:spcBef>
              <a:spcAft>
                <a:spcPct val="0"/>
              </a:spcAft>
              <a:defRPr>
                <a:solidFill>
                  <a:schemeClr val="tx1"/>
                </a:solidFill>
                <a:latin typeface="Arial" pitchFamily="34" charset="0"/>
              </a:defRPr>
            </a:lvl6pPr>
            <a:lvl7pPr marL="3082648" indent="-237127" defTabSz="969915" eaLnBrk="0" fontAlgn="base" hangingPunct="0">
              <a:spcBef>
                <a:spcPct val="0"/>
              </a:spcBef>
              <a:spcAft>
                <a:spcPct val="0"/>
              </a:spcAft>
              <a:defRPr>
                <a:solidFill>
                  <a:schemeClr val="tx1"/>
                </a:solidFill>
                <a:latin typeface="Arial" pitchFamily="34" charset="0"/>
              </a:defRPr>
            </a:lvl7pPr>
            <a:lvl8pPr marL="3556902" indent="-237127" defTabSz="969915" eaLnBrk="0" fontAlgn="base" hangingPunct="0">
              <a:spcBef>
                <a:spcPct val="0"/>
              </a:spcBef>
              <a:spcAft>
                <a:spcPct val="0"/>
              </a:spcAft>
              <a:defRPr>
                <a:solidFill>
                  <a:schemeClr val="tx1"/>
                </a:solidFill>
                <a:latin typeface="Arial" pitchFamily="34" charset="0"/>
              </a:defRPr>
            </a:lvl8pPr>
            <a:lvl9pPr marL="4031155" indent="-237127" defTabSz="969915" eaLnBrk="0" fontAlgn="base" hangingPunct="0">
              <a:spcBef>
                <a:spcPct val="0"/>
              </a:spcBef>
              <a:spcAft>
                <a:spcPct val="0"/>
              </a:spcAft>
              <a:defRPr>
                <a:solidFill>
                  <a:schemeClr val="tx1"/>
                </a:solidFill>
                <a:latin typeface="Arial" pitchFamily="34" charset="0"/>
              </a:defRPr>
            </a:lvl9pPr>
          </a:lstStyle>
          <a:p>
            <a:fld id="{B57D3AA8-80E9-4099-9F32-E9CF5010BE2D}" type="slidenum">
              <a:rPr lang="en-US">
                <a:solidFill>
                  <a:prstClr val="black"/>
                </a:solidFill>
                <a:latin typeface="Times New Roman" pitchFamily="18" charset="0"/>
              </a:rPr>
              <a:pPr/>
              <a:t>106</a:t>
            </a:fld>
            <a:endParaRPr lang="en-US">
              <a:solidFill>
                <a:prstClr val="black"/>
              </a:solidFill>
              <a:latin typeface="Times New Roman" pitchFamily="18" charset="0"/>
            </a:endParaRPr>
          </a:p>
        </p:txBody>
      </p:sp>
      <p:sp>
        <p:nvSpPr>
          <p:cNvPr id="276483" name="Rectangle 2"/>
          <p:cNvSpPr>
            <a:spLocks noGrp="1" noRot="1" noChangeAspect="1" noChangeArrowheads="1" noTextEdit="1"/>
          </p:cNvSpPr>
          <p:nvPr>
            <p:ph type="sldImg"/>
          </p:nvPr>
        </p:nvSpPr>
        <p:spPr>
          <a:xfrm>
            <a:off x="2555875" y="471488"/>
            <a:ext cx="2085975" cy="1563687"/>
          </a:xfrm>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t>The ASSIST Feedback form is completed at the end of the ASSIST interview and is used to provide personalized feedback to the patient about their level of substance related risk (WHO, 2003a). </a:t>
            </a:r>
          </a:p>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7023" tIns="48511" rIns="97023" bIns="48511" anchor="b"/>
          <a:lstStyle/>
          <a:p>
            <a:pPr algn="r" defTabSz="969915"/>
            <a:fld id="{1AAF4071-B4B4-4010-A2E6-982D2B1ECB21}" type="slidenum">
              <a:rPr lang="en-US" sz="1200">
                <a:solidFill>
                  <a:prstClr val="black"/>
                </a:solidFill>
                <a:latin typeface="Times New Roman" pitchFamily="18" charset="0"/>
              </a:rPr>
              <a:pPr algn="r" defTabSz="969915"/>
              <a:t>107</a:t>
            </a:fld>
            <a:endParaRPr lang="en-US" sz="1200">
              <a:solidFill>
                <a:prstClr val="black"/>
              </a:solidFill>
              <a:latin typeface="Times New Roman" pitchFamily="18" charset="0"/>
            </a:endParaRPr>
          </a:p>
        </p:txBody>
      </p:sp>
      <p:sp>
        <p:nvSpPr>
          <p:cNvPr id="65538"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p:spPr>
        <p:txBody>
          <a:bodyPr/>
          <a:lstStyle/>
          <a:p>
            <a:pPr>
              <a:lnSpc>
                <a:spcPct val="115000"/>
              </a:lnSpc>
              <a:spcBef>
                <a:spcPts val="0"/>
              </a:spcBef>
              <a:spcAft>
                <a:spcPts val="0"/>
              </a:spcAft>
              <a:defRPr/>
            </a:pPr>
            <a:r>
              <a:rPr lang="en-US" dirty="0" smtClean="0">
                <a:solidFill>
                  <a:srgbClr val="000000"/>
                </a:solidFill>
                <a:latin typeface="Arial"/>
                <a:ea typeface="Calibri"/>
                <a:cs typeface="Times New Roman"/>
              </a:rPr>
              <a:t>Let’s look at this detailed flow chart that depicts an SBI decision tree. Imagine we start with a pre-screen. If we have a positive score on the pre-screen for alcohol or drugs, we would typically proceed to a full screen such as the AUDIT or the DAST. </a:t>
            </a:r>
            <a:endParaRPr lang="en-US" dirty="0" smtClean="0">
              <a:latin typeface="Calibri"/>
              <a:ea typeface="Calibri"/>
              <a:cs typeface="Times New Roman"/>
            </a:endParaRPr>
          </a:p>
          <a:p>
            <a:pPr marL="237127" indent="-237127">
              <a:lnSpc>
                <a:spcPct val="115000"/>
              </a:lnSpc>
              <a:spcBef>
                <a:spcPts val="0"/>
              </a:spcBef>
              <a:spcAft>
                <a:spcPts val="0"/>
              </a:spcAft>
              <a:defRPr/>
            </a:pPr>
            <a:r>
              <a:rPr lang="en-US" dirty="0" smtClean="0">
                <a:solidFill>
                  <a:srgbClr val="000000"/>
                </a:solidFill>
                <a:latin typeface="Arial"/>
                <a:ea typeface="Calibri"/>
                <a:cs typeface="Times New Roman"/>
              </a:rPr>
              <a:t> </a:t>
            </a:r>
            <a:endParaRPr lang="en-US" dirty="0" smtClean="0">
              <a:latin typeface="Calibri"/>
              <a:ea typeface="Calibri"/>
              <a:cs typeface="Times New Roman"/>
            </a:endParaRPr>
          </a:p>
          <a:p>
            <a:pPr>
              <a:lnSpc>
                <a:spcPct val="115000"/>
              </a:lnSpc>
              <a:spcBef>
                <a:spcPts val="0"/>
              </a:spcBef>
              <a:spcAft>
                <a:spcPts val="0"/>
              </a:spcAft>
              <a:defRPr/>
            </a:pPr>
            <a:r>
              <a:rPr lang="en-US" dirty="0" smtClean="0">
                <a:solidFill>
                  <a:srgbClr val="000000"/>
                </a:solidFill>
                <a:latin typeface="Arial"/>
                <a:ea typeface="Calibri"/>
                <a:cs typeface="Times New Roman"/>
              </a:rPr>
              <a:t>It is important to note that a pre-screen is not required. There are many operational SBIRT programs that do not use a pre-screen, but rather administer a full screening with all patients.  </a:t>
            </a:r>
            <a:endParaRPr lang="en-US" dirty="0" smtClean="0">
              <a:latin typeface="Calibri"/>
              <a:ea typeface="Calibri"/>
              <a:cs typeface="Times New Roman"/>
            </a:endParaRPr>
          </a:p>
          <a:p>
            <a:pPr indent="-237127" eaLnBrk="1" hangingPunct="1">
              <a:defRPr/>
            </a:pPr>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are ready to learn how to apply the key motivational interviewing concepts in a brief intervention.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108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b="1" i="1" dirty="0" smtClean="0">
                <a:latin typeface="Arial" pitchFamily="34" charset="0"/>
                <a:cs typeface="Arial" pitchFamily="34" charset="0"/>
              </a:rPr>
              <a:t>Note: </a:t>
            </a:r>
            <a:r>
              <a:rPr lang="en-US" i="1" dirty="0" smtClean="0">
                <a:latin typeface="Arial" pitchFamily="34" charset="0"/>
                <a:cs typeface="Arial" pitchFamily="34" charset="0"/>
              </a:rPr>
              <a:t>Be sure to practice with the video ahead of time. If you have difficulty playing the video, see the trainer’s guide for alternate ways of accessing it.</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We are going to watch two videos of doctors talking to a patient in an emergency room setting. The patient is a young man who had been drinking heavily and was involved in a bad car accident. These videos demonstrate different styles of talking to patients. </a:t>
            </a:r>
          </a:p>
          <a:p>
            <a:pPr>
              <a:defRPr/>
            </a:pPr>
            <a:r>
              <a:rPr lang="en-US" dirty="0" smtClean="0">
                <a:latin typeface="Arial" pitchFamily="34" charset="0"/>
                <a:cs typeface="Arial" pitchFamily="34" charset="0"/>
              </a:rPr>
              <a:t> </a:t>
            </a:r>
          </a:p>
          <a:p>
            <a:pPr>
              <a:defRPr/>
            </a:pPr>
            <a:r>
              <a:rPr lang="en-US" b="1" i="1" dirty="0" smtClean="0">
                <a:latin typeface="Arial" pitchFamily="34" charset="0"/>
                <a:cs typeface="Arial" pitchFamily="34" charset="0"/>
              </a:rPr>
              <a:t>Hover </a:t>
            </a:r>
            <a:r>
              <a:rPr lang="en-US" i="1" dirty="0" smtClean="0">
                <a:latin typeface="Arial" pitchFamily="34" charset="0"/>
                <a:cs typeface="Arial" pitchFamily="34" charset="0"/>
              </a:rPr>
              <a:t>over the video image to make the video controls appear. Click on the play button to show the “bad example” video. The video should display full screen.</a:t>
            </a:r>
          </a:p>
          <a:p>
            <a:pPr>
              <a:defRPr/>
            </a:pPr>
            <a:r>
              <a:rPr lang="en-US" i="1" dirty="0" smtClean="0">
                <a:latin typeface="Arial" pitchFamily="34" charset="0"/>
                <a:cs typeface="Arial" pitchFamily="34" charset="0"/>
              </a:rPr>
              <a:t> </a:t>
            </a:r>
            <a:endParaRPr lang="en-US" dirty="0" smtClean="0">
              <a:latin typeface="Arial" pitchFamily="34" charset="0"/>
              <a:cs typeface="Arial" pitchFamily="34" charset="0"/>
            </a:endParaRPr>
          </a:p>
          <a:p>
            <a:pPr>
              <a:defRPr/>
            </a:pPr>
            <a:r>
              <a:rPr lang="en-US" b="1" i="1" dirty="0" smtClean="0">
                <a:latin typeface="Arial" pitchFamily="34" charset="0"/>
                <a:cs typeface="Arial" pitchFamily="34" charset="0"/>
              </a:rPr>
              <a:t>Facilitate</a:t>
            </a:r>
            <a:r>
              <a:rPr lang="en-US" i="1" dirty="0" smtClean="0">
                <a:latin typeface="Arial" pitchFamily="34" charset="0"/>
                <a:cs typeface="Arial" pitchFamily="34" charset="0"/>
              </a:rPr>
              <a:t> a 5-minute discussion with participants using the following questions:</a:t>
            </a:r>
            <a:endParaRPr lang="en-US" dirty="0" smtClean="0">
              <a:latin typeface="Arial" pitchFamily="34" charset="0"/>
              <a:cs typeface="Arial" pitchFamily="34" charset="0"/>
            </a:endParaRPr>
          </a:p>
          <a:p>
            <a:pPr>
              <a:defRPr/>
            </a:pPr>
            <a:r>
              <a:rPr lang="en-US" i="1" dirty="0" smtClean="0">
                <a:latin typeface="Arial" pitchFamily="34" charset="0"/>
                <a:cs typeface="Arial" pitchFamily="34" charset="0"/>
              </a:rPr>
              <a:t> </a:t>
            </a:r>
            <a:endParaRPr lang="en-US" dirty="0" smtClean="0">
              <a:latin typeface="Arial" pitchFamily="34" charset="0"/>
              <a:cs typeface="Arial" pitchFamily="34" charset="0"/>
            </a:endParaRPr>
          </a:p>
          <a:p>
            <a:pPr>
              <a:defRPr/>
            </a:pPr>
            <a:r>
              <a:rPr lang="en-US" i="1" dirty="0" smtClean="0">
                <a:latin typeface="Arial" pitchFamily="34" charset="0"/>
                <a:cs typeface="Arial" pitchFamily="34" charset="0"/>
              </a:rPr>
              <a:t>What did you notice about the doctor’s approach. How did the patient react? Was it effective? Why or why not? </a:t>
            </a:r>
          </a:p>
          <a:p>
            <a:pPr>
              <a:defRPr/>
            </a:pPr>
            <a:r>
              <a:rPr lang="en-US" i="1" dirty="0" smtClean="0">
                <a:latin typeface="Arial" pitchFamily="34" charset="0"/>
                <a:cs typeface="Arial" pitchFamily="34" charset="0"/>
              </a:rPr>
              <a:t> </a:t>
            </a:r>
          </a:p>
          <a:p>
            <a:pPr>
              <a:defRPr/>
            </a:pPr>
            <a:r>
              <a:rPr lang="en-US" i="1" dirty="0" smtClean="0">
                <a:latin typeface="Arial" pitchFamily="34" charset="0"/>
                <a:cs typeface="Arial" pitchFamily="34" charset="0"/>
              </a:rPr>
              <a:t>In the discussion, make sure that the following are covered: </a:t>
            </a:r>
            <a:endParaRPr lang="en-US" dirty="0" smtClean="0">
              <a:latin typeface="Arial" pitchFamily="34" charset="0"/>
              <a:cs typeface="Arial" pitchFamily="34" charset="0"/>
            </a:endParaRPr>
          </a:p>
          <a:p>
            <a:pPr marL="177845" indent="-177845">
              <a:buFont typeface="Arial" pitchFamily="34" charset="0"/>
              <a:buChar char="•"/>
              <a:defRPr/>
            </a:pPr>
            <a:r>
              <a:rPr lang="en-US" i="1" dirty="0" smtClean="0">
                <a:latin typeface="Arial" pitchFamily="34" charset="0"/>
                <a:cs typeface="Arial" pitchFamily="34" charset="0"/>
              </a:rPr>
              <a:t>Angry and judgmental tone</a:t>
            </a:r>
          </a:p>
          <a:p>
            <a:pPr marL="177845" indent="-177845">
              <a:buFont typeface="Arial" pitchFamily="34" charset="0"/>
              <a:buChar char="•"/>
              <a:defRPr/>
            </a:pPr>
            <a:r>
              <a:rPr lang="en-US" i="1" dirty="0" smtClean="0">
                <a:latin typeface="Arial" pitchFamily="34" charset="0"/>
                <a:cs typeface="Arial" pitchFamily="34" charset="0"/>
              </a:rPr>
              <a:t>Telling the patient what to do</a:t>
            </a:r>
          </a:p>
          <a:p>
            <a:pPr marL="177845" indent="-177845">
              <a:buFont typeface="Arial" pitchFamily="34" charset="0"/>
              <a:buChar char="•"/>
              <a:defRPr/>
            </a:pPr>
            <a:r>
              <a:rPr lang="en-US" i="1" dirty="0" smtClean="0">
                <a:latin typeface="Arial" pitchFamily="34" charset="0"/>
                <a:cs typeface="Arial" pitchFamily="34" charset="0"/>
              </a:rPr>
              <a:t>Specific judgmental statement (e.g., “I know when someone is an alcoholic and I think that you have a serious drinking problem.” “Have some common sense.”)</a:t>
            </a:r>
          </a:p>
          <a:p>
            <a:pPr marL="177845" indent="-177845">
              <a:buFont typeface="Arial" pitchFamily="34" charset="0"/>
              <a:buChar char="•"/>
              <a:defRPr/>
            </a:pPr>
            <a:r>
              <a:rPr lang="en-US" i="1" dirty="0" smtClean="0">
                <a:latin typeface="Arial" pitchFamily="34" charset="0"/>
                <a:cs typeface="Arial" pitchFamily="34" charset="0"/>
              </a:rPr>
              <a:t>Finger-wagging</a:t>
            </a:r>
          </a:p>
          <a:p>
            <a:pPr marL="177845" indent="-177845">
              <a:buFont typeface="Arial" pitchFamily="34" charset="0"/>
              <a:buChar char="•"/>
              <a:defRPr/>
            </a:pPr>
            <a:r>
              <a:rPr lang="en-US" i="1" dirty="0" smtClean="0">
                <a:latin typeface="Arial" pitchFamily="34" charset="0"/>
                <a:cs typeface="Arial" pitchFamily="34" charset="0"/>
              </a:rPr>
              <a:t>Patient is frustrated, defensive, and just wants to get out of there</a:t>
            </a:r>
          </a:p>
          <a:p>
            <a:pPr>
              <a:defRPr/>
            </a:pPr>
            <a:r>
              <a:rPr lang="en-US" dirty="0" smtClean="0">
                <a:latin typeface="Arial" pitchFamily="34" charset="0"/>
                <a:cs typeface="Arial" pitchFamily="34" charset="0"/>
              </a:rPr>
              <a:t> </a:t>
            </a:r>
          </a:p>
          <a:p>
            <a:pPr>
              <a:defRPr/>
            </a:pP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FEEA7880-F849-4CF7-A654-7E29E8195B4E}" type="slidenum">
              <a:rPr lang="en-US" smtClean="0"/>
              <a:pPr>
                <a:defRPr/>
              </a:pPr>
              <a:t>109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Let’s review a few key terms. </a:t>
            </a:r>
          </a:p>
          <a:p>
            <a:r>
              <a:rPr lang="en-US" dirty="0">
                <a:latin typeface="Arial" pitchFamily="34" charset="0"/>
                <a:cs typeface="Arial" pitchFamily="34" charset="0"/>
              </a:rPr>
              <a:t> </a:t>
            </a:r>
          </a:p>
          <a:p>
            <a:r>
              <a:rPr lang="en-US" dirty="0">
                <a:latin typeface="Arial" pitchFamily="34" charset="0"/>
                <a:cs typeface="Arial" pitchFamily="34" charset="0"/>
              </a:rPr>
              <a:t>1. Screening is a brief method of identifying individuals at risk for potential substance use related problems by asking them a few validated questions. Screening is a population-based approach to increase safety of individuals and populations.</a:t>
            </a:r>
          </a:p>
          <a:p>
            <a:r>
              <a:rPr lang="en-US" dirty="0">
                <a:latin typeface="Arial" pitchFamily="34" charset="0"/>
                <a:cs typeface="Arial" pitchFamily="34" charset="0"/>
              </a:rPr>
              <a:t> </a:t>
            </a:r>
          </a:p>
          <a:p>
            <a:r>
              <a:rPr lang="en-US" dirty="0">
                <a:latin typeface="Arial" pitchFamily="34" charset="0"/>
                <a:cs typeface="Arial" pitchFamily="34" charset="0"/>
              </a:rPr>
              <a:t>2. Brief interventions consist of short-term, low-intensity counseling. Most brief interventions are 1 or 2 sessions that may last 10-20 minutes. The goal of a brief intervention is to raise awareness of substance use risks and to move people to a place where they can draw a connection between their substance use and the concerns that they come to us with. </a:t>
            </a:r>
          </a:p>
          <a:p>
            <a:r>
              <a:rPr lang="en-US" dirty="0">
                <a:latin typeface="Arial" pitchFamily="34" charset="0"/>
                <a:cs typeface="Arial" pitchFamily="34" charset="0"/>
              </a:rPr>
              <a:t> </a:t>
            </a:r>
          </a:p>
          <a:p>
            <a:r>
              <a:rPr lang="en-US" dirty="0">
                <a:latin typeface="Arial" pitchFamily="34" charset="0"/>
                <a:cs typeface="Arial" pitchFamily="34" charset="0"/>
              </a:rPr>
              <a:t>3. Brief treatments include more in-depth counseling, typically cognitive behavioral therapy for people who are experiencing substance use related problems and would like help managing, reducing, or stopping their substance use. </a:t>
            </a:r>
          </a:p>
          <a:p>
            <a:r>
              <a:rPr lang="en-US" dirty="0">
                <a:latin typeface="Arial" pitchFamily="34" charset="0"/>
                <a:cs typeface="Arial" pitchFamily="34" charset="0"/>
              </a:rPr>
              <a:t> </a:t>
            </a:r>
          </a:p>
          <a:p>
            <a:r>
              <a:rPr lang="en-US" dirty="0">
                <a:latin typeface="Arial" pitchFamily="34" charset="0"/>
                <a:cs typeface="Arial" pitchFamily="34" charset="0"/>
              </a:rPr>
              <a:t>4. Lastly, referrals are a set of procedures that we use to help patients access and receive services through a specialized care provider such as an addiction treatment program. </a:t>
            </a:r>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100" dirty="0"/>
              <a:t>Draw from audience  the  kinds of changes that they would like to see individuals they know make. Inquire as to whether they have talked with them about making the changes and what the results were.</a:t>
            </a: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547CA68D-F716-4B16-B040-009700983079}" type="slidenum">
              <a:rPr lang="en-US" sz="1200" b="0">
                <a:solidFill>
                  <a:prstClr val="black"/>
                </a:solidFill>
              </a:rPr>
              <a:pPr/>
              <a:t>110</a:t>
            </a:fld>
            <a:endParaRPr lang="en-US" sz="1200" b="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sz="2100" dirty="0"/>
              <a:t>Do exercise where participants work with one other person. Each person chooses a behavior they think would be helpful for them to make but that they have not yet successfully changed. Have partners take turns talking with the other person about making that change. </a:t>
            </a:r>
          </a:p>
          <a:p>
            <a:pPr>
              <a:defRPr/>
            </a:pPr>
            <a:r>
              <a:rPr lang="en-US" sz="2100" dirty="0"/>
              <a:t>Instruct the convincing partner to point out all the reasons the person should change, offer suggestions for them to change, warn them about what may happen if they don’t change, etc. </a:t>
            </a:r>
          </a:p>
          <a:p>
            <a:pPr>
              <a:defRPr/>
            </a:pPr>
            <a:r>
              <a:rPr lang="en-US" sz="2100" dirty="0"/>
              <a:t>Process with group how it felt to have someone interact with them in such a confrontational way. How did it make them feel about changing?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2C8677C5-5D82-4D75-B3EF-7E59285D79C5}" type="slidenum">
              <a:rPr lang="en-US" sz="1200" b="0">
                <a:solidFill>
                  <a:prstClr val="black"/>
                </a:solidFill>
              </a:rPr>
              <a:pPr/>
              <a:t>111</a:t>
            </a:fld>
            <a:endParaRPr lang="en-US" sz="1200" b="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8"/>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sz="4600" b="1">
                <a:solidFill>
                  <a:srgbClr val="FFCC00"/>
                </a:solidFill>
                <a:latin typeface="Arial" charset="0"/>
              </a:defRPr>
            </a:lvl1pPr>
            <a:lvl2pPr marL="770662" indent="-296408" defTabSz="969915">
              <a:defRPr sz="4600" b="1">
                <a:solidFill>
                  <a:srgbClr val="FFCC00"/>
                </a:solidFill>
                <a:latin typeface="Arial" charset="0"/>
              </a:defRPr>
            </a:lvl2pPr>
            <a:lvl3pPr marL="1185634" indent="-237127" defTabSz="969915">
              <a:defRPr sz="4600" b="1">
                <a:solidFill>
                  <a:srgbClr val="FFCC00"/>
                </a:solidFill>
                <a:latin typeface="Arial" charset="0"/>
              </a:defRPr>
            </a:lvl3pPr>
            <a:lvl4pPr marL="1659887" indent="-237127" defTabSz="969915">
              <a:defRPr sz="4600" b="1">
                <a:solidFill>
                  <a:srgbClr val="FFCC00"/>
                </a:solidFill>
                <a:latin typeface="Arial" charset="0"/>
              </a:defRPr>
            </a:lvl4pPr>
            <a:lvl5pPr marL="2134141" indent="-237127" defTabSz="969915">
              <a:defRPr sz="4600" b="1">
                <a:solidFill>
                  <a:srgbClr val="FFCC00"/>
                </a:solidFill>
                <a:latin typeface="Arial" charset="0"/>
              </a:defRPr>
            </a:lvl5pPr>
            <a:lvl6pPr marL="2608395" indent="-237127" algn="ctr" defTabSz="969915" eaLnBrk="0" fontAlgn="base" hangingPunct="0">
              <a:lnSpc>
                <a:spcPct val="80000"/>
              </a:lnSpc>
              <a:spcBef>
                <a:spcPct val="0"/>
              </a:spcBef>
              <a:spcAft>
                <a:spcPct val="0"/>
              </a:spcAft>
              <a:defRPr sz="4600" b="1">
                <a:solidFill>
                  <a:srgbClr val="FFCC00"/>
                </a:solidFill>
                <a:latin typeface="Arial" charset="0"/>
              </a:defRPr>
            </a:lvl6pPr>
            <a:lvl7pPr marL="3082648" indent="-237127" algn="ctr" defTabSz="969915" eaLnBrk="0" fontAlgn="base" hangingPunct="0">
              <a:lnSpc>
                <a:spcPct val="80000"/>
              </a:lnSpc>
              <a:spcBef>
                <a:spcPct val="0"/>
              </a:spcBef>
              <a:spcAft>
                <a:spcPct val="0"/>
              </a:spcAft>
              <a:defRPr sz="4600" b="1">
                <a:solidFill>
                  <a:srgbClr val="FFCC00"/>
                </a:solidFill>
                <a:latin typeface="Arial" charset="0"/>
              </a:defRPr>
            </a:lvl7pPr>
            <a:lvl8pPr marL="3556902" indent="-237127" algn="ctr" defTabSz="969915" eaLnBrk="0" fontAlgn="base" hangingPunct="0">
              <a:lnSpc>
                <a:spcPct val="80000"/>
              </a:lnSpc>
              <a:spcBef>
                <a:spcPct val="0"/>
              </a:spcBef>
              <a:spcAft>
                <a:spcPct val="0"/>
              </a:spcAft>
              <a:defRPr sz="4600" b="1">
                <a:solidFill>
                  <a:srgbClr val="FFCC00"/>
                </a:solidFill>
                <a:latin typeface="Arial" charset="0"/>
              </a:defRPr>
            </a:lvl8pPr>
            <a:lvl9pPr marL="4031155" indent="-237127" algn="ctr" defTabSz="969915" eaLnBrk="0" fontAlgn="base" hangingPunct="0">
              <a:lnSpc>
                <a:spcPct val="80000"/>
              </a:lnSpc>
              <a:spcBef>
                <a:spcPct val="0"/>
              </a:spcBef>
              <a:spcAft>
                <a:spcPct val="0"/>
              </a:spcAft>
              <a:defRPr sz="4600" b="1">
                <a:solidFill>
                  <a:srgbClr val="FFCC00"/>
                </a:solidFill>
                <a:latin typeface="Arial" charset="0"/>
              </a:defRPr>
            </a:lvl9pPr>
          </a:lstStyle>
          <a:p>
            <a:fld id="{46ACA652-A886-40A1-B203-87E20157F165}" type="slidenum">
              <a:rPr lang="en-US" sz="1200" b="0">
                <a:solidFill>
                  <a:prstClr val="black"/>
                </a:solidFill>
              </a:rPr>
              <a:pPr/>
              <a:t>112</a:t>
            </a:fld>
            <a:endParaRPr lang="en-US" sz="1200" b="0">
              <a:solidFill>
                <a:prstClr val="black"/>
              </a:solidFill>
            </a:endParaRPr>
          </a:p>
        </p:txBody>
      </p:sp>
      <p:sp>
        <p:nvSpPr>
          <p:cNvPr id="124931" name="Rectangle 2"/>
          <p:cNvSpPr>
            <a:spLocks noGrp="1" noRot="1" noChangeAspect="1" noChangeArrowheads="1" noTextEdit="1"/>
          </p:cNvSpPr>
          <p:nvPr>
            <p:ph type="sldImg"/>
          </p:nvPr>
        </p:nvSpPr>
        <p:spPr>
          <a:xfrm>
            <a:off x="2320925" y="166688"/>
            <a:ext cx="2714625" cy="2036762"/>
          </a:xfrm>
          <a:ln/>
        </p:spPr>
      </p:sp>
      <p:sp>
        <p:nvSpPr>
          <p:cNvPr id="124932" name="Rectangle 3"/>
          <p:cNvSpPr>
            <a:spLocks noGrp="1" noChangeArrowheads="1"/>
          </p:cNvSpPr>
          <p:nvPr>
            <p:ph type="body" idx="1"/>
          </p:nvPr>
        </p:nvSpPr>
        <p:spPr>
          <a:xfrm>
            <a:off x="318052" y="2360952"/>
            <a:ext cx="6679096" cy="68451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8"/>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15">
              <a:defRPr sz="4600" b="1">
                <a:solidFill>
                  <a:srgbClr val="FFCC00"/>
                </a:solidFill>
                <a:latin typeface="Arial" charset="0"/>
              </a:defRPr>
            </a:lvl1pPr>
            <a:lvl2pPr marL="770662" indent="-296408" defTabSz="969915">
              <a:defRPr sz="4600" b="1">
                <a:solidFill>
                  <a:srgbClr val="FFCC00"/>
                </a:solidFill>
                <a:latin typeface="Arial" charset="0"/>
              </a:defRPr>
            </a:lvl2pPr>
            <a:lvl3pPr marL="1185634" indent="-237127" defTabSz="969915">
              <a:defRPr sz="4600" b="1">
                <a:solidFill>
                  <a:srgbClr val="FFCC00"/>
                </a:solidFill>
                <a:latin typeface="Arial" charset="0"/>
              </a:defRPr>
            </a:lvl3pPr>
            <a:lvl4pPr marL="1659887" indent="-237127" defTabSz="969915">
              <a:defRPr sz="4600" b="1">
                <a:solidFill>
                  <a:srgbClr val="FFCC00"/>
                </a:solidFill>
                <a:latin typeface="Arial" charset="0"/>
              </a:defRPr>
            </a:lvl4pPr>
            <a:lvl5pPr marL="2134141" indent="-237127" defTabSz="969915">
              <a:defRPr sz="4600" b="1">
                <a:solidFill>
                  <a:srgbClr val="FFCC00"/>
                </a:solidFill>
                <a:latin typeface="Arial" charset="0"/>
              </a:defRPr>
            </a:lvl5pPr>
            <a:lvl6pPr marL="2608395" indent="-237127" algn="ctr" defTabSz="969915" eaLnBrk="0" fontAlgn="base" hangingPunct="0">
              <a:lnSpc>
                <a:spcPct val="80000"/>
              </a:lnSpc>
              <a:spcBef>
                <a:spcPct val="0"/>
              </a:spcBef>
              <a:spcAft>
                <a:spcPct val="0"/>
              </a:spcAft>
              <a:defRPr sz="4600" b="1">
                <a:solidFill>
                  <a:srgbClr val="FFCC00"/>
                </a:solidFill>
                <a:latin typeface="Arial" charset="0"/>
              </a:defRPr>
            </a:lvl6pPr>
            <a:lvl7pPr marL="3082648" indent="-237127" algn="ctr" defTabSz="969915" eaLnBrk="0" fontAlgn="base" hangingPunct="0">
              <a:lnSpc>
                <a:spcPct val="80000"/>
              </a:lnSpc>
              <a:spcBef>
                <a:spcPct val="0"/>
              </a:spcBef>
              <a:spcAft>
                <a:spcPct val="0"/>
              </a:spcAft>
              <a:defRPr sz="4600" b="1">
                <a:solidFill>
                  <a:srgbClr val="FFCC00"/>
                </a:solidFill>
                <a:latin typeface="Arial" charset="0"/>
              </a:defRPr>
            </a:lvl7pPr>
            <a:lvl8pPr marL="3556902" indent="-237127" algn="ctr" defTabSz="969915" eaLnBrk="0" fontAlgn="base" hangingPunct="0">
              <a:lnSpc>
                <a:spcPct val="80000"/>
              </a:lnSpc>
              <a:spcBef>
                <a:spcPct val="0"/>
              </a:spcBef>
              <a:spcAft>
                <a:spcPct val="0"/>
              </a:spcAft>
              <a:defRPr sz="4600" b="1">
                <a:solidFill>
                  <a:srgbClr val="FFCC00"/>
                </a:solidFill>
                <a:latin typeface="Arial" charset="0"/>
              </a:defRPr>
            </a:lvl8pPr>
            <a:lvl9pPr marL="4031155" indent="-237127" algn="ctr" defTabSz="969915" eaLnBrk="0" fontAlgn="base" hangingPunct="0">
              <a:lnSpc>
                <a:spcPct val="80000"/>
              </a:lnSpc>
              <a:spcBef>
                <a:spcPct val="0"/>
              </a:spcBef>
              <a:spcAft>
                <a:spcPct val="0"/>
              </a:spcAft>
              <a:defRPr sz="4600" b="1">
                <a:solidFill>
                  <a:srgbClr val="FFCC00"/>
                </a:solidFill>
                <a:latin typeface="Arial" charset="0"/>
              </a:defRPr>
            </a:lvl9pPr>
          </a:lstStyle>
          <a:p>
            <a:fld id="{8BCE1F92-15DC-4B48-BC6A-53245E051920}" type="slidenum">
              <a:rPr lang="en-US" sz="1200" b="0">
                <a:solidFill>
                  <a:prstClr val="black"/>
                </a:solidFill>
              </a:rPr>
              <a:pPr/>
              <a:t>113</a:t>
            </a:fld>
            <a:endParaRPr lang="en-US" sz="1200" b="0">
              <a:solidFill>
                <a:prstClr val="black"/>
              </a:solidFill>
            </a:endParaRPr>
          </a:p>
        </p:txBody>
      </p:sp>
      <p:sp>
        <p:nvSpPr>
          <p:cNvPr id="126979" name="Rectangle 2"/>
          <p:cNvSpPr>
            <a:spLocks noGrp="1" noRot="1" noChangeAspect="1" noChangeArrowheads="1" noTextEdit="1"/>
          </p:cNvSpPr>
          <p:nvPr>
            <p:ph type="sldImg"/>
          </p:nvPr>
        </p:nvSpPr>
        <p:spPr>
          <a:xfrm>
            <a:off x="2320925" y="166688"/>
            <a:ext cx="2714625" cy="2036762"/>
          </a:xfrm>
          <a:ln/>
        </p:spPr>
      </p:sp>
      <p:sp>
        <p:nvSpPr>
          <p:cNvPr id="126980" name="Rectangle 3"/>
          <p:cNvSpPr>
            <a:spLocks noGrp="1" noChangeArrowheads="1"/>
          </p:cNvSpPr>
          <p:nvPr>
            <p:ph type="body" idx="1"/>
          </p:nvPr>
        </p:nvSpPr>
        <p:spPr>
          <a:xfrm>
            <a:off x="318052" y="2360952"/>
            <a:ext cx="6679096" cy="68451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8"/>
          <p:cNvSpPr>
            <a:spLocks noGrp="1" noChangeArrowheads="1"/>
          </p:cNvSpPr>
          <p:nvPr>
            <p:ph type="sldNum" sz="quarter" idx="5"/>
          </p:nvPr>
        </p:nvSpPr>
        <p:spPr/>
        <p:txBody>
          <a:bodyPr/>
          <a:lstStyle/>
          <a:p>
            <a:pPr>
              <a:defRPr/>
            </a:pPr>
            <a:fld id="{49389B2F-A67B-4CD1-AA5A-F3379A494D4E}" type="slidenum">
              <a:rPr lang="en-US" smtClean="0">
                <a:latin typeface="Arial" charset="0"/>
              </a:rPr>
              <a:pPr>
                <a:defRPr/>
              </a:pPr>
              <a:t>114</a:t>
            </a:fld>
            <a:endParaRPr lang="en-US" smtClean="0">
              <a:latin typeface="Arial" charset="0"/>
            </a:endParaRPr>
          </a:p>
        </p:txBody>
      </p:sp>
      <p:sp>
        <p:nvSpPr>
          <p:cNvPr id="104450" name="Rectangle 2"/>
          <p:cNvSpPr>
            <a:spLocks noGrp="1" noRot="1" noChangeAspect="1" noChangeArrowheads="1" noTextEdit="1"/>
          </p:cNvSpPr>
          <p:nvPr>
            <p:ph type="sldImg"/>
          </p:nvPr>
        </p:nvSpPr>
        <p:spPr>
          <a:xfrm>
            <a:off x="2320925" y="166688"/>
            <a:ext cx="2714625" cy="2036762"/>
          </a:xfrm>
          <a:ln/>
        </p:spPr>
      </p:sp>
      <p:sp>
        <p:nvSpPr>
          <p:cNvPr id="104451" name="Rectangle 3"/>
          <p:cNvSpPr>
            <a:spLocks noGrp="1" noChangeArrowheads="1"/>
          </p:cNvSpPr>
          <p:nvPr>
            <p:ph type="body" idx="1"/>
          </p:nvPr>
        </p:nvSpPr>
        <p:spPr>
          <a:xfrm>
            <a:off x="318052" y="2360952"/>
            <a:ext cx="6679096" cy="6845118"/>
          </a:xfrm>
          <a:noFill/>
          <a:ln/>
        </p:spPr>
        <p:txBody>
          <a:bodyPr/>
          <a:lstStyle/>
          <a:p>
            <a:r>
              <a:rPr lang="en-US" b="1" i="1" smtClean="0">
                <a:latin typeface="Arial" charset="0"/>
                <a:cs typeface="Arial" charset="0"/>
              </a:rPr>
              <a:t>Note: </a:t>
            </a:r>
            <a:r>
              <a:rPr lang="en-US" i="1" smtClean="0">
                <a:latin typeface="Arial" charset="0"/>
                <a:cs typeface="Arial" charset="0"/>
              </a:rPr>
              <a:t>This slide contains automatic animation. As you are reviewing the bullet points the image of the woman should advance automatically to demonstrate a variety of different emotions. Participants may chuckle or become slightly distracted by the images. They are very effective in making the point about ambivalence.</a:t>
            </a:r>
            <a:endParaRPr lang="en-US" smtClean="0">
              <a:latin typeface="Arial" charset="0"/>
              <a:cs typeface="Arial" charset="0"/>
            </a:endParaRPr>
          </a:p>
          <a:p>
            <a:r>
              <a:rPr lang="en-US" i="1" smtClean="0">
                <a:latin typeface="Arial" charset="0"/>
                <a:cs typeface="Arial" charset="0"/>
              </a:rPr>
              <a:t> </a:t>
            </a:r>
            <a:endParaRPr lang="en-US" smtClean="0">
              <a:latin typeface="Arial" charset="0"/>
              <a:cs typeface="Arial" charset="0"/>
            </a:endParaRPr>
          </a:p>
          <a:p>
            <a:r>
              <a:rPr lang="en-US" smtClean="0">
                <a:latin typeface="Arial" charset="0"/>
                <a:cs typeface="Arial" charset="0"/>
              </a:rPr>
              <a:t>The first thing to recognize with change is that we all have feelings of ambivalence. </a:t>
            </a:r>
          </a:p>
          <a:p>
            <a:endParaRPr lang="en-US" smtClean="0">
              <a:latin typeface="Arial" charset="0"/>
              <a:cs typeface="Arial" charset="0"/>
            </a:endParaRPr>
          </a:p>
          <a:p>
            <a:r>
              <a:rPr lang="en-US" smtClean="0">
                <a:latin typeface="Arial" charset="0"/>
                <a:cs typeface="Arial" charset="0"/>
              </a:rPr>
              <a:t>What is ambivalence? It’s when we feel two ways about something. We may like to drink, but we also don’t like having a hangover. Exploring a person’s ambivalence about change is one way of assessing where they are in the change process. </a:t>
            </a:r>
          </a:p>
          <a:p>
            <a:endParaRPr lang="en-US" smtClean="0">
              <a:latin typeface="Arial" charset="0"/>
              <a:cs typeface="Arial" charset="0"/>
            </a:endParaRPr>
          </a:p>
          <a:p>
            <a:r>
              <a:rPr lang="en-US" smtClean="0">
                <a:latin typeface="Arial" charset="0"/>
                <a:cs typeface="Arial" charset="0"/>
              </a:rPr>
              <a:t>An individual’s ambivalence about taking action is rich material that we can use as the basis for the brief intervention. If we can get an individual to talk about his or her ambivalence about making a change, we gain access into their world and can better understand their perspective.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p:spPr>
        <p:txBody>
          <a:bodyPr/>
          <a:lstStyle/>
          <a:p>
            <a:r>
              <a:rPr lang="en-US" smtClean="0">
                <a:latin typeface="Arial" charset="0"/>
                <a:cs typeface="Arial" charset="0"/>
              </a:rPr>
              <a:t>The way we explore ambivalence in motivational interviewing is to ask open-ended questions.</a:t>
            </a:r>
          </a:p>
          <a:p>
            <a:endParaRPr lang="en-US" smtClean="0">
              <a:latin typeface="Arial" charset="0"/>
              <a:cs typeface="Arial" charset="0"/>
            </a:endParaRPr>
          </a:p>
          <a:p>
            <a:r>
              <a:rPr lang="en-US" b="1" i="1" smtClean="0">
                <a:latin typeface="Arial" charset="0"/>
                <a:cs typeface="Arial" charset="0"/>
              </a:rPr>
              <a:t>Use</a:t>
            </a:r>
            <a:r>
              <a:rPr lang="en-US" i="1" smtClean="0">
                <a:latin typeface="Arial" charset="0"/>
                <a:cs typeface="Arial" charset="0"/>
              </a:rPr>
              <a:t> pointer to direct attention to related boxes</a:t>
            </a:r>
            <a:endParaRPr lang="en-US" smtClean="0">
              <a:latin typeface="Arial" charset="0"/>
              <a:cs typeface="Arial" charset="0"/>
            </a:endParaRPr>
          </a:p>
          <a:p>
            <a:r>
              <a:rPr lang="en-US" i="1" smtClean="0">
                <a:latin typeface="Arial" charset="0"/>
                <a:cs typeface="Arial" charset="0"/>
              </a:rPr>
              <a:t>Upper Left: </a:t>
            </a:r>
            <a:r>
              <a:rPr lang="en-US" smtClean="0">
                <a:latin typeface="Arial" charset="0"/>
                <a:cs typeface="Arial" charset="0"/>
              </a:rPr>
              <a:t>For example, “What are the good things about your substance use?” </a:t>
            </a:r>
          </a:p>
          <a:p>
            <a:r>
              <a:rPr lang="en-US" i="1" smtClean="0">
                <a:latin typeface="Arial" charset="0"/>
                <a:cs typeface="Arial" charset="0"/>
              </a:rPr>
              <a:t>Upper Right: </a:t>
            </a:r>
            <a:r>
              <a:rPr lang="en-US" smtClean="0">
                <a:latin typeface="Arial" charset="0"/>
                <a:cs typeface="Arial" charset="0"/>
              </a:rPr>
              <a:t>“What about the not-so-good things?”</a:t>
            </a:r>
          </a:p>
          <a:p>
            <a:r>
              <a:rPr lang="en-US" i="1" smtClean="0">
                <a:latin typeface="Arial" charset="0"/>
                <a:cs typeface="Arial" charset="0"/>
              </a:rPr>
              <a:t>Lower Left: </a:t>
            </a:r>
            <a:r>
              <a:rPr lang="en-US" smtClean="0">
                <a:latin typeface="Arial" charset="0"/>
                <a:cs typeface="Arial" charset="0"/>
              </a:rPr>
              <a:t>“What would be good about using less?”  </a:t>
            </a:r>
          </a:p>
          <a:p>
            <a:r>
              <a:rPr lang="en-US" i="1" smtClean="0">
                <a:latin typeface="Arial" charset="0"/>
                <a:cs typeface="Arial" charset="0"/>
              </a:rPr>
              <a:t>Lower Right: </a:t>
            </a:r>
            <a:r>
              <a:rPr lang="en-US" smtClean="0">
                <a:latin typeface="Arial" charset="0"/>
                <a:cs typeface="Arial" charset="0"/>
              </a:rPr>
              <a:t>“What would be not so good about cutting back?”  </a:t>
            </a:r>
          </a:p>
          <a:p>
            <a:r>
              <a:rPr lang="en-US" smtClean="0">
                <a:latin typeface="Arial" charset="0"/>
                <a:cs typeface="Arial" charset="0"/>
              </a:rPr>
              <a:t> </a:t>
            </a:r>
          </a:p>
          <a:p>
            <a:r>
              <a:rPr lang="en-US" smtClean="0">
                <a:latin typeface="Arial" charset="0"/>
                <a:cs typeface="Arial" charset="0"/>
              </a:rPr>
              <a:t>Someone tell me if this is an open or a closed question, “Do you drink when you are alone?” </a:t>
            </a:r>
          </a:p>
          <a:p>
            <a:r>
              <a:rPr lang="en-US" b="1" i="1" smtClean="0">
                <a:latin typeface="Arial" charset="0"/>
                <a:cs typeface="Arial" charset="0"/>
              </a:rPr>
              <a:t>Elicit </a:t>
            </a:r>
            <a:r>
              <a:rPr lang="en-US" i="1" smtClean="0">
                <a:latin typeface="Arial" charset="0"/>
                <a:cs typeface="Arial" charset="0"/>
              </a:rPr>
              <a:t>responses. Correct answer: This is a closed question. </a:t>
            </a:r>
          </a:p>
          <a:p>
            <a:endParaRPr lang="en-US" smtClean="0">
              <a:latin typeface="Arial" charset="0"/>
              <a:cs typeface="Arial" charset="0"/>
            </a:endParaRPr>
          </a:p>
          <a:p>
            <a:r>
              <a:rPr lang="en-US" smtClean="0">
                <a:latin typeface="Arial" charset="0"/>
                <a:cs typeface="Arial" charset="0"/>
              </a:rPr>
              <a:t>How could you make it an open-ended question? </a:t>
            </a:r>
          </a:p>
          <a:p>
            <a:r>
              <a:rPr lang="en-US" i="1" smtClean="0">
                <a:latin typeface="Arial" charset="0"/>
                <a:cs typeface="Arial" charset="0"/>
              </a:rPr>
              <a:t>Suggestion: Who do you drink with on a typical day?</a:t>
            </a:r>
            <a:endParaRPr lang="en-US"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122BAA53-9A80-46A2-ADFB-60DE80C77BB1}" type="slidenum">
              <a:rPr lang="en-US" smtClean="0"/>
              <a:pPr>
                <a:defRPr/>
              </a:pPr>
              <a:t>116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8"/>
          <p:cNvSpPr>
            <a:spLocks noGrp="1" noChangeArrowheads="1"/>
          </p:cNvSpPr>
          <p:nvPr>
            <p:ph type="sldNum" sz="quarter" idx="5"/>
          </p:nvPr>
        </p:nvSpPr>
        <p:spPr/>
        <p:txBody>
          <a:bodyPr/>
          <a:lstStyle/>
          <a:p>
            <a:pPr>
              <a:defRPr/>
            </a:pPr>
            <a:fld id="{48F144EE-B08D-4352-BA39-35A451754B05}" type="slidenum">
              <a:rPr lang="en-US" smtClean="0">
                <a:latin typeface="Arial" charset="0"/>
              </a:rPr>
              <a:pPr>
                <a:defRPr/>
              </a:pPr>
              <a:t>117</a:t>
            </a:fld>
            <a:endParaRPr lang="en-US" smtClean="0">
              <a:latin typeface="Arial" charset="0"/>
            </a:endParaRPr>
          </a:p>
        </p:txBody>
      </p:sp>
      <p:sp>
        <p:nvSpPr>
          <p:cNvPr id="106498" name="Rectangle 2"/>
          <p:cNvSpPr>
            <a:spLocks noGrp="1" noRot="1" noChangeAspect="1" noChangeArrowheads="1" noTextEdit="1"/>
          </p:cNvSpPr>
          <p:nvPr>
            <p:ph type="sldImg"/>
          </p:nvPr>
        </p:nvSpPr>
        <p:spPr>
          <a:xfrm>
            <a:off x="2320925" y="166688"/>
            <a:ext cx="2714625" cy="2036762"/>
          </a:xfrm>
          <a:ln/>
        </p:spPr>
      </p:sp>
      <p:sp>
        <p:nvSpPr>
          <p:cNvPr id="106499" name="Rectangle 3"/>
          <p:cNvSpPr>
            <a:spLocks noGrp="1" noChangeArrowheads="1"/>
          </p:cNvSpPr>
          <p:nvPr>
            <p:ph type="body" idx="1"/>
          </p:nvPr>
        </p:nvSpPr>
        <p:spPr>
          <a:xfrm>
            <a:off x="318052" y="2360952"/>
            <a:ext cx="6679096" cy="6845118"/>
          </a:xfrm>
          <a:noFill/>
          <a:ln/>
        </p:spPr>
        <p:txBody>
          <a:bodyPr/>
          <a:lstStyle/>
          <a:p>
            <a:r>
              <a:rPr lang="en-GB" smtClean="0">
                <a:latin typeface="Arial" charset="0"/>
                <a:cs typeface="Arial" charset="0"/>
              </a:rPr>
              <a:t>Motivational interviewing strategies help raise awareness and enhance motivation. Reflective listening, showing empathy, avoiding confrontation, exploring ambivalence, and eliciting change talk are core strategies. Let’s take a look at a couple videos that demonstrate a motivational interviewing style. </a:t>
            </a:r>
            <a:endParaRPr lang="en-US" smtClean="0">
              <a:latin typeface="Arial" charset="0"/>
              <a:cs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4142962" y="9119173"/>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1" tIns="47425" rIns="94851" bIns="47425" anchor="b"/>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lgn="r"/>
            <a:fld id="{6DF408FA-B321-4008-AD38-68C75A9C5DD1}" type="slidenum">
              <a:rPr lang="en-US" sz="1200" b="0">
                <a:solidFill>
                  <a:prstClr val="black"/>
                </a:solidFill>
              </a:rPr>
              <a:pPr algn="r"/>
              <a:t>118</a:t>
            </a:fld>
            <a:endParaRPr lang="en-US" sz="1200" b="0">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p:txBody>
          <a:bodyPr/>
          <a:lstStyle/>
          <a:p>
            <a:pPr>
              <a:defRPr/>
            </a:pPr>
            <a:fld id="{4DBA1BFD-D348-49DC-B358-642F20DD33B1}" type="slidenum">
              <a:rPr lang="en-US" smtClean="0"/>
              <a:pPr>
                <a:defRPr/>
              </a:pPr>
              <a:t>119</a:t>
            </a:fld>
            <a:endParaRPr lang="en-US" smtClean="0"/>
          </a:p>
        </p:txBody>
      </p:sp>
      <p:sp>
        <p:nvSpPr>
          <p:cNvPr id="112642" name="Rectangle 7"/>
          <p:cNvSpPr txBox="1">
            <a:spLocks noGrp="1" noChangeArrowheads="1"/>
          </p:cNvSpPr>
          <p:nvPr/>
        </p:nvSpPr>
        <p:spPr bwMode="auto">
          <a:xfrm>
            <a:off x="4144618" y="9120813"/>
            <a:ext cx="3170583" cy="480387"/>
          </a:xfrm>
          <a:prstGeom prst="rect">
            <a:avLst/>
          </a:prstGeom>
          <a:noFill/>
          <a:ln w="9525">
            <a:noFill/>
            <a:miter lim="800000"/>
            <a:headEnd/>
            <a:tailEnd/>
          </a:ln>
        </p:spPr>
        <p:txBody>
          <a:bodyPr lIns="95209" tIns="47604" rIns="95209" bIns="47604" anchor="b"/>
          <a:lstStyle/>
          <a:p>
            <a:pPr algn="r" defTabSz="969915"/>
            <a:fld id="{49497542-FC19-42DC-A998-7556720A7606}" type="slidenum">
              <a:rPr lang="en-US" sz="1200">
                <a:latin typeface="Times New Roman" pitchFamily="18" charset="0"/>
              </a:rPr>
              <a:pPr algn="r" defTabSz="969915"/>
              <a:t>119</a:t>
            </a:fld>
            <a:endParaRPr lang="en-US" sz="120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75693" y="4561227"/>
            <a:ext cx="5363817" cy="4882577"/>
          </a:xfrm>
          <a:noFill/>
          <a:ln/>
        </p:spPr>
        <p:txBody>
          <a:bodyPr lIns="95209" tIns="47604" rIns="95209" bIns="47604"/>
          <a:lstStyle/>
          <a:p>
            <a:r>
              <a:rPr lang="en-US" smtClean="0">
                <a:latin typeface="Arial" charset="0"/>
                <a:cs typeface="Arial" charset="0"/>
              </a:rPr>
              <a:t>Reflective listening is one of the most important motivational interviewing micro-skills and it is essential to ensuring a successful brief intervention. </a:t>
            </a:r>
          </a:p>
          <a:p>
            <a:r>
              <a:rPr lang="en-US" smtClean="0">
                <a:latin typeface="Arial" charset="0"/>
                <a:cs typeface="Arial" charset="0"/>
              </a:rPr>
              <a:t> </a:t>
            </a:r>
          </a:p>
          <a:p>
            <a:r>
              <a:rPr lang="en-US" i="1" smtClean="0">
                <a:latin typeface="Arial" charset="0"/>
                <a:cs typeface="Arial" charset="0"/>
              </a:rPr>
              <a:t>Bullet 1. </a:t>
            </a:r>
            <a:r>
              <a:rPr lang="en-US" smtClean="0">
                <a:latin typeface="Arial" charset="0"/>
                <a:cs typeface="Arial" charset="0"/>
              </a:rPr>
              <a:t>Reflective listening is listening to what people say and to what they mean; it’s a means of gaining access into someone’s world. The doctor in the second video used reflective listening with his patient. He didn’t judge the patient’s comments. Instead, he reflected back what the patient was saying and feeling. For example, when the patient in the video said that he couldn’t remember what happened after leaving the bar, the doctor reflected back by stating, “So you’re having trouble remembering what happened last night. Sounds frightening.” The doctor confirmed both the stated content and the unstated feeling (fear) that the patient experienced. </a:t>
            </a:r>
          </a:p>
          <a:p>
            <a:r>
              <a:rPr lang="en-US" smtClean="0">
                <a:latin typeface="Arial" charset="0"/>
                <a:cs typeface="Arial" charset="0"/>
              </a:rPr>
              <a:t> </a:t>
            </a:r>
          </a:p>
          <a:p>
            <a:r>
              <a:rPr lang="en-US" i="1" smtClean="0">
                <a:latin typeface="Arial" charset="0"/>
                <a:cs typeface="Arial" charset="0"/>
              </a:rPr>
              <a:t>Bullet 2. </a:t>
            </a:r>
            <a:r>
              <a:rPr lang="en-US" smtClean="0">
                <a:latin typeface="Arial" charset="0"/>
                <a:cs typeface="Arial" charset="0"/>
              </a:rPr>
              <a:t>The doctor directly empathized with the patient several times. For example, “I can understand that. You want to enjoy yourself with friends.” What we are trying to do is create an environment of non-judgment so that patient feels comfortable being honest with us.</a:t>
            </a:r>
          </a:p>
          <a:p>
            <a:r>
              <a:rPr lang="en-US" smtClean="0">
                <a:latin typeface="Arial" charset="0"/>
                <a:cs typeface="Arial" charset="0"/>
              </a:rPr>
              <a:t> </a:t>
            </a:r>
          </a:p>
          <a:p>
            <a:r>
              <a:rPr lang="en-US" i="1" smtClean="0">
                <a:latin typeface="Arial" charset="0"/>
                <a:cs typeface="Arial" charset="0"/>
              </a:rPr>
              <a:t>Bullet 3. </a:t>
            </a:r>
            <a:r>
              <a:rPr lang="en-US" smtClean="0">
                <a:latin typeface="Arial" charset="0"/>
                <a:cs typeface="Arial" charset="0"/>
              </a:rPr>
              <a:t>It is important to be aware of intonation. When you reflect back what a person says and it sounds like a question, this can come off as judgmental. Try to make a statement as opposed to asking a question. For example, “You are having a lot of emotions.” Statements can be powerful, because they force people to look in the mirror and observe what is happening. Also, watch for nonverbal cues. Judgment can show on your face. If a patient says, “I didn’t feel well yesterday.” If I answer, </a:t>
            </a:r>
            <a:r>
              <a:rPr lang="en-US" i="1" smtClean="0">
                <a:latin typeface="Arial" charset="0"/>
                <a:cs typeface="Arial" charset="0"/>
              </a:rPr>
              <a:t>[</a:t>
            </a:r>
            <a:r>
              <a:rPr lang="en-US" b="1" i="1" smtClean="0">
                <a:latin typeface="Arial" charset="0"/>
                <a:cs typeface="Arial" charset="0"/>
              </a:rPr>
              <a:t>say</a:t>
            </a:r>
            <a:r>
              <a:rPr lang="en-US" i="1" smtClean="0">
                <a:latin typeface="Arial" charset="0"/>
                <a:cs typeface="Arial" charset="0"/>
              </a:rPr>
              <a:t> this with a suspicious tone and expression</a:t>
            </a:r>
            <a:r>
              <a:rPr lang="en-US" smtClean="0">
                <a:latin typeface="Arial" charset="0"/>
                <a:cs typeface="Arial" charset="0"/>
              </a:rPr>
              <a:t>] “You didn’t feel well yesterday,” my nonverbal expression of disbelief with be heard much louder than the actual words that I say. We need to watch our tone and our facial expressions so we don’t let our own feelings and judgments show.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p:spPr>
        <p:txBody>
          <a:bodyPr/>
          <a:lstStyle/>
          <a:p>
            <a:r>
              <a:rPr lang="en-US" dirty="0" smtClean="0">
                <a:latin typeface="Arial" charset="0"/>
                <a:cs typeface="Arial" charset="0"/>
              </a:rPr>
              <a:t>There are a few different ways of doing reflective listening. </a:t>
            </a:r>
          </a:p>
          <a:p>
            <a:r>
              <a:rPr lang="en-US" dirty="0" smtClean="0">
                <a:latin typeface="Arial" charset="0"/>
                <a:cs typeface="Arial" charset="0"/>
              </a:rPr>
              <a:t> </a:t>
            </a:r>
          </a:p>
          <a:p>
            <a:r>
              <a:rPr lang="en-US" dirty="0" smtClean="0">
                <a:latin typeface="Arial" charset="0"/>
                <a:cs typeface="Arial" charset="0"/>
              </a:rPr>
              <a:t>Repeating is the simplest form of a reflection, but not necessarily the most interesting. For example, if a person says, “I’m angry,” the clinician would say, “You’re angry.” Simple reflections are good for confirming understanding to content, but they do not convey understanding of deeper, more emotional meaning. </a:t>
            </a:r>
          </a:p>
          <a:p>
            <a:r>
              <a:rPr lang="en-US" dirty="0" smtClean="0">
                <a:latin typeface="Arial" charset="0"/>
                <a:cs typeface="Arial" charset="0"/>
              </a:rPr>
              <a:t> </a:t>
            </a:r>
          </a:p>
          <a:p>
            <a:r>
              <a:rPr lang="en-US" dirty="0" smtClean="0">
                <a:latin typeface="Arial" charset="0"/>
                <a:cs typeface="Arial" charset="0"/>
              </a:rPr>
              <a:t>Amplified reflections are designed to highlight the emotional content of the communication. In our SBIRT example, the doctor responded to the patient’s statement that he could not remember his accident by stating, “That sounds scary.” Even though the patient never said it, the doctor introduced this emotional content using an amplified reflection and deepened his understanding of the patient.</a:t>
            </a:r>
          </a:p>
          <a:p>
            <a:r>
              <a:rPr lang="en-US" dirty="0" smtClean="0">
                <a:latin typeface="Arial" charset="0"/>
                <a:cs typeface="Arial" charset="0"/>
              </a:rPr>
              <a:t> </a:t>
            </a:r>
          </a:p>
          <a:p>
            <a:r>
              <a:rPr lang="en-US" dirty="0" smtClean="0">
                <a:latin typeface="Arial" charset="0"/>
                <a:cs typeface="Arial" charset="0"/>
              </a:rPr>
              <a:t>Finally, a double-sided reflection is designed to highlight the patients ambivalence. This helps the patient see both the positive and the negative from a more objective perspective. The doctor says, “On the one hand, drinking is a way for you to relax and enjoy your time with friends…On the other hand, it makes getting up in the morning difficult…” By seeing his or her own attitudes in a new way, the individual may become more motivated to reduce the negative consequences.</a:t>
            </a:r>
          </a:p>
        </p:txBody>
      </p:sp>
      <p:sp>
        <p:nvSpPr>
          <p:cNvPr id="4" name="Slide Number Placeholder 3"/>
          <p:cNvSpPr>
            <a:spLocks noGrp="1"/>
          </p:cNvSpPr>
          <p:nvPr>
            <p:ph type="sldNum" sz="quarter" idx="5"/>
          </p:nvPr>
        </p:nvSpPr>
        <p:spPr/>
        <p:txBody>
          <a:bodyPr/>
          <a:lstStyle/>
          <a:p>
            <a:pPr>
              <a:defRPr/>
            </a:pPr>
            <a:fld id="{BCA59D6F-0A17-4DA1-B889-1E39CAC0BF30}" type="slidenum">
              <a:rPr lang="en-US" smtClean="0"/>
              <a:pPr>
                <a:defRPr/>
              </a:pPr>
              <a:t>120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11</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ln/>
        </p:spPr>
        <p:txBody>
          <a:bodyPr/>
          <a:lstStyle/>
          <a:p>
            <a:r>
              <a:rPr lang="en-US" smtClean="0">
                <a:latin typeface="Arial" charset="0"/>
                <a:cs typeface="Arial" charset="0"/>
              </a:rPr>
              <a:t>Confrontation is counterproductive to enhancing people’s motivation to change. When we confront people about their substance use, we are arguing with them, or trying to convince them that they have a problem. Arguing with our patients is going to make them defensive, which is the opposite of what we want to accomplish during a brief intervention.  </a:t>
            </a:r>
            <a:r>
              <a:rPr lang="en-GB" smtClean="0">
                <a:latin typeface="Arial" charset="0"/>
                <a:cs typeface="Arial" charset="0"/>
              </a:rPr>
              <a:t> </a:t>
            </a:r>
            <a:endParaRPr lang="en-US" smtClean="0">
              <a:latin typeface="Arial" charset="0"/>
              <a:cs typeface="Arial" charset="0"/>
            </a:endParaRPr>
          </a:p>
          <a:p>
            <a:endParaRPr lang="en-GB" smtClean="0">
              <a:latin typeface="Arial" charset="0"/>
              <a:cs typeface="Arial" charset="0"/>
            </a:endParaRPr>
          </a:p>
          <a:p>
            <a:r>
              <a:rPr lang="en-US" i="1" smtClean="0">
                <a:latin typeface="Arial" charset="0"/>
                <a:cs typeface="Arial" charset="0"/>
              </a:rPr>
              <a:t>Bullet 1. </a:t>
            </a:r>
            <a:r>
              <a:rPr lang="en-US" smtClean="0">
                <a:latin typeface="Arial" charset="0"/>
                <a:cs typeface="Arial" charset="0"/>
              </a:rPr>
              <a:t>When we confront people we can challenge them, “What do you think you are doing?”</a:t>
            </a:r>
          </a:p>
          <a:p>
            <a:r>
              <a:rPr lang="en-US" i="1" smtClean="0">
                <a:latin typeface="Arial" charset="0"/>
                <a:cs typeface="Arial" charset="0"/>
              </a:rPr>
              <a:t>Bullet 2. </a:t>
            </a:r>
            <a:r>
              <a:rPr lang="en-US" smtClean="0">
                <a:latin typeface="Arial" charset="0"/>
                <a:cs typeface="Arial" charset="0"/>
              </a:rPr>
              <a:t>Warn them, “You are going to damage your liver.”</a:t>
            </a:r>
          </a:p>
          <a:p>
            <a:r>
              <a:rPr lang="en-US" i="1" smtClean="0">
                <a:latin typeface="Arial" charset="0"/>
                <a:cs typeface="Arial" charset="0"/>
              </a:rPr>
              <a:t>Bullet 3. </a:t>
            </a:r>
            <a:r>
              <a:rPr lang="en-US" smtClean="0">
                <a:latin typeface="Arial" charset="0"/>
                <a:cs typeface="Arial" charset="0"/>
              </a:rPr>
              <a:t>And tell them what to do, “If you want to be a good student, you must stop drinking on school nights.”</a:t>
            </a:r>
          </a:p>
          <a:p>
            <a:r>
              <a:rPr lang="en-US" smtClean="0">
                <a:latin typeface="Arial" charset="0"/>
                <a:cs typeface="Arial" charset="0"/>
              </a:rPr>
              <a:t> </a:t>
            </a:r>
          </a:p>
          <a:p>
            <a:r>
              <a:rPr lang="en-US" smtClean="0">
                <a:latin typeface="Arial" charset="0"/>
                <a:cs typeface="Arial" charset="0"/>
              </a:rPr>
              <a:t>What other types of confrontational statements could we make when talking to someone about their substance use? </a:t>
            </a:r>
          </a:p>
          <a:p>
            <a:endParaRPr lang="en-US" smtClean="0">
              <a:latin typeface="Arial" charset="0"/>
              <a:cs typeface="Arial" charset="0"/>
            </a:endParaRPr>
          </a:p>
          <a:p>
            <a:r>
              <a:rPr lang="en-US" b="1" i="1" smtClean="0">
                <a:latin typeface="Arial" charset="0"/>
                <a:cs typeface="Arial" charset="0"/>
              </a:rPr>
              <a:t>Elicit</a:t>
            </a:r>
            <a:r>
              <a:rPr lang="en-US" i="1" smtClean="0">
                <a:latin typeface="Arial" charset="0"/>
                <a:cs typeface="Arial" charset="0"/>
              </a:rPr>
              <a:t> a few responses from participants.</a:t>
            </a:r>
          </a:p>
          <a:p>
            <a:endParaRPr lang="en-US" smtClean="0">
              <a:latin typeface="Arial" charset="0"/>
              <a:cs typeface="Arial" charset="0"/>
            </a:endParaRPr>
          </a:p>
          <a:p>
            <a:r>
              <a:rPr lang="en-US" b="1" i="1" smtClean="0">
                <a:latin typeface="Arial" charset="0"/>
                <a:cs typeface="Arial" charset="0"/>
              </a:rPr>
              <a:t>Note: </a:t>
            </a:r>
            <a:r>
              <a:rPr lang="en-US" i="1" smtClean="0">
                <a:latin typeface="Arial" charset="0"/>
                <a:cs typeface="Arial" charset="0"/>
              </a:rPr>
              <a:t>Other ways of confronting someone include moralizing, giving unwanted advice, shaming, and being sarcastic</a:t>
            </a:r>
            <a:r>
              <a:rPr lang="en-US" smtClean="0">
                <a:latin typeface="Arial" charset="0"/>
                <a:cs typeface="Arial" charset="0"/>
              </a:rPr>
              <a:t>.</a:t>
            </a:r>
          </a:p>
          <a:p>
            <a:r>
              <a:rPr lang="en-US"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0D3EEF05-C353-458B-B034-7B690AFA4052}" type="slidenum">
              <a:rPr lang="en-US" smtClean="0"/>
              <a:pPr>
                <a:defRPr/>
              </a:pPr>
              <a:t>122</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a:noFill/>
          <a:ln/>
        </p:spPr>
        <p:txBody>
          <a:bodyPr/>
          <a:lstStyle/>
          <a:p>
            <a:r>
              <a:rPr lang="en-GB" smtClean="0">
                <a:latin typeface="Arial" charset="0"/>
                <a:cs typeface="Arial" charset="0"/>
              </a:rPr>
              <a:t>Another key strategy in motivational interviewing is eliciting change talk.</a:t>
            </a:r>
          </a:p>
          <a:p>
            <a:endParaRPr lang="en-US" smtClean="0">
              <a:latin typeface="Arial" charset="0"/>
              <a:cs typeface="Arial" charset="0"/>
            </a:endParaRPr>
          </a:p>
          <a:p>
            <a:r>
              <a:rPr lang="en-GB" smtClean="0">
                <a:latin typeface="Arial" charset="0"/>
                <a:cs typeface="Arial" charset="0"/>
              </a:rPr>
              <a:t>Change talk consists of self-motivational statements that people make in relation to behavior change. </a:t>
            </a:r>
          </a:p>
          <a:p>
            <a:r>
              <a:rPr lang="en-GB" i="1" smtClean="0">
                <a:latin typeface="Arial" charset="0"/>
                <a:cs typeface="Arial" charset="0"/>
              </a:rPr>
              <a:t>Bullet 1. </a:t>
            </a:r>
            <a:r>
              <a:rPr lang="en-GB" smtClean="0">
                <a:latin typeface="Arial" charset="0"/>
                <a:cs typeface="Arial" charset="0"/>
              </a:rPr>
              <a:t>Patients may say things that suggest they recognize the problem,</a:t>
            </a:r>
            <a:endParaRPr lang="en-US" smtClean="0">
              <a:latin typeface="Arial" charset="0"/>
              <a:cs typeface="Arial" charset="0"/>
            </a:endParaRPr>
          </a:p>
          <a:p>
            <a:r>
              <a:rPr lang="en-GB" i="1" smtClean="0">
                <a:latin typeface="Arial" charset="0"/>
                <a:cs typeface="Arial" charset="0"/>
              </a:rPr>
              <a:t>Bullet 2. </a:t>
            </a:r>
            <a:r>
              <a:rPr lang="en-GB" smtClean="0">
                <a:latin typeface="Arial" charset="0"/>
                <a:cs typeface="Arial" charset="0"/>
              </a:rPr>
              <a:t>have concerns about not changing, </a:t>
            </a:r>
            <a:endParaRPr lang="en-US" smtClean="0">
              <a:latin typeface="Arial" charset="0"/>
              <a:cs typeface="Arial" charset="0"/>
            </a:endParaRPr>
          </a:p>
          <a:p>
            <a:r>
              <a:rPr lang="en-GB" i="1" smtClean="0">
                <a:latin typeface="Arial" charset="0"/>
                <a:cs typeface="Arial" charset="0"/>
              </a:rPr>
              <a:t>Bullet 3. </a:t>
            </a:r>
            <a:r>
              <a:rPr lang="en-GB" smtClean="0">
                <a:latin typeface="Arial" charset="0"/>
                <a:cs typeface="Arial" charset="0"/>
              </a:rPr>
              <a:t>have some intention to change, and </a:t>
            </a:r>
            <a:endParaRPr lang="en-US" smtClean="0">
              <a:latin typeface="Arial" charset="0"/>
              <a:cs typeface="Arial" charset="0"/>
            </a:endParaRPr>
          </a:p>
          <a:p>
            <a:r>
              <a:rPr lang="en-GB" i="1" smtClean="0">
                <a:latin typeface="Arial" charset="0"/>
                <a:cs typeface="Arial" charset="0"/>
              </a:rPr>
              <a:t>Bullet 4. </a:t>
            </a:r>
            <a:r>
              <a:rPr lang="en-GB" smtClean="0">
                <a:latin typeface="Arial" charset="0"/>
                <a:cs typeface="Arial" charset="0"/>
              </a:rPr>
              <a:t>feel optimistic about their ability to make change.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When patients make these statements, they are moving in the direction of being more willing or motivated to change. </a:t>
            </a:r>
            <a:endParaRPr lang="en-US" smtClean="0">
              <a:latin typeface="Arial" charset="0"/>
              <a:cs typeface="Arial" charset="0"/>
            </a:endParaRPr>
          </a:p>
          <a:p>
            <a:r>
              <a:rPr lang="en-US"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C26E8C5B-A9B1-4001-865B-C44445FD0D04}" type="slidenum">
              <a:rPr lang="en-US" smtClean="0"/>
              <a:pPr>
                <a:defRPr/>
              </a:pPr>
              <a:t>123</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second video involves the same patient but a different doctor. Let’s look at how this doctor approaches the patient. </a:t>
            </a:r>
          </a:p>
          <a:p>
            <a:pPr>
              <a:defRPr/>
            </a:pPr>
            <a:r>
              <a:rPr lang="en-US" dirty="0" smtClean="0"/>
              <a:t> </a:t>
            </a:r>
          </a:p>
          <a:p>
            <a:pPr>
              <a:defRPr/>
            </a:pPr>
            <a:r>
              <a:rPr lang="en-US" b="1" i="1" dirty="0" smtClean="0">
                <a:latin typeface="Arial" pitchFamily="34" charset="0"/>
                <a:cs typeface="Arial" pitchFamily="34" charset="0"/>
              </a:rPr>
              <a:t>Hover </a:t>
            </a:r>
            <a:r>
              <a:rPr lang="en-US" i="1" dirty="0" smtClean="0">
                <a:latin typeface="Arial" pitchFamily="34" charset="0"/>
                <a:cs typeface="Arial" pitchFamily="34" charset="0"/>
              </a:rPr>
              <a:t>over the video image to make the video controls appear. </a:t>
            </a:r>
            <a:r>
              <a:rPr lang="en-US" b="1" i="1" dirty="0" smtClean="0">
                <a:latin typeface="Arial" pitchFamily="34" charset="0"/>
                <a:cs typeface="Arial" pitchFamily="34" charset="0"/>
              </a:rPr>
              <a:t>Click</a:t>
            </a:r>
            <a:r>
              <a:rPr lang="en-US" i="1" dirty="0" smtClean="0">
                <a:latin typeface="Arial" pitchFamily="34" charset="0"/>
                <a:cs typeface="Arial" pitchFamily="34" charset="0"/>
              </a:rPr>
              <a:t> on the play button to show the “good example” video. The video should display full screen.</a:t>
            </a:r>
          </a:p>
          <a:p>
            <a:pPr>
              <a:defRPr/>
            </a:pPr>
            <a:endParaRPr lang="en-US" dirty="0" smtClean="0"/>
          </a:p>
          <a:p>
            <a:pPr>
              <a:defRPr/>
            </a:pPr>
            <a:r>
              <a:rPr lang="en-US" b="1" i="1" dirty="0" smtClean="0">
                <a:latin typeface="Arial" pitchFamily="34" charset="0"/>
                <a:cs typeface="Arial" pitchFamily="34" charset="0"/>
              </a:rPr>
              <a:t>Facilitate</a:t>
            </a:r>
            <a:r>
              <a:rPr lang="en-US" i="1" dirty="0" smtClean="0">
                <a:latin typeface="Arial" pitchFamily="34" charset="0"/>
                <a:cs typeface="Arial" pitchFamily="34" charset="0"/>
              </a:rPr>
              <a:t> a 5-minute discussion with participants using the following questions:</a:t>
            </a:r>
          </a:p>
          <a:p>
            <a:pPr>
              <a:defRPr/>
            </a:pPr>
            <a:endParaRPr lang="en-US" dirty="0" smtClean="0">
              <a:latin typeface="Arial" pitchFamily="34" charset="0"/>
              <a:cs typeface="Arial" pitchFamily="34" charset="0"/>
            </a:endParaRPr>
          </a:p>
          <a:p>
            <a:pPr>
              <a:defRPr/>
            </a:pPr>
            <a:r>
              <a:rPr lang="en-US" i="1" dirty="0" smtClean="0"/>
              <a:t>What did you notice about the doctor’s approach? What did the doctor do that worked well? How did the patient respond?</a:t>
            </a:r>
          </a:p>
          <a:p>
            <a:pPr>
              <a:defRPr/>
            </a:pPr>
            <a:endParaRPr lang="en-US" i="1" dirty="0" smtClean="0"/>
          </a:p>
          <a:p>
            <a:pPr>
              <a:defRPr/>
            </a:pPr>
            <a:r>
              <a:rPr lang="en-US" i="1" dirty="0" smtClean="0">
                <a:latin typeface="Arial" pitchFamily="34" charset="0"/>
                <a:cs typeface="Arial" pitchFamily="34" charset="0"/>
              </a:rPr>
              <a:t>In the discussion, make sure that the following are covered:</a:t>
            </a:r>
            <a:endParaRPr lang="en-US" dirty="0" smtClean="0"/>
          </a:p>
          <a:p>
            <a:pPr marL="177845" indent="-177845">
              <a:buFont typeface="Arial" pitchFamily="34" charset="0"/>
              <a:buChar char="•"/>
              <a:defRPr/>
            </a:pPr>
            <a:r>
              <a:rPr lang="en-US" i="1" dirty="0" smtClean="0"/>
              <a:t>The doctor style was respectful, nonjudgmental, and conversational</a:t>
            </a:r>
          </a:p>
          <a:p>
            <a:pPr marL="177845" indent="-177845">
              <a:buFont typeface="Arial" pitchFamily="34" charset="0"/>
              <a:buChar char="•"/>
              <a:defRPr/>
            </a:pPr>
            <a:r>
              <a:rPr lang="en-US" i="1" dirty="0" smtClean="0"/>
              <a:t>He explored the pros and cons of his drinking</a:t>
            </a:r>
          </a:p>
          <a:p>
            <a:pPr marL="177845" indent="-177845">
              <a:buFont typeface="Arial" pitchFamily="34" charset="0"/>
              <a:buChar char="•"/>
              <a:defRPr/>
            </a:pPr>
            <a:r>
              <a:rPr lang="en-US" i="1" dirty="0" smtClean="0"/>
              <a:t>Offered reflections of emotions and content</a:t>
            </a:r>
          </a:p>
          <a:p>
            <a:pPr marL="177845" indent="-177845">
              <a:buFont typeface="Arial" pitchFamily="34" charset="0"/>
              <a:buChar char="•"/>
              <a:defRPr/>
            </a:pPr>
            <a:r>
              <a:rPr lang="en-US" i="1" dirty="0" smtClean="0"/>
              <a:t>Involved the patient in the discussion and explored options</a:t>
            </a:r>
          </a:p>
          <a:p>
            <a:pPr marL="177845" indent="-177845">
              <a:buFont typeface="Arial" pitchFamily="34" charset="0"/>
              <a:buChar char="•"/>
              <a:defRPr/>
            </a:pPr>
            <a:r>
              <a:rPr lang="en-US" i="1" dirty="0" smtClean="0"/>
              <a:t>Offered options if his strategy to cut down did not work</a:t>
            </a:r>
          </a:p>
          <a:p>
            <a:pPr marL="177845" indent="-177845">
              <a:buFont typeface="Arial" pitchFamily="34" charset="0"/>
              <a:buChar char="•"/>
              <a:defRPr/>
            </a:pPr>
            <a:r>
              <a:rPr lang="en-US" i="1" dirty="0" smtClean="0"/>
              <a:t>Was encouraging about patient’s plan</a:t>
            </a:r>
          </a:p>
          <a:p>
            <a:pPr marL="177845" indent="-177845">
              <a:buFont typeface="Arial" pitchFamily="34" charset="0"/>
              <a:buChar char="•"/>
              <a:defRPr/>
            </a:pPr>
            <a:r>
              <a:rPr lang="en-US" i="1" dirty="0" smtClean="0"/>
              <a:t>Patient was willing to engage in discussion and generated solutions for behavior change</a:t>
            </a:r>
          </a:p>
          <a:p>
            <a:pPr>
              <a:defRPr/>
            </a:pPr>
            <a:r>
              <a:rPr lang="en-US" i="1" dirty="0" smtClean="0"/>
              <a:t> </a:t>
            </a:r>
            <a:endParaRPr lang="en-US" dirty="0" smtClean="0"/>
          </a:p>
        </p:txBody>
      </p:sp>
      <p:sp>
        <p:nvSpPr>
          <p:cNvPr id="4" name="Slide Number Placeholder 3"/>
          <p:cNvSpPr>
            <a:spLocks noGrp="1"/>
          </p:cNvSpPr>
          <p:nvPr>
            <p:ph type="sldNum" sz="quarter" idx="5"/>
          </p:nvPr>
        </p:nvSpPr>
        <p:spPr/>
        <p:txBody>
          <a:bodyPr/>
          <a:lstStyle/>
          <a:p>
            <a:pPr>
              <a:defRPr/>
            </a:pPr>
            <a:fld id="{490535F5-82B9-4A16-8110-FCE86128F0CB}" type="slidenum">
              <a:rPr lang="en-US" smtClean="0"/>
              <a:pPr>
                <a:defRPr/>
              </a:pPr>
              <a:t>125</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r>
              <a:rPr lang="en-US" b="1" i="1" smtClean="0">
                <a:latin typeface="Arial" charset="0"/>
                <a:cs typeface="Arial" charset="0"/>
              </a:rPr>
              <a:t>Note: </a:t>
            </a:r>
            <a:r>
              <a:rPr lang="en-US" i="1" smtClean="0">
                <a:latin typeface="Arial" charset="0"/>
                <a:cs typeface="Arial" charset="0"/>
              </a:rPr>
              <a:t>With this slide, you will use animation to highlight one idea at a time, starting first with the goal of behavior change, then awareness,</a:t>
            </a:r>
            <a:r>
              <a:rPr lang="en-US" smtClean="0">
                <a:latin typeface="Arial" charset="0"/>
                <a:cs typeface="Arial" charset="0"/>
              </a:rPr>
              <a:t> </a:t>
            </a:r>
            <a:r>
              <a:rPr lang="en-US" i="1" smtClean="0">
                <a:latin typeface="Arial" charset="0"/>
                <a:cs typeface="Arial" charset="0"/>
              </a:rPr>
              <a:t>and then motivation.</a:t>
            </a:r>
            <a:endParaRPr lang="en-US" b="1" i="1" smtClean="0">
              <a:latin typeface="Arial" charset="0"/>
              <a:cs typeface="Arial" charset="0"/>
            </a:endParaRPr>
          </a:p>
          <a:p>
            <a:endParaRPr lang="en-US" b="1" i="1" smtClean="0">
              <a:latin typeface="Arial" charset="0"/>
              <a:cs typeface="Arial" charset="0"/>
            </a:endParaRPr>
          </a:p>
          <a:p>
            <a:r>
              <a:rPr lang="en-US" b="1" i="1" smtClean="0">
                <a:latin typeface="Arial" charset="0"/>
                <a:cs typeface="Arial" charset="0"/>
              </a:rPr>
              <a:t>Click</a:t>
            </a:r>
            <a:r>
              <a:rPr lang="en-US" i="1" smtClean="0">
                <a:latin typeface="Arial" charset="0"/>
                <a:cs typeface="Arial" charset="0"/>
              </a:rPr>
              <a:t> to animate in “Behavior change” box on far right</a:t>
            </a:r>
            <a:r>
              <a:rPr lang="en-US" smtClean="0">
                <a:latin typeface="Arial" charset="0"/>
                <a:cs typeface="Arial" charset="0"/>
              </a:rPr>
              <a:t/>
            </a:r>
            <a:br>
              <a:rPr lang="en-US" smtClean="0">
                <a:latin typeface="Arial" charset="0"/>
                <a:cs typeface="Arial" charset="0"/>
              </a:rPr>
            </a:br>
            <a:r>
              <a:rPr lang="en-US" smtClean="0">
                <a:latin typeface="Arial" charset="0"/>
                <a:cs typeface="Arial" charset="0"/>
              </a:rPr>
              <a:t>We know the overall goal of brief interventions is to promote positive behavior change, such as reduced consumption and reduced harm. </a:t>
            </a:r>
          </a:p>
          <a:p>
            <a:r>
              <a:rPr lang="en-US" smtClean="0">
                <a:latin typeface="Arial" charset="0"/>
                <a:cs typeface="Arial" charset="0"/>
              </a:rPr>
              <a:t> </a:t>
            </a:r>
          </a:p>
          <a:p>
            <a:r>
              <a:rPr lang="en-US" smtClean="0">
                <a:latin typeface="Arial" charset="0"/>
                <a:cs typeface="Arial" charset="0"/>
              </a:rPr>
              <a:t>To reach this goal, brief interventions work to </a:t>
            </a:r>
          </a:p>
          <a:p>
            <a:r>
              <a:rPr lang="en-US" b="1" i="1" smtClean="0">
                <a:latin typeface="Arial" charset="0"/>
                <a:cs typeface="Arial" charset="0"/>
              </a:rPr>
              <a:t>Click</a:t>
            </a:r>
            <a:r>
              <a:rPr lang="en-US" i="1" smtClean="0">
                <a:latin typeface="Arial" charset="0"/>
                <a:cs typeface="Arial" charset="0"/>
              </a:rPr>
              <a:t> to animate in “Awareness of problem” box on far left</a:t>
            </a:r>
          </a:p>
          <a:p>
            <a:r>
              <a:rPr lang="en-US" smtClean="0">
                <a:latin typeface="Arial" charset="0"/>
                <a:cs typeface="Arial" charset="0"/>
              </a:rPr>
              <a:t>raise individuals’ awareness of their substance use and how it impacts their lives.</a:t>
            </a:r>
          </a:p>
          <a:p>
            <a:r>
              <a:rPr lang="en-US" i="1" smtClean="0">
                <a:latin typeface="Arial" charset="0"/>
                <a:cs typeface="Arial" charset="0"/>
              </a:rPr>
              <a:t> </a:t>
            </a:r>
            <a:endParaRPr lang="en-US" smtClean="0">
              <a:latin typeface="Arial" charset="0"/>
              <a:cs typeface="Arial" charset="0"/>
            </a:endParaRPr>
          </a:p>
          <a:p>
            <a:r>
              <a:rPr lang="en-US" b="1" i="1" smtClean="0">
                <a:latin typeface="Arial" charset="0"/>
                <a:cs typeface="Arial" charset="0"/>
              </a:rPr>
              <a:t>Click</a:t>
            </a:r>
            <a:r>
              <a:rPr lang="en-US" i="1" smtClean="0">
                <a:latin typeface="Arial" charset="0"/>
                <a:cs typeface="Arial" charset="0"/>
              </a:rPr>
              <a:t> to animate in “Motivation” box in the middle</a:t>
            </a:r>
          </a:p>
          <a:p>
            <a:r>
              <a:rPr lang="en-US" smtClean="0">
                <a:latin typeface="Arial" charset="0"/>
                <a:cs typeface="Arial" charset="0"/>
              </a:rPr>
              <a:t>We then work to enhance individuals’ motivation to make changes regarding substance use. </a:t>
            </a:r>
          </a:p>
          <a:p>
            <a:r>
              <a:rPr lang="en-US" smtClean="0">
                <a:latin typeface="Arial" charset="0"/>
                <a:cs typeface="Arial" charset="0"/>
              </a:rPr>
              <a:t> </a:t>
            </a:r>
          </a:p>
          <a:p>
            <a:r>
              <a:rPr lang="en-US" b="1" i="1" smtClean="0">
                <a:latin typeface="Arial" charset="0"/>
                <a:cs typeface="Arial" charset="0"/>
              </a:rPr>
              <a:t>Click</a:t>
            </a:r>
            <a:r>
              <a:rPr lang="en-US" i="1" smtClean="0">
                <a:latin typeface="Arial" charset="0"/>
                <a:cs typeface="Arial" charset="0"/>
              </a:rPr>
              <a:t> to animate in “Presenting Problem.”</a:t>
            </a:r>
          </a:p>
          <a:p>
            <a:r>
              <a:rPr lang="en-US" smtClean="0">
                <a:latin typeface="Arial" charset="0"/>
                <a:cs typeface="Arial" charset="0"/>
              </a:rPr>
              <a:t>An individual’s presenting problem can be used to raise awareness if there is a possible connection with substance use.</a:t>
            </a:r>
          </a:p>
          <a:p>
            <a:r>
              <a:rPr lang="en-US" smtClean="0">
                <a:latin typeface="Arial" charset="0"/>
                <a:cs typeface="Arial" charset="0"/>
              </a:rPr>
              <a:t> </a:t>
            </a:r>
          </a:p>
          <a:p>
            <a:r>
              <a:rPr lang="en-US" b="1" i="1" smtClean="0">
                <a:latin typeface="Arial" charset="0"/>
                <a:cs typeface="Arial" charset="0"/>
              </a:rPr>
              <a:t>Click</a:t>
            </a:r>
            <a:r>
              <a:rPr lang="en-US" i="1" smtClean="0">
                <a:latin typeface="Arial" charset="0"/>
                <a:cs typeface="Arial" charset="0"/>
              </a:rPr>
              <a:t> to animate in “Screening Results.”  </a:t>
            </a:r>
          </a:p>
          <a:p>
            <a:r>
              <a:rPr lang="en-US" smtClean="0">
                <a:latin typeface="Arial" charset="0"/>
                <a:cs typeface="Arial" charset="0"/>
              </a:rPr>
              <a:t>Likewise, the screening results can also raise awareness. To achieve our objectives in the brief intervention, it is necessary to use a motivational interviewing style. We will learn how to use this style later in this workshop. </a:t>
            </a:r>
          </a:p>
        </p:txBody>
      </p:sp>
      <p:sp>
        <p:nvSpPr>
          <p:cNvPr id="4" name="Slide Number Placeholder 3"/>
          <p:cNvSpPr>
            <a:spLocks noGrp="1"/>
          </p:cNvSpPr>
          <p:nvPr>
            <p:ph type="sldNum" sz="quarter" idx="5"/>
          </p:nvPr>
        </p:nvSpPr>
        <p:spPr/>
        <p:txBody>
          <a:bodyPr/>
          <a:lstStyle/>
          <a:p>
            <a:pPr>
              <a:defRPr/>
            </a:pPr>
            <a:fld id="{146211AB-2556-4478-ACA3-80C512243CAD}" type="slidenum">
              <a:rPr lang="en-US" smtClean="0"/>
              <a:pPr>
                <a:defRPr/>
              </a:pPr>
              <a:t>129</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r>
              <a:rPr lang="en-US" smtClean="0">
                <a:latin typeface="Arial" charset="0"/>
                <a:cs typeface="Arial" charset="0"/>
              </a:rPr>
              <a:t>We have to start by assessing how aware the patient is of his or her substance use and the consequences.</a:t>
            </a:r>
          </a:p>
          <a:p>
            <a:endParaRPr lang="en-US" smtClean="0">
              <a:latin typeface="Arial" charset="0"/>
              <a:cs typeface="Arial" charset="0"/>
            </a:endParaRPr>
          </a:p>
          <a:p>
            <a:r>
              <a:rPr lang="en-US" b="1" i="1" smtClean="0">
                <a:latin typeface="Arial" charset="0"/>
                <a:cs typeface="Arial" charset="0"/>
              </a:rPr>
              <a:t>Click</a:t>
            </a:r>
            <a:r>
              <a:rPr lang="en-US" i="1" smtClean="0">
                <a:latin typeface="Arial" charset="0"/>
                <a:cs typeface="Arial" charset="0"/>
              </a:rPr>
              <a:t> to animate first sentence. </a:t>
            </a:r>
          </a:p>
          <a:p>
            <a:r>
              <a:rPr lang="en-US" smtClean="0">
                <a:latin typeface="Arial" charset="0"/>
                <a:cs typeface="Arial" charset="0"/>
              </a:rPr>
              <a:t>What we do depends on where the patient is in the process of changing. Most of the time patients are coming to us for other concerns and have not thought about changing their substance use.</a:t>
            </a:r>
          </a:p>
          <a:p>
            <a:endParaRPr lang="en-US" b="1" i="1" smtClean="0">
              <a:latin typeface="Arial" charset="0"/>
              <a:cs typeface="Arial" charset="0"/>
            </a:endParaRPr>
          </a:p>
          <a:p>
            <a:r>
              <a:rPr lang="en-US" b="1" i="1" smtClean="0">
                <a:latin typeface="Arial" charset="0"/>
                <a:cs typeface="Arial" charset="0"/>
              </a:rPr>
              <a:t>Click</a:t>
            </a:r>
            <a:r>
              <a:rPr lang="en-US" i="1" smtClean="0">
                <a:latin typeface="Arial" charset="0"/>
                <a:cs typeface="Arial" charset="0"/>
              </a:rPr>
              <a:t> to animate second sentence.</a:t>
            </a:r>
            <a:r>
              <a:rPr lang="en-US" smtClean="0">
                <a:latin typeface="Arial" charset="0"/>
                <a:cs typeface="Arial" charset="0"/>
              </a:rPr>
              <a:t> </a:t>
            </a:r>
          </a:p>
          <a:p>
            <a:r>
              <a:rPr lang="en-US" smtClean="0">
                <a:latin typeface="Arial" charset="0"/>
                <a:cs typeface="Arial" charset="0"/>
              </a:rPr>
              <a:t>The first step, then, is the identify where our patients are coming from. We want to know how substance use fits into people’s lives so we can understand their situation. </a:t>
            </a:r>
          </a:p>
        </p:txBody>
      </p:sp>
      <p:sp>
        <p:nvSpPr>
          <p:cNvPr id="4" name="Slide Number Placeholder 3"/>
          <p:cNvSpPr>
            <a:spLocks noGrp="1"/>
          </p:cNvSpPr>
          <p:nvPr>
            <p:ph type="sldNum" sz="quarter" idx="5"/>
          </p:nvPr>
        </p:nvSpPr>
        <p:spPr/>
        <p:txBody>
          <a:bodyPr/>
          <a:lstStyle/>
          <a:p>
            <a:pPr>
              <a:defRPr/>
            </a:pPr>
            <a:fld id="{086CB345-0F60-4AA2-B12E-C020749F01D9}" type="slidenum">
              <a:rPr lang="en-US" smtClean="0"/>
              <a:pPr>
                <a:defRPr/>
              </a:pPr>
              <a:t>130</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pPr eaLnBrk="1" hangingPunct="1">
              <a:spcBef>
                <a:spcPct val="0"/>
              </a:spcBef>
            </a:pPr>
            <a:r>
              <a:rPr lang="en-US" smtClean="0">
                <a:latin typeface="Arial" charset="0"/>
                <a:cs typeface="Arial" charset="0"/>
              </a:rPr>
              <a:t>The Stages of Change is a theoretical perspective that we can use to understand where a person is coming from in terms of their substance use. At the top in blue is the first stage called precontemplation. At this stage people do not see a problem with their use and are not considering change. </a:t>
            </a:r>
          </a:p>
          <a:p>
            <a:pPr eaLnBrk="1" hangingPunct="1">
              <a:spcBef>
                <a:spcPct val="0"/>
              </a:spcBef>
            </a:pPr>
            <a:endParaRPr lang="en-US" smtClean="0">
              <a:latin typeface="Arial" charset="0"/>
              <a:cs typeface="Arial" charset="0"/>
            </a:endParaRPr>
          </a:p>
          <a:p>
            <a:pPr eaLnBrk="1" hangingPunct="1">
              <a:spcBef>
                <a:spcPct val="0"/>
              </a:spcBef>
            </a:pPr>
            <a:r>
              <a:rPr lang="en-US" b="1" i="1" smtClean="0">
                <a:latin typeface="Arial" charset="0"/>
                <a:cs typeface="Arial" charset="0"/>
              </a:rPr>
              <a:t>Use </a:t>
            </a:r>
            <a:r>
              <a:rPr lang="en-US" i="1" smtClean="0">
                <a:latin typeface="Arial" charset="0"/>
                <a:cs typeface="Arial" charset="0"/>
              </a:rPr>
              <a:t>the pointer so participants can follow along on screen</a:t>
            </a:r>
            <a:r>
              <a:rPr lang="en-US" smtClean="0">
                <a:latin typeface="Arial" charset="0"/>
                <a:cs typeface="Arial" charset="0"/>
              </a:rPr>
              <a:t>. </a:t>
            </a:r>
          </a:p>
          <a:p>
            <a:pPr eaLnBrk="1" hangingPunct="1">
              <a:spcBef>
                <a:spcPct val="0"/>
              </a:spcBef>
            </a:pPr>
            <a:r>
              <a:rPr lang="en-US" smtClean="0">
                <a:latin typeface="Arial" charset="0"/>
                <a:cs typeface="Arial" charset="0"/>
              </a:rPr>
              <a:t>The stages that follow are contemplation, determination, action, maintenance, and recurrence. </a:t>
            </a:r>
          </a:p>
          <a:p>
            <a:pPr eaLnBrk="1" hangingPunct="1">
              <a:spcBef>
                <a:spcPct val="0"/>
              </a:spcBef>
            </a:pPr>
            <a:endParaRPr lang="en-US" smtClean="0">
              <a:latin typeface="Arial" charset="0"/>
              <a:cs typeface="Arial" charset="0"/>
            </a:endParaRPr>
          </a:p>
          <a:p>
            <a:pPr eaLnBrk="1" hangingPunct="1">
              <a:spcBef>
                <a:spcPct val="0"/>
              </a:spcBef>
            </a:pPr>
            <a:r>
              <a:rPr lang="en-US" smtClean="0">
                <a:latin typeface="Arial" charset="0"/>
                <a:cs typeface="Arial" charset="0"/>
              </a:rPr>
              <a:t>Contemplation is a stage that we strive to move patients to if they are at risk for substance use related problems. Patients in the contemplation stage can see the possibility of change, but they are ambivalent about changing. The determination stage is where we begin to identify strategies for change. Action is where changes are taking place. Maintenance is where patients have achieved their goal and are working to maintain their new behaviors. Recurrence is when patients may relapse or go back to their old behaviors. Recurrence is part of the process of changing. </a:t>
            </a:r>
          </a:p>
        </p:txBody>
      </p:sp>
      <p:sp>
        <p:nvSpPr>
          <p:cNvPr id="5124" name="Slide Number Placeholder 3"/>
          <p:cNvSpPr>
            <a:spLocks noGrp="1"/>
          </p:cNvSpPr>
          <p:nvPr>
            <p:ph type="sldNum" sz="quarter" idx="5"/>
          </p:nvPr>
        </p:nvSpPr>
        <p:spPr/>
        <p:txBody>
          <a:bodyPr/>
          <a:lstStyle/>
          <a:p>
            <a:pPr>
              <a:defRPr/>
            </a:pPr>
            <a:fld id="{A8BB6CBE-63AC-4C5C-81D5-2EAD2F00BEA1}" type="slidenum">
              <a:rPr lang="en-US"/>
              <a:pPr>
                <a:defRPr/>
              </a:pPr>
              <a:t>131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94D7F181-0063-48AE-88D8-8FA0F4B263E4}" type="datetime1">
              <a:rPr lang="en-US" smtClean="0"/>
              <a:t>6/3/2013</a:t>
            </a:fld>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0B7A01-0D57-442A-BDD0-6BFB6A37BD25}" type="datetime1">
              <a:rPr lang="en-US" smtClean="0"/>
              <a:t>6/3/2013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312419-F7A3-4BA3-88EA-E05D5275D877}" type="datetime1">
              <a:rPr lang="en-US" smtClean="0">
                <a:solidFill>
                  <a:srgbClr val="04617B">
                    <a:shade val="90000"/>
                  </a:srgbClr>
                </a:solidFill>
              </a:rPr>
              <a:pPr>
                <a:defRPr/>
              </a:pPr>
              <a:t>6/3/2013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39093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D1CF6C00-D3A1-41AB-BF02-E02333D82D08}"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2761679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CBC08A90-33FC-4E08-B4DD-55B8FCB1997A}"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Tree>
    <p:extLst>
      <p:ext uri="{BB962C8B-B14F-4D97-AF65-F5344CB8AC3E}">
        <p14:creationId xmlns:p14="http://schemas.microsoft.com/office/powerpoint/2010/main" val="8097507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0B7A01-0D57-442A-BDD0-6BFB6A37BD25}"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24053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CB5E15E-E7DE-4828-B45D-0D95F674BD12}"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3719508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AU" sz="2400" smtClean="0">
                <a:solidFill>
                  <a:srgbClr val="000000"/>
                </a:solidFill>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4103" name="Rectangle 7"/>
          <p:cNvSpPr>
            <a:spLocks noGrp="1" noChangeArrowheads="1"/>
          </p:cNvSpPr>
          <p:nvPr>
            <p:ph type="ctrTitle"/>
          </p:nvPr>
        </p:nvSpPr>
        <p:spPr>
          <a:xfrm>
            <a:off x="228600" y="1427163"/>
            <a:ext cx="8077200" cy="1609725"/>
          </a:xfrm>
        </p:spPr>
        <p:txBody>
          <a:bodyPr/>
          <a:lstStyle>
            <a:lvl1pPr>
              <a:defRPr sz="4000"/>
            </a:lvl1pPr>
          </a:lstStyle>
          <a:p>
            <a:r>
              <a:rPr lang="en-GB"/>
              <a:t>Click to edit Master title style</a:t>
            </a:r>
          </a:p>
        </p:txBody>
      </p:sp>
      <p:sp>
        <p:nvSpPr>
          <p:cNvPr id="4104"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GB"/>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fld id="{E897571B-C5FA-4C14-99FD-856B05B03EA5}" type="datetime1">
              <a:rPr lang="en-US" smtClean="0">
                <a:solidFill>
                  <a:srgbClr val="000000"/>
                </a:solidFill>
              </a:rPr>
              <a:pPr>
                <a:defRPr/>
              </a:pPr>
              <a:t>6/3/2013</a:t>
            </a:fld>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6985AD32-5CE9-4882-96C5-0586D6C69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986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6E20D561-3A67-4218-90C2-E010240F6A59}"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6D597-2544-451E-B13A-C417563E7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893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28C154D3-2517-4C95-8B58-05336F0AC5D4}"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B3D9D58-95B8-48AC-8406-5734C0937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85971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CC5BD237-7A3E-4488-9BE8-728D23E2D4BF}"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8D34C3-6118-4ACA-B7B4-E7F0BAA9F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819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9EA76C05-F100-4B97-A75F-B5FF57CD03CD}" type="datetime1">
              <a:rPr lang="en-US" smtClean="0">
                <a:solidFill>
                  <a:srgbClr val="000000"/>
                </a:solidFill>
              </a:rPr>
              <a:pPr>
                <a:defRPr/>
              </a:pPr>
              <a:t>6/3/2013</a:t>
            </a:fld>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3CA03F0-145E-41BE-9F2F-6C8414F60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59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CB5E15E-E7DE-4828-B45D-0D95F674BD12}" type="datetime1">
              <a:rPr lang="en-US" smtClean="0"/>
              <a:t>6/3/2013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fld id="{0109EFC2-4999-4336-9E20-7B05092A6A0A}" type="datetime1">
              <a:rPr lang="en-US" smtClean="0">
                <a:solidFill>
                  <a:srgbClr val="000000"/>
                </a:solidFill>
              </a:rPr>
              <a:pPr>
                <a:defRPr/>
              </a:pPr>
              <a:t>6/3/2013</a:t>
            </a:fld>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8E37049-09C6-4F73-BB8A-C89D4BE4EB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649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9D835EF2-E007-404B-A8CF-20C6FCCBCA53}" type="datetime1">
              <a:rPr lang="en-US" smtClean="0">
                <a:solidFill>
                  <a:srgbClr val="000000"/>
                </a:solidFill>
              </a:rPr>
              <a:pPr>
                <a:defRPr/>
              </a:pPr>
              <a:t>6/3/2013</a:t>
            </a:fld>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54FC1AA-805C-4D8D-8E8E-31D952267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4179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84D93F42-3133-452C-8C92-1AC1A8FA3F94}"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FA2BC96-F405-434A-BEF4-E124FBB0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3409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3286D246-670F-4706-9979-036FC7B7559E}"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10A5033-2D95-4DA6-A8F9-576DAE19E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23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BBC3608F-F374-4978-B114-EA7F57FA453E}"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98B21E-BB89-4F3D-87C3-432276150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9867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4724A2AD-D593-4F62-8880-A0DA1C72100F}"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133B2E-6520-40CA-A450-5B840DDB9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5093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D5280F43-94E2-4B7F-9CF1-54810A90AEF2}"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5D335A97-F9E6-4D3C-985E-7487DFE36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6421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704DD8C2-02D9-40F9-A787-C38008E1F120}" type="datetime1">
              <a:rPr lang="en-US" smtClean="0">
                <a:solidFill>
                  <a:srgbClr val="000000"/>
                </a:solidFill>
              </a:rPr>
              <a:pPr>
                <a:defRPr/>
              </a:pPr>
              <a:t>6/3/2013</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D10A467-9772-4554-84E8-6D71C510B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7020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charset="0"/>
              </a:defRPr>
            </a:lvl1pPr>
          </a:lstStyle>
          <a:p>
            <a:pPr>
              <a:defRPr/>
            </a:pPr>
            <a:fld id="{6E60AB1E-79F9-4445-9279-DB3B5469200E}"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147FDA8-960E-4461-AD93-311CCA66E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2457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DB495F2E-0749-46B1-9D2E-94B5E8B653D8}" type="datetime1">
              <a:rPr lang="en-US" smtClean="0">
                <a:solidFill>
                  <a:srgbClr val="000000"/>
                </a:solidFill>
              </a:rPr>
              <a:pPr>
                <a:defRPr/>
              </a:pPr>
              <a:t>6/3/2013</a:t>
            </a:fld>
            <a:endParaRPr lang="en-US">
              <a:solidFill>
                <a:srgbClr val="000000"/>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609D661A-75A8-44C8-B372-8ED4E9098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007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9144000" cy="68580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pic>
        <p:nvPicPr>
          <p:cNvPr id="5" name="Picture 19" descr="psattcwhite"/>
          <p:cNvPicPr>
            <a:picLocks noChangeAspect="1" noChangeArrowheads="1"/>
          </p:cNvPicPr>
          <p:nvPr userDrawn="1"/>
        </p:nvPicPr>
        <p:blipFill>
          <a:blip r:embed="rId2" cstate="print"/>
          <a:srcRect/>
          <a:stretch>
            <a:fillRect/>
          </a:stretch>
        </p:blipFill>
        <p:spPr bwMode="auto">
          <a:xfrm>
            <a:off x="7467600" y="6226175"/>
            <a:ext cx="1549400" cy="550863"/>
          </a:xfrm>
          <a:prstGeom prst="rect">
            <a:avLst/>
          </a:prstGeom>
          <a:noFill/>
          <a:ln w="9525">
            <a:noFill/>
            <a:miter lim="800000"/>
            <a:headEnd/>
            <a:tailEnd/>
          </a:ln>
        </p:spPr>
      </p:pic>
      <p:pic>
        <p:nvPicPr>
          <p:cNvPr id="6" name="Picture 20" descr="ucla-yellow"/>
          <p:cNvPicPr>
            <a:picLocks noChangeAspect="1" noChangeArrowheads="1"/>
          </p:cNvPicPr>
          <p:nvPr userDrawn="1"/>
        </p:nvPicPr>
        <p:blipFill>
          <a:blip r:embed="rId3" cstate="print"/>
          <a:srcRect/>
          <a:stretch>
            <a:fillRect/>
          </a:stretch>
        </p:blipFill>
        <p:spPr bwMode="auto">
          <a:xfrm>
            <a:off x="95250" y="6350000"/>
            <a:ext cx="1428750" cy="47625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286000"/>
            <a:ext cx="7924800" cy="1143000"/>
          </a:xfrm>
        </p:spPr>
        <p:txBody>
          <a:bodyPr/>
          <a:lstStyle>
            <a:lvl1pPr>
              <a:defRPr sz="2800"/>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63FCE4B6-B32F-4030-BBA8-584C084C5FCB}"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5904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D91EA958-FEEF-4E62-82DB-17E278F6A203}"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C1CE67-6557-4EFA-88D0-E2238F7687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372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94D7F181-0063-48AE-88D8-8FA0F4B263E4}" type="datetime1">
              <a:rPr lang="en-US" smtClean="0">
                <a:solidFill>
                  <a:srgbClr val="DBF5F9">
                    <a:shade val="90000"/>
                  </a:srgbClr>
                </a:solidFill>
              </a:rPr>
              <a:pPr>
                <a:defRPr/>
              </a:pPr>
              <a:t>6/3/2013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162818717"/>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E090F3E1-96E5-4B38-9FC3-2A70E391E119}"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1070499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0994F53A-A448-4F62-9CEC-8F78BE1345B5}" type="datetime1">
              <a:rPr lang="en-US" smtClean="0">
                <a:solidFill>
                  <a:srgbClr val="DBF5F9">
                    <a:shade val="90000"/>
                  </a:srgbClr>
                </a:solidFill>
              </a:rPr>
              <a:pPr>
                <a:defRPr/>
              </a:pPr>
              <a:t>6/3/2013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094349652"/>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BBEF805-4C1B-4868-8B06-E0903727ABEE}"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53843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46D8E52C-71F4-477B-A2D7-A6697639AE67}" type="datetime1">
              <a:rPr lang="en-US" smtClean="0">
                <a:solidFill>
                  <a:srgbClr val="04617B">
                    <a:shade val="90000"/>
                  </a:srgbClr>
                </a:solidFill>
              </a:rPr>
              <a:pPr>
                <a:defRPr/>
              </a:pPr>
              <a:t>6/3/2013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727666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8190DA5E-1956-48E9-A5E8-33B191EB3E5B}" type="datetime1">
              <a:rPr lang="en-US" smtClean="0">
                <a:solidFill>
                  <a:srgbClr val="04617B">
                    <a:shade val="90000"/>
                  </a:srgbClr>
                </a:solidFill>
              </a:rPr>
              <a:pPr>
                <a:defRPr/>
              </a:pPr>
              <a:t>6/3/2013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0167635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312419-F7A3-4BA3-88EA-E05D5275D877}" type="datetime1">
              <a:rPr lang="en-US" smtClean="0">
                <a:solidFill>
                  <a:srgbClr val="04617B">
                    <a:shade val="90000"/>
                  </a:srgbClr>
                </a:solidFill>
              </a:rPr>
              <a:pPr>
                <a:defRPr/>
              </a:pPr>
              <a:t>6/3/2013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63900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D1CF6C00-D3A1-41AB-BF02-E02333D82D08}"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11355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CBC08A90-33FC-4E08-B4DD-55B8FCB1997A}"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Tree>
    <p:extLst>
      <p:ext uri="{BB962C8B-B14F-4D97-AF65-F5344CB8AC3E}">
        <p14:creationId xmlns:p14="http://schemas.microsoft.com/office/powerpoint/2010/main" val="35138727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0B7A01-0D57-442A-BDD0-6BFB6A37BD25}"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920034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CB5E15E-E7DE-4828-B45D-0D95F674BD12}"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0500193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AU" sz="2400" smtClean="0">
                <a:solidFill>
                  <a:srgbClr val="000000"/>
                </a:solidFill>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4103" name="Rectangle 7"/>
          <p:cNvSpPr>
            <a:spLocks noGrp="1" noChangeArrowheads="1"/>
          </p:cNvSpPr>
          <p:nvPr>
            <p:ph type="ctrTitle"/>
          </p:nvPr>
        </p:nvSpPr>
        <p:spPr>
          <a:xfrm>
            <a:off x="228600" y="1427163"/>
            <a:ext cx="8077200" cy="1609725"/>
          </a:xfrm>
        </p:spPr>
        <p:txBody>
          <a:bodyPr/>
          <a:lstStyle>
            <a:lvl1pPr>
              <a:defRPr sz="4000"/>
            </a:lvl1pPr>
          </a:lstStyle>
          <a:p>
            <a:r>
              <a:rPr lang="en-GB"/>
              <a:t>Click to edit Master title style</a:t>
            </a:r>
          </a:p>
        </p:txBody>
      </p:sp>
      <p:sp>
        <p:nvSpPr>
          <p:cNvPr id="4104"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GB"/>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fld id="{ABA4AB07-A51B-41D7-9B93-542B32C249EF}" type="datetime1">
              <a:rPr lang="en-US" smtClean="0">
                <a:solidFill>
                  <a:srgbClr val="000000"/>
                </a:solidFill>
              </a:rPr>
              <a:pPr>
                <a:defRPr/>
              </a:pPr>
              <a:t>6/3/2013</a:t>
            </a:fld>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6985AD32-5CE9-4882-96C5-0586D6C69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0999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E66E438C-3376-4E4F-B109-1AACB44A2DE9}"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6D597-2544-451E-B13A-C417563E7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1968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5C44BA71-4A3B-442C-9528-B02A283D15D2}"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B3D9D58-95B8-48AC-8406-5734C0937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0333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C73B77CD-8017-46CE-98CC-3BE946657DC5}"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8D34C3-6118-4ACA-B7B4-E7F0BAA9F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60969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5160EDED-ED96-488E-A25C-F55F0CE8BC96}" type="datetime1">
              <a:rPr lang="en-US" smtClean="0">
                <a:solidFill>
                  <a:srgbClr val="000000"/>
                </a:solidFill>
              </a:rPr>
              <a:pPr>
                <a:defRPr/>
              </a:pPr>
              <a:t>6/3/2013</a:t>
            </a:fld>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3CA03F0-145E-41BE-9F2F-6C8414F60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1626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fld id="{CA100292-E0E1-4736-A7C2-64AF4682AE76}" type="datetime1">
              <a:rPr lang="en-US" smtClean="0">
                <a:solidFill>
                  <a:srgbClr val="000000"/>
                </a:solidFill>
              </a:rPr>
              <a:pPr>
                <a:defRPr/>
              </a:pPr>
              <a:t>6/3/2013</a:t>
            </a:fld>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8E37049-09C6-4F73-BB8A-C89D4BE4EB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7790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204A4FB8-F057-455E-BEB0-BA19DB9B4CFF}" type="datetime1">
              <a:rPr lang="en-US" smtClean="0">
                <a:solidFill>
                  <a:srgbClr val="000000"/>
                </a:solidFill>
              </a:rPr>
              <a:pPr>
                <a:defRPr/>
              </a:pPr>
              <a:t>6/3/2013</a:t>
            </a:fld>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54FC1AA-805C-4D8D-8E8E-31D952267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02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8D6DB501-87C9-4488-AC3F-5A6B5D9A5FC1}"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FA2BC96-F405-434A-BEF4-E124FBB0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138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6CC631CA-5F87-4ABC-8D36-B2ED6206E84C}"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10A5033-2D95-4DA6-A8F9-576DAE19E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9840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CE784234-96F0-4D6C-93B5-78CB30F49359}"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98B21E-BB89-4F3D-87C3-432276150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4001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A93DB8A1-9D3B-419D-92C7-FEAA4166BD69}"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133B2E-6520-40CA-A450-5B840DDB9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3985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02F7062D-CB6A-447F-9380-FF3242563069}"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5D335A97-F9E6-4D3C-985E-7487DFE36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862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0CEEE679-A3B4-4EDD-A409-BB48AFEC60FF}" type="datetime1">
              <a:rPr lang="en-US" smtClean="0">
                <a:solidFill>
                  <a:srgbClr val="000000"/>
                </a:solidFill>
              </a:rPr>
              <a:pPr>
                <a:defRPr/>
              </a:pPr>
              <a:t>6/3/2013</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D10A467-9772-4554-84E8-6D71C510B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6704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charset="0"/>
              </a:defRPr>
            </a:lvl1pPr>
          </a:lstStyle>
          <a:p>
            <a:pPr>
              <a:defRPr/>
            </a:pPr>
            <a:fld id="{8C5003FE-EA42-41F4-BA27-7305B471129B}"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147FDA8-960E-4461-AD93-311CCA66E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2237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FA66F7C4-6861-45C5-A4FB-2AF973E1BEEA}" type="datetime1">
              <a:rPr lang="en-US" smtClean="0">
                <a:solidFill>
                  <a:srgbClr val="000000"/>
                </a:solidFill>
              </a:rPr>
              <a:pPr>
                <a:defRPr/>
              </a:pPr>
              <a:t>6/3/2013</a:t>
            </a:fld>
            <a:endParaRPr lang="en-US">
              <a:solidFill>
                <a:srgbClr val="000000"/>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609D661A-75A8-44C8-B372-8ED4E9098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6685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316CDBA4-A734-43F6-8018-A11CFF018D4B}"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5432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D32D3117-A1F5-4A5D-AE9D-0053E703A7DA}"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C1CE67-6557-4EFA-88D0-E2238F7687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83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AU" sz="2400" smtClean="0">
                <a:solidFill>
                  <a:srgbClr val="000000"/>
                </a:solidFill>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4103" name="Rectangle 7"/>
          <p:cNvSpPr>
            <a:spLocks noGrp="1" noChangeArrowheads="1"/>
          </p:cNvSpPr>
          <p:nvPr>
            <p:ph type="ctrTitle"/>
          </p:nvPr>
        </p:nvSpPr>
        <p:spPr>
          <a:xfrm>
            <a:off x="228600" y="1427163"/>
            <a:ext cx="8077200" cy="1609725"/>
          </a:xfrm>
        </p:spPr>
        <p:txBody>
          <a:bodyPr/>
          <a:lstStyle>
            <a:lvl1pPr>
              <a:defRPr sz="4000"/>
            </a:lvl1pPr>
          </a:lstStyle>
          <a:p>
            <a:r>
              <a:rPr lang="en-GB"/>
              <a:t>Click to edit Master title style</a:t>
            </a:r>
          </a:p>
        </p:txBody>
      </p:sp>
      <p:sp>
        <p:nvSpPr>
          <p:cNvPr id="4104"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GB"/>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fld id="{E897571B-C5FA-4C14-99FD-856B05B03EA5}" type="datetime1">
              <a:rPr lang="en-US" smtClean="0">
                <a:solidFill>
                  <a:srgbClr val="000000"/>
                </a:solidFill>
              </a:rPr>
              <a:pPr>
                <a:defRPr/>
              </a:pPr>
              <a:t>6/3/2013</a:t>
            </a:fld>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6985AD32-5CE9-4882-96C5-0586D6C69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1140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6E20D561-3A67-4218-90C2-E010240F6A59}"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6D597-2544-451E-B13A-C417563E7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8349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28C154D3-2517-4C95-8B58-05336F0AC5D4}"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B3D9D58-95B8-48AC-8406-5734C0937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8360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CC5BD237-7A3E-4488-9BE8-728D23E2D4BF}"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8D34C3-6118-4ACA-B7B4-E7F0BAA9F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9354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9EA76C05-F100-4B97-A75F-B5FF57CD03CD}" type="datetime1">
              <a:rPr lang="en-US" smtClean="0">
                <a:solidFill>
                  <a:srgbClr val="000000"/>
                </a:solidFill>
              </a:rPr>
              <a:pPr>
                <a:defRPr/>
              </a:pPr>
              <a:t>6/3/2013</a:t>
            </a:fld>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3CA03F0-145E-41BE-9F2F-6C8414F60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4198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fld id="{0109EFC2-4999-4336-9E20-7B05092A6A0A}" type="datetime1">
              <a:rPr lang="en-US" smtClean="0">
                <a:solidFill>
                  <a:srgbClr val="000000"/>
                </a:solidFill>
              </a:rPr>
              <a:pPr>
                <a:defRPr/>
              </a:pPr>
              <a:t>6/3/2013</a:t>
            </a:fld>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8E37049-09C6-4F73-BB8A-C89D4BE4EB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191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9D835EF2-E007-404B-A8CF-20C6FCCBCA53}" type="datetime1">
              <a:rPr lang="en-US" smtClean="0">
                <a:solidFill>
                  <a:srgbClr val="000000"/>
                </a:solidFill>
              </a:rPr>
              <a:pPr>
                <a:defRPr/>
              </a:pPr>
              <a:t>6/3/2013</a:t>
            </a:fld>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54FC1AA-805C-4D8D-8E8E-31D952267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9901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84D93F42-3133-452C-8C92-1AC1A8FA3F94}"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FA2BC96-F405-434A-BEF4-E124FBB0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32101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3286D246-670F-4706-9979-036FC7B7559E}"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10A5033-2D95-4DA6-A8F9-576DAE19E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2410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BBC3608F-F374-4978-B114-EA7F57FA453E}"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98B21E-BB89-4F3D-87C3-432276150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61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4724A2AD-D593-4F62-8880-A0DA1C72100F}"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133B2E-6520-40CA-A450-5B840DDB9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409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D5280F43-94E2-4B7F-9CF1-54810A90AEF2}"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5D335A97-F9E6-4D3C-985E-7487DFE36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7748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704DD8C2-02D9-40F9-A787-C38008E1F120}" type="datetime1">
              <a:rPr lang="en-US" smtClean="0">
                <a:solidFill>
                  <a:srgbClr val="000000"/>
                </a:solidFill>
              </a:rPr>
              <a:pPr>
                <a:defRPr/>
              </a:pPr>
              <a:t>6/3/2013</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D10A467-9772-4554-84E8-6D71C510B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382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charset="0"/>
              </a:defRPr>
            </a:lvl1pPr>
          </a:lstStyle>
          <a:p>
            <a:pPr>
              <a:defRPr/>
            </a:pPr>
            <a:fld id="{6E60AB1E-79F9-4445-9279-DB3B5469200E}"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147FDA8-960E-4461-AD93-311CCA66E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0084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DB495F2E-0749-46B1-9D2E-94B5E8B653D8}" type="datetime1">
              <a:rPr lang="en-US" smtClean="0">
                <a:solidFill>
                  <a:srgbClr val="000000"/>
                </a:solidFill>
              </a:rPr>
              <a:pPr>
                <a:defRPr/>
              </a:pPr>
              <a:t>6/3/2013</a:t>
            </a:fld>
            <a:endParaRPr lang="en-US">
              <a:solidFill>
                <a:srgbClr val="000000"/>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609D661A-75A8-44C8-B372-8ED4E9098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5656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63FCE4B6-B32F-4030-BBA8-584C084C5FCB}"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7191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D91EA958-FEEF-4E62-82DB-17E278F6A203}"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C1CE67-6557-4EFA-88D0-E2238F7687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1944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AU" sz="2400" smtClean="0">
                <a:solidFill>
                  <a:srgbClr val="000000"/>
                </a:solidFill>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4103" name="Rectangle 7"/>
          <p:cNvSpPr>
            <a:spLocks noGrp="1" noChangeArrowheads="1"/>
          </p:cNvSpPr>
          <p:nvPr>
            <p:ph type="ctrTitle"/>
          </p:nvPr>
        </p:nvSpPr>
        <p:spPr>
          <a:xfrm>
            <a:off x="228600" y="1427163"/>
            <a:ext cx="8077200" cy="1609725"/>
          </a:xfrm>
        </p:spPr>
        <p:txBody>
          <a:bodyPr/>
          <a:lstStyle>
            <a:lvl1pPr>
              <a:defRPr sz="4000"/>
            </a:lvl1pPr>
          </a:lstStyle>
          <a:p>
            <a:r>
              <a:rPr lang="en-GB"/>
              <a:t>Click to edit Master title style</a:t>
            </a:r>
          </a:p>
        </p:txBody>
      </p:sp>
      <p:sp>
        <p:nvSpPr>
          <p:cNvPr id="4104"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GB"/>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fld id="{70CAD6B8-41CA-4FDA-946A-5E20626435F7}" type="datetime1">
              <a:rPr lang="en-US" smtClean="0">
                <a:solidFill>
                  <a:srgbClr val="000000"/>
                </a:solidFill>
              </a:rPr>
              <a:pPr>
                <a:defRPr/>
              </a:pPr>
              <a:t>6/3/2013</a:t>
            </a:fld>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6985AD32-5CE9-4882-96C5-0586D6C69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8285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C6E41A7D-4BAD-49F9-84DB-A0D49134B07C}"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6D597-2544-451E-B13A-C417563E7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7282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513D1305-CF98-4A41-A9BB-DDF7C2D76A59}"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B3D9D58-95B8-48AC-8406-5734C0937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875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B83B4628-9F95-4ECE-9ACB-DE2E9E857344}"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8D34C3-6118-4ACA-B7B4-E7F0BAA9F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3492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3B41EE2E-20CF-4C4F-BF92-3B5A41BB1199}" type="datetime1">
              <a:rPr lang="en-US" smtClean="0">
                <a:solidFill>
                  <a:srgbClr val="000000"/>
                </a:solidFill>
              </a:rPr>
              <a:pPr>
                <a:defRPr/>
              </a:pPr>
              <a:t>6/3/2013</a:t>
            </a:fld>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3CA03F0-145E-41BE-9F2F-6C8414F60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13250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fld id="{CB22EA7C-46C1-4773-B6AD-56C1DBA8C6FA}" type="datetime1">
              <a:rPr lang="en-US" smtClean="0">
                <a:solidFill>
                  <a:srgbClr val="000000"/>
                </a:solidFill>
              </a:rPr>
              <a:pPr>
                <a:defRPr/>
              </a:pPr>
              <a:t>6/3/2013</a:t>
            </a:fld>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8E37049-09C6-4F73-BB8A-C89D4BE4EB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8749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48DE21F1-C644-4BCC-B260-B50EAB0CB282}" type="datetime1">
              <a:rPr lang="en-US" smtClean="0">
                <a:solidFill>
                  <a:srgbClr val="000000"/>
                </a:solidFill>
              </a:rPr>
              <a:pPr>
                <a:defRPr/>
              </a:pPr>
              <a:t>6/3/2013</a:t>
            </a:fld>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54FC1AA-805C-4D8D-8E8E-31D952267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0029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69060208-5017-4237-8904-CA607CE48B0B}"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FA2BC96-F405-434A-BEF4-E124FBB0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4293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2FFB90D5-BE3D-48B9-94EE-5156AB1276B0}"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10A5033-2D95-4DA6-A8F9-576DAE19E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5088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9FAD9679-3FC9-4EC1-AACE-BDC902300E02}"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98B21E-BB89-4F3D-87C3-432276150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647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E586EFB2-32F5-40DD-A457-A831D4E47F16}"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133B2E-6520-40CA-A450-5B840DDB9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5051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BBF1763B-D704-4CFD-B314-39D318B9D7B1}"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5D335A97-F9E6-4D3C-985E-7487DFE36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4189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44268E72-8179-4099-A109-3DBEFB2B37B9}" type="datetime1">
              <a:rPr lang="en-US" smtClean="0">
                <a:solidFill>
                  <a:srgbClr val="000000"/>
                </a:solidFill>
              </a:rPr>
              <a:pPr>
                <a:defRPr/>
              </a:pPr>
              <a:t>6/3/2013</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D10A467-9772-4554-84E8-6D71C510B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541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charset="0"/>
              </a:defRPr>
            </a:lvl1pPr>
          </a:lstStyle>
          <a:p>
            <a:pPr>
              <a:defRPr/>
            </a:pPr>
            <a:fld id="{AB002E66-B50A-4533-B0A0-58C08845D5B1}" type="datetime1">
              <a:rPr lang="en-US" smtClean="0">
                <a:solidFill>
                  <a:srgbClr val="000000"/>
                </a:solidFill>
              </a:rPr>
              <a:pPr>
                <a:defRPr/>
              </a:pPr>
              <a:t>6/3/2013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147FDA8-960E-4461-AD93-311CCA66E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3660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B5F0517D-579D-4F25-A4B3-C5C5B3465094}" type="datetime1">
              <a:rPr lang="en-US" smtClean="0">
                <a:solidFill>
                  <a:srgbClr val="000000"/>
                </a:solidFill>
              </a:rPr>
              <a:pPr>
                <a:defRPr/>
              </a:pPr>
              <a:t>6/3/2013</a:t>
            </a:fld>
            <a:endParaRPr lang="en-US">
              <a:solidFill>
                <a:srgbClr val="000000"/>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609D661A-75A8-44C8-B372-8ED4E9098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6368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200CFD29-5224-492E-9042-6E0AA1D4646E}" type="datetime1">
              <a:rPr lang="en-US" smtClean="0">
                <a:solidFill>
                  <a:srgbClr val="000000"/>
                </a:solidFill>
              </a:rPr>
              <a:pPr>
                <a:defRPr/>
              </a:p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8936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51FF2222-59D8-4D63-9619-DD8AAEFF64C4}" type="datetime1">
              <a:rPr lang="en-US" smtClean="0">
                <a:solidFill>
                  <a:srgbClr val="000000"/>
                </a:solidFill>
              </a:rPr>
              <a:pPr>
                <a:defRPr/>
              </a:p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C1CE67-6557-4EFA-88D0-E2238F7687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9884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E63F2B16-2376-4DF8-8E2B-466C7BE8CE00}" type="datetime1">
              <a:rPr lang="en-US">
                <a:solidFill>
                  <a:srgbClr val="DBF5F9">
                    <a:shade val="90000"/>
                  </a:srgbClr>
                </a:solidFill>
              </a:rPr>
              <a:pPr>
                <a:defRPr/>
              </a:pPr>
              <a:t>6/3/2013</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8D9CF56D-007A-4E17-AE86-00F2039D2DA8}"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161958402"/>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25E0CF9-40E7-4FB5-B810-4D87D4145DBE}" type="datetime1">
              <a:rPr lang="en-US">
                <a:solidFill>
                  <a:srgbClr val="04617B">
                    <a:shade val="90000"/>
                  </a:srgbClr>
                </a:solidFill>
              </a:rPr>
              <a:pPr>
                <a:defRPr/>
              </a:pPr>
              <a:t>6/3/2013</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08B4286-D7CB-49D0-BA41-95AD5E983B5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8367311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4BC16EF-6283-4CD3-9481-06238EE389BA}" type="datetime1">
              <a:rPr lang="en-US">
                <a:solidFill>
                  <a:srgbClr val="DBF5F9">
                    <a:shade val="90000"/>
                  </a:srgbClr>
                </a:solidFill>
              </a:rPr>
              <a:pPr>
                <a:defRPr/>
              </a:pPr>
              <a:t>6/3/2013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15A5B2-D3D7-4912-8390-4F00C27E8DDB}"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473899151"/>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5C980F2F-9707-4182-9215-97A4CCDAD377}" type="datetime1">
              <a:rPr lang="en-US">
                <a:solidFill>
                  <a:srgbClr val="04617B">
                    <a:shade val="90000"/>
                  </a:srgbClr>
                </a:solidFill>
              </a:rPr>
              <a:pPr>
                <a:defRPr/>
              </a:pPr>
              <a:t>6/3/2013</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487C4E7-FB83-43CB-8608-5C05AE66164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559296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39577CA7-9F5B-4006-9370-C22279580D65}" type="datetime1">
              <a:rPr lang="en-US">
                <a:solidFill>
                  <a:srgbClr val="04617B">
                    <a:shade val="90000"/>
                  </a:srgbClr>
                </a:solidFill>
              </a:rPr>
              <a:pPr>
                <a:defRPr/>
              </a:pPr>
              <a:t>6/3/2013</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88F5C9F6-3B2A-4568-96E6-FDB5BE8AE46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167675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B1703AB7-696F-4C26-8F94-F0F36B9D9493}" type="datetime1">
              <a:rPr lang="en-US">
                <a:solidFill>
                  <a:srgbClr val="04617B">
                    <a:shade val="90000"/>
                  </a:srgbClr>
                </a:solidFill>
              </a:rPr>
              <a:pPr>
                <a:defRPr/>
              </a:pPr>
              <a:t>6/3/2013</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97CE5C0-2D43-4F0E-8FD3-FF08B8E8336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91839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09F88D1-73C4-4594-99C4-45472A55246D}" type="datetime1">
              <a:rPr lang="en-US">
                <a:solidFill>
                  <a:srgbClr val="04617B">
                    <a:shade val="90000"/>
                  </a:srgbClr>
                </a:solidFill>
              </a:rPr>
              <a:pPr>
                <a:defRPr/>
              </a:pPr>
              <a:t>6/3/2013</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9BD0B08-CCC6-44B7-87A8-94D357E8D50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2827526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D79D4CE-CA67-45D6-A91E-9B8DBABDD05A}" type="datetime1">
              <a:rPr lang="en-US">
                <a:solidFill>
                  <a:srgbClr val="04617B">
                    <a:shade val="90000"/>
                  </a:srgbClr>
                </a:solidFill>
              </a:rPr>
              <a:pPr>
                <a:defRPr/>
              </a:pPr>
              <a:t>6/3/2013</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392C2FC-7EFD-4E74-892F-6915D9239DF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019705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BF2FB982-831F-4F59-A4B7-C127400646F0}" type="datetime1">
              <a:rPr lang="en-US">
                <a:solidFill>
                  <a:srgbClr val="04617B">
                    <a:shade val="90000"/>
                  </a:srgbClr>
                </a:solidFill>
              </a:rPr>
              <a:pPr>
                <a:defRPr/>
              </a:pPr>
              <a:t>6/3/2013</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206B23BC-F5EB-47ED-8EB5-80A27EFFA89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302642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61A273A-0CBC-42E4-8CE9-195055C14777}" type="datetime1">
              <a:rPr lang="en-US">
                <a:solidFill>
                  <a:srgbClr val="04617B">
                    <a:shade val="90000"/>
                  </a:srgbClr>
                </a:solidFill>
              </a:rPr>
              <a:pPr>
                <a:defRPr/>
              </a:pPr>
              <a:t>6/3/2013</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CA07EF0-FE05-492E-9CF5-8FB58E43AA0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459624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FDFB785-4788-4AA5-A4CA-F1D5B4BBAAFC}" type="datetime1">
              <a:rPr lang="en-US">
                <a:solidFill>
                  <a:srgbClr val="04617B">
                    <a:shade val="90000"/>
                  </a:srgbClr>
                </a:solidFill>
              </a:rPr>
              <a:pPr>
                <a:defRPr/>
              </a:pPr>
              <a:t>6/3/2013</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02AA446-DD65-4BB2-9742-0ADEFA6B3FB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915663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AC9AA73F-35C7-4CE5-8199-B7CE0C3CFC6F}" type="datetime1">
              <a:rPr lang="en-US">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1859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E090F3E1-96E5-4B38-9FC3-2A70E391E119}" type="datetime1">
              <a:rPr lang="en-US" smtClean="0"/>
              <a:t>6/3/2013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19812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791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a:defRPr/>
            </a:pPr>
            <a:fld id="{C4664423-E612-4D15-AD9F-08AE542A12F7}" type="datetime1">
              <a:rPr lang="en-US" sz="2400" smtClean="0">
                <a:solidFill>
                  <a:srgbClr val="FFFFFF"/>
                </a:solidFill>
                <a:latin typeface="Times New Roman" pitchFamily="18" charset="0"/>
                <a:cs typeface="+mn-cs"/>
              </a:rPr>
              <a:t>6/3/2013</a:t>
            </a:fld>
            <a:endParaRPr lang="en-US" sz="2400">
              <a:solidFill>
                <a:srgbClr val="FFFFFF"/>
              </a:solidFill>
              <a:latin typeface="Times New Roman" pitchFamily="18" charset="0"/>
              <a:cs typeface="+mn-cs"/>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sz="2400">
              <a:solidFill>
                <a:srgbClr val="FFFFFF"/>
              </a:solidFill>
              <a:latin typeface="Times New Roman" pitchFamily="18" charset="0"/>
              <a:cs typeface="+mn-cs"/>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C8721B7-AF9D-4AB6-9DE5-5542C35289F6}" type="slidenum">
              <a:rPr lang="en-US" sz="2400">
                <a:solidFill>
                  <a:srgbClr val="FFFFFF"/>
                </a:solidFill>
                <a:latin typeface="Times New Roman" pitchFamily="18" charset="0"/>
                <a:cs typeface="+mn-cs"/>
              </a:rPr>
              <a:pPr>
                <a:defRPr/>
              </a:pPr>
              <a:t>‹#›</a:t>
            </a:fld>
            <a:endParaRPr lang="en-US" sz="2400">
              <a:solidFill>
                <a:srgbClr val="FFFFFF"/>
              </a:solidFill>
              <a:latin typeface="Times New Roman" pitchFamily="18" charset="0"/>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9144000" cy="68580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sp>
        <p:nvSpPr>
          <p:cNvPr id="4098" name="Rectangle 2"/>
          <p:cNvSpPr>
            <a:spLocks noGrp="1" noChangeArrowheads="1"/>
          </p:cNvSpPr>
          <p:nvPr>
            <p:ph type="ctrTitle"/>
          </p:nvPr>
        </p:nvSpPr>
        <p:spPr>
          <a:xfrm>
            <a:off x="685800" y="2286000"/>
            <a:ext cx="7924800" cy="1143000"/>
          </a:xfrm>
        </p:spPr>
        <p:txBody>
          <a:bodyPr/>
          <a:lstStyle>
            <a:lvl1pPr>
              <a:defRPr sz="2800"/>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0994F53A-A448-4F62-9CEC-8F78BE1345B5}" type="datetime1">
              <a:rPr lang="en-US" smtClean="0"/>
              <a:t>6/3/2013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19812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791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BBEF805-4C1B-4868-8B06-E0903727ABEE}" type="datetime1">
              <a:rPr lang="en-US" smtClean="0"/>
              <a:t>6/3/2013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a:defRPr/>
            </a:pPr>
            <a:fld id="{2F601C97-710E-4769-BAF3-53F4BE7EC8B2}" type="datetime1">
              <a:rPr lang="en-US" sz="2400" smtClean="0">
                <a:solidFill>
                  <a:srgbClr val="FFFFFF"/>
                </a:solidFill>
                <a:latin typeface="Times New Roman" pitchFamily="18" charset="0"/>
                <a:cs typeface="+mn-cs"/>
              </a:rPr>
              <a:t>6/3/2013</a:t>
            </a:fld>
            <a:endParaRPr lang="en-US" sz="2400">
              <a:solidFill>
                <a:srgbClr val="FFFFFF"/>
              </a:solidFill>
              <a:latin typeface="Times New Roman" pitchFamily="18" charset="0"/>
              <a:cs typeface="+mn-cs"/>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sz="2400">
              <a:solidFill>
                <a:srgbClr val="FFFFFF"/>
              </a:solidFill>
              <a:latin typeface="Times New Roman" pitchFamily="18" charset="0"/>
              <a:cs typeface="+mn-cs"/>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C8721B7-AF9D-4AB6-9DE5-5542C35289F6}" type="slidenum">
              <a:rPr lang="en-US" sz="2400">
                <a:solidFill>
                  <a:srgbClr val="FFFFFF"/>
                </a:solidFill>
                <a:latin typeface="Times New Roman" pitchFamily="18" charset="0"/>
                <a:cs typeface="+mn-cs"/>
              </a:rPr>
              <a:pPr>
                <a:defRPr/>
              </a:pPr>
              <a:t>‹#›</a:t>
            </a:fld>
            <a:endParaRPr lang="en-US" sz="2400">
              <a:solidFill>
                <a:srgbClr val="FFFFFF"/>
              </a:solidFill>
              <a:latin typeface="Times New Roman" pitchFamily="18" charset="0"/>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9144000" cy="6858000"/>
          </a:xfrm>
          <a:prstGeom prst="rect">
            <a:avLst/>
          </a:prstGeom>
          <a:noFill/>
          <a:ln w="44450" cmpd="thickThin">
            <a:solidFill>
              <a:srgbClr val="797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FFFFFF"/>
              </a:solidFill>
              <a:latin typeface="Times New Roman" pitchFamily="18" charset="0"/>
              <a:cs typeface="Arial" pitchFamily="34" charset="0"/>
            </a:endParaRPr>
          </a:p>
        </p:txBody>
      </p:sp>
      <p:pic>
        <p:nvPicPr>
          <p:cNvPr id="5" name="Picture 20" descr="ucla-yellow"/>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248400"/>
            <a:ext cx="17335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NudePSW.1color-white.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11988" y="5867400"/>
            <a:ext cx="19796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286000"/>
            <a:ext cx="79248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560467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771711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4853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1246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5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5382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699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57522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46D8E52C-71F4-477B-A2D7-A6697639AE67}" type="datetime1">
              <a:rPr lang="en-US" smtClean="0"/>
              <a:t>6/3/2013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3769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713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8360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753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cs typeface="+mn-cs"/>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AU" sz="2400" smtClean="0">
                <a:solidFill>
                  <a:srgbClr val="000000"/>
                </a:solidFill>
                <a:latin typeface="Times New Roman" pitchFamily="18" charset="0"/>
                <a:cs typeface="+mn-cs"/>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cs typeface="+mn-cs"/>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cs typeface="+mn-cs"/>
              </a:endParaRPr>
            </a:p>
          </p:txBody>
        </p:sp>
      </p:grpSp>
      <p:sp>
        <p:nvSpPr>
          <p:cNvPr id="4103" name="Rectangle 7"/>
          <p:cNvSpPr>
            <a:spLocks noGrp="1" noChangeArrowheads="1"/>
          </p:cNvSpPr>
          <p:nvPr>
            <p:ph type="ctrTitle"/>
          </p:nvPr>
        </p:nvSpPr>
        <p:spPr>
          <a:xfrm>
            <a:off x="228600" y="1427163"/>
            <a:ext cx="8077200" cy="1609725"/>
          </a:xfrm>
        </p:spPr>
        <p:txBody>
          <a:bodyPr/>
          <a:lstStyle>
            <a:lvl1pPr>
              <a:defRPr sz="4000"/>
            </a:lvl1pPr>
          </a:lstStyle>
          <a:p>
            <a:r>
              <a:rPr lang="en-GB"/>
              <a:t>Click to edit Master title style</a:t>
            </a:r>
          </a:p>
        </p:txBody>
      </p:sp>
      <p:sp>
        <p:nvSpPr>
          <p:cNvPr id="4104"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GB"/>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fld id="{E897571B-C5FA-4C14-99FD-856B05B03EA5}" type="datetime1">
              <a:rPr lang="en-US" smtClean="0">
                <a:solidFill>
                  <a:srgbClr val="000000"/>
                </a:solidFill>
              </a:rPr>
              <a:t>6/3/2013</a:t>
            </a:fld>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6985AD32-5CE9-4882-96C5-0586D6C69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237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6E20D561-3A67-4218-90C2-E010240F6A59}" type="datetime1">
              <a:rPr lang="en-US" smtClean="0">
                <a:solidFill>
                  <a:srgbClr val="000000"/>
                </a:solidFill>
              </a:r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A6D597-2544-451E-B13A-C417563E7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5296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28C154D3-2517-4C95-8B58-05336F0AC5D4}" type="datetime1">
              <a:rPr lang="en-US" smtClean="0">
                <a:solidFill>
                  <a:srgbClr val="000000"/>
                </a:solidFill>
              </a:r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B3D9D58-95B8-48AC-8406-5734C0937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135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CC5BD237-7A3E-4488-9BE8-728D23E2D4BF}" type="datetime1">
              <a:rPr lang="en-US" smtClean="0">
                <a:solidFill>
                  <a:srgbClr val="000000"/>
                </a:solidFill>
              </a:r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88D34C3-6118-4ACA-B7B4-E7F0BAA9F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65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fld id="{9EA76C05-F100-4B97-A75F-B5FF57CD03CD}" type="datetime1">
              <a:rPr lang="en-US" smtClean="0">
                <a:solidFill>
                  <a:srgbClr val="000000"/>
                </a:solidFill>
              </a:rPr>
              <a:t>6/3/2013</a:t>
            </a:fld>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3CA03F0-145E-41BE-9F2F-6C8414F60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689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fld id="{0109EFC2-4999-4336-9E20-7B05092A6A0A}" type="datetime1">
              <a:rPr lang="en-US" smtClean="0">
                <a:solidFill>
                  <a:srgbClr val="000000"/>
                </a:solidFill>
              </a:rPr>
              <a:t>6/3/2013</a:t>
            </a:fld>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8E37049-09C6-4F73-BB8A-C89D4BE4EB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5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8190DA5E-1956-48E9-A5E8-33B191EB3E5B}" type="datetime1">
              <a:rPr lang="en-US" smtClean="0"/>
              <a:t>6/3/2013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9D835EF2-E007-404B-A8CF-20C6FCCBCA53}" type="datetime1">
              <a:rPr lang="en-US" smtClean="0">
                <a:solidFill>
                  <a:srgbClr val="000000"/>
                </a:solidFill>
              </a:rPr>
              <a:t>6/3/2013</a:t>
            </a:fld>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D54FC1AA-805C-4D8D-8E8E-31D952267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481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84D93F42-3133-452C-8C92-1AC1A8FA3F94}" type="datetime1">
              <a:rPr lang="en-US" smtClean="0">
                <a:solidFill>
                  <a:srgbClr val="000000"/>
                </a:solidFill>
              </a:r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FA2BC96-F405-434A-BEF4-E124FBB0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323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3286D246-670F-4706-9979-036FC7B7559E}" type="datetime1">
              <a:rPr lang="en-US" smtClean="0">
                <a:solidFill>
                  <a:srgbClr val="000000"/>
                </a:solidFill>
              </a:r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10A5033-2D95-4DA6-A8F9-576DAE19E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2866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BBC3608F-F374-4978-B114-EA7F57FA453E}" type="datetime1">
              <a:rPr lang="en-US" smtClean="0">
                <a:solidFill>
                  <a:srgbClr val="000000"/>
                </a:solidFill>
              </a:r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98B21E-BB89-4F3D-87C3-432276150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092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fld id="{4724A2AD-D593-4F62-8880-A0DA1C72100F}" type="datetime1">
              <a:rPr lang="en-US" smtClean="0">
                <a:solidFill>
                  <a:srgbClr val="000000"/>
                </a:solidFill>
              </a:r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133B2E-6520-40CA-A450-5B840DDB9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820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D5280F43-94E2-4B7F-9CF1-54810A90AEF2}" type="datetime1">
              <a:rPr lang="en-US" smtClean="0">
                <a:solidFill>
                  <a:srgbClr val="000000"/>
                </a:solidFill>
              </a:rPr>
              <a:t>6/3/2013</a:t>
            </a:fld>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5D335A97-F9E6-4D3C-985E-7487DFE36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99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704DD8C2-02D9-40F9-A787-C38008E1F120}" type="datetime1">
              <a:rPr lang="en-US" smtClean="0">
                <a:solidFill>
                  <a:srgbClr val="000000"/>
                </a:solidFill>
              </a:rPr>
              <a:t>6/3/2013</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1D10A467-9772-4554-84E8-6D71C510B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459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atin typeface="Arial" charset="0"/>
              </a:defRPr>
            </a:lvl1pPr>
          </a:lstStyle>
          <a:p>
            <a:pPr>
              <a:defRPr/>
            </a:pPr>
            <a:fld id="{6E60AB1E-79F9-4445-9279-DB3B5469200E}" type="datetime1">
              <a:rPr lang="en-US" smtClean="0">
                <a:solidFill>
                  <a:srgbClr val="000000"/>
                </a:solidFill>
              </a:rPr>
              <a:t>6/3/2013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147FDA8-960E-4461-AD93-311CCA66E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26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fld id="{DB495F2E-0749-46B1-9D2E-94B5E8B653D8}" type="datetime1">
              <a:rPr lang="en-US" smtClean="0">
                <a:solidFill>
                  <a:srgbClr val="000000"/>
                </a:solidFill>
              </a:rPr>
              <a:t>6/3/2013</a:t>
            </a:fld>
            <a:endParaRPr lang="en-US">
              <a:solidFill>
                <a:srgbClr val="000000"/>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609D661A-75A8-44C8-B372-8ED4E9098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094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63FCE4B6-B32F-4030-BBA8-584C084C5FCB}" type="datetime1">
              <a:rPr lang="en-US" smtClean="0">
                <a:solidFill>
                  <a:srgbClr val="000000"/>
                </a:solidFill>
              </a:rPr>
              <a:t>6/3/2013</a:t>
            </a:fld>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18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312419-F7A3-4BA3-88EA-E05D5275D877}" type="datetime1">
              <a:rPr lang="en-US" smtClean="0"/>
              <a:t>6/3/2013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fld id="{D91EA958-FEEF-4E62-82DB-17E278F6A203}" type="datetime1">
              <a:rPr lang="en-US" smtClean="0">
                <a:solidFill>
                  <a:srgbClr val="000000"/>
                </a:solidFill>
              </a:rPr>
              <a:t>6/3/2013</a:t>
            </a:fld>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C1CE67-6557-4EFA-88D0-E2238F7687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606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5D3CEAB0-3D99-41BA-9D3C-F4AB0CEF1D43}" type="datetime1">
              <a:rPr lang="en-US" smtClean="0">
                <a:solidFill>
                  <a:srgbClr val="DBF5F9">
                    <a:shade val="90000"/>
                  </a:srgbClr>
                </a:solidFill>
              </a:rPr>
              <a:t>6/3/2013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41442034"/>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D61D8C51-4705-4BA9-A655-54A1F511D739}" type="datetime1">
              <a:rPr lang="en-US" smtClean="0">
                <a:solidFill>
                  <a:srgbClr val="04617B">
                    <a:shade val="90000"/>
                  </a:srgbClr>
                </a:solidFill>
              </a:r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81987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5C5FCAEE-38F2-44FC-8DFD-E0C6B5441CC9}" type="datetime1">
              <a:rPr lang="en-US" smtClean="0">
                <a:solidFill>
                  <a:srgbClr val="DBF5F9">
                    <a:shade val="90000"/>
                  </a:srgbClr>
                </a:solidFill>
              </a:rPr>
              <a:t>6/3/2013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408153948"/>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824672B-395C-43D8-B379-1FCD44DCCD28}" type="datetime1">
              <a:rPr lang="en-US" smtClean="0">
                <a:solidFill>
                  <a:srgbClr val="04617B">
                    <a:shade val="90000"/>
                  </a:srgbClr>
                </a:solidFill>
              </a:r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2972536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05E88AC2-1687-4AF3-8386-5CE7C20F7559}" type="datetime1">
              <a:rPr lang="en-US" smtClean="0">
                <a:solidFill>
                  <a:srgbClr val="04617B">
                    <a:shade val="90000"/>
                  </a:srgbClr>
                </a:solidFill>
              </a:rPr>
              <a:t>6/3/2013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559999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4251F355-A478-45E6-BDA7-F03B0CB9B7CC}" type="datetime1">
              <a:rPr lang="en-US" smtClean="0">
                <a:solidFill>
                  <a:srgbClr val="04617B">
                    <a:shade val="90000"/>
                  </a:srgbClr>
                </a:solidFill>
              </a:rPr>
              <a:t>6/3/2013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52939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FD278B9-C8AC-439D-A456-E744C6E54B77}" type="datetime1">
              <a:rPr lang="en-US" smtClean="0">
                <a:solidFill>
                  <a:srgbClr val="04617B">
                    <a:shade val="90000"/>
                  </a:srgbClr>
                </a:solidFill>
              </a:rPr>
              <a:t>6/3/2013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21819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79334D0C-CABE-4581-A7B2-FF5B3F56985F}" type="datetime1">
              <a:rPr lang="en-US" smtClean="0">
                <a:solidFill>
                  <a:srgbClr val="04617B">
                    <a:shade val="90000"/>
                  </a:srgbClr>
                </a:solidFill>
              </a:r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9947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D69E96CC-8A25-420B-8DD8-A1EB4A9D9888}" type="datetime1">
              <a:rPr lang="en-US" smtClean="0">
                <a:solidFill>
                  <a:srgbClr val="04617B">
                    <a:shade val="90000"/>
                  </a:srgbClr>
                </a:solidFill>
              </a:r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Tree>
    <p:extLst>
      <p:ext uri="{BB962C8B-B14F-4D97-AF65-F5344CB8AC3E}">
        <p14:creationId xmlns:p14="http://schemas.microsoft.com/office/powerpoint/2010/main" val="379310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D1CF6C00-D3A1-41AB-BF02-E02333D82D08}" type="datetime1">
              <a:rPr lang="en-US" smtClean="0"/>
              <a:t>6/3/2013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272D379-B298-413D-8038-B4AEA6DB7997}" type="datetime1">
              <a:rPr lang="en-US" smtClean="0">
                <a:solidFill>
                  <a:srgbClr val="04617B">
                    <a:shade val="90000"/>
                  </a:srgbClr>
                </a:solidFill>
              </a:r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777420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D1B9753-3271-49A5-96E8-B14ACC4F0CF6}" type="datetime1">
              <a:rPr lang="en-US" smtClean="0">
                <a:solidFill>
                  <a:srgbClr val="04617B">
                    <a:shade val="90000"/>
                  </a:srgbClr>
                </a:solidFill>
              </a:r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869327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C2C1AC2C-115E-4408-8B50-C4A6352CEE21}" type="datetime1">
              <a:rPr lang="en-US" smtClean="0">
                <a:solidFill>
                  <a:srgbClr val="04617B">
                    <a:shade val="90000"/>
                  </a:srgbClr>
                </a:solidFill>
              </a:rPr>
              <a:t>6/3/2013</a:t>
            </a:fld>
            <a:endParaRPr lang="en-US">
              <a:solidFill>
                <a:srgbClr val="04617B">
                  <a:shade val="90000"/>
                </a:srgbClr>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4617B">
                  <a:shade val="90000"/>
                </a:srgbClr>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08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94D7F181-0063-48AE-88D8-8FA0F4B263E4}" type="datetime1">
              <a:rPr lang="en-US" smtClean="0">
                <a:solidFill>
                  <a:srgbClr val="DBF5F9">
                    <a:shade val="90000"/>
                  </a:srgbClr>
                </a:solidFill>
              </a:rPr>
              <a:pPr>
                <a:defRPr/>
              </a:pPr>
              <a:t>6/3/2013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76339601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E090F3E1-96E5-4B38-9FC3-2A70E391E119}"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363224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0994F53A-A448-4F62-9CEC-8F78BE1345B5}" type="datetime1">
              <a:rPr lang="en-US" smtClean="0">
                <a:solidFill>
                  <a:srgbClr val="DBF5F9">
                    <a:shade val="90000"/>
                  </a:srgbClr>
                </a:solidFill>
              </a:rPr>
              <a:pPr>
                <a:defRPr/>
              </a:pPr>
              <a:t>6/3/2013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880495591"/>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BBEF805-4C1B-4868-8B06-E0903727ABEE}"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506689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46D8E52C-71F4-477B-A2D7-A6697639AE67}" type="datetime1">
              <a:rPr lang="en-US" smtClean="0">
                <a:solidFill>
                  <a:srgbClr val="04617B">
                    <a:shade val="90000"/>
                  </a:srgbClr>
                </a:solidFill>
              </a:rPr>
              <a:pPr>
                <a:defRPr/>
              </a:pPr>
              <a:t>6/3/2013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8029221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8190DA5E-1956-48E9-A5E8-33B191EB3E5B}" type="datetime1">
              <a:rPr lang="en-US" smtClean="0">
                <a:solidFill>
                  <a:srgbClr val="04617B">
                    <a:shade val="90000"/>
                  </a:srgbClr>
                </a:solidFill>
              </a:rPr>
              <a:pPr>
                <a:defRPr/>
              </a:pPr>
              <a:t>6/3/2013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9623663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312419-F7A3-4BA3-88EA-E05D5275D877}" type="datetime1">
              <a:rPr lang="en-US" smtClean="0">
                <a:solidFill>
                  <a:srgbClr val="04617B">
                    <a:shade val="90000"/>
                  </a:srgbClr>
                </a:solidFill>
              </a:rPr>
              <a:pPr>
                <a:defRPr/>
              </a:pPr>
              <a:t>6/3/2013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84640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CBC08A90-33FC-4E08-B4DD-55B8FCB1997A}" type="datetime1">
              <a:rPr lang="en-US" smtClean="0"/>
              <a:t>6/3/2013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D1CF6C00-D3A1-41AB-BF02-E02333D82D08}"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4462065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CBC08A90-33FC-4E08-B4DD-55B8FCB1997A}"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Tree>
    <p:extLst>
      <p:ext uri="{BB962C8B-B14F-4D97-AF65-F5344CB8AC3E}">
        <p14:creationId xmlns:p14="http://schemas.microsoft.com/office/powerpoint/2010/main" val="629696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0B7A01-0D57-442A-BDD0-6BFB6A37BD25}"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001687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CB5E15E-E7DE-4828-B45D-0D95F674BD12}"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758406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94D7F181-0063-48AE-88D8-8FA0F4B263E4}" type="datetime1">
              <a:rPr lang="en-US" smtClean="0">
                <a:solidFill>
                  <a:srgbClr val="DBF5F9">
                    <a:shade val="90000"/>
                  </a:srgbClr>
                </a:solidFill>
              </a:rPr>
              <a:pPr>
                <a:defRPr/>
              </a:pPr>
              <a:t>6/3/2013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396910175"/>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E090F3E1-96E5-4B38-9FC3-2A70E391E119}" type="datetime1">
              <a:rPr lang="en-US" smtClean="0">
                <a:solidFill>
                  <a:srgbClr val="04617B">
                    <a:shade val="90000"/>
                  </a:srgbClr>
                </a:solidFill>
              </a:rPr>
              <a:pPr>
                <a:defRPr/>
              </a:pPr>
              <a:t>6/3/2013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0150135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0994F53A-A448-4F62-9CEC-8F78BE1345B5}" type="datetime1">
              <a:rPr lang="en-US" smtClean="0">
                <a:solidFill>
                  <a:srgbClr val="DBF5F9">
                    <a:shade val="90000"/>
                  </a:srgbClr>
                </a:solidFill>
              </a:rPr>
              <a:pPr>
                <a:defRPr/>
              </a:pPr>
              <a:t>6/3/2013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202135444"/>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BBEF805-4C1B-4868-8B06-E0903727ABEE}" type="datetime1">
              <a:rPr lang="en-US" smtClean="0">
                <a:solidFill>
                  <a:srgbClr val="04617B">
                    <a:shade val="90000"/>
                  </a:srgbClr>
                </a:solidFill>
              </a:rPr>
              <a:pPr>
                <a:defRPr/>
              </a:pPr>
              <a:t>6/3/2013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185039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46D8E52C-71F4-477B-A2D7-A6697639AE67}" type="datetime1">
              <a:rPr lang="en-US" smtClean="0">
                <a:solidFill>
                  <a:srgbClr val="04617B">
                    <a:shade val="90000"/>
                  </a:srgbClr>
                </a:solidFill>
              </a:rPr>
              <a:pPr>
                <a:defRPr/>
              </a:pPr>
              <a:t>6/3/2013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798763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8190DA5E-1956-48E9-A5E8-33B191EB3E5B}" type="datetime1">
              <a:rPr lang="en-US" smtClean="0">
                <a:solidFill>
                  <a:srgbClr val="04617B">
                    <a:shade val="90000"/>
                  </a:srgbClr>
                </a:solidFill>
              </a:rPr>
              <a:pPr>
                <a:defRPr/>
              </a:pPr>
              <a:t>6/3/2013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1814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theme" Target="../theme/theme11.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theme" Target="../theme/theme1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theme" Target="../theme/theme13.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4.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A44C061-3EA3-46DD-8DD5-C65218D67A33}" type="datetime1">
              <a:rPr lang="en-US" smtClean="0"/>
              <a:t>6/3/2013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A44C061-3EA3-46DD-8DD5-C65218D67A33}" type="datetime1">
              <a:rPr lang="en-US" smtClean="0">
                <a:solidFill>
                  <a:srgbClr val="04617B">
                    <a:shade val="90000"/>
                  </a:srgbClr>
                </a:solidFill>
              </a:rPr>
              <a:pPr>
                <a:defRPr/>
              </a:pPr>
              <a:t>6/3/2013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solidFill>
                  <a:srgbClr val="04617B">
                    <a:shade val="90000"/>
                  </a:srgbClr>
                </a:solidFill>
              </a:rPr>
              <a:pPr>
                <a:def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32621"/>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6499 w 7000"/>
                <a:gd name="T3" fmla="*/ 0 h 1000"/>
                <a:gd name="T4" fmla="*/ 7000 w 7000"/>
                <a:gd name="T5" fmla="*/ 500 h 1000"/>
                <a:gd name="T6" fmla="*/ 6500 w 7000"/>
                <a:gd name="T7" fmla="*/ 1000 h 1000"/>
                <a:gd name="T8" fmla="*/ 0 w 7000"/>
                <a:gd name="T9" fmla="*/ 100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8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fld id="{B365AA65-6383-40A2-B35E-917B31C673E4}" type="datetime1">
              <a:rPr lang="en-US" smtClean="0">
                <a:solidFill>
                  <a:srgbClr val="000000"/>
                </a:solidFill>
              </a:rPr>
              <a:pPr>
                <a:defRPr/>
              </a:pPr>
              <a:t>6/3/2013</a:t>
            </a:fld>
            <a:endParaRPr lang="en-US">
              <a:solidFill>
                <a:srgbClr val="000000"/>
              </a:solidFill>
            </a:endParaRPr>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a:defRPr/>
            </a:pPr>
            <a:endParaRPr lang="en-US">
              <a:solidFill>
                <a:srgbClr val="000000"/>
              </a:solidFill>
            </a:endParaRPr>
          </a:p>
        </p:txBody>
      </p:sp>
      <p:sp>
        <p:nvSpPr>
          <p:cNvPr id="308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8995CB1-C77D-4114-AF44-80687E7F6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60685"/>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6499 w 7000"/>
                <a:gd name="T3" fmla="*/ 0 h 1000"/>
                <a:gd name="T4" fmla="*/ 7000 w 7000"/>
                <a:gd name="T5" fmla="*/ 500 h 1000"/>
                <a:gd name="T6" fmla="*/ 6500 w 7000"/>
                <a:gd name="T7" fmla="*/ 1000 h 1000"/>
                <a:gd name="T8" fmla="*/ 0 w 7000"/>
                <a:gd name="T9" fmla="*/ 100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8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fld id="{ED598953-35BD-4DD0-9930-970BD85D6542}" type="datetime1">
              <a:rPr lang="en-US" smtClean="0">
                <a:solidFill>
                  <a:srgbClr val="000000"/>
                </a:solidFill>
              </a:rPr>
              <a:pPr>
                <a:defRPr/>
              </a:pPr>
              <a:t>6/3/2013</a:t>
            </a:fld>
            <a:endParaRPr lang="en-US">
              <a:solidFill>
                <a:srgbClr val="000000"/>
              </a:solidFill>
            </a:endParaRPr>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a:defRPr/>
            </a:pPr>
            <a:endParaRPr lang="en-US">
              <a:solidFill>
                <a:srgbClr val="000000"/>
              </a:solidFill>
            </a:endParaRPr>
          </a:p>
        </p:txBody>
      </p:sp>
      <p:sp>
        <p:nvSpPr>
          <p:cNvPr id="308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8995CB1-C77D-4114-AF44-80687E7F6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341803"/>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 id="2147484347"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6499 w 7000"/>
                <a:gd name="T3" fmla="*/ 0 h 1000"/>
                <a:gd name="T4" fmla="*/ 7000 w 7000"/>
                <a:gd name="T5" fmla="*/ 500 h 1000"/>
                <a:gd name="T6" fmla="*/ 6500 w 7000"/>
                <a:gd name="T7" fmla="*/ 1000 h 1000"/>
                <a:gd name="T8" fmla="*/ 0 w 7000"/>
                <a:gd name="T9" fmla="*/ 100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8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fld id="{D8893547-E6E6-4D6D-81F7-CC267AE3C524}" type="datetime1">
              <a:rPr lang="en-US" smtClean="0">
                <a:solidFill>
                  <a:srgbClr val="000000"/>
                </a:solidFill>
              </a:rPr>
              <a:pPr>
                <a:defRPr/>
              </a:pPr>
              <a:t>6/3/2013</a:t>
            </a:fld>
            <a:endParaRPr lang="en-US">
              <a:solidFill>
                <a:srgbClr val="000000"/>
              </a:solidFill>
            </a:endParaRPr>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a:defRPr/>
            </a:pPr>
            <a:endParaRPr lang="en-US">
              <a:solidFill>
                <a:srgbClr val="000000"/>
              </a:solidFill>
            </a:endParaRPr>
          </a:p>
        </p:txBody>
      </p:sp>
      <p:sp>
        <p:nvSpPr>
          <p:cNvPr id="308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8995CB1-C77D-4114-AF44-80687E7F6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191983"/>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 id="2147484362" r:id="rId14"/>
    <p:sldLayoutId id="2147484363" r:id="rId15"/>
    <p:sldLayoutId id="2147484364" r:id="rId16"/>
    <p:sldLayoutId id="2147484365"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fld id="{39F2751C-6CAB-423B-83B7-2FDF9649DF55}" type="datetime1">
              <a:rPr lang="en-US">
                <a:solidFill>
                  <a:srgbClr val="04617B">
                    <a:shade val="90000"/>
                  </a:srgbClr>
                </a:solidFill>
              </a:rPr>
              <a:pPr>
                <a:defRPr/>
              </a:pPr>
              <a:t>6/3/2013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6F4084ED-9BED-4268-A758-F85A2A98688B}" type="slidenum">
              <a:rPr lang="en-US">
                <a:solidFill>
                  <a:srgbClr val="04617B">
                    <a:shade val="90000"/>
                  </a:srgbClr>
                </a:solidFill>
              </a:rPr>
              <a:pPr>
                <a:defRPr/>
              </a:pPr>
              <a:t>‹#›</a:t>
            </a:fld>
            <a:endParaRPr lang="en-US">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694438320"/>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Lst>
  <p:hf sldNum="0"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chemeClr val="accent2"/>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0"/>
            <a:ext cx="9144000" cy="64008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pic>
        <p:nvPicPr>
          <p:cNvPr id="4101" name="Picture 32" descr="ucla-yellow"/>
          <p:cNvPicPr>
            <a:picLocks noChangeAspect="1" noChangeArrowheads="1"/>
          </p:cNvPicPr>
          <p:nvPr userDrawn="1"/>
        </p:nvPicPr>
        <p:blipFill>
          <a:blip r:embed="rId17" cstate="print">
            <a:lum bright="-30000" contrast="-56000"/>
          </a:blip>
          <a:srcRect/>
          <a:stretch>
            <a:fillRect/>
          </a:stretch>
        </p:blipFill>
        <p:spPr bwMode="auto">
          <a:xfrm>
            <a:off x="76200" y="6457950"/>
            <a:ext cx="1200150" cy="400050"/>
          </a:xfrm>
          <a:prstGeom prst="rect">
            <a:avLst/>
          </a:prstGeom>
          <a:noFill/>
          <a:ln w="9525">
            <a:noFill/>
            <a:miter lim="800000"/>
            <a:headEnd/>
            <a:tailEnd/>
          </a:ln>
        </p:spPr>
      </p:pic>
      <p:pic>
        <p:nvPicPr>
          <p:cNvPr id="4102" name="Picture 35" descr="psattcwhite"/>
          <p:cNvPicPr>
            <a:picLocks noChangeAspect="1" noChangeArrowheads="1"/>
          </p:cNvPicPr>
          <p:nvPr userDrawn="1"/>
        </p:nvPicPr>
        <p:blipFill>
          <a:blip r:embed="rId18" cstate="print">
            <a:lum bright="-28000"/>
          </a:blip>
          <a:srcRect/>
          <a:stretch>
            <a:fillRect/>
          </a:stretch>
        </p:blipFill>
        <p:spPr bwMode="auto">
          <a:xfrm>
            <a:off x="7899400" y="6477000"/>
            <a:ext cx="1168400" cy="334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Lst>
  <p:hf hdr="0" ft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chemeClr val="accent2"/>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0"/>
            <a:ext cx="9144000" cy="64008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pic>
        <p:nvPicPr>
          <p:cNvPr id="4101" name="Picture 32" descr="ucla-yellow"/>
          <p:cNvPicPr>
            <a:picLocks noChangeAspect="1" noChangeArrowheads="1"/>
          </p:cNvPicPr>
          <p:nvPr userDrawn="1"/>
        </p:nvPicPr>
        <p:blipFill>
          <a:blip r:embed="rId17" cstate="print">
            <a:lum bright="-30000" contrast="-56000"/>
          </a:blip>
          <a:srcRect/>
          <a:stretch>
            <a:fillRect/>
          </a:stretch>
        </p:blipFill>
        <p:spPr bwMode="auto">
          <a:xfrm>
            <a:off x="76200" y="6457950"/>
            <a:ext cx="1200150" cy="400050"/>
          </a:xfrm>
          <a:prstGeom prst="rect">
            <a:avLst/>
          </a:prstGeom>
          <a:noFill/>
          <a:ln w="9525">
            <a:noFill/>
            <a:miter lim="800000"/>
            <a:headEnd/>
            <a:tailEnd/>
          </a:ln>
        </p:spPr>
      </p:pic>
      <p:pic>
        <p:nvPicPr>
          <p:cNvPr id="4102" name="Picture 35" descr="psattcwhite"/>
          <p:cNvPicPr>
            <a:picLocks noChangeAspect="1" noChangeArrowheads="1"/>
          </p:cNvPicPr>
          <p:nvPr userDrawn="1"/>
        </p:nvPicPr>
        <p:blipFill>
          <a:blip r:embed="rId18" cstate="print">
            <a:lum bright="-28000"/>
          </a:blip>
          <a:srcRect/>
          <a:stretch>
            <a:fillRect/>
          </a:stretch>
        </p:blipFill>
        <p:spPr bwMode="auto">
          <a:xfrm>
            <a:off x="7899400" y="6477000"/>
            <a:ext cx="1168400" cy="334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Lst>
  <p:hf hdr="0" ft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chemeClr val="accent2"/>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7"/>
          <p:cNvSpPr>
            <a:spLocks noChangeArrowheads="1"/>
          </p:cNvSpPr>
          <p:nvPr/>
        </p:nvSpPr>
        <p:spPr bwMode="auto">
          <a:xfrm>
            <a:off x="0" y="0"/>
            <a:ext cx="9144000" cy="6400800"/>
          </a:xfrm>
          <a:prstGeom prst="rect">
            <a:avLst/>
          </a:prstGeom>
          <a:noFill/>
          <a:ln w="44450" cmpd="thickThin">
            <a:solidFill>
              <a:srgbClr val="797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smtClean="0">
              <a:solidFill>
                <a:srgbClr val="FFFFFF"/>
              </a:solidFill>
              <a:latin typeface="Times New Roman" pitchFamily="18" charset="0"/>
              <a:cs typeface="Arial" pitchFamily="34" charset="0"/>
            </a:endParaRPr>
          </a:p>
        </p:txBody>
      </p:sp>
      <p:pic>
        <p:nvPicPr>
          <p:cNvPr id="1029" name="Picture 32" descr="ucla-yellow"/>
          <p:cNvPicPr>
            <a:picLocks noChangeAspect="1" noChangeArrowheads="1"/>
          </p:cNvPicPr>
          <p:nvPr/>
        </p:nvPicPr>
        <p:blipFill>
          <a:blip r:embed="rId14" cstate="print">
            <a:lum bright="-30000" contrast="-56000"/>
            <a:extLst>
              <a:ext uri="{28A0092B-C50C-407E-A947-70E740481C1C}">
                <a14:useLocalDpi xmlns:a14="http://schemas.microsoft.com/office/drawing/2010/main" val="0"/>
              </a:ext>
            </a:extLst>
          </a:blip>
          <a:srcRect/>
          <a:stretch>
            <a:fillRect/>
          </a:stretch>
        </p:blipFill>
        <p:spPr bwMode="auto">
          <a:xfrm>
            <a:off x="95250" y="6480175"/>
            <a:ext cx="1200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NudePSW.1color-white.gif"/>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767638" y="6254750"/>
            <a:ext cx="127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29"/>
          <p:cNvSpPr>
            <a:spLocks noChangeArrowheads="1"/>
          </p:cNvSpPr>
          <p:nvPr userDrawn="1"/>
        </p:nvSpPr>
        <p:spPr bwMode="auto">
          <a:xfrm>
            <a:off x="0" y="6400800"/>
            <a:ext cx="9144000" cy="45878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smtClean="0">
              <a:solidFill>
                <a:srgbClr val="FFFFFF"/>
              </a:solidFill>
              <a:latin typeface="Times New Roman" pitchFamily="18" charset="0"/>
              <a:cs typeface="Arial" pitchFamily="34" charset="0"/>
            </a:endParaRPr>
          </a:p>
        </p:txBody>
      </p:sp>
    </p:spTree>
    <p:extLst>
      <p:ext uri="{BB962C8B-B14F-4D97-AF65-F5344CB8AC3E}">
        <p14:creationId xmlns:p14="http://schemas.microsoft.com/office/powerpoint/2010/main" val="606313676"/>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CC00"/>
          </a:solidFill>
          <a:latin typeface="+mj-lt"/>
          <a:ea typeface="+mj-ea"/>
          <a:cs typeface="+mj-cs"/>
        </a:defRPr>
      </a:lvl1pPr>
      <a:lvl2pPr algn="ctr" rtl="0" eaLnBrk="0" fontAlgn="base" hangingPunct="0">
        <a:spcBef>
          <a:spcPct val="0"/>
        </a:spcBef>
        <a:spcAft>
          <a:spcPct val="0"/>
        </a:spcAft>
        <a:defRPr sz="4400" b="1">
          <a:solidFill>
            <a:srgbClr val="FFCC00"/>
          </a:solidFill>
          <a:latin typeface="Arial" charset="0"/>
        </a:defRPr>
      </a:lvl2pPr>
      <a:lvl3pPr algn="ctr" rtl="0" eaLnBrk="0" fontAlgn="base" hangingPunct="0">
        <a:spcBef>
          <a:spcPct val="0"/>
        </a:spcBef>
        <a:spcAft>
          <a:spcPct val="0"/>
        </a:spcAft>
        <a:defRPr sz="4400" b="1">
          <a:solidFill>
            <a:srgbClr val="FFCC00"/>
          </a:solidFill>
          <a:latin typeface="Arial" charset="0"/>
        </a:defRPr>
      </a:lvl3pPr>
      <a:lvl4pPr algn="ctr" rtl="0" eaLnBrk="0" fontAlgn="base" hangingPunct="0">
        <a:spcBef>
          <a:spcPct val="0"/>
        </a:spcBef>
        <a:spcAft>
          <a:spcPct val="0"/>
        </a:spcAft>
        <a:defRPr sz="4400" b="1">
          <a:solidFill>
            <a:srgbClr val="FFCC00"/>
          </a:solidFill>
          <a:latin typeface="Arial" charset="0"/>
        </a:defRPr>
      </a:lvl4pPr>
      <a:lvl5pPr algn="ctr" rtl="0" eaLnBrk="0" fontAlgn="base" hangingPunct="0">
        <a:spcBef>
          <a:spcPct val="0"/>
        </a:spcBef>
        <a:spcAft>
          <a:spcPct val="0"/>
        </a:spcAft>
        <a:defRPr sz="4400" b="1">
          <a:solidFill>
            <a:srgbClr val="FFCC00"/>
          </a:solidFill>
          <a:latin typeface="Arial" charset="0"/>
        </a:defRPr>
      </a:lvl5pPr>
      <a:lvl6pPr marL="457200" algn="ctr" rtl="0" fontAlgn="base">
        <a:spcBef>
          <a:spcPct val="0"/>
        </a:spcBef>
        <a:spcAft>
          <a:spcPct val="0"/>
        </a:spcAft>
        <a:defRPr sz="4400" b="1">
          <a:solidFill>
            <a:srgbClr val="FFCC00"/>
          </a:solidFill>
          <a:latin typeface="Arial" charset="0"/>
        </a:defRPr>
      </a:lvl6pPr>
      <a:lvl7pPr marL="914400" algn="ctr" rtl="0" fontAlgn="base">
        <a:spcBef>
          <a:spcPct val="0"/>
        </a:spcBef>
        <a:spcAft>
          <a:spcPct val="0"/>
        </a:spcAft>
        <a:defRPr sz="4400" b="1">
          <a:solidFill>
            <a:srgbClr val="FFCC00"/>
          </a:solidFill>
          <a:latin typeface="Arial" charset="0"/>
        </a:defRPr>
      </a:lvl7pPr>
      <a:lvl8pPr marL="1371600" algn="ctr" rtl="0" fontAlgn="base">
        <a:spcBef>
          <a:spcPct val="0"/>
        </a:spcBef>
        <a:spcAft>
          <a:spcPct val="0"/>
        </a:spcAft>
        <a:defRPr sz="4400" b="1">
          <a:solidFill>
            <a:srgbClr val="FFCC00"/>
          </a:solidFill>
          <a:latin typeface="Arial" charset="0"/>
        </a:defRPr>
      </a:lvl8pPr>
      <a:lvl9pPr marL="1828800" algn="ctr" rtl="0" fontAlgn="base">
        <a:spcBef>
          <a:spcPct val="0"/>
        </a:spcBef>
        <a:spcAft>
          <a:spcPct val="0"/>
        </a:spcAft>
        <a:defRPr sz="4400" b="1">
          <a:solidFill>
            <a:srgbClr val="FFCC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cs typeface="+mn-cs"/>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6499 w 7000"/>
                <a:gd name="T3" fmla="*/ 0 h 1000"/>
                <a:gd name="T4" fmla="*/ 7000 w 7000"/>
                <a:gd name="T5" fmla="*/ 500 h 1000"/>
                <a:gd name="T6" fmla="*/ 6500 w 7000"/>
                <a:gd name="T7" fmla="*/ 1000 h 1000"/>
                <a:gd name="T8" fmla="*/ 0 w 7000"/>
                <a:gd name="T9" fmla="*/ 100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cs typeface="+mn-cs"/>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cs typeface="+mn-cs"/>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8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fld id="{ED598953-35BD-4DD0-9930-970BD85D6542}" type="datetime1">
              <a:rPr lang="en-US" smtClean="0">
                <a:solidFill>
                  <a:srgbClr val="000000"/>
                </a:solidFill>
                <a:cs typeface="+mn-cs"/>
              </a:rPr>
              <a:t>6/3/2013</a:t>
            </a:fld>
            <a:endParaRPr lang="en-US">
              <a:solidFill>
                <a:srgbClr val="000000"/>
              </a:solidFill>
              <a:cs typeface="+mn-cs"/>
            </a:endParaRPr>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a:defRPr/>
            </a:pPr>
            <a:endParaRPr lang="en-US">
              <a:solidFill>
                <a:srgbClr val="000000"/>
              </a:solidFill>
              <a:cs typeface="+mn-cs"/>
            </a:endParaRPr>
          </a:p>
        </p:txBody>
      </p:sp>
      <p:sp>
        <p:nvSpPr>
          <p:cNvPr id="308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8995CB1-C77D-4114-AF44-80687E7F6905}" type="slidenum">
              <a:rPr lang="en-US">
                <a:solidFill>
                  <a:srgbClr val="000000"/>
                </a:solidFill>
                <a:cs typeface="+mn-cs"/>
              </a:rPr>
              <a:pPr>
                <a:defRPr/>
              </a:pPr>
              <a:t>‹#›</a:t>
            </a:fld>
            <a:endParaRPr lang="en-US">
              <a:solidFill>
                <a:srgbClr val="000000"/>
              </a:solidFill>
              <a:cs typeface="+mn-cs"/>
            </a:endParaRPr>
          </a:p>
        </p:txBody>
      </p:sp>
    </p:spTree>
    <p:extLst>
      <p:ext uri="{BB962C8B-B14F-4D97-AF65-F5344CB8AC3E}">
        <p14:creationId xmlns:p14="http://schemas.microsoft.com/office/powerpoint/2010/main" val="1803772660"/>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665BFC91-D153-41BB-924C-C6E6F6678703}" type="datetime1">
              <a:rPr lang="en-US" smtClean="0">
                <a:solidFill>
                  <a:srgbClr val="04617B">
                    <a:shade val="90000"/>
                  </a:srgbClr>
                </a:solidFill>
              </a:rPr>
              <a:t>6/3/2013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solidFill>
                  <a:srgbClr val="04617B">
                    <a:shade val="90000"/>
                  </a:srgbClr>
                </a:solidFill>
              </a:rPr>
              <a:pPr>
                <a:def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3853013"/>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A44C061-3EA3-46DD-8DD5-C65218D67A33}" type="datetime1">
              <a:rPr lang="en-US" smtClean="0">
                <a:solidFill>
                  <a:srgbClr val="04617B">
                    <a:shade val="90000"/>
                  </a:srgbClr>
                </a:solidFill>
              </a:rPr>
              <a:pPr>
                <a:defRPr/>
              </a:pPr>
              <a:t>6/3/2013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solidFill>
                  <a:srgbClr val="04617B">
                    <a:shade val="90000"/>
                  </a:srgbClr>
                </a:solidFill>
              </a:rPr>
              <a:pPr>
                <a:def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834501834"/>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A44C061-3EA3-46DD-8DD5-C65218D67A33}" type="datetime1">
              <a:rPr lang="en-US" smtClean="0">
                <a:solidFill>
                  <a:srgbClr val="04617B">
                    <a:shade val="90000"/>
                  </a:srgbClr>
                </a:solidFill>
              </a:rPr>
              <a:pPr>
                <a:defRPr/>
              </a:pPr>
              <a:t>6/3/2013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solidFill>
                  <a:srgbClr val="04617B">
                    <a:shade val="90000"/>
                  </a:srgbClr>
                </a:solidFill>
              </a:rPr>
              <a:pPr>
                <a:def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441922140"/>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AU" sz="2400" smtClean="0">
                <a:solidFill>
                  <a:srgbClr val="000000"/>
                </a:solidFill>
                <a:latin typeface="Times New Roman" pitchFamily="18"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6499 w 7000"/>
                <a:gd name="T3" fmla="*/ 0 h 1000"/>
                <a:gd name="T4" fmla="*/ 7000 w 7000"/>
                <a:gd name="T5" fmla="*/ 500 h 1000"/>
                <a:gd name="T6" fmla="*/ 6500 w 7000"/>
                <a:gd name="T7" fmla="*/ 1000 h 1000"/>
                <a:gd name="T8" fmla="*/ 0 w 7000"/>
                <a:gd name="T9" fmla="*/ 100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8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fld id="{ED598953-35BD-4DD0-9930-970BD85D6542}" type="datetime1">
              <a:rPr lang="en-US" smtClean="0">
                <a:solidFill>
                  <a:srgbClr val="000000"/>
                </a:solidFill>
              </a:rPr>
              <a:pPr>
                <a:defRPr/>
              </a:pPr>
              <a:t>6/3/2013</a:t>
            </a:fld>
            <a:endParaRPr lang="en-US">
              <a:solidFill>
                <a:srgbClr val="000000"/>
              </a:solidFill>
            </a:endParaRPr>
          </a:p>
        </p:txBody>
      </p:sp>
      <p:sp>
        <p:nvSpPr>
          <p:cNvPr id="308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a:defRPr/>
            </a:pPr>
            <a:endParaRPr lang="en-US">
              <a:solidFill>
                <a:srgbClr val="000000"/>
              </a:solidFill>
            </a:endParaRPr>
          </a:p>
        </p:txBody>
      </p:sp>
      <p:sp>
        <p:nvSpPr>
          <p:cNvPr id="308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C8995CB1-C77D-4114-AF44-80687E7F6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0710834"/>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9.xml"/></Relationships>
</file>

<file path=ppt/slides/_rels/slide10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2.xml"/><Relationship Id="rId1" Type="http://schemas.openxmlformats.org/officeDocument/2006/relationships/slideLayout" Target="../slideLayouts/slideLayout16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0.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16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68.xml"/><Relationship Id="rId1" Type="http://schemas.openxmlformats.org/officeDocument/2006/relationships/vmlDrawing" Target="../drawings/vmlDrawing2.vml"/><Relationship Id="rId6" Type="http://schemas.openxmlformats.org/officeDocument/2006/relationships/image" Target="../media/image45.emf"/><Relationship Id="rId5" Type="http://schemas.openxmlformats.org/officeDocument/2006/relationships/oleObject" Target="../embeddings/Microsoft_Word_97_-_2003_Document1.doc"/><Relationship Id="rId4"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6.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video" Target="file:///C:\Documents%20and%20Settings\bfinnerty\My%20Documents\My%20Dropbox\SBIRT%20F2F%20Training\FINAL%20COMPONENTS\MediaFiles\Bad%20SBIRT.wmv" TargetMode="Externa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1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1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7.xml"/><Relationship Id="rId1" Type="http://schemas.openxmlformats.org/officeDocument/2006/relationships/themeOverride" Target="../theme/themeOverride2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92.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video" Target="file:///C:\Users\bfinnerty\Desktop\Week%20of%20May%2013th%20and%2027th\Good%20SBIRT.wmv" TargetMode="External"/><Relationship Id="rId4" Type="http://schemas.openxmlformats.org/officeDocument/2006/relationships/image" Target="../media/image58.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48.png"/><Relationship Id="rId7" Type="http://schemas.openxmlformats.org/officeDocument/2006/relationships/diagramData" Target="../diagrams/data6.xml"/><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55.png"/><Relationship Id="rId11" Type="http://schemas.microsoft.com/office/2007/relationships/diagramDrawing" Target="../diagrams/drawing6.xml"/><Relationship Id="rId5" Type="http://schemas.openxmlformats.org/officeDocument/2006/relationships/image" Target="../media/image53.png"/><Relationship Id="rId10" Type="http://schemas.openxmlformats.org/officeDocument/2006/relationships/diagramColors" Target="../diagrams/colors6.xml"/><Relationship Id="rId4" Type="http://schemas.openxmlformats.org/officeDocument/2006/relationships/image" Target="../media/image52.png"/><Relationship Id="rId9" Type="http://schemas.openxmlformats.org/officeDocument/2006/relationships/diagramQuickStyle" Target="../diagrams/quickStyle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4.xml"/><Relationship Id="rId1" Type="http://schemas.openxmlformats.org/officeDocument/2006/relationships/themeOverride" Target="../theme/themeOverride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4.xml"/><Relationship Id="rId1" Type="http://schemas.openxmlformats.org/officeDocument/2006/relationships/themeOverride" Target="../theme/themeOverr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5.xml"/><Relationship Id="rId1" Type="http://schemas.openxmlformats.org/officeDocument/2006/relationships/themeOverride" Target="../theme/themeOverride1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hemeOverride" Target="../theme/themeOverr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1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3.xml"/><Relationship Id="rId1" Type="http://schemas.openxmlformats.org/officeDocument/2006/relationships/themeOverride" Target="../theme/themeOverride14.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3.xml"/><Relationship Id="rId1" Type="http://schemas.openxmlformats.org/officeDocument/2006/relationships/themeOverride" Target="../theme/themeOverride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hemeOverride" Target="../theme/themeOverr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8.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8.xml"/></Relationships>
</file>

<file path=ppt/slides/_rels/slide9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2.xml"/><Relationship Id="rId1" Type="http://schemas.openxmlformats.org/officeDocument/2006/relationships/slideLayout" Target="../slideLayouts/slideLayout168.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68.xml"/></Relationships>
</file>

<file path=ppt/slides/_rels/slide9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4.xml"/><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65.xml"/><Relationship Id="rId1" Type="http://schemas.openxmlformats.org/officeDocument/2006/relationships/slideLayout" Target="../slideLayouts/slideLayout168.xml"/></Relationships>
</file>

<file path=ppt/slides/_rels/slide9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6.xml"/><Relationship Id="rId1" Type="http://schemas.openxmlformats.org/officeDocument/2006/relationships/slideLayout" Target="../slideLayouts/slideLayout16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219200"/>
            <a:ext cx="9144000" cy="1447800"/>
          </a:xfrm>
        </p:spPr>
        <p:txBody>
          <a:bodyPr>
            <a:normAutofit fontScale="90000"/>
          </a:bodyPr>
          <a:lstStyle/>
          <a:p>
            <a:pPr algn="ctr" eaLnBrk="1" hangingPunct="1"/>
            <a:r>
              <a:rPr lang="en-US" dirty="0" smtClean="0"/>
              <a:t>Screening, Brief Intervention &amp; Referral to Treatment</a:t>
            </a:r>
          </a:p>
        </p:txBody>
      </p:sp>
      <p:sp>
        <p:nvSpPr>
          <p:cNvPr id="5123" name="Rectangle 3"/>
          <p:cNvSpPr>
            <a:spLocks noChangeArrowheads="1"/>
          </p:cNvSpPr>
          <p:nvPr/>
        </p:nvSpPr>
        <p:spPr bwMode="auto">
          <a:xfrm>
            <a:off x="0" y="19812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endParaRPr lang="en-US" sz="400" b="0" dirty="0" smtClean="0">
              <a:solidFill>
                <a:schemeClr val="bg1"/>
              </a:solidFill>
            </a:endParaRPr>
          </a:p>
          <a:p>
            <a:pPr algn="ctr" eaLnBrk="1" hangingPunct="1">
              <a:spcBef>
                <a:spcPct val="20000"/>
              </a:spcBef>
            </a:pPr>
            <a:endParaRPr lang="en-US" sz="3400" dirty="0" smtClean="0">
              <a:solidFill>
                <a:schemeClr val="bg1"/>
              </a:solidFill>
            </a:endParaRPr>
          </a:p>
          <a:p>
            <a:pPr algn="ctr" eaLnBrk="1" hangingPunct="1">
              <a:spcBef>
                <a:spcPct val="20000"/>
              </a:spcBef>
            </a:pPr>
            <a:r>
              <a:rPr lang="en-US" sz="3200" smtClean="0"/>
              <a:t>Thomas E. </a:t>
            </a:r>
            <a:r>
              <a:rPr lang="en-US" sz="3200" dirty="0" smtClean="0"/>
              <a:t>Freese, PhD, &amp; Beth Rutkowski, MPH</a:t>
            </a:r>
            <a:endParaRPr lang="en-US" sz="3200" dirty="0"/>
          </a:p>
          <a:p>
            <a:pPr algn="ctr" eaLnBrk="1" hangingPunct="1">
              <a:spcBef>
                <a:spcPct val="20000"/>
              </a:spcBef>
            </a:pPr>
            <a:endParaRPr lang="en-US" sz="2000" dirty="0"/>
          </a:p>
          <a:p>
            <a:pPr algn="ctr" eaLnBrk="1" hangingPunct="1">
              <a:spcBef>
                <a:spcPct val="20000"/>
              </a:spcBef>
            </a:pPr>
            <a:endParaRPr lang="en-US" sz="2000" dirty="0"/>
          </a:p>
          <a:p>
            <a:pPr algn="ctr">
              <a:spcBef>
                <a:spcPct val="20000"/>
              </a:spcBef>
            </a:pPr>
            <a:r>
              <a:rPr lang="en-US" sz="2400" dirty="0" smtClean="0"/>
              <a:t>UCLA Integrated Substance Abuse Programs</a:t>
            </a:r>
          </a:p>
          <a:p>
            <a:pPr algn="ctr">
              <a:spcBef>
                <a:spcPct val="20000"/>
              </a:spcBef>
            </a:pPr>
            <a:r>
              <a:rPr lang="en-US" sz="2400" dirty="0" smtClean="0"/>
              <a:t>UCLA David Geffen School of Medicine, Dept. of Psychiatry</a:t>
            </a:r>
          </a:p>
          <a:p>
            <a:pPr algn="ctr" eaLnBrk="1" hangingPunct="1">
              <a:spcBef>
                <a:spcPct val="20000"/>
              </a:spcBef>
            </a:pPr>
            <a:r>
              <a:rPr lang="en-US" sz="2400" dirty="0" smtClean="0"/>
              <a:t>Pacific </a:t>
            </a:r>
            <a:r>
              <a:rPr lang="en-US" sz="2400" dirty="0"/>
              <a:t>Southwest Addiction Technology Transfer Center</a:t>
            </a:r>
          </a:p>
          <a:p>
            <a:pPr algn="ctr" eaLnBrk="1" hangingPunct="1">
              <a:spcBef>
                <a:spcPct val="20000"/>
              </a:spcBef>
            </a:pPr>
            <a:endParaRPr lang="en-US" sz="2400" dirty="0">
              <a:solidFill>
                <a:schemeClr val="bg1"/>
              </a:solidFill>
            </a:endParaRPr>
          </a:p>
          <a:p>
            <a:pPr algn="ctr" eaLnBrk="1" hangingPunct="1">
              <a:spcBef>
                <a:spcPct val="20000"/>
              </a:spcBef>
            </a:pPr>
            <a:r>
              <a:rPr lang="en-US" sz="2400" dirty="0" smtClean="0">
                <a:solidFill>
                  <a:srgbClr val="FFFF00"/>
                </a:solidFill>
              </a:rPr>
              <a:t>www.uclaisap.org</a:t>
            </a:r>
          </a:p>
          <a:p>
            <a:pPr algn="ctr" eaLnBrk="1" hangingPunct="1">
              <a:spcBef>
                <a:spcPct val="20000"/>
              </a:spcBef>
            </a:pPr>
            <a:r>
              <a:rPr lang="en-US" sz="2400" dirty="0" smtClean="0">
                <a:solidFill>
                  <a:srgbClr val="FFFF00"/>
                </a:solidFill>
              </a:rPr>
              <a:t>www.psattc.org</a:t>
            </a:r>
            <a:endParaRPr lang="en-US" sz="2400" dirty="0">
              <a:solidFill>
                <a:srgbClr val="FFFF00"/>
              </a:solidFill>
            </a:endParaRPr>
          </a:p>
          <a:p>
            <a:pPr algn="ctr" eaLnBrk="1" hangingPunct="1">
              <a:spcBef>
                <a:spcPct val="20000"/>
              </a:spcBef>
            </a:pPr>
            <a:endParaRPr lang="en-US" sz="2400" dirty="0"/>
          </a:p>
        </p:txBody>
      </p:sp>
      <p:sp>
        <p:nvSpPr>
          <p:cNvPr id="2" name="Slide Number Placeholder 1"/>
          <p:cNvSpPr>
            <a:spLocks noGrp="1"/>
          </p:cNvSpPr>
          <p:nvPr>
            <p:ph type="sldNum" sz="quarter" idx="12"/>
          </p:nvPr>
        </p:nvSpPr>
        <p:spPr/>
        <p:txBody>
          <a:bodyPr/>
          <a:lstStyle/>
          <a:p>
            <a:pPr>
              <a:defRPr/>
            </a:pPr>
            <a:fld id="{DEFA3DA8-4DE4-4364-A83C-0171B09E9F2F}" type="slidenum">
              <a:rPr lang="en-US" smtClean="0"/>
              <a:pPr>
                <a:defRPr/>
              </a:pPr>
              <a:t>1</a:t>
            </a:fld>
            <a:endParaRPr lang="en-US"/>
          </a:p>
        </p:txBody>
      </p:sp>
    </p:spTree>
    <p:extLst>
      <p:ext uri="{BB962C8B-B14F-4D97-AF65-F5344CB8AC3E}">
        <p14:creationId xmlns:p14="http://schemas.microsoft.com/office/powerpoint/2010/main" val="37569553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762000"/>
            <a:ext cx="7162800" cy="926592"/>
          </a:xfrm>
        </p:spPr>
        <p:txBody>
          <a:bodyPr/>
          <a:lstStyle/>
          <a:p>
            <a:pPr algn="ctr" eaLnBrk="1" hangingPunct="1"/>
            <a:r>
              <a:rPr lang="en-US" sz="4400" b="1" dirty="0" smtClean="0">
                <a:solidFill>
                  <a:schemeClr val="tx2"/>
                </a:solidFill>
              </a:rPr>
              <a:t>SBIRT: Review of Key Terms</a:t>
            </a:r>
          </a:p>
        </p:txBody>
      </p:sp>
      <p:sp>
        <p:nvSpPr>
          <p:cNvPr id="14339" name="Content Placeholder 2"/>
          <p:cNvSpPr>
            <a:spLocks noGrp="1"/>
          </p:cNvSpPr>
          <p:nvPr>
            <p:ph type="body" idx="1"/>
          </p:nvPr>
        </p:nvSpPr>
        <p:spPr>
          <a:xfrm>
            <a:off x="914400" y="1905000"/>
            <a:ext cx="7543800" cy="4800600"/>
          </a:xfrm>
        </p:spPr>
        <p:txBody>
          <a:bodyPr>
            <a:noAutofit/>
          </a:bodyPr>
          <a:lstStyle/>
          <a:p>
            <a:pPr marL="280988" indent="-280988" eaLnBrk="1" hangingPunct="1">
              <a:spcBef>
                <a:spcPts val="1000"/>
              </a:spcBef>
              <a:defRPr/>
            </a:pPr>
            <a:r>
              <a:rPr lang="en-US" sz="2800" b="1" dirty="0" smtClean="0">
                <a:solidFill>
                  <a:srgbClr val="FFC000"/>
                </a:solidFill>
              </a:rPr>
              <a:t>Screening: </a:t>
            </a:r>
            <a:r>
              <a:rPr lang="en-US" sz="2400" dirty="0" smtClean="0"/>
              <a:t>Very brief set of questions that identifies risk of substance use related problems.</a:t>
            </a:r>
            <a:br>
              <a:rPr lang="en-US" sz="2400" dirty="0" smtClean="0"/>
            </a:br>
            <a:endParaRPr lang="en-US" sz="1000" dirty="0"/>
          </a:p>
          <a:p>
            <a:pPr marL="280988" indent="-280988" eaLnBrk="1" hangingPunct="1">
              <a:spcBef>
                <a:spcPts val="1000"/>
              </a:spcBef>
              <a:defRPr/>
            </a:pPr>
            <a:r>
              <a:rPr lang="en-US" sz="2800" b="1" dirty="0" smtClean="0">
                <a:solidFill>
                  <a:srgbClr val="FFC000"/>
                </a:solidFill>
              </a:rPr>
              <a:t>Brief Intervention: </a:t>
            </a:r>
            <a:r>
              <a:rPr lang="en-US" sz="2400" dirty="0" smtClean="0"/>
              <a:t>Brief counseling that raises awareness of risks and motivates client toward acknowledgement of problem.</a:t>
            </a:r>
            <a:br>
              <a:rPr lang="en-US" sz="2400" dirty="0" smtClean="0"/>
            </a:br>
            <a:endParaRPr lang="en-US" sz="1000" dirty="0"/>
          </a:p>
          <a:p>
            <a:pPr marL="280988" indent="-280988" eaLnBrk="1" hangingPunct="1">
              <a:spcBef>
                <a:spcPts val="1000"/>
              </a:spcBef>
              <a:defRPr/>
            </a:pPr>
            <a:r>
              <a:rPr lang="en-US" sz="2800" b="1" dirty="0" smtClean="0">
                <a:solidFill>
                  <a:srgbClr val="FFC000"/>
                </a:solidFill>
              </a:rPr>
              <a:t>Brief Treatment: </a:t>
            </a:r>
            <a:r>
              <a:rPr lang="en-US" sz="2400" dirty="0" smtClean="0"/>
              <a:t>Cognitive behavioral work with clients who acknowledge risks and are seeking help.</a:t>
            </a:r>
            <a:br>
              <a:rPr lang="en-US" sz="2400" dirty="0" smtClean="0"/>
            </a:br>
            <a:endParaRPr lang="en-US" sz="1000" dirty="0" smtClean="0"/>
          </a:p>
          <a:p>
            <a:pPr marL="280988" indent="-280988" eaLnBrk="1" hangingPunct="1">
              <a:spcBef>
                <a:spcPts val="1000"/>
              </a:spcBef>
              <a:defRPr/>
            </a:pPr>
            <a:r>
              <a:rPr lang="en-US" sz="2800" b="1" dirty="0" smtClean="0">
                <a:solidFill>
                  <a:srgbClr val="FFC000"/>
                </a:solidFill>
              </a:rPr>
              <a:t>Referral:</a:t>
            </a:r>
            <a:r>
              <a:rPr lang="en-US" sz="2800" b="1" dirty="0" smtClean="0"/>
              <a:t> </a:t>
            </a:r>
            <a:r>
              <a:rPr lang="en-US" sz="2400" dirty="0" smtClean="0"/>
              <a:t>Procedures to help patients access specialized care.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10</a:t>
            </a:fld>
            <a:endParaRPr lang="en-US">
              <a:solidFill>
                <a:srgbClr val="DBF5F9">
                  <a:shade val="90000"/>
                </a:srgbClr>
              </a:solidFill>
            </a:endParaRPr>
          </a:p>
        </p:txBody>
      </p:sp>
    </p:spTree>
    <p:extLst>
      <p:ext uri="{BB962C8B-B14F-4D97-AF65-F5344CB8AC3E}">
        <p14:creationId xmlns:p14="http://schemas.microsoft.com/office/powerpoint/2010/main" val="36320188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lnSpc>
                <a:spcPct val="80000"/>
              </a:lnSpc>
            </a:pPr>
            <a:r>
              <a:rPr lang="en-US" smtClean="0"/>
              <a:t>Question 7:  Failed Attempts to Control Substance Use</a:t>
            </a:r>
          </a:p>
        </p:txBody>
      </p:sp>
      <p:sp>
        <p:nvSpPr>
          <p:cNvPr id="97283" name="Rectangle 3"/>
          <p:cNvSpPr>
            <a:spLocks noGrp="1" noChangeArrowheads="1"/>
          </p:cNvSpPr>
          <p:nvPr>
            <p:ph idx="1"/>
          </p:nvPr>
        </p:nvSpPr>
        <p:spPr/>
        <p:txBody>
          <a:bodyPr/>
          <a:lstStyle/>
          <a:p>
            <a:pPr marL="533400" indent="-533400" eaLnBrk="1" hangingPunct="1"/>
            <a:r>
              <a:rPr lang="en-US" sz="2400" smtClean="0"/>
              <a:t>Proximity of the patient’s failed attempts to control use</a:t>
            </a:r>
          </a:p>
          <a:p>
            <a:pPr marL="533400" indent="-533400" eaLnBrk="1" hangingPunct="1">
              <a:spcBef>
                <a:spcPct val="40000"/>
              </a:spcBef>
              <a:buSzTx/>
              <a:buFont typeface="Wingdings" pitchFamily="2" charset="2"/>
              <a:buAutoNum type="arabicPeriod" startAt="7"/>
            </a:pPr>
            <a:r>
              <a:rPr lang="en-US" sz="2400" b="1" smtClean="0"/>
              <a:t>Have you </a:t>
            </a:r>
            <a:r>
              <a:rPr lang="en-US" sz="2400" b="1" u="sng" smtClean="0"/>
              <a:t>ever</a:t>
            </a:r>
            <a:r>
              <a:rPr lang="en-US" sz="2400" b="1" smtClean="0"/>
              <a:t> tried and failed to control, cut down, or stop using  </a:t>
            </a:r>
            <a:r>
              <a:rPr lang="en-US" sz="2400" b="1" i="1" smtClean="0"/>
              <a:t>(first drug, second drug, etc.)? </a:t>
            </a:r>
          </a:p>
          <a:p>
            <a:pPr marL="952500" lvl="1" indent="-495300" eaLnBrk="1" hangingPunct="1">
              <a:buSzTx/>
            </a:pPr>
            <a:r>
              <a:rPr lang="en-US" sz="2400" smtClean="0"/>
              <a:t>No, Never (0)</a:t>
            </a:r>
          </a:p>
          <a:p>
            <a:pPr marL="952500" lvl="1" indent="-495300" eaLnBrk="1" hangingPunct="1">
              <a:buSzTx/>
            </a:pPr>
            <a:r>
              <a:rPr lang="en-US" sz="2400" smtClean="0"/>
              <a:t>Yes, in the past 3 months (6)</a:t>
            </a:r>
          </a:p>
          <a:p>
            <a:pPr marL="952500" lvl="1" indent="-495300" eaLnBrk="1" hangingPunct="1">
              <a:buSzTx/>
            </a:pPr>
            <a:r>
              <a:rPr lang="en-US" sz="2400" smtClean="0"/>
              <a:t>Yes, but not in the past 3 months (3)</a:t>
            </a:r>
          </a:p>
          <a:p>
            <a:pPr marL="533400" indent="-533400" eaLnBrk="1" hangingPunct="1"/>
            <a:endParaRPr lang="en-US" sz="2400" b="1" i="1" smtClean="0"/>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F8D6928-8BC6-467A-9416-D4D1E98892EA}" type="slidenum">
              <a:rPr lang="en-US" smtClean="0">
                <a:solidFill>
                  <a:srgbClr val="000000"/>
                </a:solidFill>
                <a:latin typeface="Arial Black" pitchFamily="34" charset="0"/>
              </a:rPr>
              <a:pPr/>
              <a:t>100</a:t>
            </a:fld>
            <a:endParaRPr lang="en-US" smtClean="0">
              <a:solidFill>
                <a:srgbClr val="000000"/>
              </a:solidFill>
              <a:latin typeface="Arial Black" pitchFamily="34" charset="0"/>
            </a:endParaRPr>
          </a:p>
        </p:txBody>
      </p:sp>
      <p:sp>
        <p:nvSpPr>
          <p:cNvPr id="97285" name="AutoShape 5"/>
          <p:cNvSpPr>
            <a:spLocks noChangeAspect="1" noChangeArrowheads="1" noTextEdit="1"/>
          </p:cNvSpPr>
          <p:nvPr/>
        </p:nvSpPr>
        <p:spPr bwMode="auto">
          <a:xfrm flipH="1">
            <a:off x="6553200" y="4267200"/>
            <a:ext cx="25908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97286" name="Freeform 8"/>
          <p:cNvSpPr>
            <a:spLocks/>
          </p:cNvSpPr>
          <p:nvPr/>
        </p:nvSpPr>
        <p:spPr bwMode="auto">
          <a:xfrm flipH="1">
            <a:off x="6591300" y="5457825"/>
            <a:ext cx="2405063" cy="927100"/>
          </a:xfrm>
          <a:custGeom>
            <a:avLst/>
            <a:gdLst>
              <a:gd name="T0" fmla="*/ 2147483647 w 1515"/>
              <a:gd name="T1" fmla="*/ 2147483647 h 584"/>
              <a:gd name="T2" fmla="*/ 2147483647 w 1515"/>
              <a:gd name="T3" fmla="*/ 2147483647 h 584"/>
              <a:gd name="T4" fmla="*/ 2147483647 w 1515"/>
              <a:gd name="T5" fmla="*/ 2147483647 h 584"/>
              <a:gd name="T6" fmla="*/ 2147483647 w 1515"/>
              <a:gd name="T7" fmla="*/ 2147483647 h 584"/>
              <a:gd name="T8" fmla="*/ 2147483647 w 1515"/>
              <a:gd name="T9" fmla="*/ 2147483647 h 584"/>
              <a:gd name="T10" fmla="*/ 2147483647 w 1515"/>
              <a:gd name="T11" fmla="*/ 2147483647 h 584"/>
              <a:gd name="T12" fmla="*/ 2147483647 w 1515"/>
              <a:gd name="T13" fmla="*/ 2147483647 h 584"/>
              <a:gd name="T14" fmla="*/ 2147483647 w 1515"/>
              <a:gd name="T15" fmla="*/ 2147483647 h 584"/>
              <a:gd name="T16" fmla="*/ 2147483647 w 1515"/>
              <a:gd name="T17" fmla="*/ 2147483647 h 584"/>
              <a:gd name="T18" fmla="*/ 2147483647 w 1515"/>
              <a:gd name="T19" fmla="*/ 2147483647 h 584"/>
              <a:gd name="T20" fmla="*/ 2147483647 w 1515"/>
              <a:gd name="T21" fmla="*/ 2147483647 h 584"/>
              <a:gd name="T22" fmla="*/ 2147483647 w 1515"/>
              <a:gd name="T23" fmla="*/ 2147483647 h 584"/>
              <a:gd name="T24" fmla="*/ 2147483647 w 1515"/>
              <a:gd name="T25" fmla="*/ 2147483647 h 584"/>
              <a:gd name="T26" fmla="*/ 2147483647 w 1515"/>
              <a:gd name="T27" fmla="*/ 2147483647 h 584"/>
              <a:gd name="T28" fmla="*/ 2147483647 w 1515"/>
              <a:gd name="T29" fmla="*/ 2147483647 h 584"/>
              <a:gd name="T30" fmla="*/ 2147483647 w 1515"/>
              <a:gd name="T31" fmla="*/ 2147483647 h 584"/>
              <a:gd name="T32" fmla="*/ 2147483647 w 1515"/>
              <a:gd name="T33" fmla="*/ 2147483647 h 584"/>
              <a:gd name="T34" fmla="*/ 2147483647 w 1515"/>
              <a:gd name="T35" fmla="*/ 2147483647 h 584"/>
              <a:gd name="T36" fmla="*/ 2147483647 w 1515"/>
              <a:gd name="T37" fmla="*/ 2147483647 h 584"/>
              <a:gd name="T38" fmla="*/ 2147483647 w 1515"/>
              <a:gd name="T39" fmla="*/ 2147483647 h 584"/>
              <a:gd name="T40" fmla="*/ 2147483647 w 1515"/>
              <a:gd name="T41" fmla="*/ 2147483647 h 584"/>
              <a:gd name="T42" fmla="*/ 2147483647 w 1515"/>
              <a:gd name="T43" fmla="*/ 2147483647 h 584"/>
              <a:gd name="T44" fmla="*/ 2147483647 w 1515"/>
              <a:gd name="T45" fmla="*/ 2147483647 h 584"/>
              <a:gd name="T46" fmla="*/ 2147483647 w 1515"/>
              <a:gd name="T47" fmla="*/ 2147483647 h 584"/>
              <a:gd name="T48" fmla="*/ 2147483647 w 1515"/>
              <a:gd name="T49" fmla="*/ 2147483647 h 584"/>
              <a:gd name="T50" fmla="*/ 2147483647 w 1515"/>
              <a:gd name="T51" fmla="*/ 2147483647 h 584"/>
              <a:gd name="T52" fmla="*/ 2147483647 w 1515"/>
              <a:gd name="T53" fmla="*/ 2147483647 h 584"/>
              <a:gd name="T54" fmla="*/ 2147483647 w 1515"/>
              <a:gd name="T55" fmla="*/ 2147483647 h 584"/>
              <a:gd name="T56" fmla="*/ 2147483647 w 1515"/>
              <a:gd name="T57" fmla="*/ 2147483647 h 584"/>
              <a:gd name="T58" fmla="*/ 2147483647 w 1515"/>
              <a:gd name="T59" fmla="*/ 2147483647 h 584"/>
              <a:gd name="T60" fmla="*/ 2147483647 w 1515"/>
              <a:gd name="T61" fmla="*/ 2147483647 h 584"/>
              <a:gd name="T62" fmla="*/ 2147483647 w 1515"/>
              <a:gd name="T63" fmla="*/ 2147483647 h 584"/>
              <a:gd name="T64" fmla="*/ 2147483647 w 1515"/>
              <a:gd name="T65" fmla="*/ 2147483647 h 584"/>
              <a:gd name="T66" fmla="*/ 2147483647 w 1515"/>
              <a:gd name="T67" fmla="*/ 2147483647 h 584"/>
              <a:gd name="T68" fmla="*/ 2147483647 w 1515"/>
              <a:gd name="T69" fmla="*/ 2147483647 h 584"/>
              <a:gd name="T70" fmla="*/ 2147483647 w 1515"/>
              <a:gd name="T71" fmla="*/ 2147483647 h 584"/>
              <a:gd name="T72" fmla="*/ 2147483647 w 1515"/>
              <a:gd name="T73" fmla="*/ 2147483647 h 584"/>
              <a:gd name="T74" fmla="*/ 2147483647 w 1515"/>
              <a:gd name="T75" fmla="*/ 2147483647 h 584"/>
              <a:gd name="T76" fmla="*/ 2147483647 w 1515"/>
              <a:gd name="T77" fmla="*/ 2147483647 h 584"/>
              <a:gd name="T78" fmla="*/ 2147483647 w 1515"/>
              <a:gd name="T79" fmla="*/ 2147483647 h 584"/>
              <a:gd name="T80" fmla="*/ 2147483647 w 1515"/>
              <a:gd name="T81" fmla="*/ 2147483647 h 584"/>
              <a:gd name="T82" fmla="*/ 2147483647 w 1515"/>
              <a:gd name="T83" fmla="*/ 2147483647 h 584"/>
              <a:gd name="T84" fmla="*/ 2147483647 w 1515"/>
              <a:gd name="T85" fmla="*/ 2147483647 h 584"/>
              <a:gd name="T86" fmla="*/ 2147483647 w 1515"/>
              <a:gd name="T87" fmla="*/ 2147483647 h 584"/>
              <a:gd name="T88" fmla="*/ 2147483647 w 1515"/>
              <a:gd name="T89" fmla="*/ 2147483647 h 584"/>
              <a:gd name="T90" fmla="*/ 2147483647 w 1515"/>
              <a:gd name="T91" fmla="*/ 2147483647 h 584"/>
              <a:gd name="T92" fmla="*/ 2147483647 w 1515"/>
              <a:gd name="T93" fmla="*/ 2147483647 h 584"/>
              <a:gd name="T94" fmla="*/ 2147483647 w 1515"/>
              <a:gd name="T95" fmla="*/ 2147483647 h 584"/>
              <a:gd name="T96" fmla="*/ 0 w 1515"/>
              <a:gd name="T97" fmla="*/ 2147483647 h 5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5"/>
              <a:gd name="T148" fmla="*/ 0 h 584"/>
              <a:gd name="T149" fmla="*/ 1515 w 1515"/>
              <a:gd name="T150" fmla="*/ 584 h 5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5" h="584">
                <a:moveTo>
                  <a:pt x="0" y="387"/>
                </a:moveTo>
                <a:lnTo>
                  <a:pt x="10" y="383"/>
                </a:lnTo>
                <a:lnTo>
                  <a:pt x="40" y="372"/>
                </a:lnTo>
                <a:lnTo>
                  <a:pt x="86" y="354"/>
                </a:lnTo>
                <a:lnTo>
                  <a:pt x="149" y="332"/>
                </a:lnTo>
                <a:lnTo>
                  <a:pt x="224" y="304"/>
                </a:lnTo>
                <a:lnTo>
                  <a:pt x="310" y="274"/>
                </a:lnTo>
                <a:lnTo>
                  <a:pt x="404" y="242"/>
                </a:lnTo>
                <a:lnTo>
                  <a:pt x="506" y="208"/>
                </a:lnTo>
                <a:lnTo>
                  <a:pt x="612" y="173"/>
                </a:lnTo>
                <a:lnTo>
                  <a:pt x="722" y="139"/>
                </a:lnTo>
                <a:lnTo>
                  <a:pt x="831" y="106"/>
                </a:lnTo>
                <a:lnTo>
                  <a:pt x="940" y="76"/>
                </a:lnTo>
                <a:lnTo>
                  <a:pt x="1044" y="49"/>
                </a:lnTo>
                <a:lnTo>
                  <a:pt x="1143" y="26"/>
                </a:lnTo>
                <a:lnTo>
                  <a:pt x="1234" y="9"/>
                </a:lnTo>
                <a:lnTo>
                  <a:pt x="1316" y="0"/>
                </a:lnTo>
                <a:lnTo>
                  <a:pt x="1320" y="1"/>
                </a:lnTo>
                <a:lnTo>
                  <a:pt x="1327" y="6"/>
                </a:lnTo>
                <a:lnTo>
                  <a:pt x="1339" y="14"/>
                </a:lnTo>
                <a:lnTo>
                  <a:pt x="1355" y="26"/>
                </a:lnTo>
                <a:lnTo>
                  <a:pt x="1372" y="40"/>
                </a:lnTo>
                <a:lnTo>
                  <a:pt x="1393" y="55"/>
                </a:lnTo>
                <a:lnTo>
                  <a:pt x="1413" y="72"/>
                </a:lnTo>
                <a:lnTo>
                  <a:pt x="1435" y="90"/>
                </a:lnTo>
                <a:lnTo>
                  <a:pt x="1454" y="110"/>
                </a:lnTo>
                <a:lnTo>
                  <a:pt x="1474" y="130"/>
                </a:lnTo>
                <a:lnTo>
                  <a:pt x="1489" y="150"/>
                </a:lnTo>
                <a:lnTo>
                  <a:pt x="1503" y="169"/>
                </a:lnTo>
                <a:lnTo>
                  <a:pt x="1511" y="188"/>
                </a:lnTo>
                <a:lnTo>
                  <a:pt x="1515" y="207"/>
                </a:lnTo>
                <a:lnTo>
                  <a:pt x="1514" y="222"/>
                </a:lnTo>
                <a:lnTo>
                  <a:pt x="1505" y="238"/>
                </a:lnTo>
                <a:lnTo>
                  <a:pt x="1494" y="251"/>
                </a:lnTo>
                <a:lnTo>
                  <a:pt x="1487" y="269"/>
                </a:lnTo>
                <a:lnTo>
                  <a:pt x="1482" y="289"/>
                </a:lnTo>
                <a:lnTo>
                  <a:pt x="1477" y="311"/>
                </a:lnTo>
                <a:lnTo>
                  <a:pt x="1470" y="332"/>
                </a:lnTo>
                <a:lnTo>
                  <a:pt x="1463" y="355"/>
                </a:lnTo>
                <a:lnTo>
                  <a:pt x="1451" y="378"/>
                </a:lnTo>
                <a:lnTo>
                  <a:pt x="1435" y="401"/>
                </a:lnTo>
                <a:lnTo>
                  <a:pt x="1411" y="423"/>
                </a:lnTo>
                <a:lnTo>
                  <a:pt x="1381" y="445"/>
                </a:lnTo>
                <a:lnTo>
                  <a:pt x="1342" y="463"/>
                </a:lnTo>
                <a:lnTo>
                  <a:pt x="1293" y="481"/>
                </a:lnTo>
                <a:lnTo>
                  <a:pt x="1232" y="494"/>
                </a:lnTo>
                <a:lnTo>
                  <a:pt x="1159" y="506"/>
                </a:lnTo>
                <a:lnTo>
                  <a:pt x="1072" y="512"/>
                </a:lnTo>
                <a:lnTo>
                  <a:pt x="970" y="517"/>
                </a:lnTo>
                <a:lnTo>
                  <a:pt x="927" y="505"/>
                </a:lnTo>
                <a:lnTo>
                  <a:pt x="889" y="497"/>
                </a:lnTo>
                <a:lnTo>
                  <a:pt x="858" y="491"/>
                </a:lnTo>
                <a:lnTo>
                  <a:pt x="830" y="488"/>
                </a:lnTo>
                <a:lnTo>
                  <a:pt x="807" y="486"/>
                </a:lnTo>
                <a:lnTo>
                  <a:pt x="788" y="487"/>
                </a:lnTo>
                <a:lnTo>
                  <a:pt x="773" y="488"/>
                </a:lnTo>
                <a:lnTo>
                  <a:pt x="761" y="493"/>
                </a:lnTo>
                <a:lnTo>
                  <a:pt x="751" y="498"/>
                </a:lnTo>
                <a:lnTo>
                  <a:pt x="744" y="503"/>
                </a:lnTo>
                <a:lnTo>
                  <a:pt x="738" y="510"/>
                </a:lnTo>
                <a:lnTo>
                  <a:pt x="733" y="517"/>
                </a:lnTo>
                <a:lnTo>
                  <a:pt x="728" y="523"/>
                </a:lnTo>
                <a:lnTo>
                  <a:pt x="726" y="531"/>
                </a:lnTo>
                <a:lnTo>
                  <a:pt x="722" y="537"/>
                </a:lnTo>
                <a:lnTo>
                  <a:pt x="718" y="544"/>
                </a:lnTo>
                <a:lnTo>
                  <a:pt x="713" y="552"/>
                </a:lnTo>
                <a:lnTo>
                  <a:pt x="702" y="560"/>
                </a:lnTo>
                <a:lnTo>
                  <a:pt x="686" y="566"/>
                </a:lnTo>
                <a:lnTo>
                  <a:pt x="667" y="572"/>
                </a:lnTo>
                <a:lnTo>
                  <a:pt x="643" y="577"/>
                </a:lnTo>
                <a:lnTo>
                  <a:pt x="617" y="580"/>
                </a:lnTo>
                <a:lnTo>
                  <a:pt x="588" y="583"/>
                </a:lnTo>
                <a:lnTo>
                  <a:pt x="559" y="584"/>
                </a:lnTo>
                <a:lnTo>
                  <a:pt x="528" y="584"/>
                </a:lnTo>
                <a:lnTo>
                  <a:pt x="497" y="583"/>
                </a:lnTo>
                <a:lnTo>
                  <a:pt x="467" y="580"/>
                </a:lnTo>
                <a:lnTo>
                  <a:pt x="438" y="577"/>
                </a:lnTo>
                <a:lnTo>
                  <a:pt x="410" y="572"/>
                </a:lnTo>
                <a:lnTo>
                  <a:pt x="386" y="566"/>
                </a:lnTo>
                <a:lnTo>
                  <a:pt x="364" y="558"/>
                </a:lnTo>
                <a:lnTo>
                  <a:pt x="347" y="550"/>
                </a:lnTo>
                <a:lnTo>
                  <a:pt x="329" y="539"/>
                </a:lnTo>
                <a:lnTo>
                  <a:pt x="309" y="528"/>
                </a:lnTo>
                <a:lnTo>
                  <a:pt x="284" y="515"/>
                </a:lnTo>
                <a:lnTo>
                  <a:pt x="259" y="503"/>
                </a:lnTo>
                <a:lnTo>
                  <a:pt x="230" y="488"/>
                </a:lnTo>
                <a:lnTo>
                  <a:pt x="201" y="476"/>
                </a:lnTo>
                <a:lnTo>
                  <a:pt x="172" y="462"/>
                </a:lnTo>
                <a:lnTo>
                  <a:pt x="143" y="450"/>
                </a:lnTo>
                <a:lnTo>
                  <a:pt x="115" y="436"/>
                </a:lnTo>
                <a:lnTo>
                  <a:pt x="88" y="424"/>
                </a:lnTo>
                <a:lnTo>
                  <a:pt x="64" y="413"/>
                </a:lnTo>
                <a:lnTo>
                  <a:pt x="42" y="405"/>
                </a:lnTo>
                <a:lnTo>
                  <a:pt x="24" y="398"/>
                </a:lnTo>
                <a:lnTo>
                  <a:pt x="11" y="392"/>
                </a:lnTo>
                <a:lnTo>
                  <a:pt x="3" y="388"/>
                </a:lnTo>
                <a:lnTo>
                  <a:pt x="0" y="387"/>
                </a:lnTo>
                <a:close/>
              </a:path>
            </a:pathLst>
          </a:custGeom>
          <a:solidFill>
            <a:srgbClr val="B5D2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87" name="Freeform 9"/>
          <p:cNvSpPr>
            <a:spLocks/>
          </p:cNvSpPr>
          <p:nvPr/>
        </p:nvSpPr>
        <p:spPr bwMode="auto">
          <a:xfrm flipH="1">
            <a:off x="8277225" y="5168900"/>
            <a:ext cx="727075" cy="903288"/>
          </a:xfrm>
          <a:custGeom>
            <a:avLst/>
            <a:gdLst>
              <a:gd name="T0" fmla="*/ 2147483647 w 458"/>
              <a:gd name="T1" fmla="*/ 2147483647 h 569"/>
              <a:gd name="T2" fmla="*/ 2147483647 w 458"/>
              <a:gd name="T3" fmla="*/ 2147483647 h 569"/>
              <a:gd name="T4" fmla="*/ 2147483647 w 458"/>
              <a:gd name="T5" fmla="*/ 2147483647 h 569"/>
              <a:gd name="T6" fmla="*/ 2147483647 w 458"/>
              <a:gd name="T7" fmla="*/ 2147483647 h 569"/>
              <a:gd name="T8" fmla="*/ 2147483647 w 458"/>
              <a:gd name="T9" fmla="*/ 2147483647 h 569"/>
              <a:gd name="T10" fmla="*/ 2147483647 w 458"/>
              <a:gd name="T11" fmla="*/ 2147483647 h 569"/>
              <a:gd name="T12" fmla="*/ 2147483647 w 458"/>
              <a:gd name="T13" fmla="*/ 2147483647 h 569"/>
              <a:gd name="T14" fmla="*/ 2147483647 w 458"/>
              <a:gd name="T15" fmla="*/ 2147483647 h 569"/>
              <a:gd name="T16" fmla="*/ 2147483647 w 458"/>
              <a:gd name="T17" fmla="*/ 2147483647 h 569"/>
              <a:gd name="T18" fmla="*/ 2147483647 w 458"/>
              <a:gd name="T19" fmla="*/ 2147483647 h 569"/>
              <a:gd name="T20" fmla="*/ 2147483647 w 458"/>
              <a:gd name="T21" fmla="*/ 2147483647 h 569"/>
              <a:gd name="T22" fmla="*/ 2147483647 w 458"/>
              <a:gd name="T23" fmla="*/ 2147483647 h 569"/>
              <a:gd name="T24" fmla="*/ 2147483647 w 458"/>
              <a:gd name="T25" fmla="*/ 2147483647 h 569"/>
              <a:gd name="T26" fmla="*/ 2147483647 w 458"/>
              <a:gd name="T27" fmla="*/ 2147483647 h 569"/>
              <a:gd name="T28" fmla="*/ 2147483647 w 458"/>
              <a:gd name="T29" fmla="*/ 2147483647 h 569"/>
              <a:gd name="T30" fmla="*/ 2147483647 w 458"/>
              <a:gd name="T31" fmla="*/ 2147483647 h 569"/>
              <a:gd name="T32" fmla="*/ 2147483647 w 458"/>
              <a:gd name="T33" fmla="*/ 2147483647 h 569"/>
              <a:gd name="T34" fmla="*/ 2147483647 w 458"/>
              <a:gd name="T35" fmla="*/ 2147483647 h 569"/>
              <a:gd name="T36" fmla="*/ 2147483647 w 458"/>
              <a:gd name="T37" fmla="*/ 2147483647 h 569"/>
              <a:gd name="T38" fmla="*/ 2147483647 w 458"/>
              <a:gd name="T39" fmla="*/ 2147483647 h 569"/>
              <a:gd name="T40" fmla="*/ 2147483647 w 458"/>
              <a:gd name="T41" fmla="*/ 2147483647 h 569"/>
              <a:gd name="T42" fmla="*/ 2147483647 w 458"/>
              <a:gd name="T43" fmla="*/ 2147483647 h 569"/>
              <a:gd name="T44" fmla="*/ 2147483647 w 458"/>
              <a:gd name="T45" fmla="*/ 2147483647 h 569"/>
              <a:gd name="T46" fmla="*/ 2147483647 w 458"/>
              <a:gd name="T47" fmla="*/ 2147483647 h 569"/>
              <a:gd name="T48" fmla="*/ 2147483647 w 458"/>
              <a:gd name="T49" fmla="*/ 2147483647 h 569"/>
              <a:gd name="T50" fmla="*/ 2147483647 w 458"/>
              <a:gd name="T51" fmla="*/ 2147483647 h 569"/>
              <a:gd name="T52" fmla="*/ 0 w 458"/>
              <a:gd name="T53" fmla="*/ 2147483647 h 569"/>
              <a:gd name="T54" fmla="*/ 2147483647 w 458"/>
              <a:gd name="T55" fmla="*/ 2147483647 h 569"/>
              <a:gd name="T56" fmla="*/ 2147483647 w 458"/>
              <a:gd name="T57" fmla="*/ 2147483647 h 569"/>
              <a:gd name="T58" fmla="*/ 2147483647 w 458"/>
              <a:gd name="T59" fmla="*/ 2147483647 h 569"/>
              <a:gd name="T60" fmla="*/ 2147483647 w 458"/>
              <a:gd name="T61" fmla="*/ 2147483647 h 569"/>
              <a:gd name="T62" fmla="*/ 2147483647 w 458"/>
              <a:gd name="T63" fmla="*/ 2147483647 h 569"/>
              <a:gd name="T64" fmla="*/ 2147483647 w 458"/>
              <a:gd name="T65" fmla="*/ 2147483647 h 569"/>
              <a:gd name="T66" fmla="*/ 2147483647 w 458"/>
              <a:gd name="T67" fmla="*/ 2147483647 h 569"/>
              <a:gd name="T68" fmla="*/ 2147483647 w 458"/>
              <a:gd name="T69" fmla="*/ 2147483647 h 5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8"/>
              <a:gd name="T106" fmla="*/ 0 h 569"/>
              <a:gd name="T107" fmla="*/ 458 w 458"/>
              <a:gd name="T108" fmla="*/ 569 h 5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8" h="569">
                <a:moveTo>
                  <a:pt x="374" y="29"/>
                </a:moveTo>
                <a:lnTo>
                  <a:pt x="374" y="29"/>
                </a:lnTo>
                <a:lnTo>
                  <a:pt x="377" y="31"/>
                </a:lnTo>
                <a:lnTo>
                  <a:pt x="380" y="32"/>
                </a:lnTo>
                <a:lnTo>
                  <a:pt x="385" y="33"/>
                </a:lnTo>
                <a:lnTo>
                  <a:pt x="390" y="35"/>
                </a:lnTo>
                <a:lnTo>
                  <a:pt x="397" y="38"/>
                </a:lnTo>
                <a:lnTo>
                  <a:pt x="404" y="41"/>
                </a:lnTo>
                <a:lnTo>
                  <a:pt x="412" y="45"/>
                </a:lnTo>
                <a:lnTo>
                  <a:pt x="419" y="48"/>
                </a:lnTo>
                <a:lnTo>
                  <a:pt x="426" y="51"/>
                </a:lnTo>
                <a:lnTo>
                  <a:pt x="432" y="54"/>
                </a:lnTo>
                <a:lnTo>
                  <a:pt x="439" y="57"/>
                </a:lnTo>
                <a:lnTo>
                  <a:pt x="446" y="60"/>
                </a:lnTo>
                <a:lnTo>
                  <a:pt x="450" y="63"/>
                </a:lnTo>
                <a:lnTo>
                  <a:pt x="454" y="66"/>
                </a:lnTo>
                <a:lnTo>
                  <a:pt x="456" y="68"/>
                </a:lnTo>
                <a:lnTo>
                  <a:pt x="458" y="72"/>
                </a:lnTo>
                <a:lnTo>
                  <a:pt x="458" y="81"/>
                </a:lnTo>
                <a:lnTo>
                  <a:pt x="456" y="95"/>
                </a:lnTo>
                <a:lnTo>
                  <a:pt x="456" y="112"/>
                </a:lnTo>
                <a:lnTo>
                  <a:pt x="454" y="131"/>
                </a:lnTo>
                <a:lnTo>
                  <a:pt x="453" y="153"/>
                </a:lnTo>
                <a:lnTo>
                  <a:pt x="450" y="176"/>
                </a:lnTo>
                <a:lnTo>
                  <a:pt x="448" y="200"/>
                </a:lnTo>
                <a:lnTo>
                  <a:pt x="446" y="222"/>
                </a:lnTo>
                <a:lnTo>
                  <a:pt x="442" y="245"/>
                </a:lnTo>
                <a:lnTo>
                  <a:pt x="439" y="265"/>
                </a:lnTo>
                <a:lnTo>
                  <a:pt x="438" y="285"/>
                </a:lnTo>
                <a:lnTo>
                  <a:pt x="436" y="300"/>
                </a:lnTo>
                <a:lnTo>
                  <a:pt x="435" y="312"/>
                </a:lnTo>
                <a:lnTo>
                  <a:pt x="433" y="320"/>
                </a:lnTo>
                <a:lnTo>
                  <a:pt x="433" y="323"/>
                </a:lnTo>
                <a:lnTo>
                  <a:pt x="308" y="491"/>
                </a:lnTo>
                <a:lnTo>
                  <a:pt x="227" y="491"/>
                </a:lnTo>
                <a:lnTo>
                  <a:pt x="223" y="491"/>
                </a:lnTo>
                <a:lnTo>
                  <a:pt x="217" y="494"/>
                </a:lnTo>
                <a:lnTo>
                  <a:pt x="206" y="499"/>
                </a:lnTo>
                <a:lnTo>
                  <a:pt x="193" y="503"/>
                </a:lnTo>
                <a:lnTo>
                  <a:pt x="177" y="509"/>
                </a:lnTo>
                <a:lnTo>
                  <a:pt x="160" y="517"/>
                </a:lnTo>
                <a:lnTo>
                  <a:pt x="141" y="524"/>
                </a:lnTo>
                <a:lnTo>
                  <a:pt x="121" y="532"/>
                </a:lnTo>
                <a:lnTo>
                  <a:pt x="101" y="540"/>
                </a:lnTo>
                <a:lnTo>
                  <a:pt x="81" y="546"/>
                </a:lnTo>
                <a:lnTo>
                  <a:pt x="62" y="552"/>
                </a:lnTo>
                <a:lnTo>
                  <a:pt x="46" y="559"/>
                </a:lnTo>
                <a:lnTo>
                  <a:pt x="31" y="563"/>
                </a:lnTo>
                <a:lnTo>
                  <a:pt x="18" y="567"/>
                </a:lnTo>
                <a:lnTo>
                  <a:pt x="10" y="569"/>
                </a:lnTo>
                <a:lnTo>
                  <a:pt x="5" y="569"/>
                </a:lnTo>
                <a:lnTo>
                  <a:pt x="3" y="566"/>
                </a:lnTo>
                <a:lnTo>
                  <a:pt x="2" y="561"/>
                </a:lnTo>
                <a:lnTo>
                  <a:pt x="0" y="554"/>
                </a:lnTo>
                <a:lnTo>
                  <a:pt x="2" y="546"/>
                </a:lnTo>
                <a:lnTo>
                  <a:pt x="3" y="535"/>
                </a:lnTo>
                <a:lnTo>
                  <a:pt x="5" y="523"/>
                </a:lnTo>
                <a:lnTo>
                  <a:pt x="6" y="511"/>
                </a:lnTo>
                <a:lnTo>
                  <a:pt x="10" y="499"/>
                </a:lnTo>
                <a:lnTo>
                  <a:pt x="11" y="485"/>
                </a:lnTo>
                <a:lnTo>
                  <a:pt x="15" y="473"/>
                </a:lnTo>
                <a:lnTo>
                  <a:pt x="17" y="462"/>
                </a:lnTo>
                <a:lnTo>
                  <a:pt x="20" y="453"/>
                </a:lnTo>
                <a:lnTo>
                  <a:pt x="22" y="444"/>
                </a:lnTo>
                <a:lnTo>
                  <a:pt x="23" y="438"/>
                </a:lnTo>
                <a:lnTo>
                  <a:pt x="25" y="433"/>
                </a:lnTo>
                <a:lnTo>
                  <a:pt x="26" y="432"/>
                </a:lnTo>
                <a:lnTo>
                  <a:pt x="54" y="62"/>
                </a:lnTo>
                <a:lnTo>
                  <a:pt x="159" y="0"/>
                </a:lnTo>
                <a:lnTo>
                  <a:pt x="374" y="2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88" name="Freeform 10"/>
          <p:cNvSpPr>
            <a:spLocks/>
          </p:cNvSpPr>
          <p:nvPr/>
        </p:nvSpPr>
        <p:spPr bwMode="auto">
          <a:xfrm flipH="1">
            <a:off x="8567738" y="5083175"/>
            <a:ext cx="230187" cy="554038"/>
          </a:xfrm>
          <a:custGeom>
            <a:avLst/>
            <a:gdLst>
              <a:gd name="T0" fmla="*/ 2147483647 w 145"/>
              <a:gd name="T1" fmla="*/ 0 h 349"/>
              <a:gd name="T2" fmla="*/ 2147483647 w 145"/>
              <a:gd name="T3" fmla="*/ 2147483647 h 349"/>
              <a:gd name="T4" fmla="*/ 2147483647 w 145"/>
              <a:gd name="T5" fmla="*/ 2147483647 h 349"/>
              <a:gd name="T6" fmla="*/ 2147483647 w 145"/>
              <a:gd name="T7" fmla="*/ 2147483647 h 349"/>
              <a:gd name="T8" fmla="*/ 2147483647 w 145"/>
              <a:gd name="T9" fmla="*/ 2147483647 h 349"/>
              <a:gd name="T10" fmla="*/ 2147483647 w 145"/>
              <a:gd name="T11" fmla="*/ 2147483647 h 349"/>
              <a:gd name="T12" fmla="*/ 2147483647 w 145"/>
              <a:gd name="T13" fmla="*/ 2147483647 h 349"/>
              <a:gd name="T14" fmla="*/ 2147483647 w 145"/>
              <a:gd name="T15" fmla="*/ 2147483647 h 349"/>
              <a:gd name="T16" fmla="*/ 2147483647 w 145"/>
              <a:gd name="T17" fmla="*/ 2147483647 h 349"/>
              <a:gd name="T18" fmla="*/ 2147483647 w 145"/>
              <a:gd name="T19" fmla="*/ 2147483647 h 349"/>
              <a:gd name="T20" fmla="*/ 2147483647 w 145"/>
              <a:gd name="T21" fmla="*/ 2147483647 h 349"/>
              <a:gd name="T22" fmla="*/ 2147483647 w 145"/>
              <a:gd name="T23" fmla="*/ 2147483647 h 349"/>
              <a:gd name="T24" fmla="*/ 0 w 145"/>
              <a:gd name="T25" fmla="*/ 2147483647 h 349"/>
              <a:gd name="T26" fmla="*/ 2147483647 w 145"/>
              <a:gd name="T27" fmla="*/ 2147483647 h 349"/>
              <a:gd name="T28" fmla="*/ 2147483647 w 145"/>
              <a:gd name="T29" fmla="*/ 2147483647 h 349"/>
              <a:gd name="T30" fmla="*/ 2147483647 w 145"/>
              <a:gd name="T31" fmla="*/ 2147483647 h 349"/>
              <a:gd name="T32" fmla="*/ 2147483647 w 145"/>
              <a:gd name="T33" fmla="*/ 2147483647 h 349"/>
              <a:gd name="T34" fmla="*/ 2147483647 w 145"/>
              <a:gd name="T35" fmla="*/ 2147483647 h 349"/>
              <a:gd name="T36" fmla="*/ 2147483647 w 145"/>
              <a:gd name="T37" fmla="*/ 2147483647 h 349"/>
              <a:gd name="T38" fmla="*/ 2147483647 w 145"/>
              <a:gd name="T39" fmla="*/ 2147483647 h 349"/>
              <a:gd name="T40" fmla="*/ 2147483647 w 145"/>
              <a:gd name="T41" fmla="*/ 2147483647 h 349"/>
              <a:gd name="T42" fmla="*/ 2147483647 w 145"/>
              <a:gd name="T43" fmla="*/ 2147483647 h 349"/>
              <a:gd name="T44" fmla="*/ 2147483647 w 145"/>
              <a:gd name="T45" fmla="*/ 2147483647 h 349"/>
              <a:gd name="T46" fmla="*/ 2147483647 w 145"/>
              <a:gd name="T47" fmla="*/ 2147483647 h 349"/>
              <a:gd name="T48" fmla="*/ 2147483647 w 145"/>
              <a:gd name="T49" fmla="*/ 2147483647 h 349"/>
              <a:gd name="T50" fmla="*/ 2147483647 w 145"/>
              <a:gd name="T51" fmla="*/ 2147483647 h 349"/>
              <a:gd name="T52" fmla="*/ 2147483647 w 145"/>
              <a:gd name="T53" fmla="*/ 2147483647 h 349"/>
              <a:gd name="T54" fmla="*/ 2147483647 w 145"/>
              <a:gd name="T55" fmla="*/ 2147483647 h 349"/>
              <a:gd name="T56" fmla="*/ 2147483647 w 145"/>
              <a:gd name="T57" fmla="*/ 2147483647 h 349"/>
              <a:gd name="T58" fmla="*/ 2147483647 w 145"/>
              <a:gd name="T59" fmla="*/ 2147483647 h 349"/>
              <a:gd name="T60" fmla="*/ 2147483647 w 145"/>
              <a:gd name="T61" fmla="*/ 2147483647 h 349"/>
              <a:gd name="T62" fmla="*/ 2147483647 w 145"/>
              <a:gd name="T63" fmla="*/ 2147483647 h 349"/>
              <a:gd name="T64" fmla="*/ 2147483647 w 145"/>
              <a:gd name="T65" fmla="*/ 2147483647 h 349"/>
              <a:gd name="T66" fmla="*/ 2147483647 w 145"/>
              <a:gd name="T67" fmla="*/ 2147483647 h 349"/>
              <a:gd name="T68" fmla="*/ 2147483647 w 145"/>
              <a:gd name="T69" fmla="*/ 2147483647 h 349"/>
              <a:gd name="T70" fmla="*/ 2147483647 w 145"/>
              <a:gd name="T71" fmla="*/ 0 h 3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
              <a:gd name="T109" fmla="*/ 0 h 349"/>
              <a:gd name="T110" fmla="*/ 145 w 145"/>
              <a:gd name="T111" fmla="*/ 349 h 3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 h="349">
                <a:moveTo>
                  <a:pt x="105" y="0"/>
                </a:moveTo>
                <a:lnTo>
                  <a:pt x="104" y="0"/>
                </a:lnTo>
                <a:lnTo>
                  <a:pt x="101" y="1"/>
                </a:lnTo>
                <a:lnTo>
                  <a:pt x="98" y="2"/>
                </a:lnTo>
                <a:lnTo>
                  <a:pt x="93" y="4"/>
                </a:lnTo>
                <a:lnTo>
                  <a:pt x="87" y="5"/>
                </a:lnTo>
                <a:lnTo>
                  <a:pt x="83" y="6"/>
                </a:lnTo>
                <a:lnTo>
                  <a:pt x="80" y="6"/>
                </a:lnTo>
                <a:lnTo>
                  <a:pt x="77" y="7"/>
                </a:lnTo>
                <a:lnTo>
                  <a:pt x="76" y="7"/>
                </a:lnTo>
                <a:lnTo>
                  <a:pt x="74" y="10"/>
                </a:lnTo>
                <a:lnTo>
                  <a:pt x="69" y="12"/>
                </a:lnTo>
                <a:lnTo>
                  <a:pt x="64" y="17"/>
                </a:lnTo>
                <a:lnTo>
                  <a:pt x="58" y="22"/>
                </a:lnTo>
                <a:lnTo>
                  <a:pt x="52" y="29"/>
                </a:lnTo>
                <a:lnTo>
                  <a:pt x="46" y="35"/>
                </a:lnTo>
                <a:lnTo>
                  <a:pt x="38" y="43"/>
                </a:lnTo>
                <a:lnTo>
                  <a:pt x="31" y="51"/>
                </a:lnTo>
                <a:lnTo>
                  <a:pt x="25" y="58"/>
                </a:lnTo>
                <a:lnTo>
                  <a:pt x="18" y="64"/>
                </a:lnTo>
                <a:lnTo>
                  <a:pt x="13" y="70"/>
                </a:lnTo>
                <a:lnTo>
                  <a:pt x="7" y="76"/>
                </a:lnTo>
                <a:lnTo>
                  <a:pt x="5" y="81"/>
                </a:lnTo>
                <a:lnTo>
                  <a:pt x="1" y="85"/>
                </a:lnTo>
                <a:lnTo>
                  <a:pt x="0" y="87"/>
                </a:lnTo>
                <a:lnTo>
                  <a:pt x="2" y="91"/>
                </a:lnTo>
                <a:lnTo>
                  <a:pt x="6" y="94"/>
                </a:lnTo>
                <a:lnTo>
                  <a:pt x="11" y="100"/>
                </a:lnTo>
                <a:lnTo>
                  <a:pt x="15" y="105"/>
                </a:lnTo>
                <a:lnTo>
                  <a:pt x="22" y="111"/>
                </a:lnTo>
                <a:lnTo>
                  <a:pt x="29" y="117"/>
                </a:lnTo>
                <a:lnTo>
                  <a:pt x="36" y="124"/>
                </a:lnTo>
                <a:lnTo>
                  <a:pt x="43" y="131"/>
                </a:lnTo>
                <a:lnTo>
                  <a:pt x="51" y="137"/>
                </a:lnTo>
                <a:lnTo>
                  <a:pt x="57" y="141"/>
                </a:lnTo>
                <a:lnTo>
                  <a:pt x="64" y="147"/>
                </a:lnTo>
                <a:lnTo>
                  <a:pt x="70" y="151"/>
                </a:lnTo>
                <a:lnTo>
                  <a:pt x="75" y="155"/>
                </a:lnTo>
                <a:lnTo>
                  <a:pt x="78" y="157"/>
                </a:lnTo>
                <a:lnTo>
                  <a:pt x="81" y="158"/>
                </a:lnTo>
                <a:lnTo>
                  <a:pt x="80" y="160"/>
                </a:lnTo>
                <a:lnTo>
                  <a:pt x="77" y="163"/>
                </a:lnTo>
                <a:lnTo>
                  <a:pt x="75" y="164"/>
                </a:lnTo>
                <a:lnTo>
                  <a:pt x="74" y="167"/>
                </a:lnTo>
                <a:lnTo>
                  <a:pt x="71" y="170"/>
                </a:lnTo>
                <a:lnTo>
                  <a:pt x="70" y="174"/>
                </a:lnTo>
                <a:lnTo>
                  <a:pt x="68" y="176"/>
                </a:lnTo>
                <a:lnTo>
                  <a:pt x="64" y="180"/>
                </a:lnTo>
                <a:lnTo>
                  <a:pt x="61" y="183"/>
                </a:lnTo>
                <a:lnTo>
                  <a:pt x="59" y="186"/>
                </a:lnTo>
                <a:lnTo>
                  <a:pt x="54" y="191"/>
                </a:lnTo>
                <a:lnTo>
                  <a:pt x="51" y="196"/>
                </a:lnTo>
                <a:lnTo>
                  <a:pt x="52" y="197"/>
                </a:lnTo>
                <a:lnTo>
                  <a:pt x="53" y="201"/>
                </a:lnTo>
                <a:lnTo>
                  <a:pt x="57" y="208"/>
                </a:lnTo>
                <a:lnTo>
                  <a:pt x="63" y="216"/>
                </a:lnTo>
                <a:lnTo>
                  <a:pt x="69" y="226"/>
                </a:lnTo>
                <a:lnTo>
                  <a:pt x="75" y="238"/>
                </a:lnTo>
                <a:lnTo>
                  <a:pt x="83" y="250"/>
                </a:lnTo>
                <a:lnTo>
                  <a:pt x="92" y="265"/>
                </a:lnTo>
                <a:lnTo>
                  <a:pt x="99" y="277"/>
                </a:lnTo>
                <a:lnTo>
                  <a:pt x="107" y="290"/>
                </a:lnTo>
                <a:lnTo>
                  <a:pt x="115" y="303"/>
                </a:lnTo>
                <a:lnTo>
                  <a:pt x="123" y="316"/>
                </a:lnTo>
                <a:lnTo>
                  <a:pt x="129" y="326"/>
                </a:lnTo>
                <a:lnTo>
                  <a:pt x="135" y="336"/>
                </a:lnTo>
                <a:lnTo>
                  <a:pt x="140" y="343"/>
                </a:lnTo>
                <a:lnTo>
                  <a:pt x="145" y="349"/>
                </a:lnTo>
                <a:lnTo>
                  <a:pt x="141" y="179"/>
                </a:lnTo>
                <a:lnTo>
                  <a:pt x="10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89" name="Freeform 11"/>
          <p:cNvSpPr>
            <a:spLocks/>
          </p:cNvSpPr>
          <p:nvPr/>
        </p:nvSpPr>
        <p:spPr bwMode="auto">
          <a:xfrm flipH="1">
            <a:off x="8355013" y="5200650"/>
            <a:ext cx="193675" cy="452438"/>
          </a:xfrm>
          <a:custGeom>
            <a:avLst/>
            <a:gdLst>
              <a:gd name="T0" fmla="*/ 2147483647 w 122"/>
              <a:gd name="T1" fmla="*/ 0 h 285"/>
              <a:gd name="T2" fmla="*/ 2147483647 w 122"/>
              <a:gd name="T3" fmla="*/ 2147483647 h 285"/>
              <a:gd name="T4" fmla="*/ 2147483647 w 122"/>
              <a:gd name="T5" fmla="*/ 2147483647 h 285"/>
              <a:gd name="T6" fmla="*/ 2147483647 w 122"/>
              <a:gd name="T7" fmla="*/ 2147483647 h 285"/>
              <a:gd name="T8" fmla="*/ 2147483647 w 122"/>
              <a:gd name="T9" fmla="*/ 2147483647 h 285"/>
              <a:gd name="T10" fmla="*/ 2147483647 w 122"/>
              <a:gd name="T11" fmla="*/ 2147483647 h 285"/>
              <a:gd name="T12" fmla="*/ 2147483647 w 122"/>
              <a:gd name="T13" fmla="*/ 2147483647 h 285"/>
              <a:gd name="T14" fmla="*/ 2147483647 w 122"/>
              <a:gd name="T15" fmla="*/ 2147483647 h 285"/>
              <a:gd name="T16" fmla="*/ 2147483647 w 122"/>
              <a:gd name="T17" fmla="*/ 2147483647 h 285"/>
              <a:gd name="T18" fmla="*/ 2147483647 w 122"/>
              <a:gd name="T19" fmla="*/ 2147483647 h 285"/>
              <a:gd name="T20" fmla="*/ 2147483647 w 122"/>
              <a:gd name="T21" fmla="*/ 2147483647 h 285"/>
              <a:gd name="T22" fmla="*/ 2147483647 w 122"/>
              <a:gd name="T23" fmla="*/ 2147483647 h 285"/>
              <a:gd name="T24" fmla="*/ 2147483647 w 122"/>
              <a:gd name="T25" fmla="*/ 2147483647 h 285"/>
              <a:gd name="T26" fmla="*/ 2147483647 w 122"/>
              <a:gd name="T27" fmla="*/ 2147483647 h 285"/>
              <a:gd name="T28" fmla="*/ 2147483647 w 122"/>
              <a:gd name="T29" fmla="*/ 2147483647 h 285"/>
              <a:gd name="T30" fmla="*/ 2147483647 w 122"/>
              <a:gd name="T31" fmla="*/ 2147483647 h 285"/>
              <a:gd name="T32" fmla="*/ 2147483647 w 122"/>
              <a:gd name="T33" fmla="*/ 2147483647 h 285"/>
              <a:gd name="T34" fmla="*/ 2147483647 w 122"/>
              <a:gd name="T35" fmla="*/ 2147483647 h 285"/>
              <a:gd name="T36" fmla="*/ 2147483647 w 122"/>
              <a:gd name="T37" fmla="*/ 2147483647 h 285"/>
              <a:gd name="T38" fmla="*/ 2147483647 w 122"/>
              <a:gd name="T39" fmla="*/ 2147483647 h 285"/>
              <a:gd name="T40" fmla="*/ 0 w 122"/>
              <a:gd name="T41" fmla="*/ 2147483647 h 285"/>
              <a:gd name="T42" fmla="*/ 2147483647 w 122"/>
              <a:gd name="T43" fmla="*/ 0 h 285"/>
              <a:gd name="T44" fmla="*/ 2147483647 w 122"/>
              <a:gd name="T45" fmla="*/ 0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2"/>
              <a:gd name="T70" fmla="*/ 0 h 285"/>
              <a:gd name="T71" fmla="*/ 122 w 122"/>
              <a:gd name="T72" fmla="*/ 285 h 2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2" h="285">
                <a:moveTo>
                  <a:pt x="74" y="0"/>
                </a:moveTo>
                <a:lnTo>
                  <a:pt x="122" y="29"/>
                </a:lnTo>
                <a:lnTo>
                  <a:pt x="70" y="86"/>
                </a:lnTo>
                <a:lnTo>
                  <a:pt x="100" y="104"/>
                </a:lnTo>
                <a:lnTo>
                  <a:pt x="99" y="105"/>
                </a:lnTo>
                <a:lnTo>
                  <a:pt x="97" y="111"/>
                </a:lnTo>
                <a:lnTo>
                  <a:pt x="94" y="119"/>
                </a:lnTo>
                <a:lnTo>
                  <a:pt x="90" y="130"/>
                </a:lnTo>
                <a:lnTo>
                  <a:pt x="85" y="144"/>
                </a:lnTo>
                <a:lnTo>
                  <a:pt x="79" y="158"/>
                </a:lnTo>
                <a:lnTo>
                  <a:pt x="73" y="174"/>
                </a:lnTo>
                <a:lnTo>
                  <a:pt x="67" y="191"/>
                </a:lnTo>
                <a:lnTo>
                  <a:pt x="59" y="206"/>
                </a:lnTo>
                <a:lnTo>
                  <a:pt x="53" y="222"/>
                </a:lnTo>
                <a:lnTo>
                  <a:pt x="47" y="238"/>
                </a:lnTo>
                <a:lnTo>
                  <a:pt x="41" y="251"/>
                </a:lnTo>
                <a:lnTo>
                  <a:pt x="35" y="263"/>
                </a:lnTo>
                <a:lnTo>
                  <a:pt x="31" y="274"/>
                </a:lnTo>
                <a:lnTo>
                  <a:pt x="28" y="280"/>
                </a:lnTo>
                <a:lnTo>
                  <a:pt x="27" y="285"/>
                </a:lnTo>
                <a:lnTo>
                  <a:pt x="0" y="89"/>
                </a:lnTo>
                <a:lnTo>
                  <a:pt x="7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0" name="Freeform 12"/>
          <p:cNvSpPr>
            <a:spLocks/>
          </p:cNvSpPr>
          <p:nvPr/>
        </p:nvSpPr>
        <p:spPr bwMode="auto">
          <a:xfrm flipH="1">
            <a:off x="8474075" y="5056188"/>
            <a:ext cx="190500" cy="319087"/>
          </a:xfrm>
          <a:custGeom>
            <a:avLst/>
            <a:gdLst>
              <a:gd name="T0" fmla="*/ 2147483647 w 120"/>
              <a:gd name="T1" fmla="*/ 0 h 201"/>
              <a:gd name="T2" fmla="*/ 2147483647 w 120"/>
              <a:gd name="T3" fmla="*/ 2147483647 h 201"/>
              <a:gd name="T4" fmla="*/ 2147483647 w 120"/>
              <a:gd name="T5" fmla="*/ 2147483647 h 201"/>
              <a:gd name="T6" fmla="*/ 2147483647 w 120"/>
              <a:gd name="T7" fmla="*/ 2147483647 h 201"/>
              <a:gd name="T8" fmla="*/ 2147483647 w 120"/>
              <a:gd name="T9" fmla="*/ 2147483647 h 201"/>
              <a:gd name="T10" fmla="*/ 2147483647 w 120"/>
              <a:gd name="T11" fmla="*/ 2147483647 h 201"/>
              <a:gd name="T12" fmla="*/ 0 w 120"/>
              <a:gd name="T13" fmla="*/ 2147483647 h 201"/>
              <a:gd name="T14" fmla="*/ 0 w 120"/>
              <a:gd name="T15" fmla="*/ 2147483647 h 201"/>
              <a:gd name="T16" fmla="*/ 2147483647 w 120"/>
              <a:gd name="T17" fmla="*/ 2147483647 h 201"/>
              <a:gd name="T18" fmla="*/ 2147483647 w 120"/>
              <a:gd name="T19" fmla="*/ 2147483647 h 201"/>
              <a:gd name="T20" fmla="*/ 2147483647 w 120"/>
              <a:gd name="T21" fmla="*/ 2147483647 h 201"/>
              <a:gd name="T22" fmla="*/ 2147483647 w 120"/>
              <a:gd name="T23" fmla="*/ 2147483647 h 201"/>
              <a:gd name="T24" fmla="*/ 2147483647 w 120"/>
              <a:gd name="T25" fmla="*/ 2147483647 h 201"/>
              <a:gd name="T26" fmla="*/ 2147483647 w 120"/>
              <a:gd name="T27" fmla="*/ 2147483647 h 201"/>
              <a:gd name="T28" fmla="*/ 2147483647 w 120"/>
              <a:gd name="T29" fmla="*/ 2147483647 h 201"/>
              <a:gd name="T30" fmla="*/ 2147483647 w 120"/>
              <a:gd name="T31" fmla="*/ 2147483647 h 201"/>
              <a:gd name="T32" fmla="*/ 2147483647 w 120"/>
              <a:gd name="T33" fmla="*/ 2147483647 h 201"/>
              <a:gd name="T34" fmla="*/ 2147483647 w 120"/>
              <a:gd name="T35" fmla="*/ 2147483647 h 201"/>
              <a:gd name="T36" fmla="*/ 2147483647 w 120"/>
              <a:gd name="T37" fmla="*/ 2147483647 h 201"/>
              <a:gd name="T38" fmla="*/ 2147483647 w 120"/>
              <a:gd name="T39" fmla="*/ 2147483647 h 201"/>
              <a:gd name="T40" fmla="*/ 2147483647 w 120"/>
              <a:gd name="T41" fmla="*/ 2147483647 h 201"/>
              <a:gd name="T42" fmla="*/ 2147483647 w 120"/>
              <a:gd name="T43" fmla="*/ 2147483647 h 201"/>
              <a:gd name="T44" fmla="*/ 2147483647 w 120"/>
              <a:gd name="T45" fmla="*/ 2147483647 h 201"/>
              <a:gd name="T46" fmla="*/ 2147483647 w 120"/>
              <a:gd name="T47" fmla="*/ 2147483647 h 201"/>
              <a:gd name="T48" fmla="*/ 2147483647 w 120"/>
              <a:gd name="T49" fmla="*/ 2147483647 h 201"/>
              <a:gd name="T50" fmla="*/ 2147483647 w 120"/>
              <a:gd name="T51" fmla="*/ 2147483647 h 201"/>
              <a:gd name="T52" fmla="*/ 2147483647 w 120"/>
              <a:gd name="T53" fmla="*/ 2147483647 h 201"/>
              <a:gd name="T54" fmla="*/ 2147483647 w 120"/>
              <a:gd name="T55" fmla="*/ 2147483647 h 201"/>
              <a:gd name="T56" fmla="*/ 2147483647 w 120"/>
              <a:gd name="T57" fmla="*/ 2147483647 h 201"/>
              <a:gd name="T58" fmla="*/ 2147483647 w 120"/>
              <a:gd name="T59" fmla="*/ 2147483647 h 201"/>
              <a:gd name="T60" fmla="*/ 2147483647 w 120"/>
              <a:gd name="T61" fmla="*/ 2147483647 h 201"/>
              <a:gd name="T62" fmla="*/ 2147483647 w 120"/>
              <a:gd name="T63" fmla="*/ 2147483647 h 201"/>
              <a:gd name="T64" fmla="*/ 2147483647 w 120"/>
              <a:gd name="T65" fmla="*/ 0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201"/>
              <a:gd name="T101" fmla="*/ 120 w 120"/>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201">
                <a:moveTo>
                  <a:pt x="17" y="0"/>
                </a:moveTo>
                <a:lnTo>
                  <a:pt x="17" y="0"/>
                </a:lnTo>
                <a:lnTo>
                  <a:pt x="16" y="2"/>
                </a:lnTo>
                <a:lnTo>
                  <a:pt x="15" y="6"/>
                </a:lnTo>
                <a:lnTo>
                  <a:pt x="15" y="12"/>
                </a:lnTo>
                <a:lnTo>
                  <a:pt x="13" y="18"/>
                </a:lnTo>
                <a:lnTo>
                  <a:pt x="11" y="25"/>
                </a:lnTo>
                <a:lnTo>
                  <a:pt x="9" y="33"/>
                </a:lnTo>
                <a:lnTo>
                  <a:pt x="8" y="41"/>
                </a:lnTo>
                <a:lnTo>
                  <a:pt x="6" y="48"/>
                </a:lnTo>
                <a:lnTo>
                  <a:pt x="4" y="57"/>
                </a:lnTo>
                <a:lnTo>
                  <a:pt x="3" y="64"/>
                </a:lnTo>
                <a:lnTo>
                  <a:pt x="2" y="73"/>
                </a:lnTo>
                <a:lnTo>
                  <a:pt x="0" y="79"/>
                </a:lnTo>
                <a:lnTo>
                  <a:pt x="0" y="85"/>
                </a:lnTo>
                <a:lnTo>
                  <a:pt x="0" y="89"/>
                </a:lnTo>
                <a:lnTo>
                  <a:pt x="2" y="93"/>
                </a:lnTo>
                <a:lnTo>
                  <a:pt x="2" y="97"/>
                </a:lnTo>
                <a:lnTo>
                  <a:pt x="3" y="102"/>
                </a:lnTo>
                <a:lnTo>
                  <a:pt x="3" y="106"/>
                </a:lnTo>
                <a:lnTo>
                  <a:pt x="5" y="114"/>
                </a:lnTo>
                <a:lnTo>
                  <a:pt x="6" y="121"/>
                </a:lnTo>
                <a:lnTo>
                  <a:pt x="8" y="129"/>
                </a:lnTo>
                <a:lnTo>
                  <a:pt x="10" y="138"/>
                </a:lnTo>
                <a:lnTo>
                  <a:pt x="13" y="146"/>
                </a:lnTo>
                <a:lnTo>
                  <a:pt x="15" y="155"/>
                </a:lnTo>
                <a:lnTo>
                  <a:pt x="19" y="163"/>
                </a:lnTo>
                <a:lnTo>
                  <a:pt x="21" y="171"/>
                </a:lnTo>
                <a:lnTo>
                  <a:pt x="26" y="178"/>
                </a:lnTo>
                <a:lnTo>
                  <a:pt x="29" y="184"/>
                </a:lnTo>
                <a:lnTo>
                  <a:pt x="34" y="190"/>
                </a:lnTo>
                <a:lnTo>
                  <a:pt x="39" y="193"/>
                </a:lnTo>
                <a:lnTo>
                  <a:pt x="45" y="197"/>
                </a:lnTo>
                <a:lnTo>
                  <a:pt x="51" y="198"/>
                </a:lnTo>
                <a:lnTo>
                  <a:pt x="57" y="200"/>
                </a:lnTo>
                <a:lnTo>
                  <a:pt x="63" y="201"/>
                </a:lnTo>
                <a:lnTo>
                  <a:pt x="69" y="201"/>
                </a:lnTo>
                <a:lnTo>
                  <a:pt x="75" y="201"/>
                </a:lnTo>
                <a:lnTo>
                  <a:pt x="82" y="200"/>
                </a:lnTo>
                <a:lnTo>
                  <a:pt x="88" y="200"/>
                </a:lnTo>
                <a:lnTo>
                  <a:pt x="94" y="198"/>
                </a:lnTo>
                <a:lnTo>
                  <a:pt x="97" y="196"/>
                </a:lnTo>
                <a:lnTo>
                  <a:pt x="103" y="195"/>
                </a:lnTo>
                <a:lnTo>
                  <a:pt x="107" y="192"/>
                </a:lnTo>
                <a:lnTo>
                  <a:pt x="111" y="190"/>
                </a:lnTo>
                <a:lnTo>
                  <a:pt x="114" y="187"/>
                </a:lnTo>
                <a:lnTo>
                  <a:pt x="117" y="185"/>
                </a:lnTo>
                <a:lnTo>
                  <a:pt x="118" y="183"/>
                </a:lnTo>
                <a:lnTo>
                  <a:pt x="120" y="180"/>
                </a:lnTo>
                <a:lnTo>
                  <a:pt x="120" y="177"/>
                </a:lnTo>
                <a:lnTo>
                  <a:pt x="120" y="173"/>
                </a:lnTo>
                <a:lnTo>
                  <a:pt x="120" y="169"/>
                </a:lnTo>
                <a:lnTo>
                  <a:pt x="120" y="164"/>
                </a:lnTo>
                <a:lnTo>
                  <a:pt x="120" y="160"/>
                </a:lnTo>
                <a:lnTo>
                  <a:pt x="120" y="155"/>
                </a:lnTo>
                <a:lnTo>
                  <a:pt x="120" y="150"/>
                </a:lnTo>
                <a:lnTo>
                  <a:pt x="120" y="145"/>
                </a:lnTo>
                <a:lnTo>
                  <a:pt x="120" y="140"/>
                </a:lnTo>
                <a:lnTo>
                  <a:pt x="120" y="135"/>
                </a:lnTo>
                <a:lnTo>
                  <a:pt x="120" y="131"/>
                </a:lnTo>
                <a:lnTo>
                  <a:pt x="120" y="128"/>
                </a:lnTo>
                <a:lnTo>
                  <a:pt x="120" y="125"/>
                </a:lnTo>
                <a:lnTo>
                  <a:pt x="120" y="122"/>
                </a:lnTo>
                <a:lnTo>
                  <a:pt x="120" y="121"/>
                </a:lnTo>
                <a:lnTo>
                  <a:pt x="17" y="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1" name="Freeform 13"/>
          <p:cNvSpPr>
            <a:spLocks/>
          </p:cNvSpPr>
          <p:nvPr/>
        </p:nvSpPr>
        <p:spPr bwMode="auto">
          <a:xfrm flipH="1">
            <a:off x="8240713" y="4779963"/>
            <a:ext cx="384175" cy="485775"/>
          </a:xfrm>
          <a:custGeom>
            <a:avLst/>
            <a:gdLst>
              <a:gd name="T0" fmla="*/ 2147483647 w 242"/>
              <a:gd name="T1" fmla="*/ 2147483647 h 306"/>
              <a:gd name="T2" fmla="*/ 2147483647 w 242"/>
              <a:gd name="T3" fmla="*/ 2147483647 h 306"/>
              <a:gd name="T4" fmla="*/ 2147483647 w 242"/>
              <a:gd name="T5" fmla="*/ 2147483647 h 306"/>
              <a:gd name="T6" fmla="*/ 2147483647 w 242"/>
              <a:gd name="T7" fmla="*/ 2147483647 h 306"/>
              <a:gd name="T8" fmla="*/ 2147483647 w 242"/>
              <a:gd name="T9" fmla="*/ 2147483647 h 306"/>
              <a:gd name="T10" fmla="*/ 2147483647 w 242"/>
              <a:gd name="T11" fmla="*/ 2147483647 h 306"/>
              <a:gd name="T12" fmla="*/ 2147483647 w 242"/>
              <a:gd name="T13" fmla="*/ 2147483647 h 306"/>
              <a:gd name="T14" fmla="*/ 2147483647 w 242"/>
              <a:gd name="T15" fmla="*/ 2147483647 h 306"/>
              <a:gd name="T16" fmla="*/ 2147483647 w 242"/>
              <a:gd name="T17" fmla="*/ 2147483647 h 306"/>
              <a:gd name="T18" fmla="*/ 2147483647 w 242"/>
              <a:gd name="T19" fmla="*/ 2147483647 h 306"/>
              <a:gd name="T20" fmla="*/ 2147483647 w 242"/>
              <a:gd name="T21" fmla="*/ 2147483647 h 306"/>
              <a:gd name="T22" fmla="*/ 2147483647 w 242"/>
              <a:gd name="T23" fmla="*/ 2147483647 h 306"/>
              <a:gd name="T24" fmla="*/ 2147483647 w 242"/>
              <a:gd name="T25" fmla="*/ 2147483647 h 306"/>
              <a:gd name="T26" fmla="*/ 2147483647 w 242"/>
              <a:gd name="T27" fmla="*/ 2147483647 h 306"/>
              <a:gd name="T28" fmla="*/ 2147483647 w 242"/>
              <a:gd name="T29" fmla="*/ 2147483647 h 306"/>
              <a:gd name="T30" fmla="*/ 2147483647 w 242"/>
              <a:gd name="T31" fmla="*/ 2147483647 h 306"/>
              <a:gd name="T32" fmla="*/ 2147483647 w 242"/>
              <a:gd name="T33" fmla="*/ 2147483647 h 306"/>
              <a:gd name="T34" fmla="*/ 2147483647 w 242"/>
              <a:gd name="T35" fmla="*/ 2147483647 h 306"/>
              <a:gd name="T36" fmla="*/ 2147483647 w 242"/>
              <a:gd name="T37" fmla="*/ 2147483647 h 306"/>
              <a:gd name="T38" fmla="*/ 2147483647 w 242"/>
              <a:gd name="T39" fmla="*/ 2147483647 h 306"/>
              <a:gd name="T40" fmla="*/ 2147483647 w 242"/>
              <a:gd name="T41" fmla="*/ 2147483647 h 306"/>
              <a:gd name="T42" fmla="*/ 2147483647 w 242"/>
              <a:gd name="T43" fmla="*/ 2147483647 h 306"/>
              <a:gd name="T44" fmla="*/ 2147483647 w 242"/>
              <a:gd name="T45" fmla="*/ 2147483647 h 306"/>
              <a:gd name="T46" fmla="*/ 2147483647 w 242"/>
              <a:gd name="T47" fmla="*/ 2147483647 h 306"/>
              <a:gd name="T48" fmla="*/ 2147483647 w 242"/>
              <a:gd name="T49" fmla="*/ 2147483647 h 306"/>
              <a:gd name="T50" fmla="*/ 2147483647 w 242"/>
              <a:gd name="T51" fmla="*/ 2147483647 h 306"/>
              <a:gd name="T52" fmla="*/ 2147483647 w 242"/>
              <a:gd name="T53" fmla="*/ 2147483647 h 306"/>
              <a:gd name="T54" fmla="*/ 2147483647 w 242"/>
              <a:gd name="T55" fmla="*/ 2147483647 h 306"/>
              <a:gd name="T56" fmla="*/ 2147483647 w 242"/>
              <a:gd name="T57" fmla="*/ 2147483647 h 306"/>
              <a:gd name="T58" fmla="*/ 2147483647 w 242"/>
              <a:gd name="T59" fmla="*/ 2147483647 h 306"/>
              <a:gd name="T60" fmla="*/ 2147483647 w 242"/>
              <a:gd name="T61" fmla="*/ 2147483647 h 306"/>
              <a:gd name="T62" fmla="*/ 2147483647 w 242"/>
              <a:gd name="T63" fmla="*/ 2147483647 h 306"/>
              <a:gd name="T64" fmla="*/ 2147483647 w 242"/>
              <a:gd name="T65" fmla="*/ 2147483647 h 306"/>
              <a:gd name="T66" fmla="*/ 2147483647 w 242"/>
              <a:gd name="T67" fmla="*/ 2147483647 h 306"/>
              <a:gd name="T68" fmla="*/ 2147483647 w 242"/>
              <a:gd name="T69" fmla="*/ 2147483647 h 306"/>
              <a:gd name="T70" fmla="*/ 2147483647 w 242"/>
              <a:gd name="T71" fmla="*/ 2147483647 h 306"/>
              <a:gd name="T72" fmla="*/ 2147483647 w 242"/>
              <a:gd name="T73" fmla="*/ 2147483647 h 306"/>
              <a:gd name="T74" fmla="*/ 2147483647 w 242"/>
              <a:gd name="T75" fmla="*/ 2147483647 h 306"/>
              <a:gd name="T76" fmla="*/ 2147483647 w 242"/>
              <a:gd name="T77" fmla="*/ 2147483647 h 306"/>
              <a:gd name="T78" fmla="*/ 2147483647 w 242"/>
              <a:gd name="T79" fmla="*/ 2147483647 h 306"/>
              <a:gd name="T80" fmla="*/ 2147483647 w 242"/>
              <a:gd name="T81" fmla="*/ 2147483647 h 306"/>
              <a:gd name="T82" fmla="*/ 0 w 242"/>
              <a:gd name="T83" fmla="*/ 2147483647 h 306"/>
              <a:gd name="T84" fmla="*/ 0 w 242"/>
              <a:gd name="T85" fmla="*/ 2147483647 h 306"/>
              <a:gd name="T86" fmla="*/ 2147483647 w 242"/>
              <a:gd name="T87" fmla="*/ 2147483647 h 306"/>
              <a:gd name="T88" fmla="*/ 2147483647 w 242"/>
              <a:gd name="T89" fmla="*/ 2147483647 h 306"/>
              <a:gd name="T90" fmla="*/ 2147483647 w 242"/>
              <a:gd name="T91" fmla="*/ 2147483647 h 306"/>
              <a:gd name="T92" fmla="*/ 2147483647 w 242"/>
              <a:gd name="T93" fmla="*/ 2147483647 h 306"/>
              <a:gd name="T94" fmla="*/ 2147483647 w 242"/>
              <a:gd name="T95" fmla="*/ 2147483647 h 306"/>
              <a:gd name="T96" fmla="*/ 2147483647 w 242"/>
              <a:gd name="T97" fmla="*/ 2147483647 h 306"/>
              <a:gd name="T98" fmla="*/ 2147483647 w 242"/>
              <a:gd name="T99" fmla="*/ 2147483647 h 306"/>
              <a:gd name="T100" fmla="*/ 2147483647 w 242"/>
              <a:gd name="T101" fmla="*/ 0 h 306"/>
              <a:gd name="T102" fmla="*/ 2147483647 w 242"/>
              <a:gd name="T103" fmla="*/ 2147483647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2"/>
              <a:gd name="T157" fmla="*/ 0 h 306"/>
              <a:gd name="T158" fmla="*/ 242 w 242"/>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2" h="306">
                <a:moveTo>
                  <a:pt x="242" y="42"/>
                </a:moveTo>
                <a:lnTo>
                  <a:pt x="242" y="43"/>
                </a:lnTo>
                <a:lnTo>
                  <a:pt x="242" y="48"/>
                </a:lnTo>
                <a:lnTo>
                  <a:pt x="242" y="57"/>
                </a:lnTo>
                <a:lnTo>
                  <a:pt x="242" y="68"/>
                </a:lnTo>
                <a:lnTo>
                  <a:pt x="242" y="80"/>
                </a:lnTo>
                <a:lnTo>
                  <a:pt x="242" y="93"/>
                </a:lnTo>
                <a:lnTo>
                  <a:pt x="240" y="109"/>
                </a:lnTo>
                <a:lnTo>
                  <a:pt x="240" y="126"/>
                </a:lnTo>
                <a:lnTo>
                  <a:pt x="239" y="141"/>
                </a:lnTo>
                <a:lnTo>
                  <a:pt x="238" y="157"/>
                </a:lnTo>
                <a:lnTo>
                  <a:pt x="236" y="173"/>
                </a:lnTo>
                <a:lnTo>
                  <a:pt x="234" y="189"/>
                </a:lnTo>
                <a:lnTo>
                  <a:pt x="230" y="202"/>
                </a:lnTo>
                <a:lnTo>
                  <a:pt x="227" y="213"/>
                </a:lnTo>
                <a:lnTo>
                  <a:pt x="222" y="222"/>
                </a:lnTo>
                <a:lnTo>
                  <a:pt x="217" y="228"/>
                </a:lnTo>
                <a:lnTo>
                  <a:pt x="216" y="228"/>
                </a:lnTo>
                <a:lnTo>
                  <a:pt x="215" y="230"/>
                </a:lnTo>
                <a:lnTo>
                  <a:pt x="213" y="230"/>
                </a:lnTo>
                <a:lnTo>
                  <a:pt x="210" y="230"/>
                </a:lnTo>
                <a:lnTo>
                  <a:pt x="205" y="230"/>
                </a:lnTo>
                <a:lnTo>
                  <a:pt x="200" y="228"/>
                </a:lnTo>
                <a:lnTo>
                  <a:pt x="196" y="226"/>
                </a:lnTo>
                <a:lnTo>
                  <a:pt x="191" y="224"/>
                </a:lnTo>
                <a:lnTo>
                  <a:pt x="190" y="224"/>
                </a:lnTo>
                <a:lnTo>
                  <a:pt x="188" y="225"/>
                </a:lnTo>
                <a:lnTo>
                  <a:pt x="186" y="226"/>
                </a:lnTo>
                <a:lnTo>
                  <a:pt x="184" y="228"/>
                </a:lnTo>
                <a:lnTo>
                  <a:pt x="180" y="233"/>
                </a:lnTo>
                <a:lnTo>
                  <a:pt x="182" y="239"/>
                </a:lnTo>
                <a:lnTo>
                  <a:pt x="182" y="242"/>
                </a:lnTo>
                <a:lnTo>
                  <a:pt x="184" y="245"/>
                </a:lnTo>
                <a:lnTo>
                  <a:pt x="184" y="249"/>
                </a:lnTo>
                <a:lnTo>
                  <a:pt x="184" y="253"/>
                </a:lnTo>
                <a:lnTo>
                  <a:pt x="182" y="255"/>
                </a:lnTo>
                <a:lnTo>
                  <a:pt x="181" y="257"/>
                </a:lnTo>
                <a:lnTo>
                  <a:pt x="179" y="260"/>
                </a:lnTo>
                <a:lnTo>
                  <a:pt x="176" y="260"/>
                </a:lnTo>
                <a:lnTo>
                  <a:pt x="170" y="257"/>
                </a:lnTo>
                <a:lnTo>
                  <a:pt x="167" y="257"/>
                </a:lnTo>
                <a:lnTo>
                  <a:pt x="164" y="257"/>
                </a:lnTo>
                <a:lnTo>
                  <a:pt x="163" y="260"/>
                </a:lnTo>
                <a:lnTo>
                  <a:pt x="163" y="262"/>
                </a:lnTo>
                <a:lnTo>
                  <a:pt x="164" y="267"/>
                </a:lnTo>
                <a:lnTo>
                  <a:pt x="164" y="271"/>
                </a:lnTo>
                <a:lnTo>
                  <a:pt x="164" y="273"/>
                </a:lnTo>
                <a:lnTo>
                  <a:pt x="163" y="277"/>
                </a:lnTo>
                <a:lnTo>
                  <a:pt x="161" y="279"/>
                </a:lnTo>
                <a:lnTo>
                  <a:pt x="156" y="282"/>
                </a:lnTo>
                <a:lnTo>
                  <a:pt x="151" y="280"/>
                </a:lnTo>
                <a:lnTo>
                  <a:pt x="146" y="277"/>
                </a:lnTo>
                <a:lnTo>
                  <a:pt x="141" y="277"/>
                </a:lnTo>
                <a:lnTo>
                  <a:pt x="136" y="278"/>
                </a:lnTo>
                <a:lnTo>
                  <a:pt x="133" y="283"/>
                </a:lnTo>
                <a:lnTo>
                  <a:pt x="129" y="286"/>
                </a:lnTo>
                <a:lnTo>
                  <a:pt x="125" y="291"/>
                </a:lnTo>
                <a:lnTo>
                  <a:pt x="123" y="295"/>
                </a:lnTo>
                <a:lnTo>
                  <a:pt x="121" y="297"/>
                </a:lnTo>
                <a:lnTo>
                  <a:pt x="118" y="300"/>
                </a:lnTo>
                <a:lnTo>
                  <a:pt x="116" y="302"/>
                </a:lnTo>
                <a:lnTo>
                  <a:pt x="111" y="303"/>
                </a:lnTo>
                <a:lnTo>
                  <a:pt x="107" y="306"/>
                </a:lnTo>
                <a:lnTo>
                  <a:pt x="102" y="306"/>
                </a:lnTo>
                <a:lnTo>
                  <a:pt x="98" y="306"/>
                </a:lnTo>
                <a:lnTo>
                  <a:pt x="92" y="305"/>
                </a:lnTo>
                <a:lnTo>
                  <a:pt x="86" y="302"/>
                </a:lnTo>
                <a:lnTo>
                  <a:pt x="78" y="297"/>
                </a:lnTo>
                <a:lnTo>
                  <a:pt x="72" y="293"/>
                </a:lnTo>
                <a:lnTo>
                  <a:pt x="64" y="286"/>
                </a:lnTo>
                <a:lnTo>
                  <a:pt x="55" y="280"/>
                </a:lnTo>
                <a:lnTo>
                  <a:pt x="48" y="274"/>
                </a:lnTo>
                <a:lnTo>
                  <a:pt x="42" y="268"/>
                </a:lnTo>
                <a:lnTo>
                  <a:pt x="36" y="262"/>
                </a:lnTo>
                <a:lnTo>
                  <a:pt x="30" y="257"/>
                </a:lnTo>
                <a:lnTo>
                  <a:pt x="24" y="251"/>
                </a:lnTo>
                <a:lnTo>
                  <a:pt x="19" y="245"/>
                </a:lnTo>
                <a:lnTo>
                  <a:pt x="14" y="237"/>
                </a:lnTo>
                <a:lnTo>
                  <a:pt x="11" y="231"/>
                </a:lnTo>
                <a:lnTo>
                  <a:pt x="7" y="222"/>
                </a:lnTo>
                <a:lnTo>
                  <a:pt x="4" y="214"/>
                </a:lnTo>
                <a:lnTo>
                  <a:pt x="2" y="204"/>
                </a:lnTo>
                <a:lnTo>
                  <a:pt x="1" y="193"/>
                </a:lnTo>
                <a:lnTo>
                  <a:pt x="0" y="182"/>
                </a:lnTo>
                <a:lnTo>
                  <a:pt x="0" y="170"/>
                </a:lnTo>
                <a:lnTo>
                  <a:pt x="0" y="156"/>
                </a:lnTo>
                <a:lnTo>
                  <a:pt x="1" y="144"/>
                </a:lnTo>
                <a:lnTo>
                  <a:pt x="1" y="132"/>
                </a:lnTo>
                <a:lnTo>
                  <a:pt x="3" y="122"/>
                </a:lnTo>
                <a:lnTo>
                  <a:pt x="6" y="111"/>
                </a:lnTo>
                <a:lnTo>
                  <a:pt x="8" y="101"/>
                </a:lnTo>
                <a:lnTo>
                  <a:pt x="12" y="93"/>
                </a:lnTo>
                <a:lnTo>
                  <a:pt x="14" y="85"/>
                </a:lnTo>
                <a:lnTo>
                  <a:pt x="18" y="77"/>
                </a:lnTo>
                <a:lnTo>
                  <a:pt x="20" y="71"/>
                </a:lnTo>
                <a:lnTo>
                  <a:pt x="23" y="65"/>
                </a:lnTo>
                <a:lnTo>
                  <a:pt x="25" y="62"/>
                </a:lnTo>
                <a:lnTo>
                  <a:pt x="26" y="58"/>
                </a:lnTo>
                <a:lnTo>
                  <a:pt x="29" y="55"/>
                </a:lnTo>
                <a:lnTo>
                  <a:pt x="30" y="53"/>
                </a:lnTo>
                <a:lnTo>
                  <a:pt x="163" y="0"/>
                </a:lnTo>
                <a:lnTo>
                  <a:pt x="233" y="18"/>
                </a:lnTo>
                <a:lnTo>
                  <a:pt x="242" y="42"/>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2" name="Freeform 14"/>
          <p:cNvSpPr>
            <a:spLocks/>
          </p:cNvSpPr>
          <p:nvPr/>
        </p:nvSpPr>
        <p:spPr bwMode="auto">
          <a:xfrm flipH="1">
            <a:off x="8439150" y="4892675"/>
            <a:ext cx="19050" cy="28575"/>
          </a:xfrm>
          <a:custGeom>
            <a:avLst/>
            <a:gdLst>
              <a:gd name="T0" fmla="*/ 2147483647 w 12"/>
              <a:gd name="T1" fmla="*/ 0 h 18"/>
              <a:gd name="T2" fmla="*/ 2147483647 w 12"/>
              <a:gd name="T3" fmla="*/ 0 h 18"/>
              <a:gd name="T4" fmla="*/ 2147483647 w 12"/>
              <a:gd name="T5" fmla="*/ 2147483647 h 18"/>
              <a:gd name="T6" fmla="*/ 2147483647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2147483647 w 12"/>
              <a:gd name="T17" fmla="*/ 2147483647 h 18"/>
              <a:gd name="T18" fmla="*/ 2147483647 w 12"/>
              <a:gd name="T19" fmla="*/ 2147483647 h 18"/>
              <a:gd name="T20" fmla="*/ 2147483647 w 12"/>
              <a:gd name="T21" fmla="*/ 2147483647 h 18"/>
              <a:gd name="T22" fmla="*/ 2147483647 w 12"/>
              <a:gd name="T23" fmla="*/ 2147483647 h 18"/>
              <a:gd name="T24" fmla="*/ 0 w 12"/>
              <a:gd name="T25" fmla="*/ 2147483647 h 18"/>
              <a:gd name="T26" fmla="*/ 0 w 12"/>
              <a:gd name="T27" fmla="*/ 2147483647 h 18"/>
              <a:gd name="T28" fmla="*/ 2147483647 w 12"/>
              <a:gd name="T29" fmla="*/ 2147483647 h 18"/>
              <a:gd name="T30" fmla="*/ 2147483647 w 12"/>
              <a:gd name="T31" fmla="*/ 0 h 18"/>
              <a:gd name="T32" fmla="*/ 2147483647 w 12"/>
              <a:gd name="T33" fmla="*/ 0 h 18"/>
              <a:gd name="T34" fmla="*/ 2147483647 w 12"/>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8"/>
              <a:gd name="T56" fmla="*/ 12 w 12"/>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8">
                <a:moveTo>
                  <a:pt x="4" y="0"/>
                </a:moveTo>
                <a:lnTo>
                  <a:pt x="8" y="0"/>
                </a:lnTo>
                <a:lnTo>
                  <a:pt x="11" y="3"/>
                </a:lnTo>
                <a:lnTo>
                  <a:pt x="12" y="5"/>
                </a:lnTo>
                <a:lnTo>
                  <a:pt x="12" y="10"/>
                </a:lnTo>
                <a:lnTo>
                  <a:pt x="10" y="12"/>
                </a:lnTo>
                <a:lnTo>
                  <a:pt x="8" y="15"/>
                </a:lnTo>
                <a:lnTo>
                  <a:pt x="7" y="17"/>
                </a:lnTo>
                <a:lnTo>
                  <a:pt x="6" y="18"/>
                </a:lnTo>
                <a:lnTo>
                  <a:pt x="4" y="18"/>
                </a:lnTo>
                <a:lnTo>
                  <a:pt x="2" y="17"/>
                </a:lnTo>
                <a:lnTo>
                  <a:pt x="1" y="14"/>
                </a:lnTo>
                <a:lnTo>
                  <a:pt x="0" y="10"/>
                </a:lnTo>
                <a:lnTo>
                  <a:pt x="0" y="6"/>
                </a:lnTo>
                <a:lnTo>
                  <a:pt x="1" y="4"/>
                </a:lnTo>
                <a:lnTo>
                  <a:pt x="2" y="0"/>
                </a:lnTo>
                <a:lnTo>
                  <a:pt x="4" y="0"/>
                </a:lnTo>
                <a:close/>
              </a:path>
            </a:pathLst>
          </a:custGeom>
          <a:solidFill>
            <a:srgbClr val="6EC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3" name="Freeform 15"/>
          <p:cNvSpPr>
            <a:spLocks/>
          </p:cNvSpPr>
          <p:nvPr/>
        </p:nvSpPr>
        <p:spPr bwMode="auto">
          <a:xfrm flipH="1">
            <a:off x="8399463" y="4900613"/>
            <a:ext cx="15875" cy="25400"/>
          </a:xfrm>
          <a:custGeom>
            <a:avLst/>
            <a:gdLst>
              <a:gd name="T0" fmla="*/ 2147483647 w 10"/>
              <a:gd name="T1" fmla="*/ 0 h 16"/>
              <a:gd name="T2" fmla="*/ 2147483647 w 10"/>
              <a:gd name="T3" fmla="*/ 0 h 16"/>
              <a:gd name="T4" fmla="*/ 2147483647 w 10"/>
              <a:gd name="T5" fmla="*/ 2147483647 h 16"/>
              <a:gd name="T6" fmla="*/ 2147483647 w 10"/>
              <a:gd name="T7" fmla="*/ 2147483647 h 16"/>
              <a:gd name="T8" fmla="*/ 2147483647 w 10"/>
              <a:gd name="T9" fmla="*/ 2147483647 h 16"/>
              <a:gd name="T10" fmla="*/ 2147483647 w 10"/>
              <a:gd name="T11" fmla="*/ 2147483647 h 16"/>
              <a:gd name="T12" fmla="*/ 2147483647 w 10"/>
              <a:gd name="T13" fmla="*/ 2147483647 h 16"/>
              <a:gd name="T14" fmla="*/ 2147483647 w 10"/>
              <a:gd name="T15" fmla="*/ 2147483647 h 16"/>
              <a:gd name="T16" fmla="*/ 2147483647 w 10"/>
              <a:gd name="T17" fmla="*/ 2147483647 h 16"/>
              <a:gd name="T18" fmla="*/ 0 w 10"/>
              <a:gd name="T19" fmla="*/ 2147483647 h 16"/>
              <a:gd name="T20" fmla="*/ 0 w 10"/>
              <a:gd name="T21" fmla="*/ 2147483647 h 16"/>
              <a:gd name="T22" fmla="*/ 2147483647 w 10"/>
              <a:gd name="T23" fmla="*/ 2147483647 h 16"/>
              <a:gd name="T24" fmla="*/ 2147483647 w 10"/>
              <a:gd name="T25" fmla="*/ 2147483647 h 16"/>
              <a:gd name="T26" fmla="*/ 2147483647 w 10"/>
              <a:gd name="T27" fmla="*/ 0 h 16"/>
              <a:gd name="T28" fmla="*/ 2147483647 w 10"/>
              <a:gd name="T29" fmla="*/ 0 h 16"/>
              <a:gd name="T30" fmla="*/ 2147483647 w 10"/>
              <a:gd name="T31" fmla="*/ 0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6"/>
              <a:gd name="T50" fmla="*/ 10 w 10"/>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6">
                <a:moveTo>
                  <a:pt x="4" y="0"/>
                </a:moveTo>
                <a:lnTo>
                  <a:pt x="9" y="0"/>
                </a:lnTo>
                <a:lnTo>
                  <a:pt x="10" y="2"/>
                </a:lnTo>
                <a:lnTo>
                  <a:pt x="10" y="6"/>
                </a:lnTo>
                <a:lnTo>
                  <a:pt x="10" y="10"/>
                </a:lnTo>
                <a:lnTo>
                  <a:pt x="8" y="13"/>
                </a:lnTo>
                <a:lnTo>
                  <a:pt x="3" y="16"/>
                </a:lnTo>
                <a:lnTo>
                  <a:pt x="2" y="16"/>
                </a:lnTo>
                <a:lnTo>
                  <a:pt x="1" y="15"/>
                </a:lnTo>
                <a:lnTo>
                  <a:pt x="0" y="11"/>
                </a:lnTo>
                <a:lnTo>
                  <a:pt x="0" y="6"/>
                </a:lnTo>
                <a:lnTo>
                  <a:pt x="1" y="5"/>
                </a:lnTo>
                <a:lnTo>
                  <a:pt x="3" y="2"/>
                </a:lnTo>
                <a:lnTo>
                  <a:pt x="3" y="0"/>
                </a:lnTo>
                <a:lnTo>
                  <a:pt x="4" y="0"/>
                </a:lnTo>
                <a:close/>
              </a:path>
            </a:pathLst>
          </a:custGeom>
          <a:solidFill>
            <a:srgbClr val="6EC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4" name="Freeform 16"/>
          <p:cNvSpPr>
            <a:spLocks/>
          </p:cNvSpPr>
          <p:nvPr/>
        </p:nvSpPr>
        <p:spPr bwMode="auto">
          <a:xfrm flipH="1">
            <a:off x="8362950" y="4910138"/>
            <a:ext cx="17463" cy="23812"/>
          </a:xfrm>
          <a:custGeom>
            <a:avLst/>
            <a:gdLst>
              <a:gd name="T0" fmla="*/ 2147483647 w 11"/>
              <a:gd name="T1" fmla="*/ 0 h 15"/>
              <a:gd name="T2" fmla="*/ 2147483647 w 11"/>
              <a:gd name="T3" fmla="*/ 2147483647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2147483647 h 15"/>
              <a:gd name="T16" fmla="*/ 0 w 11"/>
              <a:gd name="T17" fmla="*/ 2147483647 h 15"/>
              <a:gd name="T18" fmla="*/ 0 w 11"/>
              <a:gd name="T19" fmla="*/ 2147483647 h 15"/>
              <a:gd name="T20" fmla="*/ 2147483647 w 11"/>
              <a:gd name="T21" fmla="*/ 2147483647 h 15"/>
              <a:gd name="T22" fmla="*/ 2147483647 w 11"/>
              <a:gd name="T23" fmla="*/ 2147483647 h 15"/>
              <a:gd name="T24" fmla="*/ 2147483647 w 11"/>
              <a:gd name="T25" fmla="*/ 0 h 15"/>
              <a:gd name="T26" fmla="*/ 2147483647 w 11"/>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5"/>
              <a:gd name="T44" fmla="*/ 11 w 1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5">
                <a:moveTo>
                  <a:pt x="7" y="0"/>
                </a:moveTo>
                <a:lnTo>
                  <a:pt x="9" y="1"/>
                </a:lnTo>
                <a:lnTo>
                  <a:pt x="11" y="4"/>
                </a:lnTo>
                <a:lnTo>
                  <a:pt x="11" y="6"/>
                </a:lnTo>
                <a:lnTo>
                  <a:pt x="11" y="9"/>
                </a:lnTo>
                <a:lnTo>
                  <a:pt x="8" y="12"/>
                </a:lnTo>
                <a:lnTo>
                  <a:pt x="4" y="15"/>
                </a:lnTo>
                <a:lnTo>
                  <a:pt x="2" y="15"/>
                </a:lnTo>
                <a:lnTo>
                  <a:pt x="0" y="12"/>
                </a:lnTo>
                <a:lnTo>
                  <a:pt x="0" y="10"/>
                </a:lnTo>
                <a:lnTo>
                  <a:pt x="2" y="5"/>
                </a:lnTo>
                <a:lnTo>
                  <a:pt x="4" y="3"/>
                </a:lnTo>
                <a:lnTo>
                  <a:pt x="7" y="0"/>
                </a:lnTo>
                <a:close/>
              </a:path>
            </a:pathLst>
          </a:custGeom>
          <a:solidFill>
            <a:srgbClr val="6EC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5" name="Freeform 17"/>
          <p:cNvSpPr>
            <a:spLocks/>
          </p:cNvSpPr>
          <p:nvPr/>
        </p:nvSpPr>
        <p:spPr bwMode="auto">
          <a:xfrm flipH="1">
            <a:off x="8323263" y="4937125"/>
            <a:ext cx="20637" cy="20638"/>
          </a:xfrm>
          <a:custGeom>
            <a:avLst/>
            <a:gdLst>
              <a:gd name="T0" fmla="*/ 2147483647 w 13"/>
              <a:gd name="T1" fmla="*/ 0 h 13"/>
              <a:gd name="T2" fmla="*/ 2147483647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2147483647 h 13"/>
              <a:gd name="T12" fmla="*/ 0 w 13"/>
              <a:gd name="T13" fmla="*/ 2147483647 h 13"/>
              <a:gd name="T14" fmla="*/ 2147483647 w 13"/>
              <a:gd name="T15" fmla="*/ 2147483647 h 13"/>
              <a:gd name="T16" fmla="*/ 2147483647 w 13"/>
              <a:gd name="T17" fmla="*/ 2147483647 h 13"/>
              <a:gd name="T18" fmla="*/ 2147483647 w 13"/>
              <a:gd name="T19" fmla="*/ 2147483647 h 13"/>
              <a:gd name="T20" fmla="*/ 2147483647 w 13"/>
              <a:gd name="T21" fmla="*/ 0 h 13"/>
              <a:gd name="T22" fmla="*/ 2147483647 w 13"/>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3"/>
              <a:gd name="T38" fmla="*/ 13 w 13"/>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3">
                <a:moveTo>
                  <a:pt x="9" y="0"/>
                </a:moveTo>
                <a:lnTo>
                  <a:pt x="11" y="1"/>
                </a:lnTo>
                <a:lnTo>
                  <a:pt x="13" y="5"/>
                </a:lnTo>
                <a:lnTo>
                  <a:pt x="11" y="7"/>
                </a:lnTo>
                <a:lnTo>
                  <a:pt x="10" y="11"/>
                </a:lnTo>
                <a:lnTo>
                  <a:pt x="5" y="13"/>
                </a:lnTo>
                <a:lnTo>
                  <a:pt x="0" y="11"/>
                </a:lnTo>
                <a:lnTo>
                  <a:pt x="2" y="8"/>
                </a:lnTo>
                <a:lnTo>
                  <a:pt x="4" y="5"/>
                </a:lnTo>
                <a:lnTo>
                  <a:pt x="7" y="1"/>
                </a:lnTo>
                <a:lnTo>
                  <a:pt x="9" y="0"/>
                </a:lnTo>
                <a:close/>
              </a:path>
            </a:pathLst>
          </a:custGeom>
          <a:solidFill>
            <a:srgbClr val="6EC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6" name="Freeform 18"/>
          <p:cNvSpPr>
            <a:spLocks/>
          </p:cNvSpPr>
          <p:nvPr/>
        </p:nvSpPr>
        <p:spPr bwMode="auto">
          <a:xfrm flipH="1">
            <a:off x="8293100" y="4957763"/>
            <a:ext cx="23813" cy="25400"/>
          </a:xfrm>
          <a:custGeom>
            <a:avLst/>
            <a:gdLst>
              <a:gd name="T0" fmla="*/ 2147483647 w 15"/>
              <a:gd name="T1" fmla="*/ 0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2147483647 h 16"/>
              <a:gd name="T16" fmla="*/ 0 w 15"/>
              <a:gd name="T17" fmla="*/ 2147483647 h 16"/>
              <a:gd name="T18" fmla="*/ 2147483647 w 15"/>
              <a:gd name="T19" fmla="*/ 2147483647 h 16"/>
              <a:gd name="T20" fmla="*/ 2147483647 w 15"/>
              <a:gd name="T21" fmla="*/ 2147483647 h 16"/>
              <a:gd name="T22" fmla="*/ 2147483647 w 15"/>
              <a:gd name="T23" fmla="*/ 2147483647 h 16"/>
              <a:gd name="T24" fmla="*/ 2147483647 w 15"/>
              <a:gd name="T25" fmla="*/ 0 h 16"/>
              <a:gd name="T26" fmla="*/ 2147483647 w 15"/>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6"/>
              <a:gd name="T44" fmla="*/ 15 w 15"/>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6">
                <a:moveTo>
                  <a:pt x="11" y="0"/>
                </a:moveTo>
                <a:lnTo>
                  <a:pt x="14" y="3"/>
                </a:lnTo>
                <a:lnTo>
                  <a:pt x="15" y="6"/>
                </a:lnTo>
                <a:lnTo>
                  <a:pt x="13" y="10"/>
                </a:lnTo>
                <a:lnTo>
                  <a:pt x="10" y="15"/>
                </a:lnTo>
                <a:lnTo>
                  <a:pt x="6" y="16"/>
                </a:lnTo>
                <a:lnTo>
                  <a:pt x="4" y="15"/>
                </a:lnTo>
                <a:lnTo>
                  <a:pt x="2" y="12"/>
                </a:lnTo>
                <a:lnTo>
                  <a:pt x="0" y="10"/>
                </a:lnTo>
                <a:lnTo>
                  <a:pt x="3" y="6"/>
                </a:lnTo>
                <a:lnTo>
                  <a:pt x="6" y="4"/>
                </a:lnTo>
                <a:lnTo>
                  <a:pt x="9" y="2"/>
                </a:lnTo>
                <a:lnTo>
                  <a:pt x="11" y="0"/>
                </a:lnTo>
                <a:close/>
              </a:path>
            </a:pathLst>
          </a:custGeom>
          <a:solidFill>
            <a:srgbClr val="6EC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7" name="Freeform 19"/>
          <p:cNvSpPr>
            <a:spLocks/>
          </p:cNvSpPr>
          <p:nvPr/>
        </p:nvSpPr>
        <p:spPr bwMode="auto">
          <a:xfrm flipH="1">
            <a:off x="8275638" y="4991100"/>
            <a:ext cx="17462" cy="17463"/>
          </a:xfrm>
          <a:custGeom>
            <a:avLst/>
            <a:gdLst>
              <a:gd name="T0" fmla="*/ 2147483647 w 11"/>
              <a:gd name="T1" fmla="*/ 0 h 11"/>
              <a:gd name="T2" fmla="*/ 2147483647 w 11"/>
              <a:gd name="T3" fmla="*/ 2147483647 h 11"/>
              <a:gd name="T4" fmla="*/ 2147483647 w 11"/>
              <a:gd name="T5" fmla="*/ 2147483647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0 w 11"/>
              <a:gd name="T15" fmla="*/ 2147483647 h 11"/>
              <a:gd name="T16" fmla="*/ 0 w 11"/>
              <a:gd name="T17" fmla="*/ 2147483647 h 11"/>
              <a:gd name="T18" fmla="*/ 0 w 11"/>
              <a:gd name="T19" fmla="*/ 2147483647 h 11"/>
              <a:gd name="T20" fmla="*/ 2147483647 w 11"/>
              <a:gd name="T21" fmla="*/ 2147483647 h 11"/>
              <a:gd name="T22" fmla="*/ 2147483647 w 11"/>
              <a:gd name="T23" fmla="*/ 2147483647 h 11"/>
              <a:gd name="T24" fmla="*/ 2147483647 w 11"/>
              <a:gd name="T25" fmla="*/ 0 h 11"/>
              <a:gd name="T26" fmla="*/ 2147483647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6" y="0"/>
                </a:moveTo>
                <a:lnTo>
                  <a:pt x="10" y="1"/>
                </a:lnTo>
                <a:lnTo>
                  <a:pt x="11" y="4"/>
                </a:lnTo>
                <a:lnTo>
                  <a:pt x="11" y="6"/>
                </a:lnTo>
                <a:lnTo>
                  <a:pt x="8" y="8"/>
                </a:lnTo>
                <a:lnTo>
                  <a:pt x="5" y="10"/>
                </a:lnTo>
                <a:lnTo>
                  <a:pt x="1" y="11"/>
                </a:lnTo>
                <a:lnTo>
                  <a:pt x="0" y="10"/>
                </a:lnTo>
                <a:lnTo>
                  <a:pt x="0" y="8"/>
                </a:lnTo>
                <a:lnTo>
                  <a:pt x="0" y="6"/>
                </a:lnTo>
                <a:lnTo>
                  <a:pt x="1" y="4"/>
                </a:lnTo>
                <a:lnTo>
                  <a:pt x="4" y="1"/>
                </a:lnTo>
                <a:lnTo>
                  <a:pt x="6" y="0"/>
                </a:lnTo>
                <a:close/>
              </a:path>
            </a:pathLst>
          </a:custGeom>
          <a:solidFill>
            <a:srgbClr val="6EC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8" name="Freeform 20"/>
          <p:cNvSpPr>
            <a:spLocks/>
          </p:cNvSpPr>
          <p:nvPr/>
        </p:nvSpPr>
        <p:spPr bwMode="auto">
          <a:xfrm flipH="1">
            <a:off x="8212138" y="4614863"/>
            <a:ext cx="531812" cy="479425"/>
          </a:xfrm>
          <a:custGeom>
            <a:avLst/>
            <a:gdLst>
              <a:gd name="T0" fmla="*/ 2147483647 w 335"/>
              <a:gd name="T1" fmla="*/ 2147483647 h 302"/>
              <a:gd name="T2" fmla="*/ 2147483647 w 335"/>
              <a:gd name="T3" fmla="*/ 2147483647 h 302"/>
              <a:gd name="T4" fmla="*/ 2147483647 w 335"/>
              <a:gd name="T5" fmla="*/ 2147483647 h 302"/>
              <a:gd name="T6" fmla="*/ 2147483647 w 335"/>
              <a:gd name="T7" fmla="*/ 2147483647 h 302"/>
              <a:gd name="T8" fmla="*/ 2147483647 w 335"/>
              <a:gd name="T9" fmla="*/ 2147483647 h 302"/>
              <a:gd name="T10" fmla="*/ 2147483647 w 335"/>
              <a:gd name="T11" fmla="*/ 2147483647 h 302"/>
              <a:gd name="T12" fmla="*/ 2147483647 w 335"/>
              <a:gd name="T13" fmla="*/ 2147483647 h 302"/>
              <a:gd name="T14" fmla="*/ 2147483647 w 335"/>
              <a:gd name="T15" fmla="*/ 2147483647 h 302"/>
              <a:gd name="T16" fmla="*/ 2147483647 w 335"/>
              <a:gd name="T17" fmla="*/ 2147483647 h 302"/>
              <a:gd name="T18" fmla="*/ 2147483647 w 335"/>
              <a:gd name="T19" fmla="*/ 2147483647 h 302"/>
              <a:gd name="T20" fmla="*/ 2147483647 w 335"/>
              <a:gd name="T21" fmla="*/ 2147483647 h 302"/>
              <a:gd name="T22" fmla="*/ 2147483647 w 335"/>
              <a:gd name="T23" fmla="*/ 2147483647 h 302"/>
              <a:gd name="T24" fmla="*/ 2147483647 w 335"/>
              <a:gd name="T25" fmla="*/ 2147483647 h 302"/>
              <a:gd name="T26" fmla="*/ 2147483647 w 335"/>
              <a:gd name="T27" fmla="*/ 2147483647 h 302"/>
              <a:gd name="T28" fmla="*/ 2147483647 w 335"/>
              <a:gd name="T29" fmla="*/ 2147483647 h 302"/>
              <a:gd name="T30" fmla="*/ 2147483647 w 335"/>
              <a:gd name="T31" fmla="*/ 2147483647 h 302"/>
              <a:gd name="T32" fmla="*/ 2147483647 w 335"/>
              <a:gd name="T33" fmla="*/ 2147483647 h 302"/>
              <a:gd name="T34" fmla="*/ 2147483647 w 335"/>
              <a:gd name="T35" fmla="*/ 2147483647 h 302"/>
              <a:gd name="T36" fmla="*/ 2147483647 w 335"/>
              <a:gd name="T37" fmla="*/ 2147483647 h 302"/>
              <a:gd name="T38" fmla="*/ 2147483647 w 335"/>
              <a:gd name="T39" fmla="*/ 2147483647 h 302"/>
              <a:gd name="T40" fmla="*/ 2147483647 w 335"/>
              <a:gd name="T41" fmla="*/ 2147483647 h 302"/>
              <a:gd name="T42" fmla="*/ 2147483647 w 335"/>
              <a:gd name="T43" fmla="*/ 2147483647 h 302"/>
              <a:gd name="T44" fmla="*/ 2147483647 w 335"/>
              <a:gd name="T45" fmla="*/ 2147483647 h 302"/>
              <a:gd name="T46" fmla="*/ 2147483647 w 335"/>
              <a:gd name="T47" fmla="*/ 2147483647 h 302"/>
              <a:gd name="T48" fmla="*/ 2147483647 w 335"/>
              <a:gd name="T49" fmla="*/ 2147483647 h 302"/>
              <a:gd name="T50" fmla="*/ 2147483647 w 335"/>
              <a:gd name="T51" fmla="*/ 2147483647 h 302"/>
              <a:gd name="T52" fmla="*/ 2147483647 w 335"/>
              <a:gd name="T53" fmla="*/ 2147483647 h 302"/>
              <a:gd name="T54" fmla="*/ 0 w 335"/>
              <a:gd name="T55" fmla="*/ 2147483647 h 302"/>
              <a:gd name="T56" fmla="*/ 2147483647 w 335"/>
              <a:gd name="T57" fmla="*/ 2147483647 h 302"/>
              <a:gd name="T58" fmla="*/ 2147483647 w 335"/>
              <a:gd name="T59" fmla="*/ 2147483647 h 302"/>
              <a:gd name="T60" fmla="*/ 2147483647 w 335"/>
              <a:gd name="T61" fmla="*/ 2147483647 h 302"/>
              <a:gd name="T62" fmla="*/ 2147483647 w 335"/>
              <a:gd name="T63" fmla="*/ 2147483647 h 302"/>
              <a:gd name="T64" fmla="*/ 2147483647 w 335"/>
              <a:gd name="T65" fmla="*/ 2147483647 h 302"/>
              <a:gd name="T66" fmla="*/ 2147483647 w 335"/>
              <a:gd name="T67" fmla="*/ 2147483647 h 302"/>
              <a:gd name="T68" fmla="*/ 2147483647 w 335"/>
              <a:gd name="T69" fmla="*/ 2147483647 h 302"/>
              <a:gd name="T70" fmla="*/ 2147483647 w 335"/>
              <a:gd name="T71" fmla="*/ 2147483647 h 302"/>
              <a:gd name="T72" fmla="*/ 2147483647 w 335"/>
              <a:gd name="T73" fmla="*/ 2147483647 h 302"/>
              <a:gd name="T74" fmla="*/ 2147483647 w 335"/>
              <a:gd name="T75" fmla="*/ 2147483647 h 302"/>
              <a:gd name="T76" fmla="*/ 2147483647 w 335"/>
              <a:gd name="T77" fmla="*/ 2147483647 h 302"/>
              <a:gd name="T78" fmla="*/ 2147483647 w 335"/>
              <a:gd name="T79" fmla="*/ 2147483647 h 302"/>
              <a:gd name="T80" fmla="*/ 2147483647 w 335"/>
              <a:gd name="T81" fmla="*/ 2147483647 h 302"/>
              <a:gd name="T82" fmla="*/ 2147483647 w 335"/>
              <a:gd name="T83" fmla="*/ 2147483647 h 302"/>
              <a:gd name="T84" fmla="*/ 2147483647 w 335"/>
              <a:gd name="T85" fmla="*/ 2147483647 h 302"/>
              <a:gd name="T86" fmla="*/ 2147483647 w 335"/>
              <a:gd name="T87" fmla="*/ 2147483647 h 302"/>
              <a:gd name="T88" fmla="*/ 2147483647 w 335"/>
              <a:gd name="T89" fmla="*/ 2147483647 h 302"/>
              <a:gd name="T90" fmla="*/ 2147483647 w 335"/>
              <a:gd name="T91" fmla="*/ 2147483647 h 302"/>
              <a:gd name="T92" fmla="*/ 2147483647 w 335"/>
              <a:gd name="T93" fmla="*/ 2147483647 h 302"/>
              <a:gd name="T94" fmla="*/ 2147483647 w 335"/>
              <a:gd name="T95" fmla="*/ 2147483647 h 302"/>
              <a:gd name="T96" fmla="*/ 2147483647 w 335"/>
              <a:gd name="T97" fmla="*/ 2147483647 h 302"/>
              <a:gd name="T98" fmla="*/ 2147483647 w 335"/>
              <a:gd name="T99" fmla="*/ 2147483647 h 302"/>
              <a:gd name="T100" fmla="*/ 2147483647 w 335"/>
              <a:gd name="T101" fmla="*/ 2147483647 h 302"/>
              <a:gd name="T102" fmla="*/ 2147483647 w 335"/>
              <a:gd name="T103" fmla="*/ 2147483647 h 302"/>
              <a:gd name="T104" fmla="*/ 2147483647 w 335"/>
              <a:gd name="T105" fmla="*/ 2147483647 h 302"/>
              <a:gd name="T106" fmla="*/ 2147483647 w 335"/>
              <a:gd name="T107" fmla="*/ 2147483647 h 302"/>
              <a:gd name="T108" fmla="*/ 2147483647 w 335"/>
              <a:gd name="T109" fmla="*/ 2147483647 h 302"/>
              <a:gd name="T110" fmla="*/ 2147483647 w 335"/>
              <a:gd name="T111" fmla="*/ 2147483647 h 302"/>
              <a:gd name="T112" fmla="*/ 2147483647 w 335"/>
              <a:gd name="T113" fmla="*/ 2147483647 h 302"/>
              <a:gd name="T114" fmla="*/ 2147483647 w 335"/>
              <a:gd name="T115" fmla="*/ 2147483647 h 302"/>
              <a:gd name="T116" fmla="*/ 2147483647 w 335"/>
              <a:gd name="T117" fmla="*/ 2147483647 h 3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5"/>
              <a:gd name="T178" fmla="*/ 0 h 302"/>
              <a:gd name="T179" fmla="*/ 335 w 335"/>
              <a:gd name="T180" fmla="*/ 302 h 3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5" h="302">
                <a:moveTo>
                  <a:pt x="303" y="146"/>
                </a:moveTo>
                <a:lnTo>
                  <a:pt x="303" y="146"/>
                </a:lnTo>
                <a:lnTo>
                  <a:pt x="303" y="150"/>
                </a:lnTo>
                <a:lnTo>
                  <a:pt x="305" y="152"/>
                </a:lnTo>
                <a:lnTo>
                  <a:pt x="306" y="156"/>
                </a:lnTo>
                <a:lnTo>
                  <a:pt x="309" y="158"/>
                </a:lnTo>
                <a:lnTo>
                  <a:pt x="313" y="159"/>
                </a:lnTo>
                <a:lnTo>
                  <a:pt x="315" y="158"/>
                </a:lnTo>
                <a:lnTo>
                  <a:pt x="318" y="157"/>
                </a:lnTo>
                <a:lnTo>
                  <a:pt x="321" y="156"/>
                </a:lnTo>
                <a:lnTo>
                  <a:pt x="326" y="152"/>
                </a:lnTo>
                <a:lnTo>
                  <a:pt x="329" y="150"/>
                </a:lnTo>
                <a:lnTo>
                  <a:pt x="331" y="146"/>
                </a:lnTo>
                <a:lnTo>
                  <a:pt x="334" y="144"/>
                </a:lnTo>
                <a:lnTo>
                  <a:pt x="335" y="141"/>
                </a:lnTo>
                <a:lnTo>
                  <a:pt x="334" y="137"/>
                </a:lnTo>
                <a:lnTo>
                  <a:pt x="331" y="132"/>
                </a:lnTo>
                <a:lnTo>
                  <a:pt x="330" y="129"/>
                </a:lnTo>
                <a:lnTo>
                  <a:pt x="329" y="126"/>
                </a:lnTo>
                <a:lnTo>
                  <a:pt x="327" y="123"/>
                </a:lnTo>
                <a:lnTo>
                  <a:pt x="326" y="120"/>
                </a:lnTo>
                <a:lnTo>
                  <a:pt x="325" y="116"/>
                </a:lnTo>
                <a:lnTo>
                  <a:pt x="325" y="114"/>
                </a:lnTo>
                <a:lnTo>
                  <a:pt x="325" y="109"/>
                </a:lnTo>
                <a:lnTo>
                  <a:pt x="326" y="105"/>
                </a:lnTo>
                <a:lnTo>
                  <a:pt x="326" y="100"/>
                </a:lnTo>
                <a:lnTo>
                  <a:pt x="327" y="97"/>
                </a:lnTo>
                <a:lnTo>
                  <a:pt x="326" y="93"/>
                </a:lnTo>
                <a:lnTo>
                  <a:pt x="326" y="92"/>
                </a:lnTo>
                <a:lnTo>
                  <a:pt x="324" y="88"/>
                </a:lnTo>
                <a:lnTo>
                  <a:pt x="321" y="87"/>
                </a:lnTo>
                <a:lnTo>
                  <a:pt x="318" y="85"/>
                </a:lnTo>
                <a:lnTo>
                  <a:pt x="315" y="82"/>
                </a:lnTo>
                <a:lnTo>
                  <a:pt x="313" y="80"/>
                </a:lnTo>
                <a:lnTo>
                  <a:pt x="312" y="78"/>
                </a:lnTo>
                <a:lnTo>
                  <a:pt x="312" y="76"/>
                </a:lnTo>
                <a:lnTo>
                  <a:pt x="312" y="72"/>
                </a:lnTo>
                <a:lnTo>
                  <a:pt x="311" y="69"/>
                </a:lnTo>
                <a:lnTo>
                  <a:pt x="311" y="66"/>
                </a:lnTo>
                <a:lnTo>
                  <a:pt x="309" y="64"/>
                </a:lnTo>
                <a:lnTo>
                  <a:pt x="308" y="63"/>
                </a:lnTo>
                <a:lnTo>
                  <a:pt x="303" y="62"/>
                </a:lnTo>
                <a:lnTo>
                  <a:pt x="298" y="62"/>
                </a:lnTo>
                <a:lnTo>
                  <a:pt x="294" y="62"/>
                </a:lnTo>
                <a:lnTo>
                  <a:pt x="289" y="60"/>
                </a:lnTo>
                <a:lnTo>
                  <a:pt x="288" y="59"/>
                </a:lnTo>
                <a:lnTo>
                  <a:pt x="285" y="58"/>
                </a:lnTo>
                <a:lnTo>
                  <a:pt x="283" y="56"/>
                </a:lnTo>
                <a:lnTo>
                  <a:pt x="283" y="53"/>
                </a:lnTo>
                <a:lnTo>
                  <a:pt x="282" y="49"/>
                </a:lnTo>
                <a:lnTo>
                  <a:pt x="280" y="46"/>
                </a:lnTo>
                <a:lnTo>
                  <a:pt x="278" y="42"/>
                </a:lnTo>
                <a:lnTo>
                  <a:pt x="277" y="40"/>
                </a:lnTo>
                <a:lnTo>
                  <a:pt x="273" y="35"/>
                </a:lnTo>
                <a:lnTo>
                  <a:pt x="269" y="31"/>
                </a:lnTo>
                <a:lnTo>
                  <a:pt x="265" y="29"/>
                </a:lnTo>
                <a:lnTo>
                  <a:pt x="260" y="26"/>
                </a:lnTo>
                <a:lnTo>
                  <a:pt x="254" y="26"/>
                </a:lnTo>
                <a:lnTo>
                  <a:pt x="248" y="26"/>
                </a:lnTo>
                <a:lnTo>
                  <a:pt x="245" y="26"/>
                </a:lnTo>
                <a:lnTo>
                  <a:pt x="242" y="25"/>
                </a:lnTo>
                <a:lnTo>
                  <a:pt x="240" y="25"/>
                </a:lnTo>
                <a:lnTo>
                  <a:pt x="238" y="24"/>
                </a:lnTo>
                <a:lnTo>
                  <a:pt x="236" y="20"/>
                </a:lnTo>
                <a:lnTo>
                  <a:pt x="232" y="17"/>
                </a:lnTo>
                <a:lnTo>
                  <a:pt x="229" y="13"/>
                </a:lnTo>
                <a:lnTo>
                  <a:pt x="226" y="10"/>
                </a:lnTo>
                <a:lnTo>
                  <a:pt x="222" y="7"/>
                </a:lnTo>
                <a:lnTo>
                  <a:pt x="217" y="6"/>
                </a:lnTo>
                <a:lnTo>
                  <a:pt x="211" y="6"/>
                </a:lnTo>
                <a:lnTo>
                  <a:pt x="207" y="7"/>
                </a:lnTo>
                <a:lnTo>
                  <a:pt x="202" y="10"/>
                </a:lnTo>
                <a:lnTo>
                  <a:pt x="197" y="13"/>
                </a:lnTo>
                <a:lnTo>
                  <a:pt x="192" y="14"/>
                </a:lnTo>
                <a:lnTo>
                  <a:pt x="187" y="17"/>
                </a:lnTo>
                <a:lnTo>
                  <a:pt x="182" y="16"/>
                </a:lnTo>
                <a:lnTo>
                  <a:pt x="177" y="14"/>
                </a:lnTo>
                <a:lnTo>
                  <a:pt x="171" y="11"/>
                </a:lnTo>
                <a:lnTo>
                  <a:pt x="165" y="7"/>
                </a:lnTo>
                <a:lnTo>
                  <a:pt x="161" y="4"/>
                </a:lnTo>
                <a:lnTo>
                  <a:pt x="156" y="1"/>
                </a:lnTo>
                <a:lnTo>
                  <a:pt x="151" y="0"/>
                </a:lnTo>
                <a:lnTo>
                  <a:pt x="146" y="1"/>
                </a:lnTo>
                <a:lnTo>
                  <a:pt x="145" y="1"/>
                </a:lnTo>
                <a:lnTo>
                  <a:pt x="142" y="4"/>
                </a:lnTo>
                <a:lnTo>
                  <a:pt x="141" y="6"/>
                </a:lnTo>
                <a:lnTo>
                  <a:pt x="141" y="8"/>
                </a:lnTo>
                <a:lnTo>
                  <a:pt x="138" y="13"/>
                </a:lnTo>
                <a:lnTo>
                  <a:pt x="135" y="17"/>
                </a:lnTo>
                <a:lnTo>
                  <a:pt x="130" y="19"/>
                </a:lnTo>
                <a:lnTo>
                  <a:pt x="127" y="20"/>
                </a:lnTo>
                <a:lnTo>
                  <a:pt x="122" y="20"/>
                </a:lnTo>
                <a:lnTo>
                  <a:pt x="117" y="20"/>
                </a:lnTo>
                <a:lnTo>
                  <a:pt x="111" y="20"/>
                </a:lnTo>
                <a:lnTo>
                  <a:pt x="106" y="22"/>
                </a:lnTo>
                <a:lnTo>
                  <a:pt x="100" y="23"/>
                </a:lnTo>
                <a:lnTo>
                  <a:pt x="98" y="25"/>
                </a:lnTo>
                <a:lnTo>
                  <a:pt x="94" y="30"/>
                </a:lnTo>
                <a:lnTo>
                  <a:pt x="93" y="35"/>
                </a:lnTo>
                <a:lnTo>
                  <a:pt x="92" y="40"/>
                </a:lnTo>
                <a:lnTo>
                  <a:pt x="89" y="45"/>
                </a:lnTo>
                <a:lnTo>
                  <a:pt x="88" y="49"/>
                </a:lnTo>
                <a:lnTo>
                  <a:pt x="87" y="54"/>
                </a:lnTo>
                <a:lnTo>
                  <a:pt x="83" y="56"/>
                </a:lnTo>
                <a:lnTo>
                  <a:pt x="78" y="56"/>
                </a:lnTo>
                <a:lnTo>
                  <a:pt x="73" y="56"/>
                </a:lnTo>
                <a:lnTo>
                  <a:pt x="67" y="56"/>
                </a:lnTo>
                <a:lnTo>
                  <a:pt x="61" y="56"/>
                </a:lnTo>
                <a:lnTo>
                  <a:pt x="56" y="57"/>
                </a:lnTo>
                <a:lnTo>
                  <a:pt x="54" y="58"/>
                </a:lnTo>
                <a:lnTo>
                  <a:pt x="53" y="60"/>
                </a:lnTo>
                <a:lnTo>
                  <a:pt x="52" y="64"/>
                </a:lnTo>
                <a:lnTo>
                  <a:pt x="52" y="68"/>
                </a:lnTo>
                <a:lnTo>
                  <a:pt x="50" y="71"/>
                </a:lnTo>
                <a:lnTo>
                  <a:pt x="49" y="74"/>
                </a:lnTo>
                <a:lnTo>
                  <a:pt x="49" y="77"/>
                </a:lnTo>
                <a:lnTo>
                  <a:pt x="50" y="81"/>
                </a:lnTo>
                <a:lnTo>
                  <a:pt x="50" y="86"/>
                </a:lnTo>
                <a:lnTo>
                  <a:pt x="52" y="91"/>
                </a:lnTo>
                <a:lnTo>
                  <a:pt x="52" y="93"/>
                </a:lnTo>
                <a:lnTo>
                  <a:pt x="52" y="97"/>
                </a:lnTo>
                <a:lnTo>
                  <a:pt x="49" y="98"/>
                </a:lnTo>
                <a:lnTo>
                  <a:pt x="46" y="100"/>
                </a:lnTo>
                <a:lnTo>
                  <a:pt x="41" y="101"/>
                </a:lnTo>
                <a:lnTo>
                  <a:pt x="36" y="104"/>
                </a:lnTo>
                <a:lnTo>
                  <a:pt x="30" y="106"/>
                </a:lnTo>
                <a:lnTo>
                  <a:pt x="26" y="111"/>
                </a:lnTo>
                <a:lnTo>
                  <a:pt x="21" y="114"/>
                </a:lnTo>
                <a:lnTo>
                  <a:pt x="19" y="118"/>
                </a:lnTo>
                <a:lnTo>
                  <a:pt x="18" y="122"/>
                </a:lnTo>
                <a:lnTo>
                  <a:pt x="18" y="127"/>
                </a:lnTo>
                <a:lnTo>
                  <a:pt x="18" y="129"/>
                </a:lnTo>
                <a:lnTo>
                  <a:pt x="18" y="133"/>
                </a:lnTo>
                <a:lnTo>
                  <a:pt x="17" y="135"/>
                </a:lnTo>
                <a:lnTo>
                  <a:pt x="14" y="138"/>
                </a:lnTo>
                <a:lnTo>
                  <a:pt x="11" y="140"/>
                </a:lnTo>
                <a:lnTo>
                  <a:pt x="8" y="143"/>
                </a:lnTo>
                <a:lnTo>
                  <a:pt x="4" y="146"/>
                </a:lnTo>
                <a:lnTo>
                  <a:pt x="1" y="150"/>
                </a:lnTo>
                <a:lnTo>
                  <a:pt x="0" y="152"/>
                </a:lnTo>
                <a:lnTo>
                  <a:pt x="0" y="156"/>
                </a:lnTo>
                <a:lnTo>
                  <a:pt x="0" y="161"/>
                </a:lnTo>
                <a:lnTo>
                  <a:pt x="1" y="167"/>
                </a:lnTo>
                <a:lnTo>
                  <a:pt x="1" y="170"/>
                </a:lnTo>
                <a:lnTo>
                  <a:pt x="3" y="175"/>
                </a:lnTo>
                <a:lnTo>
                  <a:pt x="6" y="180"/>
                </a:lnTo>
                <a:lnTo>
                  <a:pt x="7" y="184"/>
                </a:lnTo>
                <a:lnTo>
                  <a:pt x="8" y="186"/>
                </a:lnTo>
                <a:lnTo>
                  <a:pt x="7" y="191"/>
                </a:lnTo>
                <a:lnTo>
                  <a:pt x="6" y="195"/>
                </a:lnTo>
                <a:lnTo>
                  <a:pt x="6" y="198"/>
                </a:lnTo>
                <a:lnTo>
                  <a:pt x="3" y="203"/>
                </a:lnTo>
                <a:lnTo>
                  <a:pt x="2" y="208"/>
                </a:lnTo>
                <a:lnTo>
                  <a:pt x="2" y="213"/>
                </a:lnTo>
                <a:lnTo>
                  <a:pt x="2" y="218"/>
                </a:lnTo>
                <a:lnTo>
                  <a:pt x="2" y="222"/>
                </a:lnTo>
                <a:lnTo>
                  <a:pt x="3" y="226"/>
                </a:lnTo>
                <a:lnTo>
                  <a:pt x="4" y="228"/>
                </a:lnTo>
                <a:lnTo>
                  <a:pt x="7" y="231"/>
                </a:lnTo>
                <a:lnTo>
                  <a:pt x="11" y="232"/>
                </a:lnTo>
                <a:lnTo>
                  <a:pt x="13" y="233"/>
                </a:lnTo>
                <a:lnTo>
                  <a:pt x="17" y="236"/>
                </a:lnTo>
                <a:lnTo>
                  <a:pt x="19" y="239"/>
                </a:lnTo>
                <a:lnTo>
                  <a:pt x="21" y="242"/>
                </a:lnTo>
                <a:lnTo>
                  <a:pt x="23" y="245"/>
                </a:lnTo>
                <a:lnTo>
                  <a:pt x="23" y="248"/>
                </a:lnTo>
                <a:lnTo>
                  <a:pt x="24" y="251"/>
                </a:lnTo>
                <a:lnTo>
                  <a:pt x="23" y="255"/>
                </a:lnTo>
                <a:lnTo>
                  <a:pt x="23" y="259"/>
                </a:lnTo>
                <a:lnTo>
                  <a:pt x="24" y="263"/>
                </a:lnTo>
                <a:lnTo>
                  <a:pt x="26" y="267"/>
                </a:lnTo>
                <a:lnTo>
                  <a:pt x="29" y="270"/>
                </a:lnTo>
                <a:lnTo>
                  <a:pt x="31" y="273"/>
                </a:lnTo>
                <a:lnTo>
                  <a:pt x="35" y="274"/>
                </a:lnTo>
                <a:lnTo>
                  <a:pt x="38" y="276"/>
                </a:lnTo>
                <a:lnTo>
                  <a:pt x="43" y="276"/>
                </a:lnTo>
                <a:lnTo>
                  <a:pt x="47" y="277"/>
                </a:lnTo>
                <a:lnTo>
                  <a:pt x="48" y="279"/>
                </a:lnTo>
                <a:lnTo>
                  <a:pt x="49" y="282"/>
                </a:lnTo>
                <a:lnTo>
                  <a:pt x="49" y="283"/>
                </a:lnTo>
                <a:lnTo>
                  <a:pt x="49" y="285"/>
                </a:lnTo>
                <a:lnTo>
                  <a:pt x="50" y="288"/>
                </a:lnTo>
                <a:lnTo>
                  <a:pt x="50" y="291"/>
                </a:lnTo>
                <a:lnTo>
                  <a:pt x="52" y="296"/>
                </a:lnTo>
                <a:lnTo>
                  <a:pt x="54" y="300"/>
                </a:lnTo>
                <a:lnTo>
                  <a:pt x="58" y="301"/>
                </a:lnTo>
                <a:lnTo>
                  <a:pt x="63" y="302"/>
                </a:lnTo>
                <a:lnTo>
                  <a:pt x="66" y="301"/>
                </a:lnTo>
                <a:lnTo>
                  <a:pt x="71" y="300"/>
                </a:lnTo>
                <a:lnTo>
                  <a:pt x="75" y="296"/>
                </a:lnTo>
                <a:lnTo>
                  <a:pt x="76" y="293"/>
                </a:lnTo>
                <a:lnTo>
                  <a:pt x="77" y="288"/>
                </a:lnTo>
                <a:lnTo>
                  <a:pt x="79" y="284"/>
                </a:lnTo>
                <a:lnTo>
                  <a:pt x="82" y="280"/>
                </a:lnTo>
                <a:lnTo>
                  <a:pt x="83" y="278"/>
                </a:lnTo>
                <a:lnTo>
                  <a:pt x="84" y="273"/>
                </a:lnTo>
                <a:lnTo>
                  <a:pt x="86" y="270"/>
                </a:lnTo>
                <a:lnTo>
                  <a:pt x="86" y="267"/>
                </a:lnTo>
                <a:lnTo>
                  <a:pt x="86" y="263"/>
                </a:lnTo>
                <a:lnTo>
                  <a:pt x="84" y="261"/>
                </a:lnTo>
                <a:lnTo>
                  <a:pt x="83" y="259"/>
                </a:lnTo>
                <a:lnTo>
                  <a:pt x="82" y="254"/>
                </a:lnTo>
                <a:lnTo>
                  <a:pt x="81" y="250"/>
                </a:lnTo>
                <a:lnTo>
                  <a:pt x="81" y="245"/>
                </a:lnTo>
                <a:lnTo>
                  <a:pt x="81" y="241"/>
                </a:lnTo>
                <a:lnTo>
                  <a:pt x="82" y="236"/>
                </a:lnTo>
                <a:lnTo>
                  <a:pt x="83" y="231"/>
                </a:lnTo>
                <a:lnTo>
                  <a:pt x="84" y="226"/>
                </a:lnTo>
                <a:lnTo>
                  <a:pt x="87" y="222"/>
                </a:lnTo>
                <a:lnTo>
                  <a:pt x="88" y="216"/>
                </a:lnTo>
                <a:lnTo>
                  <a:pt x="92" y="214"/>
                </a:lnTo>
                <a:lnTo>
                  <a:pt x="94" y="210"/>
                </a:lnTo>
                <a:lnTo>
                  <a:pt x="96" y="208"/>
                </a:lnTo>
                <a:lnTo>
                  <a:pt x="101" y="205"/>
                </a:lnTo>
                <a:lnTo>
                  <a:pt x="107" y="209"/>
                </a:lnTo>
                <a:lnTo>
                  <a:pt x="112" y="211"/>
                </a:lnTo>
                <a:lnTo>
                  <a:pt x="117" y="214"/>
                </a:lnTo>
                <a:lnTo>
                  <a:pt x="122" y="214"/>
                </a:lnTo>
                <a:lnTo>
                  <a:pt x="127" y="213"/>
                </a:lnTo>
                <a:lnTo>
                  <a:pt x="129" y="209"/>
                </a:lnTo>
                <a:lnTo>
                  <a:pt x="132" y="205"/>
                </a:lnTo>
                <a:lnTo>
                  <a:pt x="133" y="203"/>
                </a:lnTo>
                <a:lnTo>
                  <a:pt x="133" y="201"/>
                </a:lnTo>
                <a:lnTo>
                  <a:pt x="133" y="197"/>
                </a:lnTo>
                <a:lnTo>
                  <a:pt x="133" y="195"/>
                </a:lnTo>
                <a:lnTo>
                  <a:pt x="132" y="191"/>
                </a:lnTo>
                <a:lnTo>
                  <a:pt x="132" y="187"/>
                </a:lnTo>
                <a:lnTo>
                  <a:pt x="132" y="185"/>
                </a:lnTo>
                <a:lnTo>
                  <a:pt x="132" y="182"/>
                </a:lnTo>
                <a:lnTo>
                  <a:pt x="133" y="178"/>
                </a:lnTo>
                <a:lnTo>
                  <a:pt x="135" y="175"/>
                </a:lnTo>
                <a:lnTo>
                  <a:pt x="139" y="174"/>
                </a:lnTo>
                <a:lnTo>
                  <a:pt x="142" y="174"/>
                </a:lnTo>
                <a:lnTo>
                  <a:pt x="147" y="174"/>
                </a:lnTo>
                <a:lnTo>
                  <a:pt x="152" y="176"/>
                </a:lnTo>
                <a:lnTo>
                  <a:pt x="156" y="176"/>
                </a:lnTo>
                <a:lnTo>
                  <a:pt x="158" y="174"/>
                </a:lnTo>
                <a:lnTo>
                  <a:pt x="158" y="170"/>
                </a:lnTo>
                <a:lnTo>
                  <a:pt x="158" y="168"/>
                </a:lnTo>
                <a:lnTo>
                  <a:pt x="158" y="163"/>
                </a:lnTo>
                <a:lnTo>
                  <a:pt x="159" y="161"/>
                </a:lnTo>
                <a:lnTo>
                  <a:pt x="159" y="156"/>
                </a:lnTo>
                <a:lnTo>
                  <a:pt x="159" y="152"/>
                </a:lnTo>
                <a:lnTo>
                  <a:pt x="159" y="149"/>
                </a:lnTo>
                <a:lnTo>
                  <a:pt x="161" y="146"/>
                </a:lnTo>
                <a:lnTo>
                  <a:pt x="162" y="143"/>
                </a:lnTo>
                <a:lnTo>
                  <a:pt x="163" y="141"/>
                </a:lnTo>
                <a:lnTo>
                  <a:pt x="165" y="140"/>
                </a:lnTo>
                <a:lnTo>
                  <a:pt x="169" y="141"/>
                </a:lnTo>
                <a:lnTo>
                  <a:pt x="174" y="143"/>
                </a:lnTo>
                <a:lnTo>
                  <a:pt x="179" y="145"/>
                </a:lnTo>
                <a:lnTo>
                  <a:pt x="182" y="149"/>
                </a:lnTo>
                <a:lnTo>
                  <a:pt x="186" y="151"/>
                </a:lnTo>
                <a:lnTo>
                  <a:pt x="190" y="153"/>
                </a:lnTo>
                <a:lnTo>
                  <a:pt x="193" y="155"/>
                </a:lnTo>
                <a:lnTo>
                  <a:pt x="196" y="153"/>
                </a:lnTo>
                <a:lnTo>
                  <a:pt x="200" y="151"/>
                </a:lnTo>
                <a:lnTo>
                  <a:pt x="204" y="145"/>
                </a:lnTo>
                <a:lnTo>
                  <a:pt x="208" y="139"/>
                </a:lnTo>
                <a:lnTo>
                  <a:pt x="211" y="134"/>
                </a:lnTo>
                <a:lnTo>
                  <a:pt x="216" y="130"/>
                </a:lnTo>
                <a:lnTo>
                  <a:pt x="219" y="127"/>
                </a:lnTo>
                <a:lnTo>
                  <a:pt x="222" y="126"/>
                </a:lnTo>
                <a:lnTo>
                  <a:pt x="226" y="126"/>
                </a:lnTo>
                <a:lnTo>
                  <a:pt x="231" y="128"/>
                </a:lnTo>
                <a:lnTo>
                  <a:pt x="234" y="132"/>
                </a:lnTo>
                <a:lnTo>
                  <a:pt x="238" y="135"/>
                </a:lnTo>
                <a:lnTo>
                  <a:pt x="242" y="139"/>
                </a:lnTo>
                <a:lnTo>
                  <a:pt x="244" y="141"/>
                </a:lnTo>
                <a:lnTo>
                  <a:pt x="246" y="144"/>
                </a:lnTo>
                <a:lnTo>
                  <a:pt x="250" y="144"/>
                </a:lnTo>
                <a:lnTo>
                  <a:pt x="254" y="141"/>
                </a:lnTo>
                <a:lnTo>
                  <a:pt x="259" y="139"/>
                </a:lnTo>
                <a:lnTo>
                  <a:pt x="262" y="133"/>
                </a:lnTo>
                <a:lnTo>
                  <a:pt x="266" y="128"/>
                </a:lnTo>
                <a:lnTo>
                  <a:pt x="269" y="124"/>
                </a:lnTo>
                <a:lnTo>
                  <a:pt x="273" y="121"/>
                </a:lnTo>
                <a:lnTo>
                  <a:pt x="275" y="120"/>
                </a:lnTo>
                <a:lnTo>
                  <a:pt x="278" y="120"/>
                </a:lnTo>
                <a:lnTo>
                  <a:pt x="280" y="121"/>
                </a:lnTo>
                <a:lnTo>
                  <a:pt x="284" y="126"/>
                </a:lnTo>
                <a:lnTo>
                  <a:pt x="286" y="130"/>
                </a:lnTo>
                <a:lnTo>
                  <a:pt x="288" y="134"/>
                </a:lnTo>
                <a:lnTo>
                  <a:pt x="288" y="137"/>
                </a:lnTo>
                <a:lnTo>
                  <a:pt x="288" y="139"/>
                </a:lnTo>
                <a:lnTo>
                  <a:pt x="288" y="140"/>
                </a:lnTo>
                <a:lnTo>
                  <a:pt x="288" y="141"/>
                </a:lnTo>
                <a:lnTo>
                  <a:pt x="289" y="144"/>
                </a:lnTo>
                <a:lnTo>
                  <a:pt x="292" y="146"/>
                </a:lnTo>
                <a:lnTo>
                  <a:pt x="295" y="147"/>
                </a:lnTo>
                <a:lnTo>
                  <a:pt x="297" y="149"/>
                </a:lnTo>
                <a:lnTo>
                  <a:pt x="298" y="149"/>
                </a:lnTo>
                <a:lnTo>
                  <a:pt x="301" y="149"/>
                </a:lnTo>
                <a:lnTo>
                  <a:pt x="302" y="146"/>
                </a:lnTo>
                <a:lnTo>
                  <a:pt x="303" y="14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299" name="Freeform 21"/>
          <p:cNvSpPr>
            <a:spLocks/>
          </p:cNvSpPr>
          <p:nvPr/>
        </p:nvSpPr>
        <p:spPr bwMode="auto">
          <a:xfrm flipH="1">
            <a:off x="8239125" y="4652963"/>
            <a:ext cx="295275" cy="176212"/>
          </a:xfrm>
          <a:custGeom>
            <a:avLst/>
            <a:gdLst>
              <a:gd name="T0" fmla="*/ 2147483647 w 186"/>
              <a:gd name="T1" fmla="*/ 2147483647 h 111"/>
              <a:gd name="T2" fmla="*/ 2147483647 w 186"/>
              <a:gd name="T3" fmla="*/ 2147483647 h 111"/>
              <a:gd name="T4" fmla="*/ 2147483647 w 186"/>
              <a:gd name="T5" fmla="*/ 2147483647 h 111"/>
              <a:gd name="T6" fmla="*/ 2147483647 w 186"/>
              <a:gd name="T7" fmla="*/ 2147483647 h 111"/>
              <a:gd name="T8" fmla="*/ 2147483647 w 186"/>
              <a:gd name="T9" fmla="*/ 2147483647 h 111"/>
              <a:gd name="T10" fmla="*/ 2147483647 w 186"/>
              <a:gd name="T11" fmla="*/ 2147483647 h 111"/>
              <a:gd name="T12" fmla="*/ 2147483647 w 186"/>
              <a:gd name="T13" fmla="*/ 2147483647 h 111"/>
              <a:gd name="T14" fmla="*/ 2147483647 w 186"/>
              <a:gd name="T15" fmla="*/ 2147483647 h 111"/>
              <a:gd name="T16" fmla="*/ 2147483647 w 186"/>
              <a:gd name="T17" fmla="*/ 2147483647 h 111"/>
              <a:gd name="T18" fmla="*/ 2147483647 w 186"/>
              <a:gd name="T19" fmla="*/ 2147483647 h 111"/>
              <a:gd name="T20" fmla="*/ 2147483647 w 186"/>
              <a:gd name="T21" fmla="*/ 2147483647 h 111"/>
              <a:gd name="T22" fmla="*/ 2147483647 w 186"/>
              <a:gd name="T23" fmla="*/ 2147483647 h 111"/>
              <a:gd name="T24" fmla="*/ 2147483647 w 186"/>
              <a:gd name="T25" fmla="*/ 2147483647 h 111"/>
              <a:gd name="T26" fmla="*/ 2147483647 w 186"/>
              <a:gd name="T27" fmla="*/ 2147483647 h 111"/>
              <a:gd name="T28" fmla="*/ 2147483647 w 186"/>
              <a:gd name="T29" fmla="*/ 2147483647 h 111"/>
              <a:gd name="T30" fmla="*/ 2147483647 w 186"/>
              <a:gd name="T31" fmla="*/ 2147483647 h 111"/>
              <a:gd name="T32" fmla="*/ 2147483647 w 186"/>
              <a:gd name="T33" fmla="*/ 2147483647 h 111"/>
              <a:gd name="T34" fmla="*/ 2147483647 w 186"/>
              <a:gd name="T35" fmla="*/ 2147483647 h 111"/>
              <a:gd name="T36" fmla="*/ 2147483647 w 186"/>
              <a:gd name="T37" fmla="*/ 2147483647 h 111"/>
              <a:gd name="T38" fmla="*/ 2147483647 w 186"/>
              <a:gd name="T39" fmla="*/ 2147483647 h 111"/>
              <a:gd name="T40" fmla="*/ 2147483647 w 186"/>
              <a:gd name="T41" fmla="*/ 2147483647 h 111"/>
              <a:gd name="T42" fmla="*/ 2147483647 w 186"/>
              <a:gd name="T43" fmla="*/ 2147483647 h 111"/>
              <a:gd name="T44" fmla="*/ 2147483647 w 186"/>
              <a:gd name="T45" fmla="*/ 2147483647 h 111"/>
              <a:gd name="T46" fmla="*/ 2147483647 w 186"/>
              <a:gd name="T47" fmla="*/ 2147483647 h 111"/>
              <a:gd name="T48" fmla="*/ 2147483647 w 186"/>
              <a:gd name="T49" fmla="*/ 2147483647 h 111"/>
              <a:gd name="T50" fmla="*/ 2147483647 w 186"/>
              <a:gd name="T51" fmla="*/ 2147483647 h 111"/>
              <a:gd name="T52" fmla="*/ 2147483647 w 186"/>
              <a:gd name="T53" fmla="*/ 2147483647 h 111"/>
              <a:gd name="T54" fmla="*/ 2147483647 w 186"/>
              <a:gd name="T55" fmla="*/ 2147483647 h 111"/>
              <a:gd name="T56" fmla="*/ 2147483647 w 186"/>
              <a:gd name="T57" fmla="*/ 2147483647 h 111"/>
              <a:gd name="T58" fmla="*/ 2147483647 w 186"/>
              <a:gd name="T59" fmla="*/ 2147483647 h 111"/>
              <a:gd name="T60" fmla="*/ 2147483647 w 186"/>
              <a:gd name="T61" fmla="*/ 2147483647 h 111"/>
              <a:gd name="T62" fmla="*/ 2147483647 w 186"/>
              <a:gd name="T63" fmla="*/ 2147483647 h 111"/>
              <a:gd name="T64" fmla="*/ 2147483647 w 186"/>
              <a:gd name="T65" fmla="*/ 2147483647 h 111"/>
              <a:gd name="T66" fmla="*/ 2147483647 w 186"/>
              <a:gd name="T67" fmla="*/ 2147483647 h 111"/>
              <a:gd name="T68" fmla="*/ 2147483647 w 186"/>
              <a:gd name="T69" fmla="*/ 2147483647 h 111"/>
              <a:gd name="T70" fmla="*/ 2147483647 w 186"/>
              <a:gd name="T71" fmla="*/ 2147483647 h 111"/>
              <a:gd name="T72" fmla="*/ 2147483647 w 186"/>
              <a:gd name="T73" fmla="*/ 2147483647 h 111"/>
              <a:gd name="T74" fmla="*/ 2147483647 w 186"/>
              <a:gd name="T75" fmla="*/ 2147483647 h 111"/>
              <a:gd name="T76" fmla="*/ 2147483647 w 186"/>
              <a:gd name="T77" fmla="*/ 2147483647 h 111"/>
              <a:gd name="T78" fmla="*/ 2147483647 w 186"/>
              <a:gd name="T79" fmla="*/ 2147483647 h 111"/>
              <a:gd name="T80" fmla="*/ 2147483647 w 186"/>
              <a:gd name="T81" fmla="*/ 2147483647 h 111"/>
              <a:gd name="T82" fmla="*/ 2147483647 w 186"/>
              <a:gd name="T83" fmla="*/ 2147483647 h 111"/>
              <a:gd name="T84" fmla="*/ 2147483647 w 186"/>
              <a:gd name="T85" fmla="*/ 2147483647 h 111"/>
              <a:gd name="T86" fmla="*/ 2147483647 w 186"/>
              <a:gd name="T87" fmla="*/ 2147483647 h 111"/>
              <a:gd name="T88" fmla="*/ 2147483647 w 186"/>
              <a:gd name="T89" fmla="*/ 2147483647 h 111"/>
              <a:gd name="T90" fmla="*/ 2147483647 w 186"/>
              <a:gd name="T91" fmla="*/ 2147483647 h 111"/>
              <a:gd name="T92" fmla="*/ 2147483647 w 186"/>
              <a:gd name="T93" fmla="*/ 2147483647 h 111"/>
              <a:gd name="T94" fmla="*/ 2147483647 w 186"/>
              <a:gd name="T95" fmla="*/ 2147483647 h 111"/>
              <a:gd name="T96" fmla="*/ 2147483647 w 186"/>
              <a:gd name="T97" fmla="*/ 2147483647 h 111"/>
              <a:gd name="T98" fmla="*/ 2147483647 w 186"/>
              <a:gd name="T99" fmla="*/ 2147483647 h 111"/>
              <a:gd name="T100" fmla="*/ 2147483647 w 186"/>
              <a:gd name="T101" fmla="*/ 2147483647 h 111"/>
              <a:gd name="T102" fmla="*/ 2147483647 w 186"/>
              <a:gd name="T103" fmla="*/ 2147483647 h 111"/>
              <a:gd name="T104" fmla="*/ 2147483647 w 186"/>
              <a:gd name="T105" fmla="*/ 2147483647 h 111"/>
              <a:gd name="T106" fmla="*/ 2147483647 w 186"/>
              <a:gd name="T107" fmla="*/ 2147483647 h 111"/>
              <a:gd name="T108" fmla="*/ 2147483647 w 186"/>
              <a:gd name="T109" fmla="*/ 2147483647 h 1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
              <a:gd name="T166" fmla="*/ 0 h 111"/>
              <a:gd name="T167" fmla="*/ 186 w 186"/>
              <a:gd name="T168" fmla="*/ 111 h 1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 h="111">
                <a:moveTo>
                  <a:pt x="73" y="1"/>
                </a:moveTo>
                <a:lnTo>
                  <a:pt x="78" y="0"/>
                </a:lnTo>
                <a:lnTo>
                  <a:pt x="83" y="1"/>
                </a:lnTo>
                <a:lnTo>
                  <a:pt x="85" y="4"/>
                </a:lnTo>
                <a:lnTo>
                  <a:pt x="89" y="7"/>
                </a:lnTo>
                <a:lnTo>
                  <a:pt x="90" y="12"/>
                </a:lnTo>
                <a:lnTo>
                  <a:pt x="90" y="17"/>
                </a:lnTo>
                <a:lnTo>
                  <a:pt x="89" y="22"/>
                </a:lnTo>
                <a:lnTo>
                  <a:pt x="87" y="27"/>
                </a:lnTo>
                <a:lnTo>
                  <a:pt x="85" y="30"/>
                </a:lnTo>
                <a:lnTo>
                  <a:pt x="85" y="33"/>
                </a:lnTo>
                <a:lnTo>
                  <a:pt x="85" y="36"/>
                </a:lnTo>
                <a:lnTo>
                  <a:pt x="85" y="40"/>
                </a:lnTo>
                <a:lnTo>
                  <a:pt x="88" y="42"/>
                </a:lnTo>
                <a:lnTo>
                  <a:pt x="91" y="47"/>
                </a:lnTo>
                <a:lnTo>
                  <a:pt x="95" y="45"/>
                </a:lnTo>
                <a:lnTo>
                  <a:pt x="97" y="42"/>
                </a:lnTo>
                <a:lnTo>
                  <a:pt x="96" y="38"/>
                </a:lnTo>
                <a:lnTo>
                  <a:pt x="96" y="35"/>
                </a:lnTo>
                <a:lnTo>
                  <a:pt x="95" y="32"/>
                </a:lnTo>
                <a:lnTo>
                  <a:pt x="95" y="28"/>
                </a:lnTo>
                <a:lnTo>
                  <a:pt x="96" y="25"/>
                </a:lnTo>
                <a:lnTo>
                  <a:pt x="97" y="24"/>
                </a:lnTo>
                <a:lnTo>
                  <a:pt x="100" y="23"/>
                </a:lnTo>
                <a:lnTo>
                  <a:pt x="104" y="23"/>
                </a:lnTo>
                <a:lnTo>
                  <a:pt x="107" y="19"/>
                </a:lnTo>
                <a:lnTo>
                  <a:pt x="111" y="19"/>
                </a:lnTo>
                <a:lnTo>
                  <a:pt x="114" y="18"/>
                </a:lnTo>
                <a:lnTo>
                  <a:pt x="119" y="19"/>
                </a:lnTo>
                <a:lnTo>
                  <a:pt x="123" y="19"/>
                </a:lnTo>
                <a:lnTo>
                  <a:pt x="127" y="22"/>
                </a:lnTo>
                <a:lnTo>
                  <a:pt x="130" y="25"/>
                </a:lnTo>
                <a:lnTo>
                  <a:pt x="134" y="28"/>
                </a:lnTo>
                <a:lnTo>
                  <a:pt x="136" y="32"/>
                </a:lnTo>
                <a:lnTo>
                  <a:pt x="137" y="35"/>
                </a:lnTo>
                <a:lnTo>
                  <a:pt x="139" y="38"/>
                </a:lnTo>
                <a:lnTo>
                  <a:pt x="139" y="42"/>
                </a:lnTo>
                <a:lnTo>
                  <a:pt x="137" y="46"/>
                </a:lnTo>
                <a:lnTo>
                  <a:pt x="137" y="50"/>
                </a:lnTo>
                <a:lnTo>
                  <a:pt x="134" y="52"/>
                </a:lnTo>
                <a:lnTo>
                  <a:pt x="130" y="56"/>
                </a:lnTo>
                <a:lnTo>
                  <a:pt x="124" y="58"/>
                </a:lnTo>
                <a:lnTo>
                  <a:pt x="119" y="63"/>
                </a:lnTo>
                <a:lnTo>
                  <a:pt x="118" y="65"/>
                </a:lnTo>
                <a:lnTo>
                  <a:pt x="118" y="68"/>
                </a:lnTo>
                <a:lnTo>
                  <a:pt x="119" y="70"/>
                </a:lnTo>
                <a:lnTo>
                  <a:pt x="123" y="73"/>
                </a:lnTo>
                <a:lnTo>
                  <a:pt x="125" y="68"/>
                </a:lnTo>
                <a:lnTo>
                  <a:pt x="128" y="65"/>
                </a:lnTo>
                <a:lnTo>
                  <a:pt x="131" y="62"/>
                </a:lnTo>
                <a:lnTo>
                  <a:pt x="136" y="59"/>
                </a:lnTo>
                <a:lnTo>
                  <a:pt x="140" y="57"/>
                </a:lnTo>
                <a:lnTo>
                  <a:pt x="143" y="56"/>
                </a:lnTo>
                <a:lnTo>
                  <a:pt x="148" y="56"/>
                </a:lnTo>
                <a:lnTo>
                  <a:pt x="153" y="56"/>
                </a:lnTo>
                <a:lnTo>
                  <a:pt x="157" y="56"/>
                </a:lnTo>
                <a:lnTo>
                  <a:pt x="162" y="57"/>
                </a:lnTo>
                <a:lnTo>
                  <a:pt x="166" y="58"/>
                </a:lnTo>
                <a:lnTo>
                  <a:pt x="170" y="61"/>
                </a:lnTo>
                <a:lnTo>
                  <a:pt x="174" y="63"/>
                </a:lnTo>
                <a:lnTo>
                  <a:pt x="177" y="67"/>
                </a:lnTo>
                <a:lnTo>
                  <a:pt x="180" y="70"/>
                </a:lnTo>
                <a:lnTo>
                  <a:pt x="183" y="75"/>
                </a:lnTo>
                <a:lnTo>
                  <a:pt x="185" y="79"/>
                </a:lnTo>
                <a:lnTo>
                  <a:pt x="186" y="84"/>
                </a:lnTo>
                <a:lnTo>
                  <a:pt x="186" y="88"/>
                </a:lnTo>
                <a:lnTo>
                  <a:pt x="185" y="92"/>
                </a:lnTo>
                <a:lnTo>
                  <a:pt x="183" y="96"/>
                </a:lnTo>
                <a:lnTo>
                  <a:pt x="180" y="99"/>
                </a:lnTo>
                <a:lnTo>
                  <a:pt x="177" y="102"/>
                </a:lnTo>
                <a:lnTo>
                  <a:pt x="174" y="105"/>
                </a:lnTo>
                <a:lnTo>
                  <a:pt x="169" y="106"/>
                </a:lnTo>
                <a:lnTo>
                  <a:pt x="165" y="108"/>
                </a:lnTo>
                <a:lnTo>
                  <a:pt x="162" y="108"/>
                </a:lnTo>
                <a:lnTo>
                  <a:pt x="158" y="106"/>
                </a:lnTo>
                <a:lnTo>
                  <a:pt x="154" y="104"/>
                </a:lnTo>
                <a:lnTo>
                  <a:pt x="151" y="102"/>
                </a:lnTo>
                <a:lnTo>
                  <a:pt x="150" y="98"/>
                </a:lnTo>
                <a:lnTo>
                  <a:pt x="148" y="93"/>
                </a:lnTo>
                <a:lnTo>
                  <a:pt x="148" y="90"/>
                </a:lnTo>
                <a:lnTo>
                  <a:pt x="148" y="87"/>
                </a:lnTo>
                <a:lnTo>
                  <a:pt x="150" y="84"/>
                </a:lnTo>
                <a:lnTo>
                  <a:pt x="150" y="80"/>
                </a:lnTo>
                <a:lnTo>
                  <a:pt x="153" y="79"/>
                </a:lnTo>
                <a:lnTo>
                  <a:pt x="157" y="77"/>
                </a:lnTo>
                <a:lnTo>
                  <a:pt x="157" y="79"/>
                </a:lnTo>
                <a:lnTo>
                  <a:pt x="158" y="81"/>
                </a:lnTo>
                <a:lnTo>
                  <a:pt x="158" y="85"/>
                </a:lnTo>
                <a:lnTo>
                  <a:pt x="160" y="88"/>
                </a:lnTo>
                <a:lnTo>
                  <a:pt x="160" y="91"/>
                </a:lnTo>
                <a:lnTo>
                  <a:pt x="162" y="94"/>
                </a:lnTo>
                <a:lnTo>
                  <a:pt x="163" y="97"/>
                </a:lnTo>
                <a:lnTo>
                  <a:pt x="164" y="99"/>
                </a:lnTo>
                <a:lnTo>
                  <a:pt x="168" y="96"/>
                </a:lnTo>
                <a:lnTo>
                  <a:pt x="173" y="94"/>
                </a:lnTo>
                <a:lnTo>
                  <a:pt x="174" y="90"/>
                </a:lnTo>
                <a:lnTo>
                  <a:pt x="174" y="85"/>
                </a:lnTo>
                <a:lnTo>
                  <a:pt x="174" y="81"/>
                </a:lnTo>
                <a:lnTo>
                  <a:pt x="173" y="77"/>
                </a:lnTo>
                <a:lnTo>
                  <a:pt x="170" y="74"/>
                </a:lnTo>
                <a:lnTo>
                  <a:pt x="168" y="71"/>
                </a:lnTo>
                <a:lnTo>
                  <a:pt x="164" y="69"/>
                </a:lnTo>
                <a:lnTo>
                  <a:pt x="162" y="68"/>
                </a:lnTo>
                <a:lnTo>
                  <a:pt x="157" y="67"/>
                </a:lnTo>
                <a:lnTo>
                  <a:pt x="153" y="65"/>
                </a:lnTo>
                <a:lnTo>
                  <a:pt x="148" y="65"/>
                </a:lnTo>
                <a:lnTo>
                  <a:pt x="145" y="67"/>
                </a:lnTo>
                <a:lnTo>
                  <a:pt x="141" y="68"/>
                </a:lnTo>
                <a:lnTo>
                  <a:pt x="137" y="70"/>
                </a:lnTo>
                <a:lnTo>
                  <a:pt x="135" y="74"/>
                </a:lnTo>
                <a:lnTo>
                  <a:pt x="134" y="79"/>
                </a:lnTo>
                <a:lnTo>
                  <a:pt x="130" y="80"/>
                </a:lnTo>
                <a:lnTo>
                  <a:pt x="127" y="82"/>
                </a:lnTo>
                <a:lnTo>
                  <a:pt x="123" y="82"/>
                </a:lnTo>
                <a:lnTo>
                  <a:pt x="119" y="82"/>
                </a:lnTo>
                <a:lnTo>
                  <a:pt x="114" y="79"/>
                </a:lnTo>
                <a:lnTo>
                  <a:pt x="111" y="74"/>
                </a:lnTo>
                <a:lnTo>
                  <a:pt x="110" y="70"/>
                </a:lnTo>
                <a:lnTo>
                  <a:pt x="108" y="67"/>
                </a:lnTo>
                <a:lnTo>
                  <a:pt x="108" y="64"/>
                </a:lnTo>
                <a:lnTo>
                  <a:pt x="110" y="61"/>
                </a:lnTo>
                <a:lnTo>
                  <a:pt x="110" y="57"/>
                </a:lnTo>
                <a:lnTo>
                  <a:pt x="112" y="54"/>
                </a:lnTo>
                <a:lnTo>
                  <a:pt x="114" y="52"/>
                </a:lnTo>
                <a:lnTo>
                  <a:pt x="119" y="50"/>
                </a:lnTo>
                <a:lnTo>
                  <a:pt x="120" y="47"/>
                </a:lnTo>
                <a:lnTo>
                  <a:pt x="124" y="42"/>
                </a:lnTo>
                <a:lnTo>
                  <a:pt x="125" y="38"/>
                </a:lnTo>
                <a:lnTo>
                  <a:pt x="127" y="35"/>
                </a:lnTo>
                <a:lnTo>
                  <a:pt x="122" y="32"/>
                </a:lnTo>
                <a:lnTo>
                  <a:pt x="118" y="29"/>
                </a:lnTo>
                <a:lnTo>
                  <a:pt x="113" y="30"/>
                </a:lnTo>
                <a:lnTo>
                  <a:pt x="108" y="33"/>
                </a:lnTo>
                <a:lnTo>
                  <a:pt x="107" y="36"/>
                </a:lnTo>
                <a:lnTo>
                  <a:pt x="107" y="41"/>
                </a:lnTo>
                <a:lnTo>
                  <a:pt x="108" y="46"/>
                </a:lnTo>
                <a:lnTo>
                  <a:pt x="108" y="51"/>
                </a:lnTo>
                <a:lnTo>
                  <a:pt x="108" y="54"/>
                </a:lnTo>
                <a:lnTo>
                  <a:pt x="106" y="57"/>
                </a:lnTo>
                <a:lnTo>
                  <a:pt x="104" y="57"/>
                </a:lnTo>
                <a:lnTo>
                  <a:pt x="102" y="58"/>
                </a:lnTo>
                <a:lnTo>
                  <a:pt x="99" y="57"/>
                </a:lnTo>
                <a:lnTo>
                  <a:pt x="96" y="57"/>
                </a:lnTo>
                <a:lnTo>
                  <a:pt x="90" y="57"/>
                </a:lnTo>
                <a:lnTo>
                  <a:pt x="85" y="57"/>
                </a:lnTo>
                <a:lnTo>
                  <a:pt x="82" y="54"/>
                </a:lnTo>
                <a:lnTo>
                  <a:pt x="78" y="52"/>
                </a:lnTo>
                <a:lnTo>
                  <a:pt x="77" y="50"/>
                </a:lnTo>
                <a:lnTo>
                  <a:pt x="76" y="47"/>
                </a:lnTo>
                <a:lnTo>
                  <a:pt x="73" y="44"/>
                </a:lnTo>
                <a:lnTo>
                  <a:pt x="73" y="41"/>
                </a:lnTo>
                <a:lnTo>
                  <a:pt x="73" y="38"/>
                </a:lnTo>
                <a:lnTo>
                  <a:pt x="73" y="35"/>
                </a:lnTo>
                <a:lnTo>
                  <a:pt x="73" y="32"/>
                </a:lnTo>
                <a:lnTo>
                  <a:pt x="75" y="29"/>
                </a:lnTo>
                <a:lnTo>
                  <a:pt x="75" y="25"/>
                </a:lnTo>
                <a:lnTo>
                  <a:pt x="76" y="22"/>
                </a:lnTo>
                <a:lnTo>
                  <a:pt x="77" y="19"/>
                </a:lnTo>
                <a:lnTo>
                  <a:pt x="77" y="16"/>
                </a:lnTo>
                <a:lnTo>
                  <a:pt x="78" y="12"/>
                </a:lnTo>
                <a:lnTo>
                  <a:pt x="78" y="11"/>
                </a:lnTo>
                <a:lnTo>
                  <a:pt x="76" y="11"/>
                </a:lnTo>
                <a:lnTo>
                  <a:pt x="73" y="11"/>
                </a:lnTo>
                <a:lnTo>
                  <a:pt x="70" y="11"/>
                </a:lnTo>
                <a:lnTo>
                  <a:pt x="66" y="10"/>
                </a:lnTo>
                <a:lnTo>
                  <a:pt x="62" y="10"/>
                </a:lnTo>
                <a:lnTo>
                  <a:pt x="60" y="10"/>
                </a:lnTo>
                <a:lnTo>
                  <a:pt x="58" y="11"/>
                </a:lnTo>
                <a:lnTo>
                  <a:pt x="56" y="13"/>
                </a:lnTo>
                <a:lnTo>
                  <a:pt x="59" y="17"/>
                </a:lnTo>
                <a:lnTo>
                  <a:pt x="62" y="21"/>
                </a:lnTo>
                <a:lnTo>
                  <a:pt x="62" y="24"/>
                </a:lnTo>
                <a:lnTo>
                  <a:pt x="64" y="28"/>
                </a:lnTo>
                <a:lnTo>
                  <a:pt x="62" y="32"/>
                </a:lnTo>
                <a:lnTo>
                  <a:pt x="61" y="35"/>
                </a:lnTo>
                <a:lnTo>
                  <a:pt x="59" y="38"/>
                </a:lnTo>
                <a:lnTo>
                  <a:pt x="56" y="41"/>
                </a:lnTo>
                <a:lnTo>
                  <a:pt x="54" y="42"/>
                </a:lnTo>
                <a:lnTo>
                  <a:pt x="50" y="44"/>
                </a:lnTo>
                <a:lnTo>
                  <a:pt x="47" y="44"/>
                </a:lnTo>
                <a:lnTo>
                  <a:pt x="44" y="44"/>
                </a:lnTo>
                <a:lnTo>
                  <a:pt x="41" y="42"/>
                </a:lnTo>
                <a:lnTo>
                  <a:pt x="37" y="40"/>
                </a:lnTo>
                <a:lnTo>
                  <a:pt x="35" y="38"/>
                </a:lnTo>
                <a:lnTo>
                  <a:pt x="32" y="33"/>
                </a:lnTo>
                <a:lnTo>
                  <a:pt x="32" y="30"/>
                </a:lnTo>
                <a:lnTo>
                  <a:pt x="31" y="28"/>
                </a:lnTo>
                <a:lnTo>
                  <a:pt x="30" y="25"/>
                </a:lnTo>
                <a:lnTo>
                  <a:pt x="29" y="22"/>
                </a:lnTo>
                <a:lnTo>
                  <a:pt x="27" y="19"/>
                </a:lnTo>
                <a:lnTo>
                  <a:pt x="26" y="16"/>
                </a:lnTo>
                <a:lnTo>
                  <a:pt x="25" y="13"/>
                </a:lnTo>
                <a:lnTo>
                  <a:pt x="25" y="12"/>
                </a:lnTo>
                <a:lnTo>
                  <a:pt x="21" y="15"/>
                </a:lnTo>
                <a:lnTo>
                  <a:pt x="18" y="17"/>
                </a:lnTo>
                <a:lnTo>
                  <a:pt x="14" y="21"/>
                </a:lnTo>
                <a:lnTo>
                  <a:pt x="13" y="25"/>
                </a:lnTo>
                <a:lnTo>
                  <a:pt x="15" y="25"/>
                </a:lnTo>
                <a:lnTo>
                  <a:pt x="19" y="27"/>
                </a:lnTo>
                <a:lnTo>
                  <a:pt x="21" y="28"/>
                </a:lnTo>
                <a:lnTo>
                  <a:pt x="24" y="30"/>
                </a:lnTo>
                <a:lnTo>
                  <a:pt x="26" y="35"/>
                </a:lnTo>
                <a:lnTo>
                  <a:pt x="26" y="41"/>
                </a:lnTo>
                <a:lnTo>
                  <a:pt x="25" y="47"/>
                </a:lnTo>
                <a:lnTo>
                  <a:pt x="22" y="53"/>
                </a:lnTo>
                <a:lnTo>
                  <a:pt x="19" y="58"/>
                </a:lnTo>
                <a:lnTo>
                  <a:pt x="15" y="63"/>
                </a:lnTo>
                <a:lnTo>
                  <a:pt x="19" y="65"/>
                </a:lnTo>
                <a:lnTo>
                  <a:pt x="22" y="68"/>
                </a:lnTo>
                <a:lnTo>
                  <a:pt x="27" y="69"/>
                </a:lnTo>
                <a:lnTo>
                  <a:pt x="32" y="71"/>
                </a:lnTo>
                <a:lnTo>
                  <a:pt x="37" y="73"/>
                </a:lnTo>
                <a:lnTo>
                  <a:pt x="41" y="74"/>
                </a:lnTo>
                <a:lnTo>
                  <a:pt x="44" y="75"/>
                </a:lnTo>
                <a:lnTo>
                  <a:pt x="49" y="79"/>
                </a:lnTo>
                <a:lnTo>
                  <a:pt x="50" y="79"/>
                </a:lnTo>
                <a:lnTo>
                  <a:pt x="48" y="75"/>
                </a:lnTo>
                <a:lnTo>
                  <a:pt x="44" y="73"/>
                </a:lnTo>
                <a:lnTo>
                  <a:pt x="39" y="70"/>
                </a:lnTo>
                <a:lnTo>
                  <a:pt x="37" y="68"/>
                </a:lnTo>
                <a:lnTo>
                  <a:pt x="39" y="63"/>
                </a:lnTo>
                <a:lnTo>
                  <a:pt x="44" y="59"/>
                </a:lnTo>
                <a:lnTo>
                  <a:pt x="48" y="57"/>
                </a:lnTo>
                <a:lnTo>
                  <a:pt x="50" y="54"/>
                </a:lnTo>
                <a:lnTo>
                  <a:pt x="54" y="53"/>
                </a:lnTo>
                <a:lnTo>
                  <a:pt x="58" y="53"/>
                </a:lnTo>
                <a:lnTo>
                  <a:pt x="61" y="52"/>
                </a:lnTo>
                <a:lnTo>
                  <a:pt x="64" y="52"/>
                </a:lnTo>
                <a:lnTo>
                  <a:pt x="67" y="53"/>
                </a:lnTo>
                <a:lnTo>
                  <a:pt x="70" y="54"/>
                </a:lnTo>
                <a:lnTo>
                  <a:pt x="72" y="56"/>
                </a:lnTo>
                <a:lnTo>
                  <a:pt x="73" y="59"/>
                </a:lnTo>
                <a:lnTo>
                  <a:pt x="75" y="62"/>
                </a:lnTo>
                <a:lnTo>
                  <a:pt x="76" y="67"/>
                </a:lnTo>
                <a:lnTo>
                  <a:pt x="76" y="73"/>
                </a:lnTo>
                <a:lnTo>
                  <a:pt x="79" y="77"/>
                </a:lnTo>
                <a:lnTo>
                  <a:pt x="81" y="79"/>
                </a:lnTo>
                <a:lnTo>
                  <a:pt x="84" y="80"/>
                </a:lnTo>
                <a:lnTo>
                  <a:pt x="87" y="81"/>
                </a:lnTo>
                <a:lnTo>
                  <a:pt x="90" y="82"/>
                </a:lnTo>
                <a:lnTo>
                  <a:pt x="90" y="79"/>
                </a:lnTo>
                <a:lnTo>
                  <a:pt x="91" y="77"/>
                </a:lnTo>
                <a:lnTo>
                  <a:pt x="91" y="75"/>
                </a:lnTo>
                <a:lnTo>
                  <a:pt x="94" y="74"/>
                </a:lnTo>
                <a:lnTo>
                  <a:pt x="97" y="74"/>
                </a:lnTo>
                <a:lnTo>
                  <a:pt x="104" y="75"/>
                </a:lnTo>
                <a:lnTo>
                  <a:pt x="108" y="76"/>
                </a:lnTo>
                <a:lnTo>
                  <a:pt x="112" y="80"/>
                </a:lnTo>
                <a:lnTo>
                  <a:pt x="116" y="85"/>
                </a:lnTo>
                <a:lnTo>
                  <a:pt x="117" y="90"/>
                </a:lnTo>
                <a:lnTo>
                  <a:pt x="118" y="93"/>
                </a:lnTo>
                <a:lnTo>
                  <a:pt x="122" y="98"/>
                </a:lnTo>
                <a:lnTo>
                  <a:pt x="124" y="102"/>
                </a:lnTo>
                <a:lnTo>
                  <a:pt x="128" y="105"/>
                </a:lnTo>
                <a:lnTo>
                  <a:pt x="125" y="108"/>
                </a:lnTo>
                <a:lnTo>
                  <a:pt x="123" y="111"/>
                </a:lnTo>
                <a:lnTo>
                  <a:pt x="118" y="111"/>
                </a:lnTo>
                <a:lnTo>
                  <a:pt x="114" y="109"/>
                </a:lnTo>
                <a:lnTo>
                  <a:pt x="112" y="108"/>
                </a:lnTo>
                <a:lnTo>
                  <a:pt x="110" y="104"/>
                </a:lnTo>
                <a:lnTo>
                  <a:pt x="106" y="100"/>
                </a:lnTo>
                <a:lnTo>
                  <a:pt x="105" y="97"/>
                </a:lnTo>
                <a:lnTo>
                  <a:pt x="105" y="93"/>
                </a:lnTo>
                <a:lnTo>
                  <a:pt x="107" y="90"/>
                </a:lnTo>
                <a:lnTo>
                  <a:pt x="105" y="88"/>
                </a:lnTo>
                <a:lnTo>
                  <a:pt x="104" y="86"/>
                </a:lnTo>
                <a:lnTo>
                  <a:pt x="100" y="90"/>
                </a:lnTo>
                <a:lnTo>
                  <a:pt x="96" y="93"/>
                </a:lnTo>
                <a:lnTo>
                  <a:pt x="93" y="97"/>
                </a:lnTo>
                <a:lnTo>
                  <a:pt x="89" y="100"/>
                </a:lnTo>
                <a:lnTo>
                  <a:pt x="85" y="102"/>
                </a:lnTo>
                <a:lnTo>
                  <a:pt x="82" y="102"/>
                </a:lnTo>
                <a:lnTo>
                  <a:pt x="81" y="99"/>
                </a:lnTo>
                <a:lnTo>
                  <a:pt x="79" y="98"/>
                </a:lnTo>
                <a:lnTo>
                  <a:pt x="78" y="96"/>
                </a:lnTo>
                <a:lnTo>
                  <a:pt x="78" y="92"/>
                </a:lnTo>
                <a:lnTo>
                  <a:pt x="76" y="88"/>
                </a:lnTo>
                <a:lnTo>
                  <a:pt x="73" y="85"/>
                </a:lnTo>
                <a:lnTo>
                  <a:pt x="70" y="82"/>
                </a:lnTo>
                <a:lnTo>
                  <a:pt x="68" y="79"/>
                </a:lnTo>
                <a:lnTo>
                  <a:pt x="66" y="75"/>
                </a:lnTo>
                <a:lnTo>
                  <a:pt x="65" y="71"/>
                </a:lnTo>
                <a:lnTo>
                  <a:pt x="64" y="67"/>
                </a:lnTo>
                <a:lnTo>
                  <a:pt x="65" y="63"/>
                </a:lnTo>
                <a:lnTo>
                  <a:pt x="61" y="62"/>
                </a:lnTo>
                <a:lnTo>
                  <a:pt x="58" y="63"/>
                </a:lnTo>
                <a:lnTo>
                  <a:pt x="56" y="63"/>
                </a:lnTo>
                <a:lnTo>
                  <a:pt x="56" y="65"/>
                </a:lnTo>
                <a:lnTo>
                  <a:pt x="56" y="68"/>
                </a:lnTo>
                <a:lnTo>
                  <a:pt x="59" y="73"/>
                </a:lnTo>
                <a:lnTo>
                  <a:pt x="60" y="76"/>
                </a:lnTo>
                <a:lnTo>
                  <a:pt x="62" y="81"/>
                </a:lnTo>
                <a:lnTo>
                  <a:pt x="62" y="86"/>
                </a:lnTo>
                <a:lnTo>
                  <a:pt x="61" y="90"/>
                </a:lnTo>
                <a:lnTo>
                  <a:pt x="58" y="93"/>
                </a:lnTo>
                <a:lnTo>
                  <a:pt x="55" y="97"/>
                </a:lnTo>
                <a:lnTo>
                  <a:pt x="53" y="100"/>
                </a:lnTo>
                <a:lnTo>
                  <a:pt x="50" y="104"/>
                </a:lnTo>
                <a:lnTo>
                  <a:pt x="47" y="108"/>
                </a:lnTo>
                <a:lnTo>
                  <a:pt x="44" y="110"/>
                </a:lnTo>
                <a:lnTo>
                  <a:pt x="39" y="111"/>
                </a:lnTo>
                <a:lnTo>
                  <a:pt x="36" y="111"/>
                </a:lnTo>
                <a:lnTo>
                  <a:pt x="33" y="108"/>
                </a:lnTo>
                <a:lnTo>
                  <a:pt x="33" y="103"/>
                </a:lnTo>
                <a:lnTo>
                  <a:pt x="35" y="98"/>
                </a:lnTo>
                <a:lnTo>
                  <a:pt x="38" y="93"/>
                </a:lnTo>
                <a:lnTo>
                  <a:pt x="38" y="88"/>
                </a:lnTo>
                <a:lnTo>
                  <a:pt x="38" y="85"/>
                </a:lnTo>
                <a:lnTo>
                  <a:pt x="37" y="84"/>
                </a:lnTo>
                <a:lnTo>
                  <a:pt x="36" y="82"/>
                </a:lnTo>
                <a:lnTo>
                  <a:pt x="33" y="81"/>
                </a:lnTo>
                <a:lnTo>
                  <a:pt x="30" y="81"/>
                </a:lnTo>
                <a:lnTo>
                  <a:pt x="27" y="80"/>
                </a:lnTo>
                <a:lnTo>
                  <a:pt x="25" y="79"/>
                </a:lnTo>
                <a:lnTo>
                  <a:pt x="24" y="81"/>
                </a:lnTo>
                <a:lnTo>
                  <a:pt x="24" y="85"/>
                </a:lnTo>
                <a:lnTo>
                  <a:pt x="25" y="88"/>
                </a:lnTo>
                <a:lnTo>
                  <a:pt x="26" y="92"/>
                </a:lnTo>
                <a:lnTo>
                  <a:pt x="29" y="97"/>
                </a:lnTo>
                <a:lnTo>
                  <a:pt x="31" y="102"/>
                </a:lnTo>
                <a:lnTo>
                  <a:pt x="30" y="102"/>
                </a:lnTo>
                <a:lnTo>
                  <a:pt x="27" y="102"/>
                </a:lnTo>
                <a:lnTo>
                  <a:pt x="25" y="102"/>
                </a:lnTo>
                <a:lnTo>
                  <a:pt x="20" y="102"/>
                </a:lnTo>
                <a:lnTo>
                  <a:pt x="16" y="99"/>
                </a:lnTo>
                <a:lnTo>
                  <a:pt x="14" y="96"/>
                </a:lnTo>
                <a:lnTo>
                  <a:pt x="13" y="92"/>
                </a:lnTo>
                <a:lnTo>
                  <a:pt x="13" y="90"/>
                </a:lnTo>
                <a:lnTo>
                  <a:pt x="13" y="85"/>
                </a:lnTo>
                <a:lnTo>
                  <a:pt x="14" y="82"/>
                </a:lnTo>
                <a:lnTo>
                  <a:pt x="16" y="79"/>
                </a:lnTo>
                <a:lnTo>
                  <a:pt x="20" y="77"/>
                </a:lnTo>
                <a:lnTo>
                  <a:pt x="15" y="75"/>
                </a:lnTo>
                <a:lnTo>
                  <a:pt x="12" y="73"/>
                </a:lnTo>
                <a:lnTo>
                  <a:pt x="8" y="69"/>
                </a:lnTo>
                <a:lnTo>
                  <a:pt x="6" y="65"/>
                </a:lnTo>
                <a:lnTo>
                  <a:pt x="4" y="61"/>
                </a:lnTo>
                <a:lnTo>
                  <a:pt x="4" y="58"/>
                </a:lnTo>
                <a:lnTo>
                  <a:pt x="6" y="56"/>
                </a:lnTo>
                <a:lnTo>
                  <a:pt x="7" y="54"/>
                </a:lnTo>
                <a:lnTo>
                  <a:pt x="9" y="52"/>
                </a:lnTo>
                <a:lnTo>
                  <a:pt x="13" y="51"/>
                </a:lnTo>
                <a:lnTo>
                  <a:pt x="15" y="48"/>
                </a:lnTo>
                <a:lnTo>
                  <a:pt x="16" y="45"/>
                </a:lnTo>
                <a:lnTo>
                  <a:pt x="16" y="42"/>
                </a:lnTo>
                <a:lnTo>
                  <a:pt x="16" y="41"/>
                </a:lnTo>
                <a:lnTo>
                  <a:pt x="14" y="38"/>
                </a:lnTo>
                <a:lnTo>
                  <a:pt x="9" y="35"/>
                </a:lnTo>
                <a:lnTo>
                  <a:pt x="4" y="32"/>
                </a:lnTo>
                <a:lnTo>
                  <a:pt x="1" y="29"/>
                </a:lnTo>
                <a:lnTo>
                  <a:pt x="0" y="24"/>
                </a:lnTo>
                <a:lnTo>
                  <a:pt x="3" y="19"/>
                </a:lnTo>
                <a:lnTo>
                  <a:pt x="4" y="16"/>
                </a:lnTo>
                <a:lnTo>
                  <a:pt x="7" y="12"/>
                </a:lnTo>
                <a:lnTo>
                  <a:pt x="9" y="9"/>
                </a:lnTo>
                <a:lnTo>
                  <a:pt x="12" y="7"/>
                </a:lnTo>
                <a:lnTo>
                  <a:pt x="15" y="5"/>
                </a:lnTo>
                <a:lnTo>
                  <a:pt x="18" y="4"/>
                </a:lnTo>
                <a:lnTo>
                  <a:pt x="21" y="2"/>
                </a:lnTo>
                <a:lnTo>
                  <a:pt x="25" y="2"/>
                </a:lnTo>
                <a:lnTo>
                  <a:pt x="31" y="4"/>
                </a:lnTo>
                <a:lnTo>
                  <a:pt x="36" y="6"/>
                </a:lnTo>
                <a:lnTo>
                  <a:pt x="37" y="9"/>
                </a:lnTo>
                <a:lnTo>
                  <a:pt x="38" y="12"/>
                </a:lnTo>
                <a:lnTo>
                  <a:pt x="39" y="16"/>
                </a:lnTo>
                <a:lnTo>
                  <a:pt x="41" y="21"/>
                </a:lnTo>
                <a:lnTo>
                  <a:pt x="42" y="24"/>
                </a:lnTo>
                <a:lnTo>
                  <a:pt x="45" y="29"/>
                </a:lnTo>
                <a:lnTo>
                  <a:pt x="48" y="33"/>
                </a:lnTo>
                <a:lnTo>
                  <a:pt x="50" y="36"/>
                </a:lnTo>
                <a:lnTo>
                  <a:pt x="52" y="32"/>
                </a:lnTo>
                <a:lnTo>
                  <a:pt x="52" y="27"/>
                </a:lnTo>
                <a:lnTo>
                  <a:pt x="49" y="22"/>
                </a:lnTo>
                <a:lnTo>
                  <a:pt x="47" y="18"/>
                </a:lnTo>
                <a:lnTo>
                  <a:pt x="44" y="12"/>
                </a:lnTo>
                <a:lnTo>
                  <a:pt x="43" y="10"/>
                </a:lnTo>
                <a:lnTo>
                  <a:pt x="44" y="7"/>
                </a:lnTo>
                <a:lnTo>
                  <a:pt x="45" y="6"/>
                </a:lnTo>
                <a:lnTo>
                  <a:pt x="48" y="4"/>
                </a:lnTo>
                <a:lnTo>
                  <a:pt x="52" y="2"/>
                </a:lnTo>
                <a:lnTo>
                  <a:pt x="54" y="1"/>
                </a:lnTo>
                <a:lnTo>
                  <a:pt x="56" y="1"/>
                </a:lnTo>
                <a:lnTo>
                  <a:pt x="59" y="1"/>
                </a:lnTo>
                <a:lnTo>
                  <a:pt x="62" y="2"/>
                </a:lnTo>
                <a:lnTo>
                  <a:pt x="65" y="2"/>
                </a:lnTo>
                <a:lnTo>
                  <a:pt x="67" y="2"/>
                </a:lnTo>
                <a:lnTo>
                  <a:pt x="71" y="2"/>
                </a:lnTo>
                <a:lnTo>
                  <a:pt x="73" y="1"/>
                </a:lnTo>
                <a:close/>
              </a:path>
            </a:pathLst>
          </a:custGeom>
          <a:solidFill>
            <a:srgbClr val="F5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0" name="Freeform 22"/>
          <p:cNvSpPr>
            <a:spLocks/>
          </p:cNvSpPr>
          <p:nvPr/>
        </p:nvSpPr>
        <p:spPr bwMode="auto">
          <a:xfrm flipH="1">
            <a:off x="8531225" y="4664075"/>
            <a:ext cx="38100" cy="90488"/>
          </a:xfrm>
          <a:custGeom>
            <a:avLst/>
            <a:gdLst>
              <a:gd name="T0" fmla="*/ 2147483647 w 24"/>
              <a:gd name="T1" fmla="*/ 0 h 57"/>
              <a:gd name="T2" fmla="*/ 2147483647 w 24"/>
              <a:gd name="T3" fmla="*/ 2147483647 h 57"/>
              <a:gd name="T4" fmla="*/ 2147483647 w 24"/>
              <a:gd name="T5" fmla="*/ 2147483647 h 57"/>
              <a:gd name="T6" fmla="*/ 2147483647 w 24"/>
              <a:gd name="T7" fmla="*/ 2147483647 h 57"/>
              <a:gd name="T8" fmla="*/ 2147483647 w 24"/>
              <a:gd name="T9" fmla="*/ 2147483647 h 57"/>
              <a:gd name="T10" fmla="*/ 2147483647 w 24"/>
              <a:gd name="T11" fmla="*/ 2147483647 h 57"/>
              <a:gd name="T12" fmla="*/ 2147483647 w 24"/>
              <a:gd name="T13" fmla="*/ 2147483647 h 57"/>
              <a:gd name="T14" fmla="*/ 2147483647 w 24"/>
              <a:gd name="T15" fmla="*/ 2147483647 h 57"/>
              <a:gd name="T16" fmla="*/ 2147483647 w 24"/>
              <a:gd name="T17" fmla="*/ 2147483647 h 57"/>
              <a:gd name="T18" fmla="*/ 2147483647 w 24"/>
              <a:gd name="T19" fmla="*/ 2147483647 h 57"/>
              <a:gd name="T20" fmla="*/ 2147483647 w 24"/>
              <a:gd name="T21" fmla="*/ 2147483647 h 57"/>
              <a:gd name="T22" fmla="*/ 2147483647 w 24"/>
              <a:gd name="T23" fmla="*/ 2147483647 h 57"/>
              <a:gd name="T24" fmla="*/ 2147483647 w 24"/>
              <a:gd name="T25" fmla="*/ 2147483647 h 57"/>
              <a:gd name="T26" fmla="*/ 2147483647 w 24"/>
              <a:gd name="T27" fmla="*/ 2147483647 h 57"/>
              <a:gd name="T28" fmla="*/ 2147483647 w 24"/>
              <a:gd name="T29" fmla="*/ 2147483647 h 57"/>
              <a:gd name="T30" fmla="*/ 2147483647 w 24"/>
              <a:gd name="T31" fmla="*/ 2147483647 h 57"/>
              <a:gd name="T32" fmla="*/ 2147483647 w 24"/>
              <a:gd name="T33" fmla="*/ 2147483647 h 57"/>
              <a:gd name="T34" fmla="*/ 2147483647 w 24"/>
              <a:gd name="T35" fmla="*/ 2147483647 h 57"/>
              <a:gd name="T36" fmla="*/ 2147483647 w 24"/>
              <a:gd name="T37" fmla="*/ 2147483647 h 57"/>
              <a:gd name="T38" fmla="*/ 2147483647 w 24"/>
              <a:gd name="T39" fmla="*/ 2147483647 h 57"/>
              <a:gd name="T40" fmla="*/ 2147483647 w 24"/>
              <a:gd name="T41" fmla="*/ 2147483647 h 57"/>
              <a:gd name="T42" fmla="*/ 2147483647 w 24"/>
              <a:gd name="T43" fmla="*/ 2147483647 h 57"/>
              <a:gd name="T44" fmla="*/ 2147483647 w 24"/>
              <a:gd name="T45" fmla="*/ 2147483647 h 57"/>
              <a:gd name="T46" fmla="*/ 2147483647 w 24"/>
              <a:gd name="T47" fmla="*/ 2147483647 h 57"/>
              <a:gd name="T48" fmla="*/ 2147483647 w 24"/>
              <a:gd name="T49" fmla="*/ 2147483647 h 57"/>
              <a:gd name="T50" fmla="*/ 2147483647 w 24"/>
              <a:gd name="T51" fmla="*/ 2147483647 h 57"/>
              <a:gd name="T52" fmla="*/ 2147483647 w 24"/>
              <a:gd name="T53" fmla="*/ 2147483647 h 57"/>
              <a:gd name="T54" fmla="*/ 2147483647 w 24"/>
              <a:gd name="T55" fmla="*/ 2147483647 h 57"/>
              <a:gd name="T56" fmla="*/ 2147483647 w 24"/>
              <a:gd name="T57" fmla="*/ 2147483647 h 57"/>
              <a:gd name="T58" fmla="*/ 0 w 24"/>
              <a:gd name="T59" fmla="*/ 2147483647 h 57"/>
              <a:gd name="T60" fmla="*/ 2147483647 w 24"/>
              <a:gd name="T61" fmla="*/ 2147483647 h 57"/>
              <a:gd name="T62" fmla="*/ 2147483647 w 24"/>
              <a:gd name="T63" fmla="*/ 2147483647 h 57"/>
              <a:gd name="T64" fmla="*/ 2147483647 w 24"/>
              <a:gd name="T65" fmla="*/ 2147483647 h 57"/>
              <a:gd name="T66" fmla="*/ 2147483647 w 24"/>
              <a:gd name="T67" fmla="*/ 2147483647 h 57"/>
              <a:gd name="T68" fmla="*/ 2147483647 w 24"/>
              <a:gd name="T69" fmla="*/ 0 h 57"/>
              <a:gd name="T70" fmla="*/ 2147483647 w 24"/>
              <a:gd name="T71" fmla="*/ 0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57"/>
              <a:gd name="T110" fmla="*/ 24 w 24"/>
              <a:gd name="T111" fmla="*/ 57 h 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57">
                <a:moveTo>
                  <a:pt x="7" y="0"/>
                </a:moveTo>
                <a:lnTo>
                  <a:pt x="9" y="3"/>
                </a:lnTo>
                <a:lnTo>
                  <a:pt x="12" y="5"/>
                </a:lnTo>
                <a:lnTo>
                  <a:pt x="13" y="10"/>
                </a:lnTo>
                <a:lnTo>
                  <a:pt x="13" y="14"/>
                </a:lnTo>
                <a:lnTo>
                  <a:pt x="13" y="18"/>
                </a:lnTo>
                <a:lnTo>
                  <a:pt x="15" y="22"/>
                </a:lnTo>
                <a:lnTo>
                  <a:pt x="18" y="25"/>
                </a:lnTo>
                <a:lnTo>
                  <a:pt x="23" y="29"/>
                </a:lnTo>
                <a:lnTo>
                  <a:pt x="24" y="32"/>
                </a:lnTo>
                <a:lnTo>
                  <a:pt x="24" y="35"/>
                </a:lnTo>
                <a:lnTo>
                  <a:pt x="24" y="40"/>
                </a:lnTo>
                <a:lnTo>
                  <a:pt x="23" y="44"/>
                </a:lnTo>
                <a:lnTo>
                  <a:pt x="20" y="47"/>
                </a:lnTo>
                <a:lnTo>
                  <a:pt x="19" y="50"/>
                </a:lnTo>
                <a:lnTo>
                  <a:pt x="17" y="54"/>
                </a:lnTo>
                <a:lnTo>
                  <a:pt x="15" y="57"/>
                </a:lnTo>
                <a:lnTo>
                  <a:pt x="12" y="54"/>
                </a:lnTo>
                <a:lnTo>
                  <a:pt x="7" y="51"/>
                </a:lnTo>
                <a:lnTo>
                  <a:pt x="8" y="47"/>
                </a:lnTo>
                <a:lnTo>
                  <a:pt x="9" y="44"/>
                </a:lnTo>
                <a:lnTo>
                  <a:pt x="11" y="40"/>
                </a:lnTo>
                <a:lnTo>
                  <a:pt x="12" y="37"/>
                </a:lnTo>
                <a:lnTo>
                  <a:pt x="12" y="34"/>
                </a:lnTo>
                <a:lnTo>
                  <a:pt x="12" y="31"/>
                </a:lnTo>
                <a:lnTo>
                  <a:pt x="9" y="27"/>
                </a:lnTo>
                <a:lnTo>
                  <a:pt x="6" y="25"/>
                </a:lnTo>
                <a:lnTo>
                  <a:pt x="2" y="22"/>
                </a:lnTo>
                <a:lnTo>
                  <a:pt x="1" y="18"/>
                </a:lnTo>
                <a:lnTo>
                  <a:pt x="0" y="16"/>
                </a:lnTo>
                <a:lnTo>
                  <a:pt x="1" y="12"/>
                </a:lnTo>
                <a:lnTo>
                  <a:pt x="1" y="9"/>
                </a:lnTo>
                <a:lnTo>
                  <a:pt x="2" y="5"/>
                </a:lnTo>
                <a:lnTo>
                  <a:pt x="5" y="3"/>
                </a:lnTo>
                <a:lnTo>
                  <a:pt x="7" y="0"/>
                </a:lnTo>
                <a:close/>
              </a:path>
            </a:pathLst>
          </a:custGeom>
          <a:solidFill>
            <a:srgbClr val="F5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1" name="Freeform 23"/>
          <p:cNvSpPr>
            <a:spLocks/>
          </p:cNvSpPr>
          <p:nvPr/>
        </p:nvSpPr>
        <p:spPr bwMode="auto">
          <a:xfrm flipH="1">
            <a:off x="8493125" y="4692650"/>
            <a:ext cx="222250" cy="307975"/>
          </a:xfrm>
          <a:custGeom>
            <a:avLst/>
            <a:gdLst>
              <a:gd name="T0" fmla="*/ 2147483647 w 140"/>
              <a:gd name="T1" fmla="*/ 2147483647 h 194"/>
              <a:gd name="T2" fmla="*/ 2147483647 w 140"/>
              <a:gd name="T3" fmla="*/ 2147483647 h 194"/>
              <a:gd name="T4" fmla="*/ 2147483647 w 140"/>
              <a:gd name="T5" fmla="*/ 2147483647 h 194"/>
              <a:gd name="T6" fmla="*/ 2147483647 w 140"/>
              <a:gd name="T7" fmla="*/ 2147483647 h 194"/>
              <a:gd name="T8" fmla="*/ 2147483647 w 140"/>
              <a:gd name="T9" fmla="*/ 2147483647 h 194"/>
              <a:gd name="T10" fmla="*/ 2147483647 w 140"/>
              <a:gd name="T11" fmla="*/ 2147483647 h 194"/>
              <a:gd name="T12" fmla="*/ 2147483647 w 140"/>
              <a:gd name="T13" fmla="*/ 2147483647 h 194"/>
              <a:gd name="T14" fmla="*/ 2147483647 w 140"/>
              <a:gd name="T15" fmla="*/ 2147483647 h 194"/>
              <a:gd name="T16" fmla="*/ 2147483647 w 140"/>
              <a:gd name="T17" fmla="*/ 2147483647 h 194"/>
              <a:gd name="T18" fmla="*/ 2147483647 w 140"/>
              <a:gd name="T19" fmla="*/ 2147483647 h 194"/>
              <a:gd name="T20" fmla="*/ 2147483647 w 140"/>
              <a:gd name="T21" fmla="*/ 2147483647 h 194"/>
              <a:gd name="T22" fmla="*/ 2147483647 w 140"/>
              <a:gd name="T23" fmla="*/ 2147483647 h 194"/>
              <a:gd name="T24" fmla="*/ 2147483647 w 140"/>
              <a:gd name="T25" fmla="*/ 2147483647 h 194"/>
              <a:gd name="T26" fmla="*/ 2147483647 w 140"/>
              <a:gd name="T27" fmla="*/ 2147483647 h 194"/>
              <a:gd name="T28" fmla="*/ 2147483647 w 140"/>
              <a:gd name="T29" fmla="*/ 2147483647 h 194"/>
              <a:gd name="T30" fmla="*/ 2147483647 w 140"/>
              <a:gd name="T31" fmla="*/ 2147483647 h 194"/>
              <a:gd name="T32" fmla="*/ 2147483647 w 140"/>
              <a:gd name="T33" fmla="*/ 2147483647 h 194"/>
              <a:gd name="T34" fmla="*/ 2147483647 w 140"/>
              <a:gd name="T35" fmla="*/ 2147483647 h 194"/>
              <a:gd name="T36" fmla="*/ 2147483647 w 140"/>
              <a:gd name="T37" fmla="*/ 2147483647 h 194"/>
              <a:gd name="T38" fmla="*/ 2147483647 w 140"/>
              <a:gd name="T39" fmla="*/ 2147483647 h 194"/>
              <a:gd name="T40" fmla="*/ 2147483647 w 140"/>
              <a:gd name="T41" fmla="*/ 2147483647 h 194"/>
              <a:gd name="T42" fmla="*/ 2147483647 w 140"/>
              <a:gd name="T43" fmla="*/ 2147483647 h 194"/>
              <a:gd name="T44" fmla="*/ 2147483647 w 140"/>
              <a:gd name="T45" fmla="*/ 2147483647 h 194"/>
              <a:gd name="T46" fmla="*/ 2147483647 w 140"/>
              <a:gd name="T47" fmla="*/ 2147483647 h 194"/>
              <a:gd name="T48" fmla="*/ 2147483647 w 140"/>
              <a:gd name="T49" fmla="*/ 2147483647 h 194"/>
              <a:gd name="T50" fmla="*/ 2147483647 w 140"/>
              <a:gd name="T51" fmla="*/ 2147483647 h 194"/>
              <a:gd name="T52" fmla="*/ 2147483647 w 140"/>
              <a:gd name="T53" fmla="*/ 2147483647 h 194"/>
              <a:gd name="T54" fmla="*/ 2147483647 w 140"/>
              <a:gd name="T55" fmla="*/ 2147483647 h 194"/>
              <a:gd name="T56" fmla="*/ 2147483647 w 140"/>
              <a:gd name="T57" fmla="*/ 2147483647 h 194"/>
              <a:gd name="T58" fmla="*/ 2147483647 w 140"/>
              <a:gd name="T59" fmla="*/ 2147483647 h 194"/>
              <a:gd name="T60" fmla="*/ 2147483647 w 140"/>
              <a:gd name="T61" fmla="*/ 2147483647 h 194"/>
              <a:gd name="T62" fmla="*/ 2147483647 w 140"/>
              <a:gd name="T63" fmla="*/ 2147483647 h 194"/>
              <a:gd name="T64" fmla="*/ 2147483647 w 140"/>
              <a:gd name="T65" fmla="*/ 2147483647 h 194"/>
              <a:gd name="T66" fmla="*/ 2147483647 w 140"/>
              <a:gd name="T67" fmla="*/ 2147483647 h 194"/>
              <a:gd name="T68" fmla="*/ 2147483647 w 140"/>
              <a:gd name="T69" fmla="*/ 2147483647 h 194"/>
              <a:gd name="T70" fmla="*/ 2147483647 w 140"/>
              <a:gd name="T71" fmla="*/ 2147483647 h 194"/>
              <a:gd name="T72" fmla="*/ 2147483647 w 140"/>
              <a:gd name="T73" fmla="*/ 2147483647 h 194"/>
              <a:gd name="T74" fmla="*/ 2147483647 w 140"/>
              <a:gd name="T75" fmla="*/ 2147483647 h 194"/>
              <a:gd name="T76" fmla="*/ 2147483647 w 140"/>
              <a:gd name="T77" fmla="*/ 2147483647 h 194"/>
              <a:gd name="T78" fmla="*/ 2147483647 w 140"/>
              <a:gd name="T79" fmla="*/ 2147483647 h 194"/>
              <a:gd name="T80" fmla="*/ 2147483647 w 140"/>
              <a:gd name="T81" fmla="*/ 2147483647 h 194"/>
              <a:gd name="T82" fmla="*/ 2147483647 w 140"/>
              <a:gd name="T83" fmla="*/ 2147483647 h 194"/>
              <a:gd name="T84" fmla="*/ 2147483647 w 140"/>
              <a:gd name="T85" fmla="*/ 2147483647 h 194"/>
              <a:gd name="T86" fmla="*/ 2147483647 w 140"/>
              <a:gd name="T87" fmla="*/ 2147483647 h 194"/>
              <a:gd name="T88" fmla="*/ 2147483647 w 140"/>
              <a:gd name="T89" fmla="*/ 2147483647 h 194"/>
              <a:gd name="T90" fmla="*/ 2147483647 w 140"/>
              <a:gd name="T91" fmla="*/ 2147483647 h 194"/>
              <a:gd name="T92" fmla="*/ 2147483647 w 140"/>
              <a:gd name="T93" fmla="*/ 2147483647 h 194"/>
              <a:gd name="T94" fmla="*/ 2147483647 w 140"/>
              <a:gd name="T95" fmla="*/ 2147483647 h 194"/>
              <a:gd name="T96" fmla="*/ 2147483647 w 140"/>
              <a:gd name="T97" fmla="*/ 2147483647 h 194"/>
              <a:gd name="T98" fmla="*/ 2147483647 w 140"/>
              <a:gd name="T99" fmla="*/ 2147483647 h 194"/>
              <a:gd name="T100" fmla="*/ 2147483647 w 140"/>
              <a:gd name="T101" fmla="*/ 2147483647 h 194"/>
              <a:gd name="T102" fmla="*/ 2147483647 w 140"/>
              <a:gd name="T103" fmla="*/ 2147483647 h 194"/>
              <a:gd name="T104" fmla="*/ 2147483647 w 140"/>
              <a:gd name="T105" fmla="*/ 2147483647 h 194"/>
              <a:gd name="T106" fmla="*/ 2147483647 w 140"/>
              <a:gd name="T107" fmla="*/ 2147483647 h 194"/>
              <a:gd name="T108" fmla="*/ 2147483647 w 140"/>
              <a:gd name="T109" fmla="*/ 2147483647 h 1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
              <a:gd name="T166" fmla="*/ 0 h 194"/>
              <a:gd name="T167" fmla="*/ 140 w 140"/>
              <a:gd name="T168" fmla="*/ 194 h 1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 h="194">
                <a:moveTo>
                  <a:pt x="72" y="0"/>
                </a:moveTo>
                <a:lnTo>
                  <a:pt x="78" y="0"/>
                </a:lnTo>
                <a:lnTo>
                  <a:pt x="83" y="2"/>
                </a:lnTo>
                <a:lnTo>
                  <a:pt x="88" y="5"/>
                </a:lnTo>
                <a:lnTo>
                  <a:pt x="92" y="10"/>
                </a:lnTo>
                <a:lnTo>
                  <a:pt x="94" y="15"/>
                </a:lnTo>
                <a:lnTo>
                  <a:pt x="94" y="21"/>
                </a:lnTo>
                <a:lnTo>
                  <a:pt x="93" y="26"/>
                </a:lnTo>
                <a:lnTo>
                  <a:pt x="88" y="31"/>
                </a:lnTo>
                <a:lnTo>
                  <a:pt x="86" y="29"/>
                </a:lnTo>
                <a:lnTo>
                  <a:pt x="82" y="29"/>
                </a:lnTo>
                <a:lnTo>
                  <a:pt x="82" y="25"/>
                </a:lnTo>
                <a:lnTo>
                  <a:pt x="82" y="20"/>
                </a:lnTo>
                <a:lnTo>
                  <a:pt x="81" y="15"/>
                </a:lnTo>
                <a:lnTo>
                  <a:pt x="81" y="11"/>
                </a:lnTo>
                <a:lnTo>
                  <a:pt x="76" y="13"/>
                </a:lnTo>
                <a:lnTo>
                  <a:pt x="71" y="15"/>
                </a:lnTo>
                <a:lnTo>
                  <a:pt x="72" y="19"/>
                </a:lnTo>
                <a:lnTo>
                  <a:pt x="74" y="22"/>
                </a:lnTo>
                <a:lnTo>
                  <a:pt x="76" y="26"/>
                </a:lnTo>
                <a:lnTo>
                  <a:pt x="80" y="29"/>
                </a:lnTo>
                <a:lnTo>
                  <a:pt x="82" y="32"/>
                </a:lnTo>
                <a:lnTo>
                  <a:pt x="84" y="36"/>
                </a:lnTo>
                <a:lnTo>
                  <a:pt x="86" y="39"/>
                </a:lnTo>
                <a:lnTo>
                  <a:pt x="87" y="44"/>
                </a:lnTo>
                <a:lnTo>
                  <a:pt x="83" y="48"/>
                </a:lnTo>
                <a:lnTo>
                  <a:pt x="81" y="52"/>
                </a:lnTo>
                <a:lnTo>
                  <a:pt x="76" y="51"/>
                </a:lnTo>
                <a:lnTo>
                  <a:pt x="71" y="51"/>
                </a:lnTo>
                <a:lnTo>
                  <a:pt x="68" y="51"/>
                </a:lnTo>
                <a:lnTo>
                  <a:pt x="64" y="50"/>
                </a:lnTo>
                <a:lnTo>
                  <a:pt x="60" y="49"/>
                </a:lnTo>
                <a:lnTo>
                  <a:pt x="57" y="48"/>
                </a:lnTo>
                <a:lnTo>
                  <a:pt x="52" y="46"/>
                </a:lnTo>
                <a:lnTo>
                  <a:pt x="48" y="46"/>
                </a:lnTo>
                <a:lnTo>
                  <a:pt x="49" y="50"/>
                </a:lnTo>
                <a:lnTo>
                  <a:pt x="52" y="54"/>
                </a:lnTo>
                <a:lnTo>
                  <a:pt x="54" y="59"/>
                </a:lnTo>
                <a:lnTo>
                  <a:pt x="58" y="63"/>
                </a:lnTo>
                <a:lnTo>
                  <a:pt x="61" y="67"/>
                </a:lnTo>
                <a:lnTo>
                  <a:pt x="63" y="72"/>
                </a:lnTo>
                <a:lnTo>
                  <a:pt x="61" y="73"/>
                </a:lnTo>
                <a:lnTo>
                  <a:pt x="60" y="75"/>
                </a:lnTo>
                <a:lnTo>
                  <a:pt x="58" y="78"/>
                </a:lnTo>
                <a:lnTo>
                  <a:pt x="57" y="80"/>
                </a:lnTo>
                <a:lnTo>
                  <a:pt x="52" y="83"/>
                </a:lnTo>
                <a:lnTo>
                  <a:pt x="47" y="84"/>
                </a:lnTo>
                <a:lnTo>
                  <a:pt x="41" y="85"/>
                </a:lnTo>
                <a:lnTo>
                  <a:pt x="36" y="88"/>
                </a:lnTo>
                <a:lnTo>
                  <a:pt x="31" y="89"/>
                </a:lnTo>
                <a:lnTo>
                  <a:pt x="26" y="92"/>
                </a:lnTo>
                <a:lnTo>
                  <a:pt x="23" y="96"/>
                </a:lnTo>
                <a:lnTo>
                  <a:pt x="22" y="101"/>
                </a:lnTo>
                <a:lnTo>
                  <a:pt x="24" y="103"/>
                </a:lnTo>
                <a:lnTo>
                  <a:pt x="28" y="106"/>
                </a:lnTo>
                <a:lnTo>
                  <a:pt x="30" y="107"/>
                </a:lnTo>
                <a:lnTo>
                  <a:pt x="35" y="107"/>
                </a:lnTo>
                <a:lnTo>
                  <a:pt x="38" y="108"/>
                </a:lnTo>
                <a:lnTo>
                  <a:pt x="41" y="110"/>
                </a:lnTo>
                <a:lnTo>
                  <a:pt x="43" y="113"/>
                </a:lnTo>
                <a:lnTo>
                  <a:pt x="45" y="119"/>
                </a:lnTo>
                <a:lnTo>
                  <a:pt x="43" y="119"/>
                </a:lnTo>
                <a:lnTo>
                  <a:pt x="42" y="121"/>
                </a:lnTo>
                <a:lnTo>
                  <a:pt x="41" y="125"/>
                </a:lnTo>
                <a:lnTo>
                  <a:pt x="41" y="129"/>
                </a:lnTo>
                <a:lnTo>
                  <a:pt x="41" y="131"/>
                </a:lnTo>
                <a:lnTo>
                  <a:pt x="41" y="135"/>
                </a:lnTo>
                <a:lnTo>
                  <a:pt x="41" y="137"/>
                </a:lnTo>
                <a:lnTo>
                  <a:pt x="41" y="141"/>
                </a:lnTo>
                <a:lnTo>
                  <a:pt x="46" y="141"/>
                </a:lnTo>
                <a:lnTo>
                  <a:pt x="51" y="142"/>
                </a:lnTo>
                <a:lnTo>
                  <a:pt x="55" y="138"/>
                </a:lnTo>
                <a:lnTo>
                  <a:pt x="58" y="133"/>
                </a:lnTo>
                <a:lnTo>
                  <a:pt x="60" y="129"/>
                </a:lnTo>
                <a:lnTo>
                  <a:pt x="61" y="124"/>
                </a:lnTo>
                <a:lnTo>
                  <a:pt x="60" y="119"/>
                </a:lnTo>
                <a:lnTo>
                  <a:pt x="58" y="114"/>
                </a:lnTo>
                <a:lnTo>
                  <a:pt x="55" y="113"/>
                </a:lnTo>
                <a:lnTo>
                  <a:pt x="54" y="112"/>
                </a:lnTo>
                <a:lnTo>
                  <a:pt x="52" y="110"/>
                </a:lnTo>
                <a:lnTo>
                  <a:pt x="48" y="110"/>
                </a:lnTo>
                <a:lnTo>
                  <a:pt x="46" y="107"/>
                </a:lnTo>
                <a:lnTo>
                  <a:pt x="43" y="103"/>
                </a:lnTo>
                <a:lnTo>
                  <a:pt x="46" y="100"/>
                </a:lnTo>
                <a:lnTo>
                  <a:pt x="51" y="98"/>
                </a:lnTo>
                <a:lnTo>
                  <a:pt x="55" y="96"/>
                </a:lnTo>
                <a:lnTo>
                  <a:pt x="60" y="95"/>
                </a:lnTo>
                <a:lnTo>
                  <a:pt x="65" y="91"/>
                </a:lnTo>
                <a:lnTo>
                  <a:pt x="69" y="89"/>
                </a:lnTo>
                <a:lnTo>
                  <a:pt x="69" y="85"/>
                </a:lnTo>
                <a:lnTo>
                  <a:pt x="70" y="84"/>
                </a:lnTo>
                <a:lnTo>
                  <a:pt x="70" y="80"/>
                </a:lnTo>
                <a:lnTo>
                  <a:pt x="69" y="78"/>
                </a:lnTo>
                <a:lnTo>
                  <a:pt x="68" y="74"/>
                </a:lnTo>
                <a:lnTo>
                  <a:pt x="68" y="72"/>
                </a:lnTo>
                <a:lnTo>
                  <a:pt x="66" y="69"/>
                </a:lnTo>
                <a:lnTo>
                  <a:pt x="68" y="68"/>
                </a:lnTo>
                <a:lnTo>
                  <a:pt x="69" y="65"/>
                </a:lnTo>
                <a:lnTo>
                  <a:pt x="72" y="63"/>
                </a:lnTo>
                <a:lnTo>
                  <a:pt x="76" y="61"/>
                </a:lnTo>
                <a:lnTo>
                  <a:pt x="81" y="61"/>
                </a:lnTo>
                <a:lnTo>
                  <a:pt x="84" y="61"/>
                </a:lnTo>
                <a:lnTo>
                  <a:pt x="88" y="61"/>
                </a:lnTo>
                <a:lnTo>
                  <a:pt x="87" y="56"/>
                </a:lnTo>
                <a:lnTo>
                  <a:pt x="88" y="52"/>
                </a:lnTo>
                <a:lnTo>
                  <a:pt x="88" y="49"/>
                </a:lnTo>
                <a:lnTo>
                  <a:pt x="91" y="48"/>
                </a:lnTo>
                <a:lnTo>
                  <a:pt x="93" y="46"/>
                </a:lnTo>
                <a:lnTo>
                  <a:pt x="97" y="45"/>
                </a:lnTo>
                <a:lnTo>
                  <a:pt x="99" y="45"/>
                </a:lnTo>
                <a:lnTo>
                  <a:pt x="104" y="48"/>
                </a:lnTo>
                <a:lnTo>
                  <a:pt x="106" y="48"/>
                </a:lnTo>
                <a:lnTo>
                  <a:pt x="110" y="50"/>
                </a:lnTo>
                <a:lnTo>
                  <a:pt x="112" y="51"/>
                </a:lnTo>
                <a:lnTo>
                  <a:pt x="115" y="55"/>
                </a:lnTo>
                <a:lnTo>
                  <a:pt x="116" y="57"/>
                </a:lnTo>
                <a:lnTo>
                  <a:pt x="117" y="61"/>
                </a:lnTo>
                <a:lnTo>
                  <a:pt x="117" y="65"/>
                </a:lnTo>
                <a:lnTo>
                  <a:pt x="116" y="68"/>
                </a:lnTo>
                <a:lnTo>
                  <a:pt x="114" y="72"/>
                </a:lnTo>
                <a:lnTo>
                  <a:pt x="112" y="74"/>
                </a:lnTo>
                <a:lnTo>
                  <a:pt x="112" y="77"/>
                </a:lnTo>
                <a:lnTo>
                  <a:pt x="114" y="78"/>
                </a:lnTo>
                <a:lnTo>
                  <a:pt x="115" y="79"/>
                </a:lnTo>
                <a:lnTo>
                  <a:pt x="117" y="80"/>
                </a:lnTo>
                <a:lnTo>
                  <a:pt x="120" y="80"/>
                </a:lnTo>
                <a:lnTo>
                  <a:pt x="123" y="81"/>
                </a:lnTo>
                <a:lnTo>
                  <a:pt x="126" y="81"/>
                </a:lnTo>
                <a:lnTo>
                  <a:pt x="129" y="81"/>
                </a:lnTo>
                <a:lnTo>
                  <a:pt x="132" y="81"/>
                </a:lnTo>
                <a:lnTo>
                  <a:pt x="135" y="84"/>
                </a:lnTo>
                <a:lnTo>
                  <a:pt x="136" y="84"/>
                </a:lnTo>
                <a:lnTo>
                  <a:pt x="139" y="86"/>
                </a:lnTo>
                <a:lnTo>
                  <a:pt x="140" y="90"/>
                </a:lnTo>
                <a:lnTo>
                  <a:pt x="140" y="94"/>
                </a:lnTo>
                <a:lnTo>
                  <a:pt x="140" y="96"/>
                </a:lnTo>
                <a:lnTo>
                  <a:pt x="139" y="100"/>
                </a:lnTo>
                <a:lnTo>
                  <a:pt x="138" y="102"/>
                </a:lnTo>
                <a:lnTo>
                  <a:pt x="136" y="104"/>
                </a:lnTo>
                <a:lnTo>
                  <a:pt x="132" y="107"/>
                </a:lnTo>
                <a:lnTo>
                  <a:pt x="127" y="108"/>
                </a:lnTo>
                <a:lnTo>
                  <a:pt x="123" y="108"/>
                </a:lnTo>
                <a:lnTo>
                  <a:pt x="120" y="108"/>
                </a:lnTo>
                <a:lnTo>
                  <a:pt x="117" y="108"/>
                </a:lnTo>
                <a:lnTo>
                  <a:pt x="114" y="109"/>
                </a:lnTo>
                <a:lnTo>
                  <a:pt x="110" y="109"/>
                </a:lnTo>
                <a:lnTo>
                  <a:pt x="106" y="109"/>
                </a:lnTo>
                <a:lnTo>
                  <a:pt x="104" y="109"/>
                </a:lnTo>
                <a:lnTo>
                  <a:pt x="103" y="110"/>
                </a:lnTo>
                <a:lnTo>
                  <a:pt x="101" y="115"/>
                </a:lnTo>
                <a:lnTo>
                  <a:pt x="104" y="120"/>
                </a:lnTo>
                <a:lnTo>
                  <a:pt x="106" y="125"/>
                </a:lnTo>
                <a:lnTo>
                  <a:pt x="110" y="130"/>
                </a:lnTo>
                <a:lnTo>
                  <a:pt x="111" y="133"/>
                </a:lnTo>
                <a:lnTo>
                  <a:pt x="112" y="137"/>
                </a:lnTo>
                <a:lnTo>
                  <a:pt x="111" y="140"/>
                </a:lnTo>
                <a:lnTo>
                  <a:pt x="111" y="142"/>
                </a:lnTo>
                <a:lnTo>
                  <a:pt x="109" y="144"/>
                </a:lnTo>
                <a:lnTo>
                  <a:pt x="105" y="147"/>
                </a:lnTo>
                <a:lnTo>
                  <a:pt x="103" y="148"/>
                </a:lnTo>
                <a:lnTo>
                  <a:pt x="100" y="148"/>
                </a:lnTo>
                <a:lnTo>
                  <a:pt x="97" y="148"/>
                </a:lnTo>
                <a:lnTo>
                  <a:pt x="94" y="149"/>
                </a:lnTo>
                <a:lnTo>
                  <a:pt x="91" y="149"/>
                </a:lnTo>
                <a:lnTo>
                  <a:pt x="87" y="149"/>
                </a:lnTo>
                <a:lnTo>
                  <a:pt x="83" y="149"/>
                </a:lnTo>
                <a:lnTo>
                  <a:pt x="81" y="150"/>
                </a:lnTo>
                <a:lnTo>
                  <a:pt x="77" y="150"/>
                </a:lnTo>
                <a:lnTo>
                  <a:pt x="75" y="152"/>
                </a:lnTo>
                <a:lnTo>
                  <a:pt x="72" y="153"/>
                </a:lnTo>
                <a:lnTo>
                  <a:pt x="71" y="154"/>
                </a:lnTo>
                <a:lnTo>
                  <a:pt x="70" y="155"/>
                </a:lnTo>
                <a:lnTo>
                  <a:pt x="69" y="159"/>
                </a:lnTo>
                <a:lnTo>
                  <a:pt x="69" y="162"/>
                </a:lnTo>
                <a:lnTo>
                  <a:pt x="70" y="167"/>
                </a:lnTo>
                <a:lnTo>
                  <a:pt x="69" y="171"/>
                </a:lnTo>
                <a:lnTo>
                  <a:pt x="68" y="173"/>
                </a:lnTo>
                <a:lnTo>
                  <a:pt x="65" y="175"/>
                </a:lnTo>
                <a:lnTo>
                  <a:pt x="64" y="176"/>
                </a:lnTo>
                <a:lnTo>
                  <a:pt x="60" y="177"/>
                </a:lnTo>
                <a:lnTo>
                  <a:pt x="58" y="177"/>
                </a:lnTo>
                <a:lnTo>
                  <a:pt x="54" y="177"/>
                </a:lnTo>
                <a:lnTo>
                  <a:pt x="52" y="177"/>
                </a:lnTo>
                <a:lnTo>
                  <a:pt x="48" y="177"/>
                </a:lnTo>
                <a:lnTo>
                  <a:pt x="45" y="177"/>
                </a:lnTo>
                <a:lnTo>
                  <a:pt x="41" y="177"/>
                </a:lnTo>
                <a:lnTo>
                  <a:pt x="40" y="178"/>
                </a:lnTo>
                <a:lnTo>
                  <a:pt x="37" y="179"/>
                </a:lnTo>
                <a:lnTo>
                  <a:pt x="36" y="182"/>
                </a:lnTo>
                <a:lnTo>
                  <a:pt x="36" y="184"/>
                </a:lnTo>
                <a:lnTo>
                  <a:pt x="37" y="189"/>
                </a:lnTo>
                <a:lnTo>
                  <a:pt x="34" y="190"/>
                </a:lnTo>
                <a:lnTo>
                  <a:pt x="30" y="194"/>
                </a:lnTo>
                <a:lnTo>
                  <a:pt x="26" y="193"/>
                </a:lnTo>
                <a:lnTo>
                  <a:pt x="24" y="190"/>
                </a:lnTo>
                <a:lnTo>
                  <a:pt x="22" y="189"/>
                </a:lnTo>
                <a:lnTo>
                  <a:pt x="20" y="187"/>
                </a:lnTo>
                <a:lnTo>
                  <a:pt x="18" y="182"/>
                </a:lnTo>
                <a:lnTo>
                  <a:pt x="17" y="177"/>
                </a:lnTo>
                <a:lnTo>
                  <a:pt x="16" y="171"/>
                </a:lnTo>
                <a:lnTo>
                  <a:pt x="16" y="166"/>
                </a:lnTo>
                <a:lnTo>
                  <a:pt x="16" y="160"/>
                </a:lnTo>
                <a:lnTo>
                  <a:pt x="16" y="155"/>
                </a:lnTo>
                <a:lnTo>
                  <a:pt x="13" y="155"/>
                </a:lnTo>
                <a:lnTo>
                  <a:pt x="11" y="155"/>
                </a:lnTo>
                <a:lnTo>
                  <a:pt x="13" y="159"/>
                </a:lnTo>
                <a:lnTo>
                  <a:pt x="13" y="161"/>
                </a:lnTo>
                <a:lnTo>
                  <a:pt x="12" y="162"/>
                </a:lnTo>
                <a:lnTo>
                  <a:pt x="9" y="165"/>
                </a:lnTo>
                <a:lnTo>
                  <a:pt x="6" y="165"/>
                </a:lnTo>
                <a:lnTo>
                  <a:pt x="3" y="165"/>
                </a:lnTo>
                <a:lnTo>
                  <a:pt x="1" y="161"/>
                </a:lnTo>
                <a:lnTo>
                  <a:pt x="1" y="158"/>
                </a:lnTo>
                <a:lnTo>
                  <a:pt x="0" y="153"/>
                </a:lnTo>
                <a:lnTo>
                  <a:pt x="1" y="150"/>
                </a:lnTo>
                <a:lnTo>
                  <a:pt x="3" y="148"/>
                </a:lnTo>
                <a:lnTo>
                  <a:pt x="5" y="147"/>
                </a:lnTo>
                <a:lnTo>
                  <a:pt x="7" y="144"/>
                </a:lnTo>
                <a:lnTo>
                  <a:pt x="11" y="144"/>
                </a:lnTo>
                <a:lnTo>
                  <a:pt x="13" y="144"/>
                </a:lnTo>
                <a:lnTo>
                  <a:pt x="17" y="146"/>
                </a:lnTo>
                <a:lnTo>
                  <a:pt x="22" y="147"/>
                </a:lnTo>
                <a:lnTo>
                  <a:pt x="26" y="152"/>
                </a:lnTo>
                <a:lnTo>
                  <a:pt x="28" y="154"/>
                </a:lnTo>
                <a:lnTo>
                  <a:pt x="29" y="156"/>
                </a:lnTo>
                <a:lnTo>
                  <a:pt x="28" y="160"/>
                </a:lnTo>
                <a:lnTo>
                  <a:pt x="28" y="164"/>
                </a:lnTo>
                <a:lnTo>
                  <a:pt x="29" y="167"/>
                </a:lnTo>
                <a:lnTo>
                  <a:pt x="29" y="173"/>
                </a:lnTo>
                <a:lnTo>
                  <a:pt x="32" y="170"/>
                </a:lnTo>
                <a:lnTo>
                  <a:pt x="38" y="169"/>
                </a:lnTo>
                <a:lnTo>
                  <a:pt x="41" y="167"/>
                </a:lnTo>
                <a:lnTo>
                  <a:pt x="45" y="167"/>
                </a:lnTo>
                <a:lnTo>
                  <a:pt x="47" y="167"/>
                </a:lnTo>
                <a:lnTo>
                  <a:pt x="51" y="167"/>
                </a:lnTo>
                <a:lnTo>
                  <a:pt x="54" y="167"/>
                </a:lnTo>
                <a:lnTo>
                  <a:pt x="58" y="165"/>
                </a:lnTo>
                <a:lnTo>
                  <a:pt x="59" y="162"/>
                </a:lnTo>
                <a:lnTo>
                  <a:pt x="60" y="160"/>
                </a:lnTo>
                <a:lnTo>
                  <a:pt x="60" y="156"/>
                </a:lnTo>
                <a:lnTo>
                  <a:pt x="60" y="153"/>
                </a:lnTo>
                <a:lnTo>
                  <a:pt x="61" y="149"/>
                </a:lnTo>
                <a:lnTo>
                  <a:pt x="63" y="147"/>
                </a:lnTo>
                <a:lnTo>
                  <a:pt x="64" y="144"/>
                </a:lnTo>
                <a:lnTo>
                  <a:pt x="68" y="143"/>
                </a:lnTo>
                <a:lnTo>
                  <a:pt x="72" y="141"/>
                </a:lnTo>
                <a:lnTo>
                  <a:pt x="78" y="141"/>
                </a:lnTo>
                <a:lnTo>
                  <a:pt x="83" y="140"/>
                </a:lnTo>
                <a:lnTo>
                  <a:pt x="89" y="140"/>
                </a:lnTo>
                <a:lnTo>
                  <a:pt x="95" y="140"/>
                </a:lnTo>
                <a:lnTo>
                  <a:pt x="100" y="137"/>
                </a:lnTo>
                <a:lnTo>
                  <a:pt x="99" y="133"/>
                </a:lnTo>
                <a:lnTo>
                  <a:pt x="97" y="130"/>
                </a:lnTo>
                <a:lnTo>
                  <a:pt x="94" y="126"/>
                </a:lnTo>
                <a:lnTo>
                  <a:pt x="93" y="124"/>
                </a:lnTo>
                <a:lnTo>
                  <a:pt x="91" y="120"/>
                </a:lnTo>
                <a:lnTo>
                  <a:pt x="89" y="118"/>
                </a:lnTo>
                <a:lnTo>
                  <a:pt x="88" y="114"/>
                </a:lnTo>
                <a:lnTo>
                  <a:pt x="91" y="110"/>
                </a:lnTo>
                <a:lnTo>
                  <a:pt x="86" y="112"/>
                </a:lnTo>
                <a:lnTo>
                  <a:pt x="82" y="114"/>
                </a:lnTo>
                <a:lnTo>
                  <a:pt x="78" y="118"/>
                </a:lnTo>
                <a:lnTo>
                  <a:pt x="76" y="120"/>
                </a:lnTo>
                <a:lnTo>
                  <a:pt x="74" y="124"/>
                </a:lnTo>
                <a:lnTo>
                  <a:pt x="71" y="129"/>
                </a:lnTo>
                <a:lnTo>
                  <a:pt x="69" y="131"/>
                </a:lnTo>
                <a:lnTo>
                  <a:pt x="68" y="136"/>
                </a:lnTo>
                <a:lnTo>
                  <a:pt x="64" y="140"/>
                </a:lnTo>
                <a:lnTo>
                  <a:pt x="61" y="143"/>
                </a:lnTo>
                <a:lnTo>
                  <a:pt x="59" y="146"/>
                </a:lnTo>
                <a:lnTo>
                  <a:pt x="57" y="148"/>
                </a:lnTo>
                <a:lnTo>
                  <a:pt x="53" y="149"/>
                </a:lnTo>
                <a:lnTo>
                  <a:pt x="49" y="150"/>
                </a:lnTo>
                <a:lnTo>
                  <a:pt x="45" y="150"/>
                </a:lnTo>
                <a:lnTo>
                  <a:pt x="41" y="150"/>
                </a:lnTo>
                <a:lnTo>
                  <a:pt x="35" y="147"/>
                </a:lnTo>
                <a:lnTo>
                  <a:pt x="31" y="143"/>
                </a:lnTo>
                <a:lnTo>
                  <a:pt x="29" y="138"/>
                </a:lnTo>
                <a:lnTo>
                  <a:pt x="29" y="135"/>
                </a:lnTo>
                <a:lnTo>
                  <a:pt x="28" y="130"/>
                </a:lnTo>
                <a:lnTo>
                  <a:pt x="29" y="125"/>
                </a:lnTo>
                <a:lnTo>
                  <a:pt x="29" y="119"/>
                </a:lnTo>
                <a:lnTo>
                  <a:pt x="31" y="115"/>
                </a:lnTo>
                <a:lnTo>
                  <a:pt x="26" y="114"/>
                </a:lnTo>
                <a:lnTo>
                  <a:pt x="22" y="113"/>
                </a:lnTo>
                <a:lnTo>
                  <a:pt x="17" y="109"/>
                </a:lnTo>
                <a:lnTo>
                  <a:pt x="12" y="107"/>
                </a:lnTo>
                <a:lnTo>
                  <a:pt x="9" y="102"/>
                </a:lnTo>
                <a:lnTo>
                  <a:pt x="8" y="98"/>
                </a:lnTo>
                <a:lnTo>
                  <a:pt x="8" y="96"/>
                </a:lnTo>
                <a:lnTo>
                  <a:pt x="11" y="94"/>
                </a:lnTo>
                <a:lnTo>
                  <a:pt x="12" y="92"/>
                </a:lnTo>
                <a:lnTo>
                  <a:pt x="16" y="90"/>
                </a:lnTo>
                <a:lnTo>
                  <a:pt x="18" y="86"/>
                </a:lnTo>
                <a:lnTo>
                  <a:pt x="23" y="84"/>
                </a:lnTo>
                <a:lnTo>
                  <a:pt x="28" y="81"/>
                </a:lnTo>
                <a:lnTo>
                  <a:pt x="32" y="79"/>
                </a:lnTo>
                <a:lnTo>
                  <a:pt x="36" y="77"/>
                </a:lnTo>
                <a:lnTo>
                  <a:pt x="41" y="75"/>
                </a:lnTo>
                <a:lnTo>
                  <a:pt x="46" y="72"/>
                </a:lnTo>
                <a:lnTo>
                  <a:pt x="49" y="69"/>
                </a:lnTo>
                <a:lnTo>
                  <a:pt x="48" y="65"/>
                </a:lnTo>
                <a:lnTo>
                  <a:pt x="46" y="62"/>
                </a:lnTo>
                <a:lnTo>
                  <a:pt x="42" y="59"/>
                </a:lnTo>
                <a:lnTo>
                  <a:pt x="41" y="56"/>
                </a:lnTo>
                <a:lnTo>
                  <a:pt x="37" y="52"/>
                </a:lnTo>
                <a:lnTo>
                  <a:pt x="36" y="49"/>
                </a:lnTo>
                <a:lnTo>
                  <a:pt x="36" y="45"/>
                </a:lnTo>
                <a:lnTo>
                  <a:pt x="38" y="42"/>
                </a:lnTo>
                <a:lnTo>
                  <a:pt x="40" y="38"/>
                </a:lnTo>
                <a:lnTo>
                  <a:pt x="41" y="37"/>
                </a:lnTo>
                <a:lnTo>
                  <a:pt x="43" y="36"/>
                </a:lnTo>
                <a:lnTo>
                  <a:pt x="47" y="36"/>
                </a:lnTo>
                <a:lnTo>
                  <a:pt x="51" y="36"/>
                </a:lnTo>
                <a:lnTo>
                  <a:pt x="55" y="37"/>
                </a:lnTo>
                <a:lnTo>
                  <a:pt x="60" y="38"/>
                </a:lnTo>
                <a:lnTo>
                  <a:pt x="65" y="40"/>
                </a:lnTo>
                <a:lnTo>
                  <a:pt x="70" y="42"/>
                </a:lnTo>
                <a:lnTo>
                  <a:pt x="76" y="43"/>
                </a:lnTo>
                <a:lnTo>
                  <a:pt x="74" y="40"/>
                </a:lnTo>
                <a:lnTo>
                  <a:pt x="71" y="38"/>
                </a:lnTo>
                <a:lnTo>
                  <a:pt x="70" y="34"/>
                </a:lnTo>
                <a:lnTo>
                  <a:pt x="68" y="32"/>
                </a:lnTo>
                <a:lnTo>
                  <a:pt x="64" y="26"/>
                </a:lnTo>
                <a:lnTo>
                  <a:pt x="61" y="20"/>
                </a:lnTo>
                <a:lnTo>
                  <a:pt x="60" y="17"/>
                </a:lnTo>
                <a:lnTo>
                  <a:pt x="60" y="14"/>
                </a:lnTo>
                <a:lnTo>
                  <a:pt x="60" y="11"/>
                </a:lnTo>
                <a:lnTo>
                  <a:pt x="61" y="9"/>
                </a:lnTo>
                <a:lnTo>
                  <a:pt x="63" y="7"/>
                </a:lnTo>
                <a:lnTo>
                  <a:pt x="65" y="4"/>
                </a:lnTo>
                <a:lnTo>
                  <a:pt x="69" y="2"/>
                </a:lnTo>
                <a:lnTo>
                  <a:pt x="72" y="0"/>
                </a:lnTo>
                <a:close/>
              </a:path>
            </a:pathLst>
          </a:custGeom>
          <a:solidFill>
            <a:srgbClr val="F5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2" name="Freeform 24"/>
          <p:cNvSpPr>
            <a:spLocks/>
          </p:cNvSpPr>
          <p:nvPr/>
        </p:nvSpPr>
        <p:spPr bwMode="auto">
          <a:xfrm flipH="1">
            <a:off x="8685213" y="4872038"/>
            <a:ext cx="31750" cy="38100"/>
          </a:xfrm>
          <a:custGeom>
            <a:avLst/>
            <a:gdLst>
              <a:gd name="T0" fmla="*/ 2147483647 w 20"/>
              <a:gd name="T1" fmla="*/ 0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2147483647 h 24"/>
              <a:gd name="T22" fmla="*/ 2147483647 w 20"/>
              <a:gd name="T23" fmla="*/ 2147483647 h 24"/>
              <a:gd name="T24" fmla="*/ 2147483647 w 20"/>
              <a:gd name="T25" fmla="*/ 2147483647 h 24"/>
              <a:gd name="T26" fmla="*/ 2147483647 w 20"/>
              <a:gd name="T27" fmla="*/ 2147483647 h 24"/>
              <a:gd name="T28" fmla="*/ 2147483647 w 20"/>
              <a:gd name="T29" fmla="*/ 2147483647 h 24"/>
              <a:gd name="T30" fmla="*/ 2147483647 w 20"/>
              <a:gd name="T31" fmla="*/ 2147483647 h 24"/>
              <a:gd name="T32" fmla="*/ 2147483647 w 20"/>
              <a:gd name="T33" fmla="*/ 2147483647 h 24"/>
              <a:gd name="T34" fmla="*/ 0 w 20"/>
              <a:gd name="T35" fmla="*/ 2147483647 h 24"/>
              <a:gd name="T36" fmla="*/ 2147483647 w 20"/>
              <a:gd name="T37" fmla="*/ 2147483647 h 24"/>
              <a:gd name="T38" fmla="*/ 2147483647 w 20"/>
              <a:gd name="T39" fmla="*/ 2147483647 h 24"/>
              <a:gd name="T40" fmla="*/ 2147483647 w 20"/>
              <a:gd name="T41" fmla="*/ 0 h 24"/>
              <a:gd name="T42" fmla="*/ 2147483647 w 20"/>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24"/>
              <a:gd name="T68" fmla="*/ 20 w 20"/>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24">
                <a:moveTo>
                  <a:pt x="4" y="0"/>
                </a:moveTo>
                <a:lnTo>
                  <a:pt x="7" y="1"/>
                </a:lnTo>
                <a:lnTo>
                  <a:pt x="9" y="4"/>
                </a:lnTo>
                <a:lnTo>
                  <a:pt x="10" y="6"/>
                </a:lnTo>
                <a:lnTo>
                  <a:pt x="12" y="10"/>
                </a:lnTo>
                <a:lnTo>
                  <a:pt x="12" y="12"/>
                </a:lnTo>
                <a:lnTo>
                  <a:pt x="14" y="14"/>
                </a:lnTo>
                <a:lnTo>
                  <a:pt x="17" y="17"/>
                </a:lnTo>
                <a:lnTo>
                  <a:pt x="20" y="18"/>
                </a:lnTo>
                <a:lnTo>
                  <a:pt x="18" y="23"/>
                </a:lnTo>
                <a:lnTo>
                  <a:pt x="15" y="24"/>
                </a:lnTo>
                <a:lnTo>
                  <a:pt x="12" y="24"/>
                </a:lnTo>
                <a:lnTo>
                  <a:pt x="8" y="23"/>
                </a:lnTo>
                <a:lnTo>
                  <a:pt x="6" y="19"/>
                </a:lnTo>
                <a:lnTo>
                  <a:pt x="3" y="17"/>
                </a:lnTo>
                <a:lnTo>
                  <a:pt x="2" y="13"/>
                </a:lnTo>
                <a:lnTo>
                  <a:pt x="1" y="11"/>
                </a:lnTo>
                <a:lnTo>
                  <a:pt x="0" y="7"/>
                </a:lnTo>
                <a:lnTo>
                  <a:pt x="1" y="5"/>
                </a:lnTo>
                <a:lnTo>
                  <a:pt x="1" y="1"/>
                </a:lnTo>
                <a:lnTo>
                  <a:pt x="4" y="0"/>
                </a:lnTo>
                <a:close/>
              </a:path>
            </a:pathLst>
          </a:custGeom>
          <a:solidFill>
            <a:srgbClr val="F5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3" name="Freeform 25"/>
          <p:cNvSpPr>
            <a:spLocks/>
          </p:cNvSpPr>
          <p:nvPr/>
        </p:nvSpPr>
        <p:spPr bwMode="auto">
          <a:xfrm flipH="1">
            <a:off x="8623300" y="4999038"/>
            <a:ext cx="61913" cy="65087"/>
          </a:xfrm>
          <a:custGeom>
            <a:avLst/>
            <a:gdLst>
              <a:gd name="T0" fmla="*/ 2147483647 w 39"/>
              <a:gd name="T1" fmla="*/ 0 h 41"/>
              <a:gd name="T2" fmla="*/ 2147483647 w 39"/>
              <a:gd name="T3" fmla="*/ 2147483647 h 41"/>
              <a:gd name="T4" fmla="*/ 2147483647 w 39"/>
              <a:gd name="T5" fmla="*/ 2147483647 h 41"/>
              <a:gd name="T6" fmla="*/ 2147483647 w 39"/>
              <a:gd name="T7" fmla="*/ 2147483647 h 41"/>
              <a:gd name="T8" fmla="*/ 2147483647 w 39"/>
              <a:gd name="T9" fmla="*/ 2147483647 h 41"/>
              <a:gd name="T10" fmla="*/ 2147483647 w 39"/>
              <a:gd name="T11" fmla="*/ 2147483647 h 41"/>
              <a:gd name="T12" fmla="*/ 2147483647 w 39"/>
              <a:gd name="T13" fmla="*/ 2147483647 h 41"/>
              <a:gd name="T14" fmla="*/ 2147483647 w 39"/>
              <a:gd name="T15" fmla="*/ 2147483647 h 41"/>
              <a:gd name="T16" fmla="*/ 2147483647 w 39"/>
              <a:gd name="T17" fmla="*/ 2147483647 h 41"/>
              <a:gd name="T18" fmla="*/ 2147483647 w 39"/>
              <a:gd name="T19" fmla="*/ 2147483647 h 41"/>
              <a:gd name="T20" fmla="*/ 2147483647 w 39"/>
              <a:gd name="T21" fmla="*/ 2147483647 h 41"/>
              <a:gd name="T22" fmla="*/ 2147483647 w 39"/>
              <a:gd name="T23" fmla="*/ 2147483647 h 41"/>
              <a:gd name="T24" fmla="*/ 2147483647 w 39"/>
              <a:gd name="T25" fmla="*/ 2147483647 h 41"/>
              <a:gd name="T26" fmla="*/ 2147483647 w 39"/>
              <a:gd name="T27" fmla="*/ 2147483647 h 41"/>
              <a:gd name="T28" fmla="*/ 2147483647 w 39"/>
              <a:gd name="T29" fmla="*/ 2147483647 h 41"/>
              <a:gd name="T30" fmla="*/ 2147483647 w 39"/>
              <a:gd name="T31" fmla="*/ 2147483647 h 41"/>
              <a:gd name="T32" fmla="*/ 2147483647 w 39"/>
              <a:gd name="T33" fmla="*/ 2147483647 h 41"/>
              <a:gd name="T34" fmla="*/ 2147483647 w 39"/>
              <a:gd name="T35" fmla="*/ 2147483647 h 41"/>
              <a:gd name="T36" fmla="*/ 2147483647 w 39"/>
              <a:gd name="T37" fmla="*/ 2147483647 h 41"/>
              <a:gd name="T38" fmla="*/ 2147483647 w 39"/>
              <a:gd name="T39" fmla="*/ 2147483647 h 41"/>
              <a:gd name="T40" fmla="*/ 0 w 39"/>
              <a:gd name="T41" fmla="*/ 2147483647 h 41"/>
              <a:gd name="T42" fmla="*/ 2147483647 w 39"/>
              <a:gd name="T43" fmla="*/ 2147483647 h 41"/>
              <a:gd name="T44" fmla="*/ 2147483647 w 39"/>
              <a:gd name="T45" fmla="*/ 2147483647 h 41"/>
              <a:gd name="T46" fmla="*/ 2147483647 w 39"/>
              <a:gd name="T47" fmla="*/ 2147483647 h 41"/>
              <a:gd name="T48" fmla="*/ 2147483647 w 39"/>
              <a:gd name="T49" fmla="*/ 2147483647 h 41"/>
              <a:gd name="T50" fmla="*/ 2147483647 w 39"/>
              <a:gd name="T51" fmla="*/ 2147483647 h 41"/>
              <a:gd name="T52" fmla="*/ 2147483647 w 39"/>
              <a:gd name="T53" fmla="*/ 2147483647 h 41"/>
              <a:gd name="T54" fmla="*/ 2147483647 w 39"/>
              <a:gd name="T55" fmla="*/ 2147483647 h 41"/>
              <a:gd name="T56" fmla="*/ 2147483647 w 39"/>
              <a:gd name="T57" fmla="*/ 0 h 41"/>
              <a:gd name="T58" fmla="*/ 2147483647 w 39"/>
              <a:gd name="T59" fmla="*/ 0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
              <a:gd name="T91" fmla="*/ 0 h 41"/>
              <a:gd name="T92" fmla="*/ 39 w 39"/>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 h="41">
                <a:moveTo>
                  <a:pt x="22" y="0"/>
                </a:moveTo>
                <a:lnTo>
                  <a:pt x="24" y="1"/>
                </a:lnTo>
                <a:lnTo>
                  <a:pt x="28" y="5"/>
                </a:lnTo>
                <a:lnTo>
                  <a:pt x="29" y="8"/>
                </a:lnTo>
                <a:lnTo>
                  <a:pt x="32" y="12"/>
                </a:lnTo>
                <a:lnTo>
                  <a:pt x="33" y="17"/>
                </a:lnTo>
                <a:lnTo>
                  <a:pt x="34" y="21"/>
                </a:lnTo>
                <a:lnTo>
                  <a:pt x="35" y="24"/>
                </a:lnTo>
                <a:lnTo>
                  <a:pt x="39" y="28"/>
                </a:lnTo>
                <a:lnTo>
                  <a:pt x="38" y="32"/>
                </a:lnTo>
                <a:lnTo>
                  <a:pt x="36" y="37"/>
                </a:lnTo>
                <a:lnTo>
                  <a:pt x="33" y="38"/>
                </a:lnTo>
                <a:lnTo>
                  <a:pt x="29" y="40"/>
                </a:lnTo>
                <a:lnTo>
                  <a:pt x="27" y="40"/>
                </a:lnTo>
                <a:lnTo>
                  <a:pt x="24" y="41"/>
                </a:lnTo>
                <a:lnTo>
                  <a:pt x="19" y="38"/>
                </a:lnTo>
                <a:lnTo>
                  <a:pt x="15" y="36"/>
                </a:lnTo>
                <a:lnTo>
                  <a:pt x="10" y="30"/>
                </a:lnTo>
                <a:lnTo>
                  <a:pt x="7" y="25"/>
                </a:lnTo>
                <a:lnTo>
                  <a:pt x="4" y="20"/>
                </a:lnTo>
                <a:lnTo>
                  <a:pt x="0" y="15"/>
                </a:lnTo>
                <a:lnTo>
                  <a:pt x="4" y="14"/>
                </a:lnTo>
                <a:lnTo>
                  <a:pt x="10" y="13"/>
                </a:lnTo>
                <a:lnTo>
                  <a:pt x="15" y="12"/>
                </a:lnTo>
                <a:lnTo>
                  <a:pt x="18" y="12"/>
                </a:lnTo>
                <a:lnTo>
                  <a:pt x="18" y="9"/>
                </a:lnTo>
                <a:lnTo>
                  <a:pt x="19" y="6"/>
                </a:lnTo>
                <a:lnTo>
                  <a:pt x="21" y="2"/>
                </a:lnTo>
                <a:lnTo>
                  <a:pt x="22" y="0"/>
                </a:lnTo>
                <a:close/>
              </a:path>
            </a:pathLst>
          </a:custGeom>
          <a:solidFill>
            <a:srgbClr val="F5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4" name="Freeform 26"/>
          <p:cNvSpPr>
            <a:spLocks/>
          </p:cNvSpPr>
          <p:nvPr/>
        </p:nvSpPr>
        <p:spPr bwMode="auto">
          <a:xfrm flipH="1">
            <a:off x="7397750" y="4954588"/>
            <a:ext cx="738188" cy="787400"/>
          </a:xfrm>
          <a:custGeom>
            <a:avLst/>
            <a:gdLst>
              <a:gd name="T0" fmla="*/ 2147483647 w 465"/>
              <a:gd name="T1" fmla="*/ 0 h 496"/>
              <a:gd name="T2" fmla="*/ 2147483647 w 465"/>
              <a:gd name="T3" fmla="*/ 2147483647 h 496"/>
              <a:gd name="T4" fmla="*/ 2147483647 w 465"/>
              <a:gd name="T5" fmla="*/ 2147483647 h 496"/>
              <a:gd name="T6" fmla="*/ 2147483647 w 465"/>
              <a:gd name="T7" fmla="*/ 2147483647 h 496"/>
              <a:gd name="T8" fmla="*/ 2147483647 w 465"/>
              <a:gd name="T9" fmla="*/ 2147483647 h 496"/>
              <a:gd name="T10" fmla="*/ 2147483647 w 465"/>
              <a:gd name="T11" fmla="*/ 2147483647 h 496"/>
              <a:gd name="T12" fmla="*/ 2147483647 w 465"/>
              <a:gd name="T13" fmla="*/ 2147483647 h 496"/>
              <a:gd name="T14" fmla="*/ 2147483647 w 465"/>
              <a:gd name="T15" fmla="*/ 2147483647 h 496"/>
              <a:gd name="T16" fmla="*/ 2147483647 w 465"/>
              <a:gd name="T17" fmla="*/ 2147483647 h 496"/>
              <a:gd name="T18" fmla="*/ 2147483647 w 465"/>
              <a:gd name="T19" fmla="*/ 2147483647 h 496"/>
              <a:gd name="T20" fmla="*/ 2147483647 w 465"/>
              <a:gd name="T21" fmla="*/ 2147483647 h 496"/>
              <a:gd name="T22" fmla="*/ 2147483647 w 465"/>
              <a:gd name="T23" fmla="*/ 2147483647 h 496"/>
              <a:gd name="T24" fmla="*/ 2147483647 w 465"/>
              <a:gd name="T25" fmla="*/ 2147483647 h 496"/>
              <a:gd name="T26" fmla="*/ 2147483647 w 465"/>
              <a:gd name="T27" fmla="*/ 2147483647 h 496"/>
              <a:gd name="T28" fmla="*/ 2147483647 w 465"/>
              <a:gd name="T29" fmla="*/ 2147483647 h 496"/>
              <a:gd name="T30" fmla="*/ 0 w 465"/>
              <a:gd name="T31" fmla="*/ 2147483647 h 496"/>
              <a:gd name="T32" fmla="*/ 2147483647 w 465"/>
              <a:gd name="T33" fmla="*/ 2147483647 h 496"/>
              <a:gd name="T34" fmla="*/ 2147483647 w 465"/>
              <a:gd name="T35" fmla="*/ 2147483647 h 496"/>
              <a:gd name="T36" fmla="*/ 2147483647 w 465"/>
              <a:gd name="T37" fmla="*/ 2147483647 h 496"/>
              <a:gd name="T38" fmla="*/ 2147483647 w 465"/>
              <a:gd name="T39" fmla="*/ 2147483647 h 496"/>
              <a:gd name="T40" fmla="*/ 2147483647 w 465"/>
              <a:gd name="T41" fmla="*/ 2147483647 h 496"/>
              <a:gd name="T42" fmla="*/ 2147483647 w 465"/>
              <a:gd name="T43" fmla="*/ 2147483647 h 496"/>
              <a:gd name="T44" fmla="*/ 2147483647 w 465"/>
              <a:gd name="T45" fmla="*/ 2147483647 h 496"/>
              <a:gd name="T46" fmla="*/ 2147483647 w 465"/>
              <a:gd name="T47" fmla="*/ 2147483647 h 496"/>
              <a:gd name="T48" fmla="*/ 2147483647 w 465"/>
              <a:gd name="T49" fmla="*/ 2147483647 h 496"/>
              <a:gd name="T50" fmla="*/ 2147483647 w 465"/>
              <a:gd name="T51" fmla="*/ 2147483647 h 496"/>
              <a:gd name="T52" fmla="*/ 2147483647 w 465"/>
              <a:gd name="T53" fmla="*/ 2147483647 h 496"/>
              <a:gd name="T54" fmla="*/ 2147483647 w 465"/>
              <a:gd name="T55" fmla="*/ 2147483647 h 496"/>
              <a:gd name="T56" fmla="*/ 2147483647 w 465"/>
              <a:gd name="T57" fmla="*/ 2147483647 h 496"/>
              <a:gd name="T58" fmla="*/ 2147483647 w 465"/>
              <a:gd name="T59" fmla="*/ 2147483647 h 496"/>
              <a:gd name="T60" fmla="*/ 2147483647 w 465"/>
              <a:gd name="T61" fmla="*/ 2147483647 h 496"/>
              <a:gd name="T62" fmla="*/ 2147483647 w 465"/>
              <a:gd name="T63" fmla="*/ 2147483647 h 496"/>
              <a:gd name="T64" fmla="*/ 2147483647 w 465"/>
              <a:gd name="T65" fmla="*/ 2147483647 h 496"/>
              <a:gd name="T66" fmla="*/ 2147483647 w 465"/>
              <a:gd name="T67" fmla="*/ 2147483647 h 496"/>
              <a:gd name="T68" fmla="*/ 2147483647 w 465"/>
              <a:gd name="T69" fmla="*/ 2147483647 h 496"/>
              <a:gd name="T70" fmla="*/ 2147483647 w 465"/>
              <a:gd name="T71" fmla="*/ 2147483647 h 496"/>
              <a:gd name="T72" fmla="*/ 2147483647 w 465"/>
              <a:gd name="T73" fmla="*/ 2147483647 h 496"/>
              <a:gd name="T74" fmla="*/ 2147483647 w 465"/>
              <a:gd name="T75" fmla="*/ 2147483647 h 496"/>
              <a:gd name="T76" fmla="*/ 2147483647 w 465"/>
              <a:gd name="T77" fmla="*/ 2147483647 h 496"/>
              <a:gd name="T78" fmla="*/ 2147483647 w 465"/>
              <a:gd name="T79" fmla="*/ 0 h 496"/>
              <a:gd name="T80" fmla="*/ 2147483647 w 465"/>
              <a:gd name="T81" fmla="*/ 0 h 4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5"/>
              <a:gd name="T124" fmla="*/ 0 h 496"/>
              <a:gd name="T125" fmla="*/ 465 w 465"/>
              <a:gd name="T126" fmla="*/ 496 h 4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5" h="496">
                <a:moveTo>
                  <a:pt x="171" y="0"/>
                </a:moveTo>
                <a:lnTo>
                  <a:pt x="170" y="0"/>
                </a:lnTo>
                <a:lnTo>
                  <a:pt x="165" y="1"/>
                </a:lnTo>
                <a:lnTo>
                  <a:pt x="157" y="2"/>
                </a:lnTo>
                <a:lnTo>
                  <a:pt x="150" y="4"/>
                </a:lnTo>
                <a:lnTo>
                  <a:pt x="139" y="5"/>
                </a:lnTo>
                <a:lnTo>
                  <a:pt x="128" y="7"/>
                </a:lnTo>
                <a:lnTo>
                  <a:pt x="115" y="10"/>
                </a:lnTo>
                <a:lnTo>
                  <a:pt x="103" y="13"/>
                </a:lnTo>
                <a:lnTo>
                  <a:pt x="90" y="14"/>
                </a:lnTo>
                <a:lnTo>
                  <a:pt x="76" y="18"/>
                </a:lnTo>
                <a:lnTo>
                  <a:pt x="64" y="19"/>
                </a:lnTo>
                <a:lnTo>
                  <a:pt x="53" y="23"/>
                </a:lnTo>
                <a:lnTo>
                  <a:pt x="44" y="25"/>
                </a:lnTo>
                <a:lnTo>
                  <a:pt x="35" y="28"/>
                </a:lnTo>
                <a:lnTo>
                  <a:pt x="28" y="30"/>
                </a:lnTo>
                <a:lnTo>
                  <a:pt x="26" y="31"/>
                </a:lnTo>
                <a:lnTo>
                  <a:pt x="22" y="37"/>
                </a:lnTo>
                <a:lnTo>
                  <a:pt x="19" y="54"/>
                </a:lnTo>
                <a:lnTo>
                  <a:pt x="17" y="79"/>
                </a:lnTo>
                <a:lnTo>
                  <a:pt x="15" y="109"/>
                </a:lnTo>
                <a:lnTo>
                  <a:pt x="12" y="144"/>
                </a:lnTo>
                <a:lnTo>
                  <a:pt x="10" y="183"/>
                </a:lnTo>
                <a:lnTo>
                  <a:pt x="9" y="224"/>
                </a:lnTo>
                <a:lnTo>
                  <a:pt x="7" y="267"/>
                </a:lnTo>
                <a:lnTo>
                  <a:pt x="5" y="309"/>
                </a:lnTo>
                <a:lnTo>
                  <a:pt x="4" y="351"/>
                </a:lnTo>
                <a:lnTo>
                  <a:pt x="3" y="389"/>
                </a:lnTo>
                <a:lnTo>
                  <a:pt x="3" y="424"/>
                </a:lnTo>
                <a:lnTo>
                  <a:pt x="1" y="453"/>
                </a:lnTo>
                <a:lnTo>
                  <a:pt x="0" y="476"/>
                </a:lnTo>
                <a:lnTo>
                  <a:pt x="0" y="490"/>
                </a:lnTo>
                <a:lnTo>
                  <a:pt x="0" y="496"/>
                </a:lnTo>
                <a:lnTo>
                  <a:pt x="416" y="392"/>
                </a:lnTo>
                <a:lnTo>
                  <a:pt x="418" y="391"/>
                </a:lnTo>
                <a:lnTo>
                  <a:pt x="420" y="389"/>
                </a:lnTo>
                <a:lnTo>
                  <a:pt x="421" y="386"/>
                </a:lnTo>
                <a:lnTo>
                  <a:pt x="424" y="382"/>
                </a:lnTo>
                <a:lnTo>
                  <a:pt x="426" y="377"/>
                </a:lnTo>
                <a:lnTo>
                  <a:pt x="428" y="371"/>
                </a:lnTo>
                <a:lnTo>
                  <a:pt x="430" y="363"/>
                </a:lnTo>
                <a:lnTo>
                  <a:pt x="431" y="353"/>
                </a:lnTo>
                <a:lnTo>
                  <a:pt x="432" y="341"/>
                </a:lnTo>
                <a:lnTo>
                  <a:pt x="433" y="329"/>
                </a:lnTo>
                <a:lnTo>
                  <a:pt x="433" y="312"/>
                </a:lnTo>
                <a:lnTo>
                  <a:pt x="432" y="294"/>
                </a:lnTo>
                <a:lnTo>
                  <a:pt x="430" y="272"/>
                </a:lnTo>
                <a:lnTo>
                  <a:pt x="428" y="248"/>
                </a:lnTo>
                <a:lnTo>
                  <a:pt x="465" y="72"/>
                </a:lnTo>
                <a:lnTo>
                  <a:pt x="463" y="72"/>
                </a:lnTo>
                <a:lnTo>
                  <a:pt x="460" y="71"/>
                </a:lnTo>
                <a:lnTo>
                  <a:pt x="455" y="69"/>
                </a:lnTo>
                <a:lnTo>
                  <a:pt x="449" y="66"/>
                </a:lnTo>
                <a:lnTo>
                  <a:pt x="440" y="64"/>
                </a:lnTo>
                <a:lnTo>
                  <a:pt x="433" y="62"/>
                </a:lnTo>
                <a:lnTo>
                  <a:pt x="424" y="58"/>
                </a:lnTo>
                <a:lnTo>
                  <a:pt x="415" y="56"/>
                </a:lnTo>
                <a:lnTo>
                  <a:pt x="405" y="52"/>
                </a:lnTo>
                <a:lnTo>
                  <a:pt x="396" y="48"/>
                </a:lnTo>
                <a:lnTo>
                  <a:pt x="387" y="45"/>
                </a:lnTo>
                <a:lnTo>
                  <a:pt x="380" y="42"/>
                </a:lnTo>
                <a:lnTo>
                  <a:pt x="373" y="39"/>
                </a:lnTo>
                <a:lnTo>
                  <a:pt x="367" y="35"/>
                </a:lnTo>
                <a:lnTo>
                  <a:pt x="362" y="33"/>
                </a:lnTo>
                <a:lnTo>
                  <a:pt x="361" y="31"/>
                </a:lnTo>
                <a:lnTo>
                  <a:pt x="357" y="28"/>
                </a:lnTo>
                <a:lnTo>
                  <a:pt x="350" y="25"/>
                </a:lnTo>
                <a:lnTo>
                  <a:pt x="339" y="23"/>
                </a:lnTo>
                <a:lnTo>
                  <a:pt x="327" y="20"/>
                </a:lnTo>
                <a:lnTo>
                  <a:pt x="312" y="18"/>
                </a:lnTo>
                <a:lnTo>
                  <a:pt x="297" y="16"/>
                </a:lnTo>
                <a:lnTo>
                  <a:pt x="280" y="13"/>
                </a:lnTo>
                <a:lnTo>
                  <a:pt x="263" y="11"/>
                </a:lnTo>
                <a:lnTo>
                  <a:pt x="245" y="8"/>
                </a:lnTo>
                <a:lnTo>
                  <a:pt x="228" y="6"/>
                </a:lnTo>
                <a:lnTo>
                  <a:pt x="212" y="5"/>
                </a:lnTo>
                <a:lnTo>
                  <a:pt x="199" y="2"/>
                </a:lnTo>
                <a:lnTo>
                  <a:pt x="186" y="1"/>
                </a:lnTo>
                <a:lnTo>
                  <a:pt x="178" y="1"/>
                </a:lnTo>
                <a:lnTo>
                  <a:pt x="172" y="0"/>
                </a:lnTo>
                <a:lnTo>
                  <a:pt x="171"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5" name="Freeform 27"/>
          <p:cNvSpPr>
            <a:spLocks/>
          </p:cNvSpPr>
          <p:nvPr/>
        </p:nvSpPr>
        <p:spPr bwMode="auto">
          <a:xfrm flipH="1">
            <a:off x="7642225" y="5165725"/>
            <a:ext cx="192088" cy="330200"/>
          </a:xfrm>
          <a:custGeom>
            <a:avLst/>
            <a:gdLst>
              <a:gd name="T0" fmla="*/ 2147483647 w 121"/>
              <a:gd name="T1" fmla="*/ 0 h 208"/>
              <a:gd name="T2" fmla="*/ 2147483647 w 121"/>
              <a:gd name="T3" fmla="*/ 2147483647 h 208"/>
              <a:gd name="T4" fmla="*/ 2147483647 w 121"/>
              <a:gd name="T5" fmla="*/ 2147483647 h 208"/>
              <a:gd name="T6" fmla="*/ 0 w 121"/>
              <a:gd name="T7" fmla="*/ 2147483647 h 208"/>
              <a:gd name="T8" fmla="*/ 2147483647 w 121"/>
              <a:gd name="T9" fmla="*/ 0 h 208"/>
              <a:gd name="T10" fmla="*/ 2147483647 w 121"/>
              <a:gd name="T11" fmla="*/ 0 h 208"/>
              <a:gd name="T12" fmla="*/ 0 60000 65536"/>
              <a:gd name="T13" fmla="*/ 0 60000 65536"/>
              <a:gd name="T14" fmla="*/ 0 60000 65536"/>
              <a:gd name="T15" fmla="*/ 0 60000 65536"/>
              <a:gd name="T16" fmla="*/ 0 60000 65536"/>
              <a:gd name="T17" fmla="*/ 0 60000 65536"/>
              <a:gd name="T18" fmla="*/ 0 w 121"/>
              <a:gd name="T19" fmla="*/ 0 h 208"/>
              <a:gd name="T20" fmla="*/ 121 w 121"/>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21" h="208">
                <a:moveTo>
                  <a:pt x="16" y="0"/>
                </a:moveTo>
                <a:lnTo>
                  <a:pt x="121" y="52"/>
                </a:lnTo>
                <a:lnTo>
                  <a:pt x="44" y="208"/>
                </a:lnTo>
                <a:lnTo>
                  <a:pt x="0" y="189"/>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6" name="Freeform 28"/>
          <p:cNvSpPr>
            <a:spLocks/>
          </p:cNvSpPr>
          <p:nvPr/>
        </p:nvSpPr>
        <p:spPr bwMode="auto">
          <a:xfrm flipH="1">
            <a:off x="7797800" y="4953000"/>
            <a:ext cx="139700" cy="660400"/>
          </a:xfrm>
          <a:custGeom>
            <a:avLst/>
            <a:gdLst>
              <a:gd name="T0" fmla="*/ 2147483647 w 88"/>
              <a:gd name="T1" fmla="*/ 0 h 416"/>
              <a:gd name="T2" fmla="*/ 2147483647 w 88"/>
              <a:gd name="T3" fmla="*/ 0 h 416"/>
              <a:gd name="T4" fmla="*/ 2147483647 w 88"/>
              <a:gd name="T5" fmla="*/ 2147483647 h 416"/>
              <a:gd name="T6" fmla="*/ 2147483647 w 88"/>
              <a:gd name="T7" fmla="*/ 2147483647 h 416"/>
              <a:gd name="T8" fmla="*/ 2147483647 w 88"/>
              <a:gd name="T9" fmla="*/ 2147483647 h 416"/>
              <a:gd name="T10" fmla="*/ 2147483647 w 88"/>
              <a:gd name="T11" fmla="*/ 2147483647 h 416"/>
              <a:gd name="T12" fmla="*/ 2147483647 w 88"/>
              <a:gd name="T13" fmla="*/ 2147483647 h 416"/>
              <a:gd name="T14" fmla="*/ 2147483647 w 88"/>
              <a:gd name="T15" fmla="*/ 2147483647 h 416"/>
              <a:gd name="T16" fmla="*/ 2147483647 w 88"/>
              <a:gd name="T17" fmla="*/ 2147483647 h 416"/>
              <a:gd name="T18" fmla="*/ 2147483647 w 88"/>
              <a:gd name="T19" fmla="*/ 2147483647 h 416"/>
              <a:gd name="T20" fmla="*/ 2147483647 w 88"/>
              <a:gd name="T21" fmla="*/ 2147483647 h 416"/>
              <a:gd name="T22" fmla="*/ 2147483647 w 88"/>
              <a:gd name="T23" fmla="*/ 2147483647 h 416"/>
              <a:gd name="T24" fmla="*/ 2147483647 w 88"/>
              <a:gd name="T25" fmla="*/ 2147483647 h 416"/>
              <a:gd name="T26" fmla="*/ 2147483647 w 88"/>
              <a:gd name="T27" fmla="*/ 2147483647 h 416"/>
              <a:gd name="T28" fmla="*/ 2147483647 w 88"/>
              <a:gd name="T29" fmla="*/ 2147483647 h 416"/>
              <a:gd name="T30" fmla="*/ 2147483647 w 88"/>
              <a:gd name="T31" fmla="*/ 2147483647 h 416"/>
              <a:gd name="T32" fmla="*/ 2147483647 w 88"/>
              <a:gd name="T33" fmla="*/ 2147483647 h 416"/>
              <a:gd name="T34" fmla="*/ 2147483647 w 88"/>
              <a:gd name="T35" fmla="*/ 2147483647 h 416"/>
              <a:gd name="T36" fmla="*/ 2147483647 w 88"/>
              <a:gd name="T37" fmla="*/ 2147483647 h 416"/>
              <a:gd name="T38" fmla="*/ 2147483647 w 88"/>
              <a:gd name="T39" fmla="*/ 2147483647 h 416"/>
              <a:gd name="T40" fmla="*/ 2147483647 w 88"/>
              <a:gd name="T41" fmla="*/ 2147483647 h 416"/>
              <a:gd name="T42" fmla="*/ 2147483647 w 88"/>
              <a:gd name="T43" fmla="*/ 2147483647 h 416"/>
              <a:gd name="T44" fmla="*/ 2147483647 w 88"/>
              <a:gd name="T45" fmla="*/ 2147483647 h 416"/>
              <a:gd name="T46" fmla="*/ 2147483647 w 88"/>
              <a:gd name="T47" fmla="*/ 2147483647 h 416"/>
              <a:gd name="T48" fmla="*/ 2147483647 w 88"/>
              <a:gd name="T49" fmla="*/ 2147483647 h 416"/>
              <a:gd name="T50" fmla="*/ 2147483647 w 88"/>
              <a:gd name="T51" fmla="*/ 2147483647 h 416"/>
              <a:gd name="T52" fmla="*/ 2147483647 w 88"/>
              <a:gd name="T53" fmla="*/ 2147483647 h 416"/>
              <a:gd name="T54" fmla="*/ 2147483647 w 88"/>
              <a:gd name="T55" fmla="*/ 2147483647 h 416"/>
              <a:gd name="T56" fmla="*/ 2147483647 w 88"/>
              <a:gd name="T57" fmla="*/ 2147483647 h 416"/>
              <a:gd name="T58" fmla="*/ 2147483647 w 88"/>
              <a:gd name="T59" fmla="*/ 2147483647 h 416"/>
              <a:gd name="T60" fmla="*/ 2147483647 w 88"/>
              <a:gd name="T61" fmla="*/ 2147483647 h 416"/>
              <a:gd name="T62" fmla="*/ 0 w 88"/>
              <a:gd name="T63" fmla="*/ 2147483647 h 416"/>
              <a:gd name="T64" fmla="*/ 2147483647 w 88"/>
              <a:gd name="T65" fmla="*/ 2147483647 h 416"/>
              <a:gd name="T66" fmla="*/ 2147483647 w 88"/>
              <a:gd name="T67" fmla="*/ 2147483647 h 416"/>
              <a:gd name="T68" fmla="*/ 2147483647 w 88"/>
              <a:gd name="T69" fmla="*/ 0 h 416"/>
              <a:gd name="T70" fmla="*/ 2147483647 w 88"/>
              <a:gd name="T71" fmla="*/ 0 h 4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416"/>
              <a:gd name="T110" fmla="*/ 88 w 88"/>
              <a:gd name="T111" fmla="*/ 416 h 4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416">
                <a:moveTo>
                  <a:pt x="55" y="0"/>
                </a:moveTo>
                <a:lnTo>
                  <a:pt x="54" y="0"/>
                </a:lnTo>
                <a:lnTo>
                  <a:pt x="53" y="3"/>
                </a:lnTo>
                <a:lnTo>
                  <a:pt x="51" y="7"/>
                </a:lnTo>
                <a:lnTo>
                  <a:pt x="47" y="13"/>
                </a:lnTo>
                <a:lnTo>
                  <a:pt x="43" y="19"/>
                </a:lnTo>
                <a:lnTo>
                  <a:pt x="40" y="28"/>
                </a:lnTo>
                <a:lnTo>
                  <a:pt x="35" y="36"/>
                </a:lnTo>
                <a:lnTo>
                  <a:pt x="31" y="44"/>
                </a:lnTo>
                <a:lnTo>
                  <a:pt x="26" y="54"/>
                </a:lnTo>
                <a:lnTo>
                  <a:pt x="22" y="63"/>
                </a:lnTo>
                <a:lnTo>
                  <a:pt x="17" y="71"/>
                </a:lnTo>
                <a:lnTo>
                  <a:pt x="14" y="80"/>
                </a:lnTo>
                <a:lnTo>
                  <a:pt x="11" y="86"/>
                </a:lnTo>
                <a:lnTo>
                  <a:pt x="8" y="92"/>
                </a:lnTo>
                <a:lnTo>
                  <a:pt x="6" y="96"/>
                </a:lnTo>
                <a:lnTo>
                  <a:pt x="6" y="99"/>
                </a:lnTo>
                <a:lnTo>
                  <a:pt x="7" y="104"/>
                </a:lnTo>
                <a:lnTo>
                  <a:pt x="12" y="107"/>
                </a:lnTo>
                <a:lnTo>
                  <a:pt x="15" y="109"/>
                </a:lnTo>
                <a:lnTo>
                  <a:pt x="20" y="111"/>
                </a:lnTo>
                <a:lnTo>
                  <a:pt x="24" y="113"/>
                </a:lnTo>
                <a:lnTo>
                  <a:pt x="29" y="116"/>
                </a:lnTo>
                <a:lnTo>
                  <a:pt x="34" y="118"/>
                </a:lnTo>
                <a:lnTo>
                  <a:pt x="38" y="121"/>
                </a:lnTo>
                <a:lnTo>
                  <a:pt x="43" y="124"/>
                </a:lnTo>
                <a:lnTo>
                  <a:pt x="48" y="128"/>
                </a:lnTo>
                <a:lnTo>
                  <a:pt x="52" y="132"/>
                </a:lnTo>
                <a:lnTo>
                  <a:pt x="57" y="136"/>
                </a:lnTo>
                <a:lnTo>
                  <a:pt x="60" y="141"/>
                </a:lnTo>
                <a:lnTo>
                  <a:pt x="64" y="148"/>
                </a:lnTo>
                <a:lnTo>
                  <a:pt x="0" y="198"/>
                </a:lnTo>
                <a:lnTo>
                  <a:pt x="84" y="416"/>
                </a:lnTo>
                <a:lnTo>
                  <a:pt x="88" y="110"/>
                </a:lnTo>
                <a:lnTo>
                  <a:pt x="55" y="0"/>
                </a:lnTo>
                <a:close/>
              </a:path>
            </a:pathLst>
          </a:custGeom>
          <a:solidFill>
            <a:srgbClr val="FFA6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7" name="Freeform 29"/>
          <p:cNvSpPr>
            <a:spLocks/>
          </p:cNvSpPr>
          <p:nvPr/>
        </p:nvSpPr>
        <p:spPr bwMode="auto">
          <a:xfrm flipH="1">
            <a:off x="7486650" y="4984750"/>
            <a:ext cx="280988" cy="558800"/>
          </a:xfrm>
          <a:custGeom>
            <a:avLst/>
            <a:gdLst>
              <a:gd name="T0" fmla="*/ 2147483647 w 177"/>
              <a:gd name="T1" fmla="*/ 0 h 352"/>
              <a:gd name="T2" fmla="*/ 2147483647 w 177"/>
              <a:gd name="T3" fmla="*/ 2147483647 h 352"/>
              <a:gd name="T4" fmla="*/ 2147483647 w 177"/>
              <a:gd name="T5" fmla="*/ 2147483647 h 352"/>
              <a:gd name="T6" fmla="*/ 2147483647 w 177"/>
              <a:gd name="T7" fmla="*/ 2147483647 h 352"/>
              <a:gd name="T8" fmla="*/ 2147483647 w 177"/>
              <a:gd name="T9" fmla="*/ 2147483647 h 352"/>
              <a:gd name="T10" fmla="*/ 2147483647 w 177"/>
              <a:gd name="T11" fmla="*/ 2147483647 h 352"/>
              <a:gd name="T12" fmla="*/ 2147483647 w 177"/>
              <a:gd name="T13" fmla="*/ 2147483647 h 352"/>
              <a:gd name="T14" fmla="*/ 2147483647 w 177"/>
              <a:gd name="T15" fmla="*/ 2147483647 h 352"/>
              <a:gd name="T16" fmla="*/ 2147483647 w 177"/>
              <a:gd name="T17" fmla="*/ 2147483647 h 352"/>
              <a:gd name="T18" fmla="*/ 2147483647 w 177"/>
              <a:gd name="T19" fmla="*/ 2147483647 h 352"/>
              <a:gd name="T20" fmla="*/ 2147483647 w 177"/>
              <a:gd name="T21" fmla="*/ 2147483647 h 352"/>
              <a:gd name="T22" fmla="*/ 2147483647 w 177"/>
              <a:gd name="T23" fmla="*/ 2147483647 h 352"/>
              <a:gd name="T24" fmla="*/ 2147483647 w 177"/>
              <a:gd name="T25" fmla="*/ 2147483647 h 352"/>
              <a:gd name="T26" fmla="*/ 0 w 177"/>
              <a:gd name="T27" fmla="*/ 2147483647 h 352"/>
              <a:gd name="T28" fmla="*/ 0 w 177"/>
              <a:gd name="T29" fmla="*/ 2147483647 h 352"/>
              <a:gd name="T30" fmla="*/ 2147483647 w 177"/>
              <a:gd name="T31" fmla="*/ 2147483647 h 352"/>
              <a:gd name="T32" fmla="*/ 2147483647 w 177"/>
              <a:gd name="T33" fmla="*/ 2147483647 h 352"/>
              <a:gd name="T34" fmla="*/ 2147483647 w 177"/>
              <a:gd name="T35" fmla="*/ 2147483647 h 352"/>
              <a:gd name="T36" fmla="*/ 2147483647 w 177"/>
              <a:gd name="T37" fmla="*/ 2147483647 h 352"/>
              <a:gd name="T38" fmla="*/ 2147483647 w 177"/>
              <a:gd name="T39" fmla="*/ 2147483647 h 352"/>
              <a:gd name="T40" fmla="*/ 2147483647 w 177"/>
              <a:gd name="T41" fmla="*/ 2147483647 h 352"/>
              <a:gd name="T42" fmla="*/ 2147483647 w 177"/>
              <a:gd name="T43" fmla="*/ 2147483647 h 352"/>
              <a:gd name="T44" fmla="*/ 2147483647 w 177"/>
              <a:gd name="T45" fmla="*/ 2147483647 h 352"/>
              <a:gd name="T46" fmla="*/ 2147483647 w 177"/>
              <a:gd name="T47" fmla="*/ 2147483647 h 352"/>
              <a:gd name="T48" fmla="*/ 2147483647 w 177"/>
              <a:gd name="T49" fmla="*/ 2147483647 h 352"/>
              <a:gd name="T50" fmla="*/ 2147483647 w 177"/>
              <a:gd name="T51" fmla="*/ 2147483647 h 352"/>
              <a:gd name="T52" fmla="*/ 2147483647 w 177"/>
              <a:gd name="T53" fmla="*/ 2147483647 h 352"/>
              <a:gd name="T54" fmla="*/ 2147483647 w 177"/>
              <a:gd name="T55" fmla="*/ 2147483647 h 352"/>
              <a:gd name="T56" fmla="*/ 2147483647 w 177"/>
              <a:gd name="T57" fmla="*/ 2147483647 h 352"/>
              <a:gd name="T58" fmla="*/ 2147483647 w 177"/>
              <a:gd name="T59" fmla="*/ 2147483647 h 352"/>
              <a:gd name="T60" fmla="*/ 2147483647 w 177"/>
              <a:gd name="T61" fmla="*/ 2147483647 h 352"/>
              <a:gd name="T62" fmla="*/ 2147483647 w 177"/>
              <a:gd name="T63" fmla="*/ 2147483647 h 352"/>
              <a:gd name="T64" fmla="*/ 2147483647 w 177"/>
              <a:gd name="T65" fmla="*/ 2147483647 h 352"/>
              <a:gd name="T66" fmla="*/ 2147483647 w 177"/>
              <a:gd name="T67" fmla="*/ 2147483647 h 352"/>
              <a:gd name="T68" fmla="*/ 2147483647 w 177"/>
              <a:gd name="T69" fmla="*/ 2147483647 h 352"/>
              <a:gd name="T70" fmla="*/ 2147483647 w 177"/>
              <a:gd name="T71" fmla="*/ 2147483647 h 352"/>
              <a:gd name="T72" fmla="*/ 2147483647 w 177"/>
              <a:gd name="T73" fmla="*/ 2147483647 h 352"/>
              <a:gd name="T74" fmla="*/ 2147483647 w 177"/>
              <a:gd name="T75" fmla="*/ 2147483647 h 352"/>
              <a:gd name="T76" fmla="*/ 2147483647 w 177"/>
              <a:gd name="T77" fmla="*/ 2147483647 h 352"/>
              <a:gd name="T78" fmla="*/ 2147483647 w 177"/>
              <a:gd name="T79" fmla="*/ 2147483647 h 352"/>
              <a:gd name="T80" fmla="*/ 2147483647 w 177"/>
              <a:gd name="T81" fmla="*/ 2147483647 h 352"/>
              <a:gd name="T82" fmla="*/ 2147483647 w 177"/>
              <a:gd name="T83" fmla="*/ 2147483647 h 352"/>
              <a:gd name="T84" fmla="*/ 2147483647 w 177"/>
              <a:gd name="T85" fmla="*/ 2147483647 h 352"/>
              <a:gd name="T86" fmla="*/ 2147483647 w 177"/>
              <a:gd name="T87" fmla="*/ 2147483647 h 352"/>
              <a:gd name="T88" fmla="*/ 2147483647 w 177"/>
              <a:gd name="T89" fmla="*/ 2147483647 h 352"/>
              <a:gd name="T90" fmla="*/ 2147483647 w 177"/>
              <a:gd name="T91" fmla="*/ 0 h 352"/>
              <a:gd name="T92" fmla="*/ 2147483647 w 177"/>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7"/>
              <a:gd name="T142" fmla="*/ 0 h 352"/>
              <a:gd name="T143" fmla="*/ 177 w 177"/>
              <a:gd name="T144" fmla="*/ 352 h 3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7" h="352">
                <a:moveTo>
                  <a:pt x="177" y="0"/>
                </a:moveTo>
                <a:lnTo>
                  <a:pt x="176" y="116"/>
                </a:lnTo>
                <a:lnTo>
                  <a:pt x="108" y="143"/>
                </a:lnTo>
                <a:lnTo>
                  <a:pt x="109" y="143"/>
                </a:lnTo>
                <a:lnTo>
                  <a:pt x="113" y="144"/>
                </a:lnTo>
                <a:lnTo>
                  <a:pt x="117" y="145"/>
                </a:lnTo>
                <a:lnTo>
                  <a:pt x="123" y="148"/>
                </a:lnTo>
                <a:lnTo>
                  <a:pt x="125" y="149"/>
                </a:lnTo>
                <a:lnTo>
                  <a:pt x="129" y="150"/>
                </a:lnTo>
                <a:lnTo>
                  <a:pt x="131" y="151"/>
                </a:lnTo>
                <a:lnTo>
                  <a:pt x="135" y="154"/>
                </a:lnTo>
                <a:lnTo>
                  <a:pt x="140" y="156"/>
                </a:lnTo>
                <a:lnTo>
                  <a:pt x="143" y="161"/>
                </a:lnTo>
                <a:lnTo>
                  <a:pt x="0" y="352"/>
                </a:lnTo>
                <a:lnTo>
                  <a:pt x="0" y="350"/>
                </a:lnTo>
                <a:lnTo>
                  <a:pt x="2" y="344"/>
                </a:lnTo>
                <a:lnTo>
                  <a:pt x="4" y="333"/>
                </a:lnTo>
                <a:lnTo>
                  <a:pt x="8" y="321"/>
                </a:lnTo>
                <a:lnTo>
                  <a:pt x="11" y="304"/>
                </a:lnTo>
                <a:lnTo>
                  <a:pt x="16" y="287"/>
                </a:lnTo>
                <a:lnTo>
                  <a:pt x="21" y="269"/>
                </a:lnTo>
                <a:lnTo>
                  <a:pt x="26" y="249"/>
                </a:lnTo>
                <a:lnTo>
                  <a:pt x="32" y="229"/>
                </a:lnTo>
                <a:lnTo>
                  <a:pt x="37" y="209"/>
                </a:lnTo>
                <a:lnTo>
                  <a:pt x="43" y="191"/>
                </a:lnTo>
                <a:lnTo>
                  <a:pt x="49" y="174"/>
                </a:lnTo>
                <a:lnTo>
                  <a:pt x="54" y="160"/>
                </a:lnTo>
                <a:lnTo>
                  <a:pt x="60" y="148"/>
                </a:lnTo>
                <a:lnTo>
                  <a:pt x="63" y="138"/>
                </a:lnTo>
                <a:lnTo>
                  <a:pt x="68" y="133"/>
                </a:lnTo>
                <a:lnTo>
                  <a:pt x="72" y="128"/>
                </a:lnTo>
                <a:lnTo>
                  <a:pt x="78" y="121"/>
                </a:lnTo>
                <a:lnTo>
                  <a:pt x="85" y="114"/>
                </a:lnTo>
                <a:lnTo>
                  <a:pt x="94" y="104"/>
                </a:lnTo>
                <a:lnTo>
                  <a:pt x="102" y="93"/>
                </a:lnTo>
                <a:lnTo>
                  <a:pt x="111" y="82"/>
                </a:lnTo>
                <a:lnTo>
                  <a:pt x="120" y="72"/>
                </a:lnTo>
                <a:lnTo>
                  <a:pt x="130" y="60"/>
                </a:lnTo>
                <a:lnTo>
                  <a:pt x="138" y="47"/>
                </a:lnTo>
                <a:lnTo>
                  <a:pt x="148" y="37"/>
                </a:lnTo>
                <a:lnTo>
                  <a:pt x="155" y="27"/>
                </a:lnTo>
                <a:lnTo>
                  <a:pt x="163" y="18"/>
                </a:lnTo>
                <a:lnTo>
                  <a:pt x="167" y="11"/>
                </a:lnTo>
                <a:lnTo>
                  <a:pt x="172" y="5"/>
                </a:lnTo>
                <a:lnTo>
                  <a:pt x="176" y="1"/>
                </a:lnTo>
                <a:lnTo>
                  <a:pt x="177" y="0"/>
                </a:lnTo>
                <a:close/>
              </a:path>
            </a:pathLst>
          </a:custGeom>
          <a:solidFill>
            <a:srgbClr val="FFA6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8" name="Freeform 30"/>
          <p:cNvSpPr>
            <a:spLocks/>
          </p:cNvSpPr>
          <p:nvPr/>
        </p:nvSpPr>
        <p:spPr bwMode="auto">
          <a:xfrm flipH="1">
            <a:off x="7558088" y="5064125"/>
            <a:ext cx="233362" cy="173038"/>
          </a:xfrm>
          <a:custGeom>
            <a:avLst/>
            <a:gdLst>
              <a:gd name="T0" fmla="*/ 2147483647 w 147"/>
              <a:gd name="T1" fmla="*/ 0 h 109"/>
              <a:gd name="T2" fmla="*/ 2147483647 w 147"/>
              <a:gd name="T3" fmla="*/ 2147483647 h 109"/>
              <a:gd name="T4" fmla="*/ 2147483647 w 147"/>
              <a:gd name="T5" fmla="*/ 2147483647 h 109"/>
              <a:gd name="T6" fmla="*/ 2147483647 w 147"/>
              <a:gd name="T7" fmla="*/ 2147483647 h 109"/>
              <a:gd name="T8" fmla="*/ 2147483647 w 147"/>
              <a:gd name="T9" fmla="*/ 2147483647 h 109"/>
              <a:gd name="T10" fmla="*/ 2147483647 w 147"/>
              <a:gd name="T11" fmla="*/ 2147483647 h 109"/>
              <a:gd name="T12" fmla="*/ 2147483647 w 147"/>
              <a:gd name="T13" fmla="*/ 2147483647 h 109"/>
              <a:gd name="T14" fmla="*/ 2147483647 w 147"/>
              <a:gd name="T15" fmla="*/ 2147483647 h 109"/>
              <a:gd name="T16" fmla="*/ 2147483647 w 147"/>
              <a:gd name="T17" fmla="*/ 2147483647 h 109"/>
              <a:gd name="T18" fmla="*/ 2147483647 w 147"/>
              <a:gd name="T19" fmla="*/ 2147483647 h 109"/>
              <a:gd name="T20" fmla="*/ 2147483647 w 147"/>
              <a:gd name="T21" fmla="*/ 2147483647 h 109"/>
              <a:gd name="T22" fmla="*/ 2147483647 w 147"/>
              <a:gd name="T23" fmla="*/ 2147483647 h 109"/>
              <a:gd name="T24" fmla="*/ 2147483647 w 147"/>
              <a:gd name="T25" fmla="*/ 2147483647 h 109"/>
              <a:gd name="T26" fmla="*/ 2147483647 w 147"/>
              <a:gd name="T27" fmla="*/ 2147483647 h 109"/>
              <a:gd name="T28" fmla="*/ 2147483647 w 147"/>
              <a:gd name="T29" fmla="*/ 2147483647 h 109"/>
              <a:gd name="T30" fmla="*/ 2147483647 w 147"/>
              <a:gd name="T31" fmla="*/ 2147483647 h 109"/>
              <a:gd name="T32" fmla="*/ 2147483647 w 147"/>
              <a:gd name="T33" fmla="*/ 2147483647 h 109"/>
              <a:gd name="T34" fmla="*/ 2147483647 w 147"/>
              <a:gd name="T35" fmla="*/ 2147483647 h 109"/>
              <a:gd name="T36" fmla="*/ 2147483647 w 147"/>
              <a:gd name="T37" fmla="*/ 2147483647 h 109"/>
              <a:gd name="T38" fmla="*/ 2147483647 w 147"/>
              <a:gd name="T39" fmla="*/ 2147483647 h 109"/>
              <a:gd name="T40" fmla="*/ 2147483647 w 147"/>
              <a:gd name="T41" fmla="*/ 2147483647 h 109"/>
              <a:gd name="T42" fmla="*/ 2147483647 w 147"/>
              <a:gd name="T43" fmla="*/ 2147483647 h 109"/>
              <a:gd name="T44" fmla="*/ 2147483647 w 147"/>
              <a:gd name="T45" fmla="*/ 2147483647 h 109"/>
              <a:gd name="T46" fmla="*/ 2147483647 w 147"/>
              <a:gd name="T47" fmla="*/ 2147483647 h 109"/>
              <a:gd name="T48" fmla="*/ 2147483647 w 147"/>
              <a:gd name="T49" fmla="*/ 2147483647 h 109"/>
              <a:gd name="T50" fmla="*/ 2147483647 w 147"/>
              <a:gd name="T51" fmla="*/ 2147483647 h 109"/>
              <a:gd name="T52" fmla="*/ 2147483647 w 147"/>
              <a:gd name="T53" fmla="*/ 2147483647 h 109"/>
              <a:gd name="T54" fmla="*/ 2147483647 w 147"/>
              <a:gd name="T55" fmla="*/ 2147483647 h 109"/>
              <a:gd name="T56" fmla="*/ 2147483647 w 147"/>
              <a:gd name="T57" fmla="*/ 2147483647 h 109"/>
              <a:gd name="T58" fmla="*/ 2147483647 w 147"/>
              <a:gd name="T59" fmla="*/ 2147483647 h 109"/>
              <a:gd name="T60" fmla="*/ 2147483647 w 147"/>
              <a:gd name="T61" fmla="*/ 2147483647 h 109"/>
              <a:gd name="T62" fmla="*/ 2147483647 w 147"/>
              <a:gd name="T63" fmla="*/ 2147483647 h 109"/>
              <a:gd name="T64" fmla="*/ 0 w 147"/>
              <a:gd name="T65" fmla="*/ 2147483647 h 109"/>
              <a:gd name="T66" fmla="*/ 2147483647 w 147"/>
              <a:gd name="T67" fmla="*/ 0 h 109"/>
              <a:gd name="T68" fmla="*/ 2147483647 w 147"/>
              <a:gd name="T69" fmla="*/ 0 h 1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7"/>
              <a:gd name="T106" fmla="*/ 0 h 109"/>
              <a:gd name="T107" fmla="*/ 147 w 147"/>
              <a:gd name="T108" fmla="*/ 109 h 1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7" h="109">
                <a:moveTo>
                  <a:pt x="147" y="0"/>
                </a:moveTo>
                <a:lnTo>
                  <a:pt x="146" y="1"/>
                </a:lnTo>
                <a:lnTo>
                  <a:pt x="145" y="5"/>
                </a:lnTo>
                <a:lnTo>
                  <a:pt x="142" y="10"/>
                </a:lnTo>
                <a:lnTo>
                  <a:pt x="140" y="17"/>
                </a:lnTo>
                <a:lnTo>
                  <a:pt x="135" y="24"/>
                </a:lnTo>
                <a:lnTo>
                  <a:pt x="132" y="34"/>
                </a:lnTo>
                <a:lnTo>
                  <a:pt x="127" y="43"/>
                </a:lnTo>
                <a:lnTo>
                  <a:pt x="122" y="53"/>
                </a:lnTo>
                <a:lnTo>
                  <a:pt x="117" y="63"/>
                </a:lnTo>
                <a:lnTo>
                  <a:pt x="111" y="72"/>
                </a:lnTo>
                <a:lnTo>
                  <a:pt x="106" y="81"/>
                </a:lnTo>
                <a:lnTo>
                  <a:pt x="101" y="89"/>
                </a:lnTo>
                <a:lnTo>
                  <a:pt x="96" y="95"/>
                </a:lnTo>
                <a:lnTo>
                  <a:pt x="93" y="101"/>
                </a:lnTo>
                <a:lnTo>
                  <a:pt x="88" y="105"/>
                </a:lnTo>
                <a:lnTo>
                  <a:pt x="86" y="106"/>
                </a:lnTo>
                <a:lnTo>
                  <a:pt x="82" y="106"/>
                </a:lnTo>
                <a:lnTo>
                  <a:pt x="78" y="106"/>
                </a:lnTo>
                <a:lnTo>
                  <a:pt x="73" y="107"/>
                </a:lnTo>
                <a:lnTo>
                  <a:pt x="70" y="109"/>
                </a:lnTo>
                <a:lnTo>
                  <a:pt x="64" y="109"/>
                </a:lnTo>
                <a:lnTo>
                  <a:pt x="58" y="109"/>
                </a:lnTo>
                <a:lnTo>
                  <a:pt x="52" y="109"/>
                </a:lnTo>
                <a:lnTo>
                  <a:pt x="47" y="109"/>
                </a:lnTo>
                <a:lnTo>
                  <a:pt x="40" y="106"/>
                </a:lnTo>
                <a:lnTo>
                  <a:pt x="34" y="105"/>
                </a:lnTo>
                <a:lnTo>
                  <a:pt x="28" y="101"/>
                </a:lnTo>
                <a:lnTo>
                  <a:pt x="21" y="98"/>
                </a:lnTo>
                <a:lnTo>
                  <a:pt x="15" y="92"/>
                </a:lnTo>
                <a:lnTo>
                  <a:pt x="9" y="84"/>
                </a:lnTo>
                <a:lnTo>
                  <a:pt x="5" y="76"/>
                </a:lnTo>
                <a:lnTo>
                  <a:pt x="0" y="65"/>
                </a:lnTo>
                <a:lnTo>
                  <a:pt x="147" y="0"/>
                </a:lnTo>
                <a:close/>
              </a:path>
            </a:pathLst>
          </a:custGeom>
          <a:solidFill>
            <a:srgbClr val="FFCC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09" name="Freeform 31"/>
          <p:cNvSpPr>
            <a:spLocks/>
          </p:cNvSpPr>
          <p:nvPr/>
        </p:nvSpPr>
        <p:spPr bwMode="auto">
          <a:xfrm flipH="1">
            <a:off x="7348538" y="4541838"/>
            <a:ext cx="528637" cy="476250"/>
          </a:xfrm>
          <a:custGeom>
            <a:avLst/>
            <a:gdLst>
              <a:gd name="T0" fmla="*/ 2147483647 w 333"/>
              <a:gd name="T1" fmla="*/ 2147483647 h 300"/>
              <a:gd name="T2" fmla="*/ 0 w 333"/>
              <a:gd name="T3" fmla="*/ 2147483647 h 300"/>
              <a:gd name="T4" fmla="*/ 2147483647 w 333"/>
              <a:gd name="T5" fmla="*/ 2147483647 h 300"/>
              <a:gd name="T6" fmla="*/ 2147483647 w 333"/>
              <a:gd name="T7" fmla="*/ 2147483647 h 300"/>
              <a:gd name="T8" fmla="*/ 2147483647 w 333"/>
              <a:gd name="T9" fmla="*/ 2147483647 h 300"/>
              <a:gd name="T10" fmla="*/ 2147483647 w 333"/>
              <a:gd name="T11" fmla="*/ 2147483647 h 300"/>
              <a:gd name="T12" fmla="*/ 2147483647 w 333"/>
              <a:gd name="T13" fmla="*/ 2147483647 h 300"/>
              <a:gd name="T14" fmla="*/ 2147483647 w 333"/>
              <a:gd name="T15" fmla="*/ 2147483647 h 300"/>
              <a:gd name="T16" fmla="*/ 2147483647 w 333"/>
              <a:gd name="T17" fmla="*/ 2147483647 h 300"/>
              <a:gd name="T18" fmla="*/ 2147483647 w 333"/>
              <a:gd name="T19" fmla="*/ 2147483647 h 300"/>
              <a:gd name="T20" fmla="*/ 2147483647 w 333"/>
              <a:gd name="T21" fmla="*/ 2147483647 h 300"/>
              <a:gd name="T22" fmla="*/ 2147483647 w 333"/>
              <a:gd name="T23" fmla="*/ 2147483647 h 300"/>
              <a:gd name="T24" fmla="*/ 2147483647 w 333"/>
              <a:gd name="T25" fmla="*/ 2147483647 h 300"/>
              <a:gd name="T26" fmla="*/ 2147483647 w 333"/>
              <a:gd name="T27" fmla="*/ 2147483647 h 300"/>
              <a:gd name="T28" fmla="*/ 2147483647 w 333"/>
              <a:gd name="T29" fmla="*/ 2147483647 h 300"/>
              <a:gd name="T30" fmla="*/ 2147483647 w 333"/>
              <a:gd name="T31" fmla="*/ 2147483647 h 300"/>
              <a:gd name="T32" fmla="*/ 2147483647 w 333"/>
              <a:gd name="T33" fmla="*/ 2147483647 h 300"/>
              <a:gd name="T34" fmla="*/ 2147483647 w 333"/>
              <a:gd name="T35" fmla="*/ 2147483647 h 300"/>
              <a:gd name="T36" fmla="*/ 2147483647 w 333"/>
              <a:gd name="T37" fmla="*/ 2147483647 h 300"/>
              <a:gd name="T38" fmla="*/ 2147483647 w 333"/>
              <a:gd name="T39" fmla="*/ 2147483647 h 300"/>
              <a:gd name="T40" fmla="*/ 2147483647 w 333"/>
              <a:gd name="T41" fmla="*/ 2147483647 h 300"/>
              <a:gd name="T42" fmla="*/ 2147483647 w 333"/>
              <a:gd name="T43" fmla="*/ 2147483647 h 300"/>
              <a:gd name="T44" fmla="*/ 2147483647 w 333"/>
              <a:gd name="T45" fmla="*/ 2147483647 h 300"/>
              <a:gd name="T46" fmla="*/ 2147483647 w 333"/>
              <a:gd name="T47" fmla="*/ 2147483647 h 300"/>
              <a:gd name="T48" fmla="*/ 2147483647 w 333"/>
              <a:gd name="T49" fmla="*/ 2147483647 h 300"/>
              <a:gd name="T50" fmla="*/ 2147483647 w 333"/>
              <a:gd name="T51" fmla="*/ 2147483647 h 300"/>
              <a:gd name="T52" fmla="*/ 2147483647 w 333"/>
              <a:gd name="T53" fmla="*/ 2147483647 h 300"/>
              <a:gd name="T54" fmla="*/ 2147483647 w 333"/>
              <a:gd name="T55" fmla="*/ 2147483647 h 300"/>
              <a:gd name="T56" fmla="*/ 2147483647 w 333"/>
              <a:gd name="T57" fmla="*/ 2147483647 h 300"/>
              <a:gd name="T58" fmla="*/ 2147483647 w 333"/>
              <a:gd name="T59" fmla="*/ 2147483647 h 300"/>
              <a:gd name="T60" fmla="*/ 2147483647 w 333"/>
              <a:gd name="T61" fmla="*/ 2147483647 h 300"/>
              <a:gd name="T62" fmla="*/ 2147483647 w 333"/>
              <a:gd name="T63" fmla="*/ 2147483647 h 300"/>
              <a:gd name="T64" fmla="*/ 2147483647 w 333"/>
              <a:gd name="T65" fmla="*/ 2147483647 h 300"/>
              <a:gd name="T66" fmla="*/ 2147483647 w 333"/>
              <a:gd name="T67" fmla="*/ 2147483647 h 300"/>
              <a:gd name="T68" fmla="*/ 2147483647 w 333"/>
              <a:gd name="T69" fmla="*/ 2147483647 h 300"/>
              <a:gd name="T70" fmla="*/ 2147483647 w 333"/>
              <a:gd name="T71" fmla="*/ 2147483647 h 300"/>
              <a:gd name="T72" fmla="*/ 2147483647 w 333"/>
              <a:gd name="T73" fmla="*/ 2147483647 h 300"/>
              <a:gd name="T74" fmla="*/ 2147483647 w 333"/>
              <a:gd name="T75" fmla="*/ 2147483647 h 300"/>
              <a:gd name="T76" fmla="*/ 2147483647 w 333"/>
              <a:gd name="T77" fmla="*/ 2147483647 h 300"/>
              <a:gd name="T78" fmla="*/ 2147483647 w 333"/>
              <a:gd name="T79" fmla="*/ 2147483647 h 300"/>
              <a:gd name="T80" fmla="*/ 2147483647 w 333"/>
              <a:gd name="T81" fmla="*/ 2147483647 h 300"/>
              <a:gd name="T82" fmla="*/ 2147483647 w 333"/>
              <a:gd name="T83" fmla="*/ 2147483647 h 300"/>
              <a:gd name="T84" fmla="*/ 2147483647 w 333"/>
              <a:gd name="T85" fmla="*/ 2147483647 h 300"/>
              <a:gd name="T86" fmla="*/ 2147483647 w 333"/>
              <a:gd name="T87" fmla="*/ 2147483647 h 300"/>
              <a:gd name="T88" fmla="*/ 2147483647 w 333"/>
              <a:gd name="T89" fmla="*/ 2147483647 h 300"/>
              <a:gd name="T90" fmla="*/ 2147483647 w 333"/>
              <a:gd name="T91" fmla="*/ 2147483647 h 300"/>
              <a:gd name="T92" fmla="*/ 2147483647 w 333"/>
              <a:gd name="T93" fmla="*/ 2147483647 h 300"/>
              <a:gd name="T94" fmla="*/ 2147483647 w 333"/>
              <a:gd name="T95" fmla="*/ 2147483647 h 300"/>
              <a:gd name="T96" fmla="*/ 2147483647 w 333"/>
              <a:gd name="T97" fmla="*/ 2147483647 h 300"/>
              <a:gd name="T98" fmla="*/ 2147483647 w 333"/>
              <a:gd name="T99" fmla="*/ 2147483647 h 300"/>
              <a:gd name="T100" fmla="*/ 2147483647 w 333"/>
              <a:gd name="T101" fmla="*/ 2147483647 h 3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3"/>
              <a:gd name="T154" fmla="*/ 0 h 300"/>
              <a:gd name="T155" fmla="*/ 333 w 333"/>
              <a:gd name="T156" fmla="*/ 300 h 3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3" h="300">
                <a:moveTo>
                  <a:pt x="20" y="143"/>
                </a:moveTo>
                <a:lnTo>
                  <a:pt x="17" y="143"/>
                </a:lnTo>
                <a:lnTo>
                  <a:pt x="15" y="141"/>
                </a:lnTo>
                <a:lnTo>
                  <a:pt x="11" y="139"/>
                </a:lnTo>
                <a:lnTo>
                  <a:pt x="7" y="137"/>
                </a:lnTo>
                <a:lnTo>
                  <a:pt x="3" y="133"/>
                </a:lnTo>
                <a:lnTo>
                  <a:pt x="0" y="129"/>
                </a:lnTo>
                <a:lnTo>
                  <a:pt x="0" y="124"/>
                </a:lnTo>
                <a:lnTo>
                  <a:pt x="3" y="118"/>
                </a:lnTo>
                <a:lnTo>
                  <a:pt x="4" y="112"/>
                </a:lnTo>
                <a:lnTo>
                  <a:pt x="5" y="108"/>
                </a:lnTo>
                <a:lnTo>
                  <a:pt x="4" y="103"/>
                </a:lnTo>
                <a:lnTo>
                  <a:pt x="3" y="99"/>
                </a:lnTo>
                <a:lnTo>
                  <a:pt x="0" y="95"/>
                </a:lnTo>
                <a:lnTo>
                  <a:pt x="2" y="92"/>
                </a:lnTo>
                <a:lnTo>
                  <a:pt x="3" y="88"/>
                </a:lnTo>
                <a:lnTo>
                  <a:pt x="8" y="86"/>
                </a:lnTo>
                <a:lnTo>
                  <a:pt x="13" y="82"/>
                </a:lnTo>
                <a:lnTo>
                  <a:pt x="16" y="79"/>
                </a:lnTo>
                <a:lnTo>
                  <a:pt x="20" y="75"/>
                </a:lnTo>
                <a:lnTo>
                  <a:pt x="23" y="71"/>
                </a:lnTo>
                <a:lnTo>
                  <a:pt x="25" y="68"/>
                </a:lnTo>
                <a:lnTo>
                  <a:pt x="26" y="65"/>
                </a:lnTo>
                <a:lnTo>
                  <a:pt x="26" y="60"/>
                </a:lnTo>
                <a:lnTo>
                  <a:pt x="27" y="58"/>
                </a:lnTo>
                <a:lnTo>
                  <a:pt x="26" y="53"/>
                </a:lnTo>
                <a:lnTo>
                  <a:pt x="27" y="50"/>
                </a:lnTo>
                <a:lnTo>
                  <a:pt x="28" y="47"/>
                </a:lnTo>
                <a:lnTo>
                  <a:pt x="32" y="43"/>
                </a:lnTo>
                <a:lnTo>
                  <a:pt x="34" y="41"/>
                </a:lnTo>
                <a:lnTo>
                  <a:pt x="37" y="40"/>
                </a:lnTo>
                <a:lnTo>
                  <a:pt x="40" y="39"/>
                </a:lnTo>
                <a:lnTo>
                  <a:pt x="43" y="40"/>
                </a:lnTo>
                <a:lnTo>
                  <a:pt x="45" y="40"/>
                </a:lnTo>
                <a:lnTo>
                  <a:pt x="49" y="39"/>
                </a:lnTo>
                <a:lnTo>
                  <a:pt x="52" y="37"/>
                </a:lnTo>
                <a:lnTo>
                  <a:pt x="56" y="36"/>
                </a:lnTo>
                <a:lnTo>
                  <a:pt x="59" y="33"/>
                </a:lnTo>
                <a:lnTo>
                  <a:pt x="61" y="30"/>
                </a:lnTo>
                <a:lnTo>
                  <a:pt x="63" y="27"/>
                </a:lnTo>
                <a:lnTo>
                  <a:pt x="65" y="24"/>
                </a:lnTo>
                <a:lnTo>
                  <a:pt x="65" y="19"/>
                </a:lnTo>
                <a:lnTo>
                  <a:pt x="67" y="17"/>
                </a:lnTo>
                <a:lnTo>
                  <a:pt x="69" y="13"/>
                </a:lnTo>
                <a:lnTo>
                  <a:pt x="74" y="12"/>
                </a:lnTo>
                <a:lnTo>
                  <a:pt x="78" y="11"/>
                </a:lnTo>
                <a:lnTo>
                  <a:pt x="82" y="10"/>
                </a:lnTo>
                <a:lnTo>
                  <a:pt x="85" y="10"/>
                </a:lnTo>
                <a:lnTo>
                  <a:pt x="89" y="12"/>
                </a:lnTo>
                <a:lnTo>
                  <a:pt x="92" y="13"/>
                </a:lnTo>
                <a:lnTo>
                  <a:pt x="95" y="13"/>
                </a:lnTo>
                <a:lnTo>
                  <a:pt x="100" y="14"/>
                </a:lnTo>
                <a:lnTo>
                  <a:pt x="102" y="13"/>
                </a:lnTo>
                <a:lnTo>
                  <a:pt x="106" y="12"/>
                </a:lnTo>
                <a:lnTo>
                  <a:pt x="109" y="11"/>
                </a:lnTo>
                <a:lnTo>
                  <a:pt x="112" y="8"/>
                </a:lnTo>
                <a:lnTo>
                  <a:pt x="114" y="6"/>
                </a:lnTo>
                <a:lnTo>
                  <a:pt x="118" y="4"/>
                </a:lnTo>
                <a:lnTo>
                  <a:pt x="123" y="1"/>
                </a:lnTo>
                <a:lnTo>
                  <a:pt x="127" y="1"/>
                </a:lnTo>
                <a:lnTo>
                  <a:pt x="131" y="0"/>
                </a:lnTo>
                <a:lnTo>
                  <a:pt x="135" y="0"/>
                </a:lnTo>
                <a:lnTo>
                  <a:pt x="138" y="1"/>
                </a:lnTo>
                <a:lnTo>
                  <a:pt x="140" y="4"/>
                </a:lnTo>
                <a:lnTo>
                  <a:pt x="141" y="6"/>
                </a:lnTo>
                <a:lnTo>
                  <a:pt x="143" y="8"/>
                </a:lnTo>
                <a:lnTo>
                  <a:pt x="146" y="10"/>
                </a:lnTo>
                <a:lnTo>
                  <a:pt x="149" y="12"/>
                </a:lnTo>
                <a:lnTo>
                  <a:pt x="153" y="12"/>
                </a:lnTo>
                <a:lnTo>
                  <a:pt x="157" y="13"/>
                </a:lnTo>
                <a:lnTo>
                  <a:pt x="159" y="12"/>
                </a:lnTo>
                <a:lnTo>
                  <a:pt x="161" y="11"/>
                </a:lnTo>
                <a:lnTo>
                  <a:pt x="164" y="7"/>
                </a:lnTo>
                <a:lnTo>
                  <a:pt x="167" y="6"/>
                </a:lnTo>
                <a:lnTo>
                  <a:pt x="171" y="4"/>
                </a:lnTo>
                <a:lnTo>
                  <a:pt x="175" y="2"/>
                </a:lnTo>
                <a:lnTo>
                  <a:pt x="177" y="2"/>
                </a:lnTo>
                <a:lnTo>
                  <a:pt x="181" y="2"/>
                </a:lnTo>
                <a:lnTo>
                  <a:pt x="183" y="4"/>
                </a:lnTo>
                <a:lnTo>
                  <a:pt x="184" y="6"/>
                </a:lnTo>
                <a:lnTo>
                  <a:pt x="186" y="8"/>
                </a:lnTo>
                <a:lnTo>
                  <a:pt x="187" y="12"/>
                </a:lnTo>
                <a:lnTo>
                  <a:pt x="189" y="14"/>
                </a:lnTo>
                <a:lnTo>
                  <a:pt x="192" y="17"/>
                </a:lnTo>
                <a:lnTo>
                  <a:pt x="194" y="18"/>
                </a:lnTo>
                <a:lnTo>
                  <a:pt x="198" y="18"/>
                </a:lnTo>
                <a:lnTo>
                  <a:pt x="201" y="18"/>
                </a:lnTo>
                <a:lnTo>
                  <a:pt x="205" y="16"/>
                </a:lnTo>
                <a:lnTo>
                  <a:pt x="209" y="12"/>
                </a:lnTo>
                <a:lnTo>
                  <a:pt x="213" y="11"/>
                </a:lnTo>
                <a:lnTo>
                  <a:pt x="218" y="10"/>
                </a:lnTo>
                <a:lnTo>
                  <a:pt x="223" y="11"/>
                </a:lnTo>
                <a:lnTo>
                  <a:pt x="227" y="11"/>
                </a:lnTo>
                <a:lnTo>
                  <a:pt x="230" y="12"/>
                </a:lnTo>
                <a:lnTo>
                  <a:pt x="232" y="14"/>
                </a:lnTo>
                <a:lnTo>
                  <a:pt x="233" y="18"/>
                </a:lnTo>
                <a:lnTo>
                  <a:pt x="233" y="20"/>
                </a:lnTo>
                <a:lnTo>
                  <a:pt x="234" y="23"/>
                </a:lnTo>
                <a:lnTo>
                  <a:pt x="236" y="25"/>
                </a:lnTo>
                <a:lnTo>
                  <a:pt x="239" y="28"/>
                </a:lnTo>
                <a:lnTo>
                  <a:pt x="241" y="29"/>
                </a:lnTo>
                <a:lnTo>
                  <a:pt x="246" y="31"/>
                </a:lnTo>
                <a:lnTo>
                  <a:pt x="248" y="33"/>
                </a:lnTo>
                <a:lnTo>
                  <a:pt x="253" y="33"/>
                </a:lnTo>
                <a:lnTo>
                  <a:pt x="257" y="33"/>
                </a:lnTo>
                <a:lnTo>
                  <a:pt x="261" y="34"/>
                </a:lnTo>
                <a:lnTo>
                  <a:pt x="264" y="35"/>
                </a:lnTo>
                <a:lnTo>
                  <a:pt x="268" y="37"/>
                </a:lnTo>
                <a:lnTo>
                  <a:pt x="270" y="40"/>
                </a:lnTo>
                <a:lnTo>
                  <a:pt x="273" y="42"/>
                </a:lnTo>
                <a:lnTo>
                  <a:pt x="274" y="45"/>
                </a:lnTo>
                <a:lnTo>
                  <a:pt x="274" y="48"/>
                </a:lnTo>
                <a:lnTo>
                  <a:pt x="274" y="53"/>
                </a:lnTo>
                <a:lnTo>
                  <a:pt x="276" y="58"/>
                </a:lnTo>
                <a:lnTo>
                  <a:pt x="277" y="59"/>
                </a:lnTo>
                <a:lnTo>
                  <a:pt x="280" y="60"/>
                </a:lnTo>
                <a:lnTo>
                  <a:pt x="284" y="62"/>
                </a:lnTo>
                <a:lnTo>
                  <a:pt x="287" y="63"/>
                </a:lnTo>
                <a:lnTo>
                  <a:pt x="290" y="63"/>
                </a:lnTo>
                <a:lnTo>
                  <a:pt x="293" y="63"/>
                </a:lnTo>
                <a:lnTo>
                  <a:pt x="297" y="63"/>
                </a:lnTo>
                <a:lnTo>
                  <a:pt x="299" y="65"/>
                </a:lnTo>
                <a:lnTo>
                  <a:pt x="302" y="65"/>
                </a:lnTo>
                <a:lnTo>
                  <a:pt x="303" y="68"/>
                </a:lnTo>
                <a:lnTo>
                  <a:pt x="303" y="71"/>
                </a:lnTo>
                <a:lnTo>
                  <a:pt x="302" y="74"/>
                </a:lnTo>
                <a:lnTo>
                  <a:pt x="299" y="76"/>
                </a:lnTo>
                <a:lnTo>
                  <a:pt x="299" y="80"/>
                </a:lnTo>
                <a:lnTo>
                  <a:pt x="299" y="82"/>
                </a:lnTo>
                <a:lnTo>
                  <a:pt x="302" y="86"/>
                </a:lnTo>
                <a:lnTo>
                  <a:pt x="305" y="89"/>
                </a:lnTo>
                <a:lnTo>
                  <a:pt x="311" y="93"/>
                </a:lnTo>
                <a:lnTo>
                  <a:pt x="315" y="95"/>
                </a:lnTo>
                <a:lnTo>
                  <a:pt x="320" y="102"/>
                </a:lnTo>
                <a:lnTo>
                  <a:pt x="321" y="104"/>
                </a:lnTo>
                <a:lnTo>
                  <a:pt x="322" y="108"/>
                </a:lnTo>
                <a:lnTo>
                  <a:pt x="322" y="110"/>
                </a:lnTo>
                <a:lnTo>
                  <a:pt x="322" y="115"/>
                </a:lnTo>
                <a:lnTo>
                  <a:pt x="321" y="118"/>
                </a:lnTo>
                <a:lnTo>
                  <a:pt x="321" y="122"/>
                </a:lnTo>
                <a:lnTo>
                  <a:pt x="321" y="126"/>
                </a:lnTo>
                <a:lnTo>
                  <a:pt x="321" y="131"/>
                </a:lnTo>
                <a:lnTo>
                  <a:pt x="322" y="133"/>
                </a:lnTo>
                <a:lnTo>
                  <a:pt x="323" y="137"/>
                </a:lnTo>
                <a:lnTo>
                  <a:pt x="325" y="139"/>
                </a:lnTo>
                <a:lnTo>
                  <a:pt x="326" y="143"/>
                </a:lnTo>
                <a:lnTo>
                  <a:pt x="330" y="146"/>
                </a:lnTo>
                <a:lnTo>
                  <a:pt x="333" y="151"/>
                </a:lnTo>
                <a:lnTo>
                  <a:pt x="333" y="154"/>
                </a:lnTo>
                <a:lnTo>
                  <a:pt x="333" y="156"/>
                </a:lnTo>
                <a:lnTo>
                  <a:pt x="332" y="158"/>
                </a:lnTo>
                <a:lnTo>
                  <a:pt x="330" y="161"/>
                </a:lnTo>
                <a:lnTo>
                  <a:pt x="327" y="163"/>
                </a:lnTo>
                <a:lnTo>
                  <a:pt x="325" y="167"/>
                </a:lnTo>
                <a:lnTo>
                  <a:pt x="323" y="172"/>
                </a:lnTo>
                <a:lnTo>
                  <a:pt x="323" y="176"/>
                </a:lnTo>
                <a:lnTo>
                  <a:pt x="323" y="180"/>
                </a:lnTo>
                <a:lnTo>
                  <a:pt x="323" y="184"/>
                </a:lnTo>
                <a:lnTo>
                  <a:pt x="323" y="186"/>
                </a:lnTo>
                <a:lnTo>
                  <a:pt x="323" y="187"/>
                </a:lnTo>
                <a:lnTo>
                  <a:pt x="323" y="190"/>
                </a:lnTo>
                <a:lnTo>
                  <a:pt x="323" y="192"/>
                </a:lnTo>
                <a:lnTo>
                  <a:pt x="323" y="196"/>
                </a:lnTo>
                <a:lnTo>
                  <a:pt x="322" y="199"/>
                </a:lnTo>
                <a:lnTo>
                  <a:pt x="321" y="203"/>
                </a:lnTo>
                <a:lnTo>
                  <a:pt x="319" y="208"/>
                </a:lnTo>
                <a:lnTo>
                  <a:pt x="316" y="212"/>
                </a:lnTo>
                <a:lnTo>
                  <a:pt x="313" y="214"/>
                </a:lnTo>
                <a:lnTo>
                  <a:pt x="309" y="216"/>
                </a:lnTo>
                <a:lnTo>
                  <a:pt x="305" y="219"/>
                </a:lnTo>
                <a:lnTo>
                  <a:pt x="303" y="221"/>
                </a:lnTo>
                <a:lnTo>
                  <a:pt x="299" y="227"/>
                </a:lnTo>
                <a:lnTo>
                  <a:pt x="299" y="232"/>
                </a:lnTo>
                <a:lnTo>
                  <a:pt x="300" y="236"/>
                </a:lnTo>
                <a:lnTo>
                  <a:pt x="302" y="239"/>
                </a:lnTo>
                <a:lnTo>
                  <a:pt x="302" y="243"/>
                </a:lnTo>
                <a:lnTo>
                  <a:pt x="302" y="247"/>
                </a:lnTo>
                <a:lnTo>
                  <a:pt x="299" y="249"/>
                </a:lnTo>
                <a:lnTo>
                  <a:pt x="298" y="253"/>
                </a:lnTo>
                <a:lnTo>
                  <a:pt x="294" y="254"/>
                </a:lnTo>
                <a:lnTo>
                  <a:pt x="291" y="255"/>
                </a:lnTo>
                <a:lnTo>
                  <a:pt x="285" y="255"/>
                </a:lnTo>
                <a:lnTo>
                  <a:pt x="281" y="256"/>
                </a:lnTo>
                <a:lnTo>
                  <a:pt x="277" y="257"/>
                </a:lnTo>
                <a:lnTo>
                  <a:pt x="275" y="259"/>
                </a:lnTo>
                <a:lnTo>
                  <a:pt x="273" y="261"/>
                </a:lnTo>
                <a:lnTo>
                  <a:pt x="271" y="264"/>
                </a:lnTo>
                <a:lnTo>
                  <a:pt x="271" y="266"/>
                </a:lnTo>
                <a:lnTo>
                  <a:pt x="273" y="270"/>
                </a:lnTo>
                <a:lnTo>
                  <a:pt x="274" y="273"/>
                </a:lnTo>
                <a:lnTo>
                  <a:pt x="274" y="277"/>
                </a:lnTo>
                <a:lnTo>
                  <a:pt x="274" y="279"/>
                </a:lnTo>
                <a:lnTo>
                  <a:pt x="274" y="283"/>
                </a:lnTo>
                <a:lnTo>
                  <a:pt x="271" y="285"/>
                </a:lnTo>
                <a:lnTo>
                  <a:pt x="270" y="287"/>
                </a:lnTo>
                <a:lnTo>
                  <a:pt x="267" y="288"/>
                </a:lnTo>
                <a:lnTo>
                  <a:pt x="264" y="288"/>
                </a:lnTo>
                <a:lnTo>
                  <a:pt x="259" y="288"/>
                </a:lnTo>
                <a:lnTo>
                  <a:pt x="257" y="289"/>
                </a:lnTo>
                <a:lnTo>
                  <a:pt x="255" y="290"/>
                </a:lnTo>
                <a:lnTo>
                  <a:pt x="252" y="293"/>
                </a:lnTo>
                <a:lnTo>
                  <a:pt x="250" y="297"/>
                </a:lnTo>
                <a:lnTo>
                  <a:pt x="250" y="300"/>
                </a:lnTo>
                <a:lnTo>
                  <a:pt x="234" y="287"/>
                </a:lnTo>
                <a:lnTo>
                  <a:pt x="20" y="1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0" name="Freeform 32"/>
          <p:cNvSpPr>
            <a:spLocks/>
          </p:cNvSpPr>
          <p:nvPr/>
        </p:nvSpPr>
        <p:spPr bwMode="auto">
          <a:xfrm flipH="1">
            <a:off x="8283575" y="4916488"/>
            <a:ext cx="180975" cy="112712"/>
          </a:xfrm>
          <a:custGeom>
            <a:avLst/>
            <a:gdLst>
              <a:gd name="T0" fmla="*/ 0 w 114"/>
              <a:gd name="T1" fmla="*/ 2147483647 h 71"/>
              <a:gd name="T2" fmla="*/ 0 w 114"/>
              <a:gd name="T3" fmla="*/ 2147483647 h 71"/>
              <a:gd name="T4" fmla="*/ 2147483647 w 114"/>
              <a:gd name="T5" fmla="*/ 2147483647 h 71"/>
              <a:gd name="T6" fmla="*/ 2147483647 w 114"/>
              <a:gd name="T7" fmla="*/ 0 h 71"/>
              <a:gd name="T8" fmla="*/ 2147483647 w 114"/>
              <a:gd name="T9" fmla="*/ 2147483647 h 71"/>
              <a:gd name="T10" fmla="*/ 2147483647 w 114"/>
              <a:gd name="T11" fmla="*/ 2147483647 h 71"/>
              <a:gd name="T12" fmla="*/ 2147483647 w 114"/>
              <a:gd name="T13" fmla="*/ 2147483647 h 71"/>
              <a:gd name="T14" fmla="*/ 2147483647 w 114"/>
              <a:gd name="T15" fmla="*/ 2147483647 h 71"/>
              <a:gd name="T16" fmla="*/ 2147483647 w 114"/>
              <a:gd name="T17" fmla="*/ 2147483647 h 71"/>
              <a:gd name="T18" fmla="*/ 2147483647 w 114"/>
              <a:gd name="T19" fmla="*/ 2147483647 h 71"/>
              <a:gd name="T20" fmla="*/ 2147483647 w 114"/>
              <a:gd name="T21" fmla="*/ 2147483647 h 71"/>
              <a:gd name="T22" fmla="*/ 2147483647 w 114"/>
              <a:gd name="T23" fmla="*/ 2147483647 h 71"/>
              <a:gd name="T24" fmla="*/ 2147483647 w 114"/>
              <a:gd name="T25" fmla="*/ 2147483647 h 71"/>
              <a:gd name="T26" fmla="*/ 2147483647 w 114"/>
              <a:gd name="T27" fmla="*/ 2147483647 h 71"/>
              <a:gd name="T28" fmla="*/ 2147483647 w 114"/>
              <a:gd name="T29" fmla="*/ 2147483647 h 71"/>
              <a:gd name="T30" fmla="*/ 2147483647 w 114"/>
              <a:gd name="T31" fmla="*/ 2147483647 h 71"/>
              <a:gd name="T32" fmla="*/ 2147483647 w 114"/>
              <a:gd name="T33" fmla="*/ 2147483647 h 71"/>
              <a:gd name="T34" fmla="*/ 2147483647 w 114"/>
              <a:gd name="T35" fmla="*/ 2147483647 h 71"/>
              <a:gd name="T36" fmla="*/ 2147483647 w 114"/>
              <a:gd name="T37" fmla="*/ 2147483647 h 71"/>
              <a:gd name="T38" fmla="*/ 2147483647 w 114"/>
              <a:gd name="T39" fmla="*/ 2147483647 h 71"/>
              <a:gd name="T40" fmla="*/ 2147483647 w 114"/>
              <a:gd name="T41" fmla="*/ 2147483647 h 71"/>
              <a:gd name="T42" fmla="*/ 2147483647 w 114"/>
              <a:gd name="T43" fmla="*/ 2147483647 h 71"/>
              <a:gd name="T44" fmla="*/ 2147483647 w 114"/>
              <a:gd name="T45" fmla="*/ 2147483647 h 71"/>
              <a:gd name="T46" fmla="*/ 2147483647 w 114"/>
              <a:gd name="T47" fmla="*/ 2147483647 h 71"/>
              <a:gd name="T48" fmla="*/ 2147483647 w 114"/>
              <a:gd name="T49" fmla="*/ 2147483647 h 71"/>
              <a:gd name="T50" fmla="*/ 2147483647 w 114"/>
              <a:gd name="T51" fmla="*/ 2147483647 h 71"/>
              <a:gd name="T52" fmla="*/ 2147483647 w 114"/>
              <a:gd name="T53" fmla="*/ 2147483647 h 71"/>
              <a:gd name="T54" fmla="*/ 2147483647 w 114"/>
              <a:gd name="T55" fmla="*/ 2147483647 h 71"/>
              <a:gd name="T56" fmla="*/ 2147483647 w 114"/>
              <a:gd name="T57" fmla="*/ 2147483647 h 71"/>
              <a:gd name="T58" fmla="*/ 2147483647 w 114"/>
              <a:gd name="T59" fmla="*/ 2147483647 h 71"/>
              <a:gd name="T60" fmla="*/ 2147483647 w 114"/>
              <a:gd name="T61" fmla="*/ 2147483647 h 71"/>
              <a:gd name="T62" fmla="*/ 2147483647 w 114"/>
              <a:gd name="T63" fmla="*/ 2147483647 h 71"/>
              <a:gd name="T64" fmla="*/ 2147483647 w 114"/>
              <a:gd name="T65" fmla="*/ 2147483647 h 71"/>
              <a:gd name="T66" fmla="*/ 0 w 114"/>
              <a:gd name="T67" fmla="*/ 2147483647 h 71"/>
              <a:gd name="T68" fmla="*/ 0 w 114"/>
              <a:gd name="T69" fmla="*/ 2147483647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71"/>
              <a:gd name="T107" fmla="*/ 114 w 114"/>
              <a:gd name="T108" fmla="*/ 71 h 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71">
                <a:moveTo>
                  <a:pt x="0" y="1"/>
                </a:moveTo>
                <a:lnTo>
                  <a:pt x="0" y="1"/>
                </a:lnTo>
                <a:lnTo>
                  <a:pt x="3" y="1"/>
                </a:lnTo>
                <a:lnTo>
                  <a:pt x="6" y="0"/>
                </a:lnTo>
                <a:lnTo>
                  <a:pt x="12" y="1"/>
                </a:lnTo>
                <a:lnTo>
                  <a:pt x="18" y="1"/>
                </a:lnTo>
                <a:lnTo>
                  <a:pt x="26" y="2"/>
                </a:lnTo>
                <a:lnTo>
                  <a:pt x="34" y="3"/>
                </a:lnTo>
                <a:lnTo>
                  <a:pt x="43" y="6"/>
                </a:lnTo>
                <a:lnTo>
                  <a:pt x="52" y="8"/>
                </a:lnTo>
                <a:lnTo>
                  <a:pt x="62" y="13"/>
                </a:lnTo>
                <a:lnTo>
                  <a:pt x="70" y="19"/>
                </a:lnTo>
                <a:lnTo>
                  <a:pt x="80" y="26"/>
                </a:lnTo>
                <a:lnTo>
                  <a:pt x="89" y="34"/>
                </a:lnTo>
                <a:lnTo>
                  <a:pt x="98" y="44"/>
                </a:lnTo>
                <a:lnTo>
                  <a:pt x="107" y="55"/>
                </a:lnTo>
                <a:lnTo>
                  <a:pt x="114" y="70"/>
                </a:lnTo>
                <a:lnTo>
                  <a:pt x="113" y="70"/>
                </a:lnTo>
                <a:lnTo>
                  <a:pt x="110" y="70"/>
                </a:lnTo>
                <a:lnTo>
                  <a:pt x="107" y="71"/>
                </a:lnTo>
                <a:lnTo>
                  <a:pt x="101" y="71"/>
                </a:lnTo>
                <a:lnTo>
                  <a:pt x="93" y="71"/>
                </a:lnTo>
                <a:lnTo>
                  <a:pt x="87" y="71"/>
                </a:lnTo>
                <a:lnTo>
                  <a:pt x="79" y="70"/>
                </a:lnTo>
                <a:lnTo>
                  <a:pt x="70" y="69"/>
                </a:lnTo>
                <a:lnTo>
                  <a:pt x="61" y="66"/>
                </a:lnTo>
                <a:lnTo>
                  <a:pt x="52" y="63"/>
                </a:lnTo>
                <a:lnTo>
                  <a:pt x="43" y="58"/>
                </a:lnTo>
                <a:lnTo>
                  <a:pt x="34" y="52"/>
                </a:lnTo>
                <a:lnTo>
                  <a:pt x="26" y="44"/>
                </a:lnTo>
                <a:lnTo>
                  <a:pt x="18" y="36"/>
                </a:lnTo>
                <a:lnTo>
                  <a:pt x="11" y="25"/>
                </a:lnTo>
                <a:lnTo>
                  <a:pt x="5" y="13"/>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1" name="Freeform 33"/>
          <p:cNvSpPr>
            <a:spLocks/>
          </p:cNvSpPr>
          <p:nvPr/>
        </p:nvSpPr>
        <p:spPr bwMode="auto">
          <a:xfrm flipH="1">
            <a:off x="7689850" y="5295900"/>
            <a:ext cx="206375" cy="457200"/>
          </a:xfrm>
          <a:custGeom>
            <a:avLst/>
            <a:gdLst>
              <a:gd name="T0" fmla="*/ 2147483647 w 130"/>
              <a:gd name="T1" fmla="*/ 2147483647 h 288"/>
              <a:gd name="T2" fmla="*/ 0 w 130"/>
              <a:gd name="T3" fmla="*/ 2147483647 h 288"/>
              <a:gd name="T4" fmla="*/ 2147483647 w 130"/>
              <a:gd name="T5" fmla="*/ 2147483647 h 288"/>
              <a:gd name="T6" fmla="*/ 2147483647 w 130"/>
              <a:gd name="T7" fmla="*/ 2147483647 h 288"/>
              <a:gd name="T8" fmla="*/ 2147483647 w 130"/>
              <a:gd name="T9" fmla="*/ 2147483647 h 288"/>
              <a:gd name="T10" fmla="*/ 2147483647 w 130"/>
              <a:gd name="T11" fmla="*/ 2147483647 h 288"/>
              <a:gd name="T12" fmla="*/ 2147483647 w 130"/>
              <a:gd name="T13" fmla="*/ 2147483647 h 288"/>
              <a:gd name="T14" fmla="*/ 2147483647 w 130"/>
              <a:gd name="T15" fmla="*/ 2147483647 h 288"/>
              <a:gd name="T16" fmla="*/ 2147483647 w 130"/>
              <a:gd name="T17" fmla="*/ 2147483647 h 288"/>
              <a:gd name="T18" fmla="*/ 2147483647 w 130"/>
              <a:gd name="T19" fmla="*/ 2147483647 h 288"/>
              <a:gd name="T20" fmla="*/ 2147483647 w 130"/>
              <a:gd name="T21" fmla="*/ 2147483647 h 288"/>
              <a:gd name="T22" fmla="*/ 2147483647 w 130"/>
              <a:gd name="T23" fmla="*/ 2147483647 h 288"/>
              <a:gd name="T24" fmla="*/ 2147483647 w 130"/>
              <a:gd name="T25" fmla="*/ 2147483647 h 288"/>
              <a:gd name="T26" fmla="*/ 2147483647 w 130"/>
              <a:gd name="T27" fmla="*/ 2147483647 h 288"/>
              <a:gd name="T28" fmla="*/ 2147483647 w 130"/>
              <a:gd name="T29" fmla="*/ 2147483647 h 288"/>
              <a:gd name="T30" fmla="*/ 2147483647 w 130"/>
              <a:gd name="T31" fmla="*/ 2147483647 h 288"/>
              <a:gd name="T32" fmla="*/ 2147483647 w 130"/>
              <a:gd name="T33" fmla="*/ 2147483647 h 288"/>
              <a:gd name="T34" fmla="*/ 2147483647 w 130"/>
              <a:gd name="T35" fmla="*/ 2147483647 h 288"/>
              <a:gd name="T36" fmla="*/ 2147483647 w 130"/>
              <a:gd name="T37" fmla="*/ 2147483647 h 288"/>
              <a:gd name="T38" fmla="*/ 2147483647 w 130"/>
              <a:gd name="T39" fmla="*/ 0 h 288"/>
              <a:gd name="T40" fmla="*/ 2147483647 w 130"/>
              <a:gd name="T41" fmla="*/ 2147483647 h 288"/>
              <a:gd name="T42" fmla="*/ 2147483647 w 130"/>
              <a:gd name="T43" fmla="*/ 2147483647 h 2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0"/>
              <a:gd name="T67" fmla="*/ 0 h 288"/>
              <a:gd name="T68" fmla="*/ 130 w 130"/>
              <a:gd name="T69" fmla="*/ 288 h 2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0" h="288">
                <a:moveTo>
                  <a:pt x="83" y="5"/>
                </a:moveTo>
                <a:lnTo>
                  <a:pt x="0" y="257"/>
                </a:lnTo>
                <a:lnTo>
                  <a:pt x="32" y="288"/>
                </a:lnTo>
                <a:lnTo>
                  <a:pt x="32" y="287"/>
                </a:lnTo>
                <a:lnTo>
                  <a:pt x="34" y="286"/>
                </a:lnTo>
                <a:lnTo>
                  <a:pt x="38" y="282"/>
                </a:lnTo>
                <a:lnTo>
                  <a:pt x="44" y="280"/>
                </a:lnTo>
                <a:lnTo>
                  <a:pt x="50" y="276"/>
                </a:lnTo>
                <a:lnTo>
                  <a:pt x="57" y="272"/>
                </a:lnTo>
                <a:lnTo>
                  <a:pt x="64" y="267"/>
                </a:lnTo>
                <a:lnTo>
                  <a:pt x="73" y="263"/>
                </a:lnTo>
                <a:lnTo>
                  <a:pt x="81" y="258"/>
                </a:lnTo>
                <a:lnTo>
                  <a:pt x="89" y="253"/>
                </a:lnTo>
                <a:lnTo>
                  <a:pt x="97" y="249"/>
                </a:lnTo>
                <a:lnTo>
                  <a:pt x="106" y="246"/>
                </a:lnTo>
                <a:lnTo>
                  <a:pt x="113" y="242"/>
                </a:lnTo>
                <a:lnTo>
                  <a:pt x="119" y="240"/>
                </a:lnTo>
                <a:lnTo>
                  <a:pt x="125" y="238"/>
                </a:lnTo>
                <a:lnTo>
                  <a:pt x="130" y="238"/>
                </a:lnTo>
                <a:lnTo>
                  <a:pt x="104" y="0"/>
                </a:lnTo>
                <a:lnTo>
                  <a:pt x="83" y="5"/>
                </a:lnTo>
                <a:close/>
              </a:path>
            </a:pathLst>
          </a:custGeom>
          <a:solidFill>
            <a:srgbClr val="5E4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2" name="Freeform 34"/>
          <p:cNvSpPr>
            <a:spLocks/>
          </p:cNvSpPr>
          <p:nvPr/>
        </p:nvSpPr>
        <p:spPr bwMode="auto">
          <a:xfrm flipH="1">
            <a:off x="8310563" y="4937125"/>
            <a:ext cx="120650" cy="76200"/>
          </a:xfrm>
          <a:custGeom>
            <a:avLst/>
            <a:gdLst>
              <a:gd name="T0" fmla="*/ 0 w 76"/>
              <a:gd name="T1" fmla="*/ 0 h 48"/>
              <a:gd name="T2" fmla="*/ 0 w 76"/>
              <a:gd name="T3" fmla="*/ 2147483647 h 48"/>
              <a:gd name="T4" fmla="*/ 0 w 76"/>
              <a:gd name="T5" fmla="*/ 2147483647 h 48"/>
              <a:gd name="T6" fmla="*/ 2147483647 w 76"/>
              <a:gd name="T7" fmla="*/ 2147483647 h 48"/>
              <a:gd name="T8" fmla="*/ 2147483647 w 76"/>
              <a:gd name="T9" fmla="*/ 2147483647 h 48"/>
              <a:gd name="T10" fmla="*/ 2147483647 w 76"/>
              <a:gd name="T11" fmla="*/ 2147483647 h 48"/>
              <a:gd name="T12" fmla="*/ 2147483647 w 76"/>
              <a:gd name="T13" fmla="*/ 2147483647 h 48"/>
              <a:gd name="T14" fmla="*/ 2147483647 w 76"/>
              <a:gd name="T15" fmla="*/ 2147483647 h 48"/>
              <a:gd name="T16" fmla="*/ 2147483647 w 76"/>
              <a:gd name="T17" fmla="*/ 2147483647 h 48"/>
              <a:gd name="T18" fmla="*/ 2147483647 w 76"/>
              <a:gd name="T19" fmla="*/ 2147483647 h 48"/>
              <a:gd name="T20" fmla="*/ 2147483647 w 76"/>
              <a:gd name="T21" fmla="*/ 2147483647 h 48"/>
              <a:gd name="T22" fmla="*/ 2147483647 w 76"/>
              <a:gd name="T23" fmla="*/ 2147483647 h 48"/>
              <a:gd name="T24" fmla="*/ 2147483647 w 76"/>
              <a:gd name="T25" fmla="*/ 2147483647 h 48"/>
              <a:gd name="T26" fmla="*/ 2147483647 w 76"/>
              <a:gd name="T27" fmla="*/ 2147483647 h 48"/>
              <a:gd name="T28" fmla="*/ 2147483647 w 76"/>
              <a:gd name="T29" fmla="*/ 2147483647 h 48"/>
              <a:gd name="T30" fmla="*/ 2147483647 w 76"/>
              <a:gd name="T31" fmla="*/ 2147483647 h 48"/>
              <a:gd name="T32" fmla="*/ 2147483647 w 76"/>
              <a:gd name="T33" fmla="*/ 2147483647 h 48"/>
              <a:gd name="T34" fmla="*/ 2147483647 w 76"/>
              <a:gd name="T35" fmla="*/ 2147483647 h 48"/>
              <a:gd name="T36" fmla="*/ 2147483647 w 76"/>
              <a:gd name="T37" fmla="*/ 2147483647 h 48"/>
              <a:gd name="T38" fmla="*/ 2147483647 w 76"/>
              <a:gd name="T39" fmla="*/ 2147483647 h 48"/>
              <a:gd name="T40" fmla="*/ 2147483647 w 76"/>
              <a:gd name="T41" fmla="*/ 2147483647 h 48"/>
              <a:gd name="T42" fmla="*/ 2147483647 w 76"/>
              <a:gd name="T43" fmla="*/ 2147483647 h 48"/>
              <a:gd name="T44" fmla="*/ 2147483647 w 76"/>
              <a:gd name="T45" fmla="*/ 2147483647 h 48"/>
              <a:gd name="T46" fmla="*/ 2147483647 w 76"/>
              <a:gd name="T47" fmla="*/ 2147483647 h 48"/>
              <a:gd name="T48" fmla="*/ 2147483647 w 76"/>
              <a:gd name="T49" fmla="*/ 2147483647 h 48"/>
              <a:gd name="T50" fmla="*/ 2147483647 w 76"/>
              <a:gd name="T51" fmla="*/ 2147483647 h 48"/>
              <a:gd name="T52" fmla="*/ 2147483647 w 76"/>
              <a:gd name="T53" fmla="*/ 2147483647 h 48"/>
              <a:gd name="T54" fmla="*/ 2147483647 w 76"/>
              <a:gd name="T55" fmla="*/ 2147483647 h 48"/>
              <a:gd name="T56" fmla="*/ 2147483647 w 76"/>
              <a:gd name="T57" fmla="*/ 2147483647 h 48"/>
              <a:gd name="T58" fmla="*/ 2147483647 w 76"/>
              <a:gd name="T59" fmla="*/ 0 h 48"/>
              <a:gd name="T60" fmla="*/ 0 w 76"/>
              <a:gd name="T61" fmla="*/ 0 h 48"/>
              <a:gd name="T62" fmla="*/ 0 w 76"/>
              <a:gd name="T63" fmla="*/ 0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48"/>
              <a:gd name="T98" fmla="*/ 76 w 76"/>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48">
                <a:moveTo>
                  <a:pt x="0" y="0"/>
                </a:moveTo>
                <a:lnTo>
                  <a:pt x="0" y="2"/>
                </a:lnTo>
                <a:lnTo>
                  <a:pt x="0" y="4"/>
                </a:lnTo>
                <a:lnTo>
                  <a:pt x="1" y="7"/>
                </a:lnTo>
                <a:lnTo>
                  <a:pt x="2" y="10"/>
                </a:lnTo>
                <a:lnTo>
                  <a:pt x="3" y="13"/>
                </a:lnTo>
                <a:lnTo>
                  <a:pt x="6" y="18"/>
                </a:lnTo>
                <a:lnTo>
                  <a:pt x="10" y="23"/>
                </a:lnTo>
                <a:lnTo>
                  <a:pt x="13" y="27"/>
                </a:lnTo>
                <a:lnTo>
                  <a:pt x="18" y="30"/>
                </a:lnTo>
                <a:lnTo>
                  <a:pt x="24" y="35"/>
                </a:lnTo>
                <a:lnTo>
                  <a:pt x="31" y="39"/>
                </a:lnTo>
                <a:lnTo>
                  <a:pt x="39" y="42"/>
                </a:lnTo>
                <a:lnTo>
                  <a:pt x="48" y="45"/>
                </a:lnTo>
                <a:lnTo>
                  <a:pt x="59" y="47"/>
                </a:lnTo>
                <a:lnTo>
                  <a:pt x="71" y="48"/>
                </a:lnTo>
                <a:lnTo>
                  <a:pt x="74" y="47"/>
                </a:lnTo>
                <a:lnTo>
                  <a:pt x="76" y="44"/>
                </a:lnTo>
                <a:lnTo>
                  <a:pt x="75" y="41"/>
                </a:lnTo>
                <a:lnTo>
                  <a:pt x="75" y="38"/>
                </a:lnTo>
                <a:lnTo>
                  <a:pt x="74" y="35"/>
                </a:lnTo>
                <a:lnTo>
                  <a:pt x="72" y="31"/>
                </a:lnTo>
                <a:lnTo>
                  <a:pt x="68" y="27"/>
                </a:lnTo>
                <a:lnTo>
                  <a:pt x="64" y="23"/>
                </a:lnTo>
                <a:lnTo>
                  <a:pt x="59" y="19"/>
                </a:lnTo>
                <a:lnTo>
                  <a:pt x="53" y="15"/>
                </a:lnTo>
                <a:lnTo>
                  <a:pt x="45" y="11"/>
                </a:lnTo>
                <a:lnTo>
                  <a:pt x="36" y="6"/>
                </a:lnTo>
                <a:lnTo>
                  <a:pt x="26" y="2"/>
                </a:lnTo>
                <a:lnTo>
                  <a:pt x="14" y="0"/>
                </a:lnTo>
                <a:lnTo>
                  <a:pt x="0" y="0"/>
                </a:lnTo>
                <a:close/>
              </a:path>
            </a:pathLst>
          </a:custGeom>
          <a:solidFill>
            <a:srgbClr val="E09C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3" name="Freeform 35"/>
          <p:cNvSpPr>
            <a:spLocks/>
          </p:cNvSpPr>
          <p:nvPr/>
        </p:nvSpPr>
        <p:spPr bwMode="auto">
          <a:xfrm flipH="1">
            <a:off x="8518525" y="5311775"/>
            <a:ext cx="84138" cy="114300"/>
          </a:xfrm>
          <a:custGeom>
            <a:avLst/>
            <a:gdLst>
              <a:gd name="T0" fmla="*/ 2147483647 w 53"/>
              <a:gd name="T1" fmla="*/ 0 h 72"/>
              <a:gd name="T2" fmla="*/ 2147483647 w 53"/>
              <a:gd name="T3" fmla="*/ 2147483647 h 72"/>
              <a:gd name="T4" fmla="*/ 2147483647 w 53"/>
              <a:gd name="T5" fmla="*/ 2147483647 h 72"/>
              <a:gd name="T6" fmla="*/ 2147483647 w 53"/>
              <a:gd name="T7" fmla="*/ 2147483647 h 72"/>
              <a:gd name="T8" fmla="*/ 2147483647 w 53"/>
              <a:gd name="T9" fmla="*/ 2147483647 h 72"/>
              <a:gd name="T10" fmla="*/ 2147483647 w 53"/>
              <a:gd name="T11" fmla="*/ 2147483647 h 72"/>
              <a:gd name="T12" fmla="*/ 2147483647 w 53"/>
              <a:gd name="T13" fmla="*/ 2147483647 h 72"/>
              <a:gd name="T14" fmla="*/ 2147483647 w 53"/>
              <a:gd name="T15" fmla="*/ 2147483647 h 72"/>
              <a:gd name="T16" fmla="*/ 2147483647 w 53"/>
              <a:gd name="T17" fmla="*/ 2147483647 h 72"/>
              <a:gd name="T18" fmla="*/ 2147483647 w 53"/>
              <a:gd name="T19" fmla="*/ 2147483647 h 72"/>
              <a:gd name="T20" fmla="*/ 2147483647 w 53"/>
              <a:gd name="T21" fmla="*/ 2147483647 h 72"/>
              <a:gd name="T22" fmla="*/ 2147483647 w 53"/>
              <a:gd name="T23" fmla="*/ 2147483647 h 72"/>
              <a:gd name="T24" fmla="*/ 0 w 53"/>
              <a:gd name="T25" fmla="*/ 2147483647 h 72"/>
              <a:gd name="T26" fmla="*/ 0 w 53"/>
              <a:gd name="T27" fmla="*/ 2147483647 h 72"/>
              <a:gd name="T28" fmla="*/ 2147483647 w 53"/>
              <a:gd name="T29" fmla="*/ 2147483647 h 72"/>
              <a:gd name="T30" fmla="*/ 2147483647 w 53"/>
              <a:gd name="T31" fmla="*/ 2147483647 h 72"/>
              <a:gd name="T32" fmla="*/ 2147483647 w 53"/>
              <a:gd name="T33" fmla="*/ 2147483647 h 72"/>
              <a:gd name="T34" fmla="*/ 2147483647 w 53"/>
              <a:gd name="T35" fmla="*/ 2147483647 h 72"/>
              <a:gd name="T36" fmla="*/ 2147483647 w 53"/>
              <a:gd name="T37" fmla="*/ 2147483647 h 72"/>
              <a:gd name="T38" fmla="*/ 2147483647 w 53"/>
              <a:gd name="T39" fmla="*/ 2147483647 h 72"/>
              <a:gd name="T40" fmla="*/ 2147483647 w 53"/>
              <a:gd name="T41" fmla="*/ 2147483647 h 72"/>
              <a:gd name="T42" fmla="*/ 2147483647 w 53"/>
              <a:gd name="T43" fmla="*/ 2147483647 h 72"/>
              <a:gd name="T44" fmla="*/ 2147483647 w 53"/>
              <a:gd name="T45" fmla="*/ 2147483647 h 72"/>
              <a:gd name="T46" fmla="*/ 2147483647 w 53"/>
              <a:gd name="T47" fmla="*/ 2147483647 h 72"/>
              <a:gd name="T48" fmla="*/ 2147483647 w 53"/>
              <a:gd name="T49" fmla="*/ 2147483647 h 72"/>
              <a:gd name="T50" fmla="*/ 2147483647 w 53"/>
              <a:gd name="T51" fmla="*/ 2147483647 h 72"/>
              <a:gd name="T52" fmla="*/ 2147483647 w 53"/>
              <a:gd name="T53" fmla="*/ 2147483647 h 72"/>
              <a:gd name="T54" fmla="*/ 2147483647 w 53"/>
              <a:gd name="T55" fmla="*/ 2147483647 h 72"/>
              <a:gd name="T56" fmla="*/ 2147483647 w 53"/>
              <a:gd name="T57" fmla="*/ 2147483647 h 72"/>
              <a:gd name="T58" fmla="*/ 2147483647 w 53"/>
              <a:gd name="T59" fmla="*/ 2147483647 h 72"/>
              <a:gd name="T60" fmla="*/ 2147483647 w 53"/>
              <a:gd name="T61" fmla="*/ 2147483647 h 72"/>
              <a:gd name="T62" fmla="*/ 2147483647 w 53"/>
              <a:gd name="T63" fmla="*/ 2147483647 h 72"/>
              <a:gd name="T64" fmla="*/ 2147483647 w 53"/>
              <a:gd name="T65" fmla="*/ 2147483647 h 72"/>
              <a:gd name="T66" fmla="*/ 2147483647 w 53"/>
              <a:gd name="T67" fmla="*/ 2147483647 h 72"/>
              <a:gd name="T68" fmla="*/ 2147483647 w 53"/>
              <a:gd name="T69" fmla="*/ 2147483647 h 72"/>
              <a:gd name="T70" fmla="*/ 2147483647 w 53"/>
              <a:gd name="T71" fmla="*/ 2147483647 h 72"/>
              <a:gd name="T72" fmla="*/ 2147483647 w 53"/>
              <a:gd name="T73" fmla="*/ 2147483647 h 72"/>
              <a:gd name="T74" fmla="*/ 2147483647 w 53"/>
              <a:gd name="T75" fmla="*/ 2147483647 h 72"/>
              <a:gd name="T76" fmla="*/ 2147483647 w 53"/>
              <a:gd name="T77" fmla="*/ 2147483647 h 72"/>
              <a:gd name="T78" fmla="*/ 2147483647 w 53"/>
              <a:gd name="T79" fmla="*/ 2147483647 h 72"/>
              <a:gd name="T80" fmla="*/ 2147483647 w 53"/>
              <a:gd name="T81" fmla="*/ 2147483647 h 72"/>
              <a:gd name="T82" fmla="*/ 2147483647 w 53"/>
              <a:gd name="T83" fmla="*/ 2147483647 h 72"/>
              <a:gd name="T84" fmla="*/ 2147483647 w 53"/>
              <a:gd name="T85" fmla="*/ 2147483647 h 72"/>
              <a:gd name="T86" fmla="*/ 2147483647 w 53"/>
              <a:gd name="T87" fmla="*/ 2147483647 h 72"/>
              <a:gd name="T88" fmla="*/ 2147483647 w 53"/>
              <a:gd name="T89" fmla="*/ 2147483647 h 72"/>
              <a:gd name="T90" fmla="*/ 2147483647 w 53"/>
              <a:gd name="T91" fmla="*/ 2147483647 h 72"/>
              <a:gd name="T92" fmla="*/ 2147483647 w 53"/>
              <a:gd name="T93" fmla="*/ 2147483647 h 72"/>
              <a:gd name="T94" fmla="*/ 2147483647 w 53"/>
              <a:gd name="T95" fmla="*/ 2147483647 h 72"/>
              <a:gd name="T96" fmla="*/ 2147483647 w 53"/>
              <a:gd name="T97" fmla="*/ 2147483647 h 72"/>
              <a:gd name="T98" fmla="*/ 2147483647 w 53"/>
              <a:gd name="T99" fmla="*/ 2147483647 h 72"/>
              <a:gd name="T100" fmla="*/ 2147483647 w 53"/>
              <a:gd name="T101" fmla="*/ 2147483647 h 72"/>
              <a:gd name="T102" fmla="*/ 2147483647 w 53"/>
              <a:gd name="T103" fmla="*/ 0 h 72"/>
              <a:gd name="T104" fmla="*/ 2147483647 w 53"/>
              <a:gd name="T105" fmla="*/ 0 h 72"/>
              <a:gd name="T106" fmla="*/ 2147483647 w 53"/>
              <a:gd name="T107" fmla="*/ 0 h 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
              <a:gd name="T163" fmla="*/ 0 h 72"/>
              <a:gd name="T164" fmla="*/ 53 w 53"/>
              <a:gd name="T165" fmla="*/ 72 h 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 h="72">
                <a:moveTo>
                  <a:pt x="24" y="0"/>
                </a:moveTo>
                <a:lnTo>
                  <a:pt x="23" y="1"/>
                </a:lnTo>
                <a:lnTo>
                  <a:pt x="21" y="3"/>
                </a:lnTo>
                <a:lnTo>
                  <a:pt x="17" y="6"/>
                </a:lnTo>
                <a:lnTo>
                  <a:pt x="16" y="8"/>
                </a:lnTo>
                <a:lnTo>
                  <a:pt x="13" y="11"/>
                </a:lnTo>
                <a:lnTo>
                  <a:pt x="11" y="14"/>
                </a:lnTo>
                <a:lnTo>
                  <a:pt x="9" y="17"/>
                </a:lnTo>
                <a:lnTo>
                  <a:pt x="6" y="20"/>
                </a:lnTo>
                <a:lnTo>
                  <a:pt x="5" y="24"/>
                </a:lnTo>
                <a:lnTo>
                  <a:pt x="3" y="26"/>
                </a:lnTo>
                <a:lnTo>
                  <a:pt x="1" y="30"/>
                </a:lnTo>
                <a:lnTo>
                  <a:pt x="0" y="32"/>
                </a:lnTo>
                <a:lnTo>
                  <a:pt x="0" y="36"/>
                </a:lnTo>
                <a:lnTo>
                  <a:pt x="1" y="40"/>
                </a:lnTo>
                <a:lnTo>
                  <a:pt x="4" y="45"/>
                </a:lnTo>
                <a:lnTo>
                  <a:pt x="5" y="51"/>
                </a:lnTo>
                <a:lnTo>
                  <a:pt x="6" y="55"/>
                </a:lnTo>
                <a:lnTo>
                  <a:pt x="9" y="60"/>
                </a:lnTo>
                <a:lnTo>
                  <a:pt x="10" y="65"/>
                </a:lnTo>
                <a:lnTo>
                  <a:pt x="11" y="69"/>
                </a:lnTo>
                <a:lnTo>
                  <a:pt x="13" y="71"/>
                </a:lnTo>
                <a:lnTo>
                  <a:pt x="17" y="72"/>
                </a:lnTo>
                <a:lnTo>
                  <a:pt x="21" y="72"/>
                </a:lnTo>
                <a:lnTo>
                  <a:pt x="24" y="72"/>
                </a:lnTo>
                <a:lnTo>
                  <a:pt x="29" y="72"/>
                </a:lnTo>
                <a:lnTo>
                  <a:pt x="34" y="72"/>
                </a:lnTo>
                <a:lnTo>
                  <a:pt x="38" y="71"/>
                </a:lnTo>
                <a:lnTo>
                  <a:pt x="41" y="69"/>
                </a:lnTo>
                <a:lnTo>
                  <a:pt x="45" y="65"/>
                </a:lnTo>
                <a:lnTo>
                  <a:pt x="47" y="60"/>
                </a:lnTo>
                <a:lnTo>
                  <a:pt x="49" y="57"/>
                </a:lnTo>
                <a:lnTo>
                  <a:pt x="50" y="54"/>
                </a:lnTo>
                <a:lnTo>
                  <a:pt x="51" y="52"/>
                </a:lnTo>
                <a:lnTo>
                  <a:pt x="52" y="51"/>
                </a:lnTo>
                <a:lnTo>
                  <a:pt x="52" y="46"/>
                </a:lnTo>
                <a:lnTo>
                  <a:pt x="53" y="42"/>
                </a:lnTo>
                <a:lnTo>
                  <a:pt x="53" y="39"/>
                </a:lnTo>
                <a:lnTo>
                  <a:pt x="53" y="34"/>
                </a:lnTo>
                <a:lnTo>
                  <a:pt x="52" y="31"/>
                </a:lnTo>
                <a:lnTo>
                  <a:pt x="52" y="29"/>
                </a:lnTo>
                <a:lnTo>
                  <a:pt x="52" y="26"/>
                </a:lnTo>
                <a:lnTo>
                  <a:pt x="52" y="23"/>
                </a:lnTo>
                <a:lnTo>
                  <a:pt x="50" y="19"/>
                </a:lnTo>
                <a:lnTo>
                  <a:pt x="49" y="16"/>
                </a:lnTo>
                <a:lnTo>
                  <a:pt x="47" y="13"/>
                </a:lnTo>
                <a:lnTo>
                  <a:pt x="46" y="11"/>
                </a:lnTo>
                <a:lnTo>
                  <a:pt x="40" y="7"/>
                </a:lnTo>
                <a:lnTo>
                  <a:pt x="36" y="3"/>
                </a:lnTo>
                <a:lnTo>
                  <a:pt x="32" y="2"/>
                </a:lnTo>
                <a:lnTo>
                  <a:pt x="28" y="1"/>
                </a:lnTo>
                <a:lnTo>
                  <a:pt x="26" y="0"/>
                </a:lnTo>
                <a:lnTo>
                  <a:pt x="24" y="0"/>
                </a:lnTo>
                <a:close/>
              </a:path>
            </a:pathLst>
          </a:custGeom>
          <a:solidFill>
            <a:srgbClr val="BA5C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4" name="Freeform 36"/>
          <p:cNvSpPr>
            <a:spLocks/>
          </p:cNvSpPr>
          <p:nvPr/>
        </p:nvSpPr>
        <p:spPr bwMode="auto">
          <a:xfrm flipH="1">
            <a:off x="8458200" y="5405438"/>
            <a:ext cx="144463" cy="384175"/>
          </a:xfrm>
          <a:custGeom>
            <a:avLst/>
            <a:gdLst>
              <a:gd name="T0" fmla="*/ 2147483647 w 91"/>
              <a:gd name="T1" fmla="*/ 2147483647 h 242"/>
              <a:gd name="T2" fmla="*/ 0 w 91"/>
              <a:gd name="T3" fmla="*/ 2147483647 h 242"/>
              <a:gd name="T4" fmla="*/ 2147483647 w 91"/>
              <a:gd name="T5" fmla="*/ 2147483647 h 242"/>
              <a:gd name="T6" fmla="*/ 2147483647 w 91"/>
              <a:gd name="T7" fmla="*/ 2147483647 h 242"/>
              <a:gd name="T8" fmla="*/ 2147483647 w 91"/>
              <a:gd name="T9" fmla="*/ 2147483647 h 242"/>
              <a:gd name="T10" fmla="*/ 2147483647 w 91"/>
              <a:gd name="T11" fmla="*/ 2147483647 h 242"/>
              <a:gd name="T12" fmla="*/ 2147483647 w 91"/>
              <a:gd name="T13" fmla="*/ 2147483647 h 242"/>
              <a:gd name="T14" fmla="*/ 2147483647 w 91"/>
              <a:gd name="T15" fmla="*/ 2147483647 h 242"/>
              <a:gd name="T16" fmla="*/ 2147483647 w 91"/>
              <a:gd name="T17" fmla="*/ 2147483647 h 242"/>
              <a:gd name="T18" fmla="*/ 2147483647 w 91"/>
              <a:gd name="T19" fmla="*/ 2147483647 h 242"/>
              <a:gd name="T20" fmla="*/ 2147483647 w 91"/>
              <a:gd name="T21" fmla="*/ 2147483647 h 242"/>
              <a:gd name="T22" fmla="*/ 2147483647 w 91"/>
              <a:gd name="T23" fmla="*/ 2147483647 h 242"/>
              <a:gd name="T24" fmla="*/ 2147483647 w 91"/>
              <a:gd name="T25" fmla="*/ 2147483647 h 242"/>
              <a:gd name="T26" fmla="*/ 2147483647 w 91"/>
              <a:gd name="T27" fmla="*/ 2147483647 h 242"/>
              <a:gd name="T28" fmla="*/ 2147483647 w 91"/>
              <a:gd name="T29" fmla="*/ 2147483647 h 242"/>
              <a:gd name="T30" fmla="*/ 2147483647 w 91"/>
              <a:gd name="T31" fmla="*/ 2147483647 h 242"/>
              <a:gd name="T32" fmla="*/ 2147483647 w 91"/>
              <a:gd name="T33" fmla="*/ 2147483647 h 242"/>
              <a:gd name="T34" fmla="*/ 2147483647 w 91"/>
              <a:gd name="T35" fmla="*/ 2147483647 h 242"/>
              <a:gd name="T36" fmla="*/ 2147483647 w 91"/>
              <a:gd name="T37" fmla="*/ 2147483647 h 242"/>
              <a:gd name="T38" fmla="*/ 2147483647 w 91"/>
              <a:gd name="T39" fmla="*/ 2147483647 h 242"/>
              <a:gd name="T40" fmla="*/ 2147483647 w 91"/>
              <a:gd name="T41" fmla="*/ 2147483647 h 242"/>
              <a:gd name="T42" fmla="*/ 2147483647 w 91"/>
              <a:gd name="T43" fmla="*/ 2147483647 h 242"/>
              <a:gd name="T44" fmla="*/ 2147483647 w 91"/>
              <a:gd name="T45" fmla="*/ 2147483647 h 242"/>
              <a:gd name="T46" fmla="*/ 2147483647 w 91"/>
              <a:gd name="T47" fmla="*/ 2147483647 h 242"/>
              <a:gd name="T48" fmla="*/ 2147483647 w 91"/>
              <a:gd name="T49" fmla="*/ 2147483647 h 242"/>
              <a:gd name="T50" fmla="*/ 2147483647 w 91"/>
              <a:gd name="T51" fmla="*/ 2147483647 h 242"/>
              <a:gd name="T52" fmla="*/ 2147483647 w 91"/>
              <a:gd name="T53" fmla="*/ 2147483647 h 242"/>
              <a:gd name="T54" fmla="*/ 2147483647 w 91"/>
              <a:gd name="T55" fmla="*/ 2147483647 h 242"/>
              <a:gd name="T56" fmla="*/ 2147483647 w 91"/>
              <a:gd name="T57" fmla="*/ 2147483647 h 242"/>
              <a:gd name="T58" fmla="*/ 2147483647 w 91"/>
              <a:gd name="T59" fmla="*/ 2147483647 h 242"/>
              <a:gd name="T60" fmla="*/ 2147483647 w 91"/>
              <a:gd name="T61" fmla="*/ 2147483647 h 242"/>
              <a:gd name="T62" fmla="*/ 2147483647 w 91"/>
              <a:gd name="T63" fmla="*/ 2147483647 h 242"/>
              <a:gd name="T64" fmla="*/ 2147483647 w 91"/>
              <a:gd name="T65" fmla="*/ 2147483647 h 242"/>
              <a:gd name="T66" fmla="*/ 2147483647 w 91"/>
              <a:gd name="T67" fmla="*/ 0 h 242"/>
              <a:gd name="T68" fmla="*/ 2147483647 w 91"/>
              <a:gd name="T69" fmla="*/ 2147483647 h 242"/>
              <a:gd name="T70" fmla="*/ 2147483647 w 91"/>
              <a:gd name="T71" fmla="*/ 2147483647 h 2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
              <a:gd name="T109" fmla="*/ 0 h 242"/>
              <a:gd name="T110" fmla="*/ 91 w 91"/>
              <a:gd name="T111" fmla="*/ 242 h 2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 h="242">
                <a:moveTo>
                  <a:pt x="16" y="3"/>
                </a:moveTo>
                <a:lnTo>
                  <a:pt x="0" y="227"/>
                </a:lnTo>
                <a:lnTo>
                  <a:pt x="1" y="227"/>
                </a:lnTo>
                <a:lnTo>
                  <a:pt x="4" y="227"/>
                </a:lnTo>
                <a:lnTo>
                  <a:pt x="9" y="229"/>
                </a:lnTo>
                <a:lnTo>
                  <a:pt x="15" y="230"/>
                </a:lnTo>
                <a:lnTo>
                  <a:pt x="21" y="231"/>
                </a:lnTo>
                <a:lnTo>
                  <a:pt x="28" y="232"/>
                </a:lnTo>
                <a:lnTo>
                  <a:pt x="36" y="235"/>
                </a:lnTo>
                <a:lnTo>
                  <a:pt x="45" y="236"/>
                </a:lnTo>
                <a:lnTo>
                  <a:pt x="52" y="237"/>
                </a:lnTo>
                <a:lnTo>
                  <a:pt x="61" y="238"/>
                </a:lnTo>
                <a:lnTo>
                  <a:pt x="68" y="240"/>
                </a:lnTo>
                <a:lnTo>
                  <a:pt x="75" y="241"/>
                </a:lnTo>
                <a:lnTo>
                  <a:pt x="81" y="242"/>
                </a:lnTo>
                <a:lnTo>
                  <a:pt x="86" y="242"/>
                </a:lnTo>
                <a:lnTo>
                  <a:pt x="88" y="242"/>
                </a:lnTo>
                <a:lnTo>
                  <a:pt x="91" y="242"/>
                </a:lnTo>
                <a:lnTo>
                  <a:pt x="91" y="237"/>
                </a:lnTo>
                <a:lnTo>
                  <a:pt x="88" y="230"/>
                </a:lnTo>
                <a:lnTo>
                  <a:pt x="87" y="218"/>
                </a:lnTo>
                <a:lnTo>
                  <a:pt x="84" y="202"/>
                </a:lnTo>
                <a:lnTo>
                  <a:pt x="80" y="183"/>
                </a:lnTo>
                <a:lnTo>
                  <a:pt x="75" y="163"/>
                </a:lnTo>
                <a:lnTo>
                  <a:pt x="72" y="140"/>
                </a:lnTo>
                <a:lnTo>
                  <a:pt x="67" y="119"/>
                </a:lnTo>
                <a:lnTo>
                  <a:pt x="62" y="96"/>
                </a:lnTo>
                <a:lnTo>
                  <a:pt x="57" y="74"/>
                </a:lnTo>
                <a:lnTo>
                  <a:pt x="52" y="55"/>
                </a:lnTo>
                <a:lnTo>
                  <a:pt x="49" y="38"/>
                </a:lnTo>
                <a:lnTo>
                  <a:pt x="46" y="22"/>
                </a:lnTo>
                <a:lnTo>
                  <a:pt x="44" y="10"/>
                </a:lnTo>
                <a:lnTo>
                  <a:pt x="41" y="3"/>
                </a:lnTo>
                <a:lnTo>
                  <a:pt x="41" y="0"/>
                </a:lnTo>
                <a:lnTo>
                  <a:pt x="16" y="3"/>
                </a:lnTo>
                <a:close/>
              </a:path>
            </a:pathLst>
          </a:custGeom>
          <a:solidFill>
            <a:srgbClr val="BA5C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5" name="Freeform 37"/>
          <p:cNvSpPr>
            <a:spLocks/>
          </p:cNvSpPr>
          <p:nvPr/>
        </p:nvSpPr>
        <p:spPr bwMode="auto">
          <a:xfrm flipH="1">
            <a:off x="8458200" y="5268913"/>
            <a:ext cx="538163" cy="684212"/>
          </a:xfrm>
          <a:custGeom>
            <a:avLst/>
            <a:gdLst>
              <a:gd name="T0" fmla="*/ 2147483647 w 339"/>
              <a:gd name="T1" fmla="*/ 2147483647 h 431"/>
              <a:gd name="T2" fmla="*/ 2147483647 w 339"/>
              <a:gd name="T3" fmla="*/ 2147483647 h 431"/>
              <a:gd name="T4" fmla="*/ 2147483647 w 339"/>
              <a:gd name="T5" fmla="*/ 2147483647 h 431"/>
              <a:gd name="T6" fmla="*/ 0 w 339"/>
              <a:gd name="T7" fmla="*/ 2147483647 h 431"/>
              <a:gd name="T8" fmla="*/ 2147483647 w 339"/>
              <a:gd name="T9" fmla="*/ 2147483647 h 431"/>
              <a:gd name="T10" fmla="*/ 2147483647 w 339"/>
              <a:gd name="T11" fmla="*/ 2147483647 h 431"/>
              <a:gd name="T12" fmla="*/ 2147483647 w 339"/>
              <a:gd name="T13" fmla="*/ 2147483647 h 431"/>
              <a:gd name="T14" fmla="*/ 2147483647 w 339"/>
              <a:gd name="T15" fmla="*/ 2147483647 h 431"/>
              <a:gd name="T16" fmla="*/ 2147483647 w 339"/>
              <a:gd name="T17" fmla="*/ 2147483647 h 431"/>
              <a:gd name="T18" fmla="*/ 2147483647 w 339"/>
              <a:gd name="T19" fmla="*/ 2147483647 h 431"/>
              <a:gd name="T20" fmla="*/ 2147483647 w 339"/>
              <a:gd name="T21" fmla="*/ 2147483647 h 431"/>
              <a:gd name="T22" fmla="*/ 2147483647 w 339"/>
              <a:gd name="T23" fmla="*/ 2147483647 h 431"/>
              <a:gd name="T24" fmla="*/ 2147483647 w 339"/>
              <a:gd name="T25" fmla="*/ 2147483647 h 431"/>
              <a:gd name="T26" fmla="*/ 2147483647 w 339"/>
              <a:gd name="T27" fmla="*/ 2147483647 h 431"/>
              <a:gd name="T28" fmla="*/ 2147483647 w 339"/>
              <a:gd name="T29" fmla="*/ 2147483647 h 431"/>
              <a:gd name="T30" fmla="*/ 2147483647 w 339"/>
              <a:gd name="T31" fmla="*/ 2147483647 h 431"/>
              <a:gd name="T32" fmla="*/ 2147483647 w 339"/>
              <a:gd name="T33" fmla="*/ 2147483647 h 431"/>
              <a:gd name="T34" fmla="*/ 2147483647 w 339"/>
              <a:gd name="T35" fmla="*/ 2147483647 h 431"/>
              <a:gd name="T36" fmla="*/ 2147483647 w 339"/>
              <a:gd name="T37" fmla="*/ 2147483647 h 431"/>
              <a:gd name="T38" fmla="*/ 2147483647 w 339"/>
              <a:gd name="T39" fmla="*/ 2147483647 h 431"/>
              <a:gd name="T40" fmla="*/ 2147483647 w 339"/>
              <a:gd name="T41" fmla="*/ 2147483647 h 431"/>
              <a:gd name="T42" fmla="*/ 2147483647 w 339"/>
              <a:gd name="T43" fmla="*/ 2147483647 h 431"/>
              <a:gd name="T44" fmla="*/ 2147483647 w 339"/>
              <a:gd name="T45" fmla="*/ 2147483647 h 431"/>
              <a:gd name="T46" fmla="*/ 2147483647 w 339"/>
              <a:gd name="T47" fmla="*/ 2147483647 h 431"/>
              <a:gd name="T48" fmla="*/ 2147483647 w 339"/>
              <a:gd name="T49" fmla="*/ 2147483647 h 431"/>
              <a:gd name="T50" fmla="*/ 2147483647 w 339"/>
              <a:gd name="T51" fmla="*/ 2147483647 h 431"/>
              <a:gd name="T52" fmla="*/ 2147483647 w 339"/>
              <a:gd name="T53" fmla="*/ 2147483647 h 431"/>
              <a:gd name="T54" fmla="*/ 2147483647 w 339"/>
              <a:gd name="T55" fmla="*/ 2147483647 h 431"/>
              <a:gd name="T56" fmla="*/ 2147483647 w 339"/>
              <a:gd name="T57" fmla="*/ 2147483647 h 431"/>
              <a:gd name="T58" fmla="*/ 2147483647 w 339"/>
              <a:gd name="T59" fmla="*/ 2147483647 h 431"/>
              <a:gd name="T60" fmla="*/ 2147483647 w 339"/>
              <a:gd name="T61" fmla="*/ 2147483647 h 431"/>
              <a:gd name="T62" fmla="*/ 2147483647 w 339"/>
              <a:gd name="T63" fmla="*/ 2147483647 h 431"/>
              <a:gd name="T64" fmla="*/ 2147483647 w 339"/>
              <a:gd name="T65" fmla="*/ 2147483647 h 431"/>
              <a:gd name="T66" fmla="*/ 2147483647 w 339"/>
              <a:gd name="T67" fmla="*/ 2147483647 h 431"/>
              <a:gd name="T68" fmla="*/ 2147483647 w 339"/>
              <a:gd name="T69" fmla="*/ 2147483647 h 431"/>
              <a:gd name="T70" fmla="*/ 2147483647 w 339"/>
              <a:gd name="T71" fmla="*/ 2147483647 h 431"/>
              <a:gd name="T72" fmla="*/ 2147483647 w 339"/>
              <a:gd name="T73" fmla="*/ 2147483647 h 431"/>
              <a:gd name="T74" fmla="*/ 2147483647 w 339"/>
              <a:gd name="T75" fmla="*/ 2147483647 h 431"/>
              <a:gd name="T76" fmla="*/ 2147483647 w 339"/>
              <a:gd name="T77" fmla="*/ 2147483647 h 431"/>
              <a:gd name="T78" fmla="*/ 2147483647 w 339"/>
              <a:gd name="T79" fmla="*/ 2147483647 h 431"/>
              <a:gd name="T80" fmla="*/ 2147483647 w 339"/>
              <a:gd name="T81" fmla="*/ 2147483647 h 431"/>
              <a:gd name="T82" fmla="*/ 2147483647 w 339"/>
              <a:gd name="T83" fmla="*/ 2147483647 h 431"/>
              <a:gd name="T84" fmla="*/ 2147483647 w 339"/>
              <a:gd name="T85" fmla="*/ 2147483647 h 431"/>
              <a:gd name="T86" fmla="*/ 2147483647 w 339"/>
              <a:gd name="T87" fmla="*/ 2147483647 h 431"/>
              <a:gd name="T88" fmla="*/ 2147483647 w 339"/>
              <a:gd name="T89" fmla="*/ 2147483647 h 431"/>
              <a:gd name="T90" fmla="*/ 2147483647 w 339"/>
              <a:gd name="T91" fmla="*/ 0 h 4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9"/>
              <a:gd name="T139" fmla="*/ 0 h 431"/>
              <a:gd name="T140" fmla="*/ 339 w 339"/>
              <a:gd name="T141" fmla="*/ 431 h 4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9" h="431">
                <a:moveTo>
                  <a:pt x="47" y="0"/>
                </a:moveTo>
                <a:lnTo>
                  <a:pt x="46" y="3"/>
                </a:lnTo>
                <a:lnTo>
                  <a:pt x="42" y="11"/>
                </a:lnTo>
                <a:lnTo>
                  <a:pt x="39" y="24"/>
                </a:lnTo>
                <a:lnTo>
                  <a:pt x="34" y="41"/>
                </a:lnTo>
                <a:lnTo>
                  <a:pt x="28" y="63"/>
                </a:lnTo>
                <a:lnTo>
                  <a:pt x="22" y="87"/>
                </a:lnTo>
                <a:lnTo>
                  <a:pt x="16" y="114"/>
                </a:lnTo>
                <a:lnTo>
                  <a:pt x="11" y="143"/>
                </a:lnTo>
                <a:lnTo>
                  <a:pt x="5" y="173"/>
                </a:lnTo>
                <a:lnTo>
                  <a:pt x="3" y="205"/>
                </a:lnTo>
                <a:lnTo>
                  <a:pt x="0" y="236"/>
                </a:lnTo>
                <a:lnTo>
                  <a:pt x="0" y="267"/>
                </a:lnTo>
                <a:lnTo>
                  <a:pt x="3" y="297"/>
                </a:lnTo>
                <a:lnTo>
                  <a:pt x="7" y="324"/>
                </a:lnTo>
                <a:lnTo>
                  <a:pt x="15" y="351"/>
                </a:lnTo>
                <a:lnTo>
                  <a:pt x="26" y="375"/>
                </a:lnTo>
                <a:lnTo>
                  <a:pt x="27" y="375"/>
                </a:lnTo>
                <a:lnTo>
                  <a:pt x="29" y="376"/>
                </a:lnTo>
                <a:lnTo>
                  <a:pt x="34" y="379"/>
                </a:lnTo>
                <a:lnTo>
                  <a:pt x="41" y="382"/>
                </a:lnTo>
                <a:lnTo>
                  <a:pt x="50" y="386"/>
                </a:lnTo>
                <a:lnTo>
                  <a:pt x="61" y="390"/>
                </a:lnTo>
                <a:lnTo>
                  <a:pt x="75" y="394"/>
                </a:lnTo>
                <a:lnTo>
                  <a:pt x="92" y="399"/>
                </a:lnTo>
                <a:lnTo>
                  <a:pt x="110" y="404"/>
                </a:lnTo>
                <a:lnTo>
                  <a:pt x="132" y="409"/>
                </a:lnTo>
                <a:lnTo>
                  <a:pt x="156" y="414"/>
                </a:lnTo>
                <a:lnTo>
                  <a:pt x="184" y="419"/>
                </a:lnTo>
                <a:lnTo>
                  <a:pt x="214" y="422"/>
                </a:lnTo>
                <a:lnTo>
                  <a:pt x="247" y="426"/>
                </a:lnTo>
                <a:lnTo>
                  <a:pt x="284" y="428"/>
                </a:lnTo>
                <a:lnTo>
                  <a:pt x="324" y="431"/>
                </a:lnTo>
                <a:lnTo>
                  <a:pt x="324" y="430"/>
                </a:lnTo>
                <a:lnTo>
                  <a:pt x="323" y="427"/>
                </a:lnTo>
                <a:lnTo>
                  <a:pt x="323" y="423"/>
                </a:lnTo>
                <a:lnTo>
                  <a:pt x="322" y="419"/>
                </a:lnTo>
                <a:lnTo>
                  <a:pt x="321" y="413"/>
                </a:lnTo>
                <a:lnTo>
                  <a:pt x="320" y="407"/>
                </a:lnTo>
                <a:lnTo>
                  <a:pt x="320" y="399"/>
                </a:lnTo>
                <a:lnTo>
                  <a:pt x="320" y="392"/>
                </a:lnTo>
                <a:lnTo>
                  <a:pt x="318" y="384"/>
                </a:lnTo>
                <a:lnTo>
                  <a:pt x="320" y="375"/>
                </a:lnTo>
                <a:lnTo>
                  <a:pt x="321" y="367"/>
                </a:lnTo>
                <a:lnTo>
                  <a:pt x="323" y="358"/>
                </a:lnTo>
                <a:lnTo>
                  <a:pt x="324" y="350"/>
                </a:lnTo>
                <a:lnTo>
                  <a:pt x="329" y="341"/>
                </a:lnTo>
                <a:lnTo>
                  <a:pt x="333" y="334"/>
                </a:lnTo>
                <a:lnTo>
                  <a:pt x="339" y="328"/>
                </a:lnTo>
                <a:lnTo>
                  <a:pt x="336" y="327"/>
                </a:lnTo>
                <a:lnTo>
                  <a:pt x="330" y="327"/>
                </a:lnTo>
                <a:lnTo>
                  <a:pt x="322" y="324"/>
                </a:lnTo>
                <a:lnTo>
                  <a:pt x="311" y="323"/>
                </a:lnTo>
                <a:lnTo>
                  <a:pt x="297" y="321"/>
                </a:lnTo>
                <a:lnTo>
                  <a:pt x="281" y="317"/>
                </a:lnTo>
                <a:lnTo>
                  <a:pt x="264" y="315"/>
                </a:lnTo>
                <a:lnTo>
                  <a:pt x="247" y="311"/>
                </a:lnTo>
                <a:lnTo>
                  <a:pt x="229" y="309"/>
                </a:lnTo>
                <a:lnTo>
                  <a:pt x="212" y="305"/>
                </a:lnTo>
                <a:lnTo>
                  <a:pt x="195" y="301"/>
                </a:lnTo>
                <a:lnTo>
                  <a:pt x="180" y="299"/>
                </a:lnTo>
                <a:lnTo>
                  <a:pt x="167" y="297"/>
                </a:lnTo>
                <a:lnTo>
                  <a:pt x="156" y="294"/>
                </a:lnTo>
                <a:lnTo>
                  <a:pt x="148" y="292"/>
                </a:lnTo>
                <a:lnTo>
                  <a:pt x="143" y="292"/>
                </a:lnTo>
                <a:lnTo>
                  <a:pt x="140" y="290"/>
                </a:lnTo>
                <a:lnTo>
                  <a:pt x="137" y="290"/>
                </a:lnTo>
                <a:lnTo>
                  <a:pt x="133" y="292"/>
                </a:lnTo>
                <a:lnTo>
                  <a:pt x="130" y="293"/>
                </a:lnTo>
                <a:lnTo>
                  <a:pt x="126" y="294"/>
                </a:lnTo>
                <a:lnTo>
                  <a:pt x="124" y="297"/>
                </a:lnTo>
                <a:lnTo>
                  <a:pt x="120" y="299"/>
                </a:lnTo>
                <a:lnTo>
                  <a:pt x="118" y="303"/>
                </a:lnTo>
                <a:lnTo>
                  <a:pt x="111" y="307"/>
                </a:lnTo>
                <a:lnTo>
                  <a:pt x="104" y="317"/>
                </a:lnTo>
                <a:lnTo>
                  <a:pt x="120" y="275"/>
                </a:lnTo>
                <a:lnTo>
                  <a:pt x="80" y="292"/>
                </a:lnTo>
                <a:lnTo>
                  <a:pt x="81" y="289"/>
                </a:lnTo>
                <a:lnTo>
                  <a:pt x="84" y="286"/>
                </a:lnTo>
                <a:lnTo>
                  <a:pt x="86" y="283"/>
                </a:lnTo>
                <a:lnTo>
                  <a:pt x="88" y="281"/>
                </a:lnTo>
                <a:lnTo>
                  <a:pt x="92" y="278"/>
                </a:lnTo>
                <a:lnTo>
                  <a:pt x="95" y="276"/>
                </a:lnTo>
                <a:lnTo>
                  <a:pt x="98" y="274"/>
                </a:lnTo>
                <a:lnTo>
                  <a:pt x="102" y="270"/>
                </a:lnTo>
                <a:lnTo>
                  <a:pt x="105" y="267"/>
                </a:lnTo>
                <a:lnTo>
                  <a:pt x="109" y="265"/>
                </a:lnTo>
                <a:lnTo>
                  <a:pt x="113" y="263"/>
                </a:lnTo>
                <a:lnTo>
                  <a:pt x="116" y="261"/>
                </a:lnTo>
                <a:lnTo>
                  <a:pt x="120" y="259"/>
                </a:lnTo>
                <a:lnTo>
                  <a:pt x="124" y="259"/>
                </a:lnTo>
                <a:lnTo>
                  <a:pt x="124" y="258"/>
                </a:lnTo>
                <a:lnTo>
                  <a:pt x="125" y="257"/>
                </a:lnTo>
                <a:lnTo>
                  <a:pt x="126" y="253"/>
                </a:lnTo>
                <a:lnTo>
                  <a:pt x="128" y="251"/>
                </a:lnTo>
                <a:lnTo>
                  <a:pt x="130" y="246"/>
                </a:lnTo>
                <a:lnTo>
                  <a:pt x="133" y="241"/>
                </a:lnTo>
                <a:lnTo>
                  <a:pt x="136" y="235"/>
                </a:lnTo>
                <a:lnTo>
                  <a:pt x="138" y="230"/>
                </a:lnTo>
                <a:lnTo>
                  <a:pt x="140" y="224"/>
                </a:lnTo>
                <a:lnTo>
                  <a:pt x="143" y="218"/>
                </a:lnTo>
                <a:lnTo>
                  <a:pt x="145" y="212"/>
                </a:lnTo>
                <a:lnTo>
                  <a:pt x="148" y="206"/>
                </a:lnTo>
                <a:lnTo>
                  <a:pt x="149" y="200"/>
                </a:lnTo>
                <a:lnTo>
                  <a:pt x="151" y="195"/>
                </a:lnTo>
                <a:lnTo>
                  <a:pt x="153" y="190"/>
                </a:lnTo>
                <a:lnTo>
                  <a:pt x="153" y="186"/>
                </a:lnTo>
                <a:lnTo>
                  <a:pt x="153" y="182"/>
                </a:lnTo>
                <a:lnTo>
                  <a:pt x="151" y="176"/>
                </a:lnTo>
                <a:lnTo>
                  <a:pt x="150" y="168"/>
                </a:lnTo>
                <a:lnTo>
                  <a:pt x="150" y="160"/>
                </a:lnTo>
                <a:lnTo>
                  <a:pt x="148" y="151"/>
                </a:lnTo>
                <a:lnTo>
                  <a:pt x="147" y="143"/>
                </a:lnTo>
                <a:lnTo>
                  <a:pt x="145" y="133"/>
                </a:lnTo>
                <a:lnTo>
                  <a:pt x="144" y="125"/>
                </a:lnTo>
                <a:lnTo>
                  <a:pt x="142" y="114"/>
                </a:lnTo>
                <a:lnTo>
                  <a:pt x="139" y="105"/>
                </a:lnTo>
                <a:lnTo>
                  <a:pt x="138" y="96"/>
                </a:lnTo>
                <a:lnTo>
                  <a:pt x="136" y="87"/>
                </a:lnTo>
                <a:lnTo>
                  <a:pt x="134" y="79"/>
                </a:lnTo>
                <a:lnTo>
                  <a:pt x="133" y="72"/>
                </a:lnTo>
                <a:lnTo>
                  <a:pt x="131" y="66"/>
                </a:lnTo>
                <a:lnTo>
                  <a:pt x="131" y="62"/>
                </a:lnTo>
                <a:lnTo>
                  <a:pt x="128" y="57"/>
                </a:lnTo>
                <a:lnTo>
                  <a:pt x="125" y="52"/>
                </a:lnTo>
                <a:lnTo>
                  <a:pt x="120" y="46"/>
                </a:lnTo>
                <a:lnTo>
                  <a:pt x="115" y="41"/>
                </a:lnTo>
                <a:lnTo>
                  <a:pt x="108" y="35"/>
                </a:lnTo>
                <a:lnTo>
                  <a:pt x="102" y="30"/>
                </a:lnTo>
                <a:lnTo>
                  <a:pt x="95" y="26"/>
                </a:lnTo>
                <a:lnTo>
                  <a:pt x="87" y="21"/>
                </a:lnTo>
                <a:lnTo>
                  <a:pt x="79" y="16"/>
                </a:lnTo>
                <a:lnTo>
                  <a:pt x="72" y="12"/>
                </a:lnTo>
                <a:lnTo>
                  <a:pt x="65" y="9"/>
                </a:lnTo>
                <a:lnTo>
                  <a:pt x="59" y="6"/>
                </a:lnTo>
                <a:lnTo>
                  <a:pt x="55" y="3"/>
                </a:lnTo>
                <a:lnTo>
                  <a:pt x="51" y="1"/>
                </a:lnTo>
                <a:lnTo>
                  <a:pt x="4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6" name="Freeform 38"/>
          <p:cNvSpPr>
            <a:spLocks/>
          </p:cNvSpPr>
          <p:nvPr/>
        </p:nvSpPr>
        <p:spPr bwMode="auto">
          <a:xfrm flipH="1">
            <a:off x="6831013" y="5567363"/>
            <a:ext cx="1665287" cy="730250"/>
          </a:xfrm>
          <a:custGeom>
            <a:avLst/>
            <a:gdLst>
              <a:gd name="T0" fmla="*/ 2147483647 w 1049"/>
              <a:gd name="T1" fmla="*/ 2147483647 h 460"/>
              <a:gd name="T2" fmla="*/ 2147483647 w 1049"/>
              <a:gd name="T3" fmla="*/ 2147483647 h 460"/>
              <a:gd name="T4" fmla="*/ 2147483647 w 1049"/>
              <a:gd name="T5" fmla="*/ 2147483647 h 460"/>
              <a:gd name="T6" fmla="*/ 2147483647 w 1049"/>
              <a:gd name="T7" fmla="*/ 2147483647 h 460"/>
              <a:gd name="T8" fmla="*/ 2147483647 w 1049"/>
              <a:gd name="T9" fmla="*/ 2147483647 h 460"/>
              <a:gd name="T10" fmla="*/ 2147483647 w 1049"/>
              <a:gd name="T11" fmla="*/ 2147483647 h 460"/>
              <a:gd name="T12" fmla="*/ 2147483647 w 1049"/>
              <a:gd name="T13" fmla="*/ 2147483647 h 460"/>
              <a:gd name="T14" fmla="*/ 2147483647 w 1049"/>
              <a:gd name="T15" fmla="*/ 2147483647 h 460"/>
              <a:gd name="T16" fmla="*/ 2147483647 w 1049"/>
              <a:gd name="T17" fmla="*/ 0 h 460"/>
              <a:gd name="T18" fmla="*/ 2147483647 w 1049"/>
              <a:gd name="T19" fmla="*/ 2147483647 h 460"/>
              <a:gd name="T20" fmla="*/ 2147483647 w 1049"/>
              <a:gd name="T21" fmla="*/ 2147483647 h 460"/>
              <a:gd name="T22" fmla="*/ 2147483647 w 1049"/>
              <a:gd name="T23" fmla="*/ 2147483647 h 460"/>
              <a:gd name="T24" fmla="*/ 2147483647 w 1049"/>
              <a:gd name="T25" fmla="*/ 2147483647 h 460"/>
              <a:gd name="T26" fmla="*/ 2147483647 w 1049"/>
              <a:gd name="T27" fmla="*/ 2147483647 h 460"/>
              <a:gd name="T28" fmla="*/ 2147483647 w 1049"/>
              <a:gd name="T29" fmla="*/ 2147483647 h 460"/>
              <a:gd name="T30" fmla="*/ 2147483647 w 1049"/>
              <a:gd name="T31" fmla="*/ 2147483647 h 460"/>
              <a:gd name="T32" fmla="*/ 2147483647 w 1049"/>
              <a:gd name="T33" fmla="*/ 2147483647 h 460"/>
              <a:gd name="T34" fmla="*/ 2147483647 w 1049"/>
              <a:gd name="T35" fmla="*/ 2147483647 h 460"/>
              <a:gd name="T36" fmla="*/ 2147483647 w 1049"/>
              <a:gd name="T37" fmla="*/ 2147483647 h 460"/>
              <a:gd name="T38" fmla="*/ 2147483647 w 1049"/>
              <a:gd name="T39" fmla="*/ 2147483647 h 460"/>
              <a:gd name="T40" fmla="*/ 2147483647 w 1049"/>
              <a:gd name="T41" fmla="*/ 2147483647 h 460"/>
              <a:gd name="T42" fmla="*/ 2147483647 w 1049"/>
              <a:gd name="T43" fmla="*/ 2147483647 h 460"/>
              <a:gd name="T44" fmla="*/ 2147483647 w 1049"/>
              <a:gd name="T45" fmla="*/ 2147483647 h 460"/>
              <a:gd name="T46" fmla="*/ 2147483647 w 1049"/>
              <a:gd name="T47" fmla="*/ 2147483647 h 460"/>
              <a:gd name="T48" fmla="*/ 2147483647 w 1049"/>
              <a:gd name="T49" fmla="*/ 2147483647 h 460"/>
              <a:gd name="T50" fmla="*/ 2147483647 w 1049"/>
              <a:gd name="T51" fmla="*/ 2147483647 h 460"/>
              <a:gd name="T52" fmla="*/ 2147483647 w 1049"/>
              <a:gd name="T53" fmla="*/ 2147483647 h 460"/>
              <a:gd name="T54" fmla="*/ 2147483647 w 1049"/>
              <a:gd name="T55" fmla="*/ 2147483647 h 460"/>
              <a:gd name="T56" fmla="*/ 2147483647 w 1049"/>
              <a:gd name="T57" fmla="*/ 2147483647 h 460"/>
              <a:gd name="T58" fmla="*/ 2147483647 w 1049"/>
              <a:gd name="T59" fmla="*/ 2147483647 h 460"/>
              <a:gd name="T60" fmla="*/ 2147483647 w 1049"/>
              <a:gd name="T61" fmla="*/ 2147483647 h 460"/>
              <a:gd name="T62" fmla="*/ 2147483647 w 1049"/>
              <a:gd name="T63" fmla="*/ 2147483647 h 460"/>
              <a:gd name="T64" fmla="*/ 2147483647 w 1049"/>
              <a:gd name="T65" fmla="*/ 2147483647 h 460"/>
              <a:gd name="T66" fmla="*/ 2147483647 w 1049"/>
              <a:gd name="T67" fmla="*/ 2147483647 h 460"/>
              <a:gd name="T68" fmla="*/ 2147483647 w 1049"/>
              <a:gd name="T69" fmla="*/ 2147483647 h 460"/>
              <a:gd name="T70" fmla="*/ 2147483647 w 1049"/>
              <a:gd name="T71" fmla="*/ 2147483647 h 460"/>
              <a:gd name="T72" fmla="*/ 2147483647 w 1049"/>
              <a:gd name="T73" fmla="*/ 2147483647 h 460"/>
              <a:gd name="T74" fmla="*/ 2147483647 w 1049"/>
              <a:gd name="T75" fmla="*/ 2147483647 h 460"/>
              <a:gd name="T76" fmla="*/ 2147483647 w 1049"/>
              <a:gd name="T77" fmla="*/ 2147483647 h 460"/>
              <a:gd name="T78" fmla="*/ 2147483647 w 1049"/>
              <a:gd name="T79" fmla="*/ 2147483647 h 460"/>
              <a:gd name="T80" fmla="*/ 2147483647 w 1049"/>
              <a:gd name="T81" fmla="*/ 2147483647 h 460"/>
              <a:gd name="T82" fmla="*/ 2147483647 w 1049"/>
              <a:gd name="T83" fmla="*/ 2147483647 h 460"/>
              <a:gd name="T84" fmla="*/ 2147483647 w 1049"/>
              <a:gd name="T85" fmla="*/ 2147483647 h 460"/>
              <a:gd name="T86" fmla="*/ 2147483647 w 1049"/>
              <a:gd name="T87" fmla="*/ 2147483647 h 460"/>
              <a:gd name="T88" fmla="*/ 2147483647 w 1049"/>
              <a:gd name="T89" fmla="*/ 2147483647 h 460"/>
              <a:gd name="T90" fmla="*/ 2147483647 w 1049"/>
              <a:gd name="T91" fmla="*/ 2147483647 h 460"/>
              <a:gd name="T92" fmla="*/ 2147483647 w 1049"/>
              <a:gd name="T93" fmla="*/ 2147483647 h 460"/>
              <a:gd name="T94" fmla="*/ 2147483647 w 1049"/>
              <a:gd name="T95" fmla="*/ 2147483647 h 460"/>
              <a:gd name="T96" fmla="*/ 2147483647 w 1049"/>
              <a:gd name="T97" fmla="*/ 2147483647 h 4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49"/>
              <a:gd name="T148" fmla="*/ 0 h 460"/>
              <a:gd name="T149" fmla="*/ 1049 w 1049"/>
              <a:gd name="T150" fmla="*/ 460 h 4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49" h="460">
                <a:moveTo>
                  <a:pt x="5" y="198"/>
                </a:moveTo>
                <a:lnTo>
                  <a:pt x="7" y="197"/>
                </a:lnTo>
                <a:lnTo>
                  <a:pt x="14" y="193"/>
                </a:lnTo>
                <a:lnTo>
                  <a:pt x="28" y="187"/>
                </a:lnTo>
                <a:lnTo>
                  <a:pt x="46" y="181"/>
                </a:lnTo>
                <a:lnTo>
                  <a:pt x="69" y="171"/>
                </a:lnTo>
                <a:lnTo>
                  <a:pt x="98" y="162"/>
                </a:lnTo>
                <a:lnTo>
                  <a:pt x="132" y="150"/>
                </a:lnTo>
                <a:lnTo>
                  <a:pt x="169" y="136"/>
                </a:lnTo>
                <a:lnTo>
                  <a:pt x="213" y="122"/>
                </a:lnTo>
                <a:lnTo>
                  <a:pt x="261" y="106"/>
                </a:lnTo>
                <a:lnTo>
                  <a:pt x="314" y="89"/>
                </a:lnTo>
                <a:lnTo>
                  <a:pt x="372" y="72"/>
                </a:lnTo>
                <a:lnTo>
                  <a:pt x="434" y="54"/>
                </a:lnTo>
                <a:lnTo>
                  <a:pt x="502" y="36"/>
                </a:lnTo>
                <a:lnTo>
                  <a:pt x="574" y="18"/>
                </a:lnTo>
                <a:lnTo>
                  <a:pt x="652" y="0"/>
                </a:lnTo>
                <a:lnTo>
                  <a:pt x="661" y="0"/>
                </a:lnTo>
                <a:lnTo>
                  <a:pt x="680" y="3"/>
                </a:lnTo>
                <a:lnTo>
                  <a:pt x="704" y="11"/>
                </a:lnTo>
                <a:lnTo>
                  <a:pt x="734" y="20"/>
                </a:lnTo>
                <a:lnTo>
                  <a:pt x="768" y="32"/>
                </a:lnTo>
                <a:lnTo>
                  <a:pt x="804" y="46"/>
                </a:lnTo>
                <a:lnTo>
                  <a:pt x="842" y="61"/>
                </a:lnTo>
                <a:lnTo>
                  <a:pt x="880" y="77"/>
                </a:lnTo>
                <a:lnTo>
                  <a:pt x="917" y="93"/>
                </a:lnTo>
                <a:lnTo>
                  <a:pt x="951" y="110"/>
                </a:lnTo>
                <a:lnTo>
                  <a:pt x="982" y="125"/>
                </a:lnTo>
                <a:lnTo>
                  <a:pt x="1009" y="141"/>
                </a:lnTo>
                <a:lnTo>
                  <a:pt x="1029" y="156"/>
                </a:lnTo>
                <a:lnTo>
                  <a:pt x="1043" y="168"/>
                </a:lnTo>
                <a:lnTo>
                  <a:pt x="1049" y="177"/>
                </a:lnTo>
                <a:lnTo>
                  <a:pt x="1044" y="186"/>
                </a:lnTo>
                <a:lnTo>
                  <a:pt x="1032" y="192"/>
                </a:lnTo>
                <a:lnTo>
                  <a:pt x="1013" y="199"/>
                </a:lnTo>
                <a:lnTo>
                  <a:pt x="992" y="206"/>
                </a:lnTo>
                <a:lnTo>
                  <a:pt x="966" y="216"/>
                </a:lnTo>
                <a:lnTo>
                  <a:pt x="937" y="226"/>
                </a:lnTo>
                <a:lnTo>
                  <a:pt x="905" y="237"/>
                </a:lnTo>
                <a:lnTo>
                  <a:pt x="868" y="248"/>
                </a:lnTo>
                <a:lnTo>
                  <a:pt x="831" y="261"/>
                </a:lnTo>
                <a:lnTo>
                  <a:pt x="792" y="273"/>
                </a:lnTo>
                <a:lnTo>
                  <a:pt x="751" y="287"/>
                </a:lnTo>
                <a:lnTo>
                  <a:pt x="710" y="302"/>
                </a:lnTo>
                <a:lnTo>
                  <a:pt x="669" y="318"/>
                </a:lnTo>
                <a:lnTo>
                  <a:pt x="626" y="333"/>
                </a:lnTo>
                <a:lnTo>
                  <a:pt x="586" y="352"/>
                </a:lnTo>
                <a:lnTo>
                  <a:pt x="547" y="370"/>
                </a:lnTo>
                <a:lnTo>
                  <a:pt x="509" y="389"/>
                </a:lnTo>
                <a:lnTo>
                  <a:pt x="501" y="391"/>
                </a:lnTo>
                <a:lnTo>
                  <a:pt x="494" y="395"/>
                </a:lnTo>
                <a:lnTo>
                  <a:pt x="487" y="398"/>
                </a:lnTo>
                <a:lnTo>
                  <a:pt x="482" y="400"/>
                </a:lnTo>
                <a:lnTo>
                  <a:pt x="478" y="401"/>
                </a:lnTo>
                <a:lnTo>
                  <a:pt x="473" y="404"/>
                </a:lnTo>
                <a:lnTo>
                  <a:pt x="468" y="405"/>
                </a:lnTo>
                <a:lnTo>
                  <a:pt x="463" y="407"/>
                </a:lnTo>
                <a:lnTo>
                  <a:pt x="458" y="408"/>
                </a:lnTo>
                <a:lnTo>
                  <a:pt x="455" y="410"/>
                </a:lnTo>
                <a:lnTo>
                  <a:pt x="450" y="412"/>
                </a:lnTo>
                <a:lnTo>
                  <a:pt x="445" y="414"/>
                </a:lnTo>
                <a:lnTo>
                  <a:pt x="439" y="416"/>
                </a:lnTo>
                <a:lnTo>
                  <a:pt x="433" y="419"/>
                </a:lnTo>
                <a:lnTo>
                  <a:pt x="426" y="422"/>
                </a:lnTo>
                <a:lnTo>
                  <a:pt x="419" y="425"/>
                </a:lnTo>
                <a:lnTo>
                  <a:pt x="412" y="429"/>
                </a:lnTo>
                <a:lnTo>
                  <a:pt x="406" y="433"/>
                </a:lnTo>
                <a:lnTo>
                  <a:pt x="401" y="436"/>
                </a:lnTo>
                <a:lnTo>
                  <a:pt x="398" y="440"/>
                </a:lnTo>
                <a:lnTo>
                  <a:pt x="394" y="443"/>
                </a:lnTo>
                <a:lnTo>
                  <a:pt x="392" y="447"/>
                </a:lnTo>
                <a:lnTo>
                  <a:pt x="389" y="450"/>
                </a:lnTo>
                <a:lnTo>
                  <a:pt x="387" y="453"/>
                </a:lnTo>
                <a:lnTo>
                  <a:pt x="384" y="456"/>
                </a:lnTo>
                <a:lnTo>
                  <a:pt x="383" y="457"/>
                </a:lnTo>
                <a:lnTo>
                  <a:pt x="380" y="458"/>
                </a:lnTo>
                <a:lnTo>
                  <a:pt x="377" y="460"/>
                </a:lnTo>
                <a:lnTo>
                  <a:pt x="372" y="460"/>
                </a:lnTo>
                <a:lnTo>
                  <a:pt x="367" y="460"/>
                </a:lnTo>
                <a:lnTo>
                  <a:pt x="363" y="460"/>
                </a:lnTo>
                <a:lnTo>
                  <a:pt x="355" y="459"/>
                </a:lnTo>
                <a:lnTo>
                  <a:pt x="347" y="456"/>
                </a:lnTo>
                <a:lnTo>
                  <a:pt x="336" y="450"/>
                </a:lnTo>
                <a:lnTo>
                  <a:pt x="323" y="440"/>
                </a:lnTo>
                <a:lnTo>
                  <a:pt x="308" y="429"/>
                </a:lnTo>
                <a:lnTo>
                  <a:pt x="291" y="414"/>
                </a:lnTo>
                <a:lnTo>
                  <a:pt x="273" y="400"/>
                </a:lnTo>
                <a:lnTo>
                  <a:pt x="253" y="383"/>
                </a:lnTo>
                <a:lnTo>
                  <a:pt x="231" y="366"/>
                </a:lnTo>
                <a:lnTo>
                  <a:pt x="205" y="348"/>
                </a:lnTo>
                <a:lnTo>
                  <a:pt x="180" y="330"/>
                </a:lnTo>
                <a:lnTo>
                  <a:pt x="153" y="312"/>
                </a:lnTo>
                <a:lnTo>
                  <a:pt x="126" y="295"/>
                </a:lnTo>
                <a:lnTo>
                  <a:pt x="95" y="279"/>
                </a:lnTo>
                <a:lnTo>
                  <a:pt x="65" y="264"/>
                </a:lnTo>
                <a:lnTo>
                  <a:pt x="32" y="252"/>
                </a:lnTo>
                <a:lnTo>
                  <a:pt x="0" y="243"/>
                </a:lnTo>
                <a:lnTo>
                  <a:pt x="5" y="198"/>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7" name="Freeform 39"/>
          <p:cNvSpPr>
            <a:spLocks/>
          </p:cNvSpPr>
          <p:nvPr/>
        </p:nvSpPr>
        <p:spPr bwMode="auto">
          <a:xfrm flipH="1">
            <a:off x="8408988" y="5924550"/>
            <a:ext cx="223837" cy="193675"/>
          </a:xfrm>
          <a:custGeom>
            <a:avLst/>
            <a:gdLst>
              <a:gd name="T0" fmla="*/ 2147483647 w 141"/>
              <a:gd name="T1" fmla="*/ 0 h 122"/>
              <a:gd name="T2" fmla="*/ 2147483647 w 141"/>
              <a:gd name="T3" fmla="*/ 2147483647 h 122"/>
              <a:gd name="T4" fmla="*/ 2147483647 w 141"/>
              <a:gd name="T5" fmla="*/ 2147483647 h 122"/>
              <a:gd name="T6" fmla="*/ 2147483647 w 141"/>
              <a:gd name="T7" fmla="*/ 2147483647 h 122"/>
              <a:gd name="T8" fmla="*/ 2147483647 w 141"/>
              <a:gd name="T9" fmla="*/ 2147483647 h 122"/>
              <a:gd name="T10" fmla="*/ 2147483647 w 141"/>
              <a:gd name="T11" fmla="*/ 2147483647 h 122"/>
              <a:gd name="T12" fmla="*/ 2147483647 w 141"/>
              <a:gd name="T13" fmla="*/ 2147483647 h 122"/>
              <a:gd name="T14" fmla="*/ 2147483647 w 141"/>
              <a:gd name="T15" fmla="*/ 2147483647 h 122"/>
              <a:gd name="T16" fmla="*/ 2147483647 w 141"/>
              <a:gd name="T17" fmla="*/ 2147483647 h 122"/>
              <a:gd name="T18" fmla="*/ 2147483647 w 141"/>
              <a:gd name="T19" fmla="*/ 2147483647 h 122"/>
              <a:gd name="T20" fmla="*/ 2147483647 w 141"/>
              <a:gd name="T21" fmla="*/ 2147483647 h 122"/>
              <a:gd name="T22" fmla="*/ 2147483647 w 141"/>
              <a:gd name="T23" fmla="*/ 2147483647 h 122"/>
              <a:gd name="T24" fmla="*/ 2147483647 w 141"/>
              <a:gd name="T25" fmla="*/ 2147483647 h 122"/>
              <a:gd name="T26" fmla="*/ 2147483647 w 141"/>
              <a:gd name="T27" fmla="*/ 2147483647 h 122"/>
              <a:gd name="T28" fmla="*/ 2147483647 w 141"/>
              <a:gd name="T29" fmla="*/ 2147483647 h 122"/>
              <a:gd name="T30" fmla="*/ 2147483647 w 141"/>
              <a:gd name="T31" fmla="*/ 2147483647 h 122"/>
              <a:gd name="T32" fmla="*/ 2147483647 w 141"/>
              <a:gd name="T33" fmla="*/ 2147483647 h 122"/>
              <a:gd name="T34" fmla="*/ 2147483647 w 141"/>
              <a:gd name="T35" fmla="*/ 2147483647 h 122"/>
              <a:gd name="T36" fmla="*/ 2147483647 w 141"/>
              <a:gd name="T37" fmla="*/ 2147483647 h 122"/>
              <a:gd name="T38" fmla="*/ 2147483647 w 141"/>
              <a:gd name="T39" fmla="*/ 2147483647 h 122"/>
              <a:gd name="T40" fmla="*/ 2147483647 w 141"/>
              <a:gd name="T41" fmla="*/ 2147483647 h 122"/>
              <a:gd name="T42" fmla="*/ 2147483647 w 141"/>
              <a:gd name="T43" fmla="*/ 2147483647 h 122"/>
              <a:gd name="T44" fmla="*/ 0 w 141"/>
              <a:gd name="T45" fmla="*/ 2147483647 h 122"/>
              <a:gd name="T46" fmla="*/ 2147483647 w 141"/>
              <a:gd name="T47" fmla="*/ 2147483647 h 122"/>
              <a:gd name="T48" fmla="*/ 2147483647 w 141"/>
              <a:gd name="T49" fmla="*/ 2147483647 h 122"/>
              <a:gd name="T50" fmla="*/ 2147483647 w 141"/>
              <a:gd name="T51" fmla="*/ 2147483647 h 122"/>
              <a:gd name="T52" fmla="*/ 2147483647 w 141"/>
              <a:gd name="T53" fmla="*/ 2147483647 h 122"/>
              <a:gd name="T54" fmla="*/ 2147483647 w 141"/>
              <a:gd name="T55" fmla="*/ 2147483647 h 122"/>
              <a:gd name="T56" fmla="*/ 2147483647 w 141"/>
              <a:gd name="T57" fmla="*/ 2147483647 h 122"/>
              <a:gd name="T58" fmla="*/ 2147483647 w 141"/>
              <a:gd name="T59" fmla="*/ 2147483647 h 122"/>
              <a:gd name="T60" fmla="*/ 2147483647 w 141"/>
              <a:gd name="T61" fmla="*/ 2147483647 h 122"/>
              <a:gd name="T62" fmla="*/ 2147483647 w 141"/>
              <a:gd name="T63" fmla="*/ 2147483647 h 122"/>
              <a:gd name="T64" fmla="*/ 2147483647 w 141"/>
              <a:gd name="T65" fmla="*/ 2147483647 h 122"/>
              <a:gd name="T66" fmla="*/ 2147483647 w 141"/>
              <a:gd name="T67" fmla="*/ 2147483647 h 122"/>
              <a:gd name="T68" fmla="*/ 2147483647 w 141"/>
              <a:gd name="T69" fmla="*/ 2147483647 h 122"/>
              <a:gd name="T70" fmla="*/ 2147483647 w 141"/>
              <a:gd name="T71" fmla="*/ 2147483647 h 122"/>
              <a:gd name="T72" fmla="*/ 2147483647 w 141"/>
              <a:gd name="T73" fmla="*/ 0 h 122"/>
              <a:gd name="T74" fmla="*/ 2147483647 w 141"/>
              <a:gd name="T75" fmla="*/ 0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
              <a:gd name="T115" fmla="*/ 0 h 122"/>
              <a:gd name="T116" fmla="*/ 141 w 141"/>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 h="122">
                <a:moveTo>
                  <a:pt x="80" y="0"/>
                </a:moveTo>
                <a:lnTo>
                  <a:pt x="78" y="0"/>
                </a:lnTo>
                <a:lnTo>
                  <a:pt x="77" y="1"/>
                </a:lnTo>
                <a:lnTo>
                  <a:pt x="74" y="3"/>
                </a:lnTo>
                <a:lnTo>
                  <a:pt x="71" y="7"/>
                </a:lnTo>
                <a:lnTo>
                  <a:pt x="66" y="10"/>
                </a:lnTo>
                <a:lnTo>
                  <a:pt x="62" y="14"/>
                </a:lnTo>
                <a:lnTo>
                  <a:pt x="57" y="19"/>
                </a:lnTo>
                <a:lnTo>
                  <a:pt x="52" y="24"/>
                </a:lnTo>
                <a:lnTo>
                  <a:pt x="47" y="27"/>
                </a:lnTo>
                <a:lnTo>
                  <a:pt x="42" y="33"/>
                </a:lnTo>
                <a:lnTo>
                  <a:pt x="37" y="37"/>
                </a:lnTo>
                <a:lnTo>
                  <a:pt x="35" y="42"/>
                </a:lnTo>
                <a:lnTo>
                  <a:pt x="30" y="46"/>
                </a:lnTo>
                <a:lnTo>
                  <a:pt x="29" y="50"/>
                </a:lnTo>
                <a:lnTo>
                  <a:pt x="28" y="53"/>
                </a:lnTo>
                <a:lnTo>
                  <a:pt x="29" y="56"/>
                </a:lnTo>
                <a:lnTo>
                  <a:pt x="30" y="58"/>
                </a:lnTo>
                <a:lnTo>
                  <a:pt x="35" y="58"/>
                </a:lnTo>
                <a:lnTo>
                  <a:pt x="36" y="56"/>
                </a:lnTo>
                <a:lnTo>
                  <a:pt x="40" y="56"/>
                </a:lnTo>
                <a:lnTo>
                  <a:pt x="42" y="54"/>
                </a:lnTo>
                <a:lnTo>
                  <a:pt x="46" y="53"/>
                </a:lnTo>
                <a:lnTo>
                  <a:pt x="52" y="49"/>
                </a:lnTo>
                <a:lnTo>
                  <a:pt x="57" y="47"/>
                </a:lnTo>
                <a:lnTo>
                  <a:pt x="59" y="44"/>
                </a:lnTo>
                <a:lnTo>
                  <a:pt x="62" y="43"/>
                </a:lnTo>
                <a:lnTo>
                  <a:pt x="59" y="46"/>
                </a:lnTo>
                <a:lnTo>
                  <a:pt x="57" y="48"/>
                </a:lnTo>
                <a:lnTo>
                  <a:pt x="54" y="52"/>
                </a:lnTo>
                <a:lnTo>
                  <a:pt x="51" y="56"/>
                </a:lnTo>
                <a:lnTo>
                  <a:pt x="47" y="61"/>
                </a:lnTo>
                <a:lnTo>
                  <a:pt x="43" y="67"/>
                </a:lnTo>
                <a:lnTo>
                  <a:pt x="40" y="73"/>
                </a:lnTo>
                <a:lnTo>
                  <a:pt x="35" y="78"/>
                </a:lnTo>
                <a:lnTo>
                  <a:pt x="30" y="84"/>
                </a:lnTo>
                <a:lnTo>
                  <a:pt x="26" y="89"/>
                </a:lnTo>
                <a:lnTo>
                  <a:pt x="22" y="95"/>
                </a:lnTo>
                <a:lnTo>
                  <a:pt x="17" y="100"/>
                </a:lnTo>
                <a:lnTo>
                  <a:pt x="13" y="104"/>
                </a:lnTo>
                <a:lnTo>
                  <a:pt x="9" y="106"/>
                </a:lnTo>
                <a:lnTo>
                  <a:pt x="6" y="108"/>
                </a:lnTo>
                <a:lnTo>
                  <a:pt x="3" y="110"/>
                </a:lnTo>
                <a:lnTo>
                  <a:pt x="1" y="111"/>
                </a:lnTo>
                <a:lnTo>
                  <a:pt x="0" y="111"/>
                </a:lnTo>
                <a:lnTo>
                  <a:pt x="0" y="112"/>
                </a:lnTo>
                <a:lnTo>
                  <a:pt x="1" y="114"/>
                </a:lnTo>
                <a:lnTo>
                  <a:pt x="5" y="117"/>
                </a:lnTo>
                <a:lnTo>
                  <a:pt x="8" y="117"/>
                </a:lnTo>
                <a:lnTo>
                  <a:pt x="12" y="118"/>
                </a:lnTo>
                <a:lnTo>
                  <a:pt x="14" y="118"/>
                </a:lnTo>
                <a:lnTo>
                  <a:pt x="16" y="119"/>
                </a:lnTo>
                <a:lnTo>
                  <a:pt x="42" y="100"/>
                </a:lnTo>
                <a:lnTo>
                  <a:pt x="30" y="117"/>
                </a:lnTo>
                <a:lnTo>
                  <a:pt x="59" y="104"/>
                </a:lnTo>
                <a:lnTo>
                  <a:pt x="51" y="122"/>
                </a:lnTo>
                <a:lnTo>
                  <a:pt x="74" y="104"/>
                </a:lnTo>
                <a:lnTo>
                  <a:pt x="68" y="119"/>
                </a:lnTo>
                <a:lnTo>
                  <a:pt x="70" y="118"/>
                </a:lnTo>
                <a:lnTo>
                  <a:pt x="71" y="117"/>
                </a:lnTo>
                <a:lnTo>
                  <a:pt x="75" y="117"/>
                </a:lnTo>
                <a:lnTo>
                  <a:pt x="77" y="114"/>
                </a:lnTo>
                <a:lnTo>
                  <a:pt x="82" y="113"/>
                </a:lnTo>
                <a:lnTo>
                  <a:pt x="87" y="111"/>
                </a:lnTo>
                <a:lnTo>
                  <a:pt x="92" y="107"/>
                </a:lnTo>
                <a:lnTo>
                  <a:pt x="97" y="104"/>
                </a:lnTo>
                <a:lnTo>
                  <a:pt x="103" y="99"/>
                </a:lnTo>
                <a:lnTo>
                  <a:pt x="109" y="93"/>
                </a:lnTo>
                <a:lnTo>
                  <a:pt x="115" y="85"/>
                </a:lnTo>
                <a:lnTo>
                  <a:pt x="121" y="77"/>
                </a:lnTo>
                <a:lnTo>
                  <a:pt x="128" y="69"/>
                </a:lnTo>
                <a:lnTo>
                  <a:pt x="134" y="58"/>
                </a:lnTo>
                <a:lnTo>
                  <a:pt x="140" y="46"/>
                </a:lnTo>
                <a:lnTo>
                  <a:pt x="141" y="0"/>
                </a:lnTo>
                <a:lnTo>
                  <a:pt x="80" y="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8" name="Freeform 41"/>
          <p:cNvSpPr>
            <a:spLocks/>
          </p:cNvSpPr>
          <p:nvPr/>
        </p:nvSpPr>
        <p:spPr bwMode="auto">
          <a:xfrm flipH="1">
            <a:off x="7824788" y="5743575"/>
            <a:ext cx="92075" cy="153988"/>
          </a:xfrm>
          <a:custGeom>
            <a:avLst/>
            <a:gdLst>
              <a:gd name="T0" fmla="*/ 2147483647 w 58"/>
              <a:gd name="T1" fmla="*/ 2147483647 h 97"/>
              <a:gd name="T2" fmla="*/ 2147483647 w 58"/>
              <a:gd name="T3" fmla="*/ 2147483647 h 97"/>
              <a:gd name="T4" fmla="*/ 2147483647 w 58"/>
              <a:gd name="T5" fmla="*/ 2147483647 h 97"/>
              <a:gd name="T6" fmla="*/ 2147483647 w 58"/>
              <a:gd name="T7" fmla="*/ 2147483647 h 97"/>
              <a:gd name="T8" fmla="*/ 2147483647 w 58"/>
              <a:gd name="T9" fmla="*/ 2147483647 h 97"/>
              <a:gd name="T10" fmla="*/ 2147483647 w 58"/>
              <a:gd name="T11" fmla="*/ 2147483647 h 97"/>
              <a:gd name="T12" fmla="*/ 2147483647 w 58"/>
              <a:gd name="T13" fmla="*/ 2147483647 h 97"/>
              <a:gd name="T14" fmla="*/ 2147483647 w 58"/>
              <a:gd name="T15" fmla="*/ 2147483647 h 97"/>
              <a:gd name="T16" fmla="*/ 2147483647 w 58"/>
              <a:gd name="T17" fmla="*/ 2147483647 h 97"/>
              <a:gd name="T18" fmla="*/ 2147483647 w 58"/>
              <a:gd name="T19" fmla="*/ 2147483647 h 97"/>
              <a:gd name="T20" fmla="*/ 2147483647 w 58"/>
              <a:gd name="T21" fmla="*/ 2147483647 h 97"/>
              <a:gd name="T22" fmla="*/ 2147483647 w 58"/>
              <a:gd name="T23" fmla="*/ 2147483647 h 97"/>
              <a:gd name="T24" fmla="*/ 2147483647 w 58"/>
              <a:gd name="T25" fmla="*/ 2147483647 h 97"/>
              <a:gd name="T26" fmla="*/ 2147483647 w 58"/>
              <a:gd name="T27" fmla="*/ 2147483647 h 97"/>
              <a:gd name="T28" fmla="*/ 2147483647 w 58"/>
              <a:gd name="T29" fmla="*/ 2147483647 h 97"/>
              <a:gd name="T30" fmla="*/ 2147483647 w 58"/>
              <a:gd name="T31" fmla="*/ 2147483647 h 97"/>
              <a:gd name="T32" fmla="*/ 2147483647 w 58"/>
              <a:gd name="T33" fmla="*/ 2147483647 h 97"/>
              <a:gd name="T34" fmla="*/ 2147483647 w 58"/>
              <a:gd name="T35" fmla="*/ 0 h 97"/>
              <a:gd name="T36" fmla="*/ 0 w 58"/>
              <a:gd name="T37" fmla="*/ 2147483647 h 97"/>
              <a:gd name="T38" fmla="*/ 2147483647 w 58"/>
              <a:gd name="T39" fmla="*/ 2147483647 h 97"/>
              <a:gd name="T40" fmla="*/ 2147483647 w 58"/>
              <a:gd name="T41" fmla="*/ 214748364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97"/>
              <a:gd name="T65" fmla="*/ 58 w 58"/>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97">
                <a:moveTo>
                  <a:pt x="10" y="97"/>
                </a:moveTo>
                <a:lnTo>
                  <a:pt x="10" y="97"/>
                </a:lnTo>
                <a:lnTo>
                  <a:pt x="12" y="97"/>
                </a:lnTo>
                <a:lnTo>
                  <a:pt x="13" y="95"/>
                </a:lnTo>
                <a:lnTo>
                  <a:pt x="17" y="94"/>
                </a:lnTo>
                <a:lnTo>
                  <a:pt x="21" y="93"/>
                </a:lnTo>
                <a:lnTo>
                  <a:pt x="24" y="91"/>
                </a:lnTo>
                <a:lnTo>
                  <a:pt x="29" y="88"/>
                </a:lnTo>
                <a:lnTo>
                  <a:pt x="34" y="85"/>
                </a:lnTo>
                <a:lnTo>
                  <a:pt x="38" y="79"/>
                </a:lnTo>
                <a:lnTo>
                  <a:pt x="42" y="74"/>
                </a:lnTo>
                <a:lnTo>
                  <a:pt x="46" y="66"/>
                </a:lnTo>
                <a:lnTo>
                  <a:pt x="50" y="58"/>
                </a:lnTo>
                <a:lnTo>
                  <a:pt x="53" y="48"/>
                </a:lnTo>
                <a:lnTo>
                  <a:pt x="56" y="37"/>
                </a:lnTo>
                <a:lnTo>
                  <a:pt x="57" y="24"/>
                </a:lnTo>
                <a:lnTo>
                  <a:pt x="58" y="10"/>
                </a:lnTo>
                <a:lnTo>
                  <a:pt x="50" y="0"/>
                </a:lnTo>
                <a:lnTo>
                  <a:pt x="0" y="57"/>
                </a:lnTo>
                <a:lnTo>
                  <a:pt x="10" y="97"/>
                </a:lnTo>
                <a:close/>
              </a:path>
            </a:pathLst>
          </a:custGeom>
          <a:solidFill>
            <a:srgbClr val="0F59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19" name="Freeform 42"/>
          <p:cNvSpPr>
            <a:spLocks/>
          </p:cNvSpPr>
          <p:nvPr/>
        </p:nvSpPr>
        <p:spPr bwMode="auto">
          <a:xfrm flipH="1">
            <a:off x="7834313" y="5003800"/>
            <a:ext cx="446087" cy="893763"/>
          </a:xfrm>
          <a:custGeom>
            <a:avLst/>
            <a:gdLst>
              <a:gd name="T0" fmla="*/ 2147483647 w 281"/>
              <a:gd name="T1" fmla="*/ 2147483647 h 563"/>
              <a:gd name="T2" fmla="*/ 2147483647 w 281"/>
              <a:gd name="T3" fmla="*/ 2147483647 h 563"/>
              <a:gd name="T4" fmla="*/ 2147483647 w 281"/>
              <a:gd name="T5" fmla="*/ 2147483647 h 563"/>
              <a:gd name="T6" fmla="*/ 2147483647 w 281"/>
              <a:gd name="T7" fmla="*/ 2147483647 h 563"/>
              <a:gd name="T8" fmla="*/ 2147483647 w 281"/>
              <a:gd name="T9" fmla="*/ 2147483647 h 563"/>
              <a:gd name="T10" fmla="*/ 2147483647 w 281"/>
              <a:gd name="T11" fmla="*/ 2147483647 h 563"/>
              <a:gd name="T12" fmla="*/ 2147483647 w 281"/>
              <a:gd name="T13" fmla="*/ 2147483647 h 563"/>
              <a:gd name="T14" fmla="*/ 2147483647 w 281"/>
              <a:gd name="T15" fmla="*/ 2147483647 h 563"/>
              <a:gd name="T16" fmla="*/ 2147483647 w 281"/>
              <a:gd name="T17" fmla="*/ 2147483647 h 563"/>
              <a:gd name="T18" fmla="*/ 2147483647 w 281"/>
              <a:gd name="T19" fmla="*/ 2147483647 h 563"/>
              <a:gd name="T20" fmla="*/ 2147483647 w 281"/>
              <a:gd name="T21" fmla="*/ 2147483647 h 563"/>
              <a:gd name="T22" fmla="*/ 2147483647 w 281"/>
              <a:gd name="T23" fmla="*/ 2147483647 h 563"/>
              <a:gd name="T24" fmla="*/ 2147483647 w 281"/>
              <a:gd name="T25" fmla="*/ 2147483647 h 563"/>
              <a:gd name="T26" fmla="*/ 2147483647 w 281"/>
              <a:gd name="T27" fmla="*/ 2147483647 h 563"/>
              <a:gd name="T28" fmla="*/ 2147483647 w 281"/>
              <a:gd name="T29" fmla="*/ 2147483647 h 563"/>
              <a:gd name="T30" fmla="*/ 2147483647 w 281"/>
              <a:gd name="T31" fmla="*/ 2147483647 h 563"/>
              <a:gd name="T32" fmla="*/ 2147483647 w 281"/>
              <a:gd name="T33" fmla="*/ 2147483647 h 563"/>
              <a:gd name="T34" fmla="*/ 2147483647 w 281"/>
              <a:gd name="T35" fmla="*/ 2147483647 h 563"/>
              <a:gd name="T36" fmla="*/ 2147483647 w 281"/>
              <a:gd name="T37" fmla="*/ 2147483647 h 563"/>
              <a:gd name="T38" fmla="*/ 2147483647 w 281"/>
              <a:gd name="T39" fmla="*/ 2147483647 h 563"/>
              <a:gd name="T40" fmla="*/ 2147483647 w 281"/>
              <a:gd name="T41" fmla="*/ 2147483647 h 563"/>
              <a:gd name="T42" fmla="*/ 2147483647 w 281"/>
              <a:gd name="T43" fmla="*/ 2147483647 h 563"/>
              <a:gd name="T44" fmla="*/ 2147483647 w 281"/>
              <a:gd name="T45" fmla="*/ 2147483647 h 563"/>
              <a:gd name="T46" fmla="*/ 2147483647 w 281"/>
              <a:gd name="T47" fmla="*/ 2147483647 h 563"/>
              <a:gd name="T48" fmla="*/ 2147483647 w 281"/>
              <a:gd name="T49" fmla="*/ 2147483647 h 563"/>
              <a:gd name="T50" fmla="*/ 2147483647 w 281"/>
              <a:gd name="T51" fmla="*/ 2147483647 h 563"/>
              <a:gd name="T52" fmla="*/ 2147483647 w 281"/>
              <a:gd name="T53" fmla="*/ 2147483647 h 563"/>
              <a:gd name="T54" fmla="*/ 2147483647 w 281"/>
              <a:gd name="T55" fmla="*/ 2147483647 h 563"/>
              <a:gd name="T56" fmla="*/ 2147483647 w 281"/>
              <a:gd name="T57" fmla="*/ 2147483647 h 563"/>
              <a:gd name="T58" fmla="*/ 2147483647 w 281"/>
              <a:gd name="T59" fmla="*/ 2147483647 h 563"/>
              <a:gd name="T60" fmla="*/ 2147483647 w 281"/>
              <a:gd name="T61" fmla="*/ 2147483647 h 563"/>
              <a:gd name="T62" fmla="*/ 2147483647 w 281"/>
              <a:gd name="T63" fmla="*/ 2147483647 h 563"/>
              <a:gd name="T64" fmla="*/ 2147483647 w 281"/>
              <a:gd name="T65" fmla="*/ 2147483647 h 563"/>
              <a:gd name="T66" fmla="*/ 2147483647 w 281"/>
              <a:gd name="T67" fmla="*/ 2147483647 h 563"/>
              <a:gd name="T68" fmla="*/ 2147483647 w 281"/>
              <a:gd name="T69" fmla="*/ 2147483647 h 563"/>
              <a:gd name="T70" fmla="*/ 0 w 281"/>
              <a:gd name="T71" fmla="*/ 2147483647 h 563"/>
              <a:gd name="T72" fmla="*/ 2147483647 w 281"/>
              <a:gd name="T73" fmla="*/ 2147483647 h 563"/>
              <a:gd name="T74" fmla="*/ 2147483647 w 281"/>
              <a:gd name="T75" fmla="*/ 2147483647 h 563"/>
              <a:gd name="T76" fmla="*/ 2147483647 w 281"/>
              <a:gd name="T77" fmla="*/ 2147483647 h 563"/>
              <a:gd name="T78" fmla="*/ 2147483647 w 281"/>
              <a:gd name="T79" fmla="*/ 2147483647 h 563"/>
              <a:gd name="T80" fmla="*/ 2147483647 w 281"/>
              <a:gd name="T81" fmla="*/ 2147483647 h 563"/>
              <a:gd name="T82" fmla="*/ 2147483647 w 281"/>
              <a:gd name="T83" fmla="*/ 2147483647 h 5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63"/>
              <a:gd name="T128" fmla="*/ 281 w 281"/>
              <a:gd name="T129" fmla="*/ 563 h 5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63">
                <a:moveTo>
                  <a:pt x="117" y="0"/>
                </a:moveTo>
                <a:lnTo>
                  <a:pt x="118" y="2"/>
                </a:lnTo>
                <a:lnTo>
                  <a:pt x="123" y="4"/>
                </a:lnTo>
                <a:lnTo>
                  <a:pt x="125" y="5"/>
                </a:lnTo>
                <a:lnTo>
                  <a:pt x="129" y="6"/>
                </a:lnTo>
                <a:lnTo>
                  <a:pt x="132" y="9"/>
                </a:lnTo>
                <a:lnTo>
                  <a:pt x="137" y="12"/>
                </a:lnTo>
                <a:lnTo>
                  <a:pt x="142" y="15"/>
                </a:lnTo>
                <a:lnTo>
                  <a:pt x="146" y="18"/>
                </a:lnTo>
                <a:lnTo>
                  <a:pt x="150" y="22"/>
                </a:lnTo>
                <a:lnTo>
                  <a:pt x="154" y="26"/>
                </a:lnTo>
                <a:lnTo>
                  <a:pt x="158" y="29"/>
                </a:lnTo>
                <a:lnTo>
                  <a:pt x="161" y="35"/>
                </a:lnTo>
                <a:lnTo>
                  <a:pt x="165" y="40"/>
                </a:lnTo>
                <a:lnTo>
                  <a:pt x="167" y="45"/>
                </a:lnTo>
                <a:lnTo>
                  <a:pt x="169" y="50"/>
                </a:lnTo>
                <a:lnTo>
                  <a:pt x="170" y="56"/>
                </a:lnTo>
                <a:lnTo>
                  <a:pt x="171" y="62"/>
                </a:lnTo>
                <a:lnTo>
                  <a:pt x="172" y="69"/>
                </a:lnTo>
                <a:lnTo>
                  <a:pt x="172" y="77"/>
                </a:lnTo>
                <a:lnTo>
                  <a:pt x="173" y="84"/>
                </a:lnTo>
                <a:lnTo>
                  <a:pt x="173" y="91"/>
                </a:lnTo>
                <a:lnTo>
                  <a:pt x="173" y="98"/>
                </a:lnTo>
                <a:lnTo>
                  <a:pt x="173" y="106"/>
                </a:lnTo>
                <a:lnTo>
                  <a:pt x="173" y="112"/>
                </a:lnTo>
                <a:lnTo>
                  <a:pt x="173" y="118"/>
                </a:lnTo>
                <a:lnTo>
                  <a:pt x="173" y="124"/>
                </a:lnTo>
                <a:lnTo>
                  <a:pt x="173" y="129"/>
                </a:lnTo>
                <a:lnTo>
                  <a:pt x="173" y="133"/>
                </a:lnTo>
                <a:lnTo>
                  <a:pt x="173" y="136"/>
                </a:lnTo>
                <a:lnTo>
                  <a:pt x="173" y="139"/>
                </a:lnTo>
                <a:lnTo>
                  <a:pt x="172" y="142"/>
                </a:lnTo>
                <a:lnTo>
                  <a:pt x="170" y="149"/>
                </a:lnTo>
                <a:lnTo>
                  <a:pt x="166" y="158"/>
                </a:lnTo>
                <a:lnTo>
                  <a:pt x="163" y="170"/>
                </a:lnTo>
                <a:lnTo>
                  <a:pt x="156" y="182"/>
                </a:lnTo>
                <a:lnTo>
                  <a:pt x="152" y="196"/>
                </a:lnTo>
                <a:lnTo>
                  <a:pt x="146" y="213"/>
                </a:lnTo>
                <a:lnTo>
                  <a:pt x="140" y="229"/>
                </a:lnTo>
                <a:lnTo>
                  <a:pt x="133" y="245"/>
                </a:lnTo>
                <a:lnTo>
                  <a:pt x="127" y="262"/>
                </a:lnTo>
                <a:lnTo>
                  <a:pt x="121" y="277"/>
                </a:lnTo>
                <a:lnTo>
                  <a:pt x="117" y="292"/>
                </a:lnTo>
                <a:lnTo>
                  <a:pt x="113" y="305"/>
                </a:lnTo>
                <a:lnTo>
                  <a:pt x="109" y="316"/>
                </a:lnTo>
                <a:lnTo>
                  <a:pt x="108" y="326"/>
                </a:lnTo>
                <a:lnTo>
                  <a:pt x="108" y="333"/>
                </a:lnTo>
                <a:lnTo>
                  <a:pt x="109" y="334"/>
                </a:lnTo>
                <a:lnTo>
                  <a:pt x="114" y="338"/>
                </a:lnTo>
                <a:lnTo>
                  <a:pt x="123" y="343"/>
                </a:lnTo>
                <a:lnTo>
                  <a:pt x="133" y="351"/>
                </a:lnTo>
                <a:lnTo>
                  <a:pt x="144" y="358"/>
                </a:lnTo>
                <a:lnTo>
                  <a:pt x="159" y="369"/>
                </a:lnTo>
                <a:lnTo>
                  <a:pt x="173" y="380"/>
                </a:lnTo>
                <a:lnTo>
                  <a:pt x="189" y="392"/>
                </a:lnTo>
                <a:lnTo>
                  <a:pt x="205" y="404"/>
                </a:lnTo>
                <a:lnTo>
                  <a:pt x="221" y="415"/>
                </a:lnTo>
                <a:lnTo>
                  <a:pt x="235" y="426"/>
                </a:lnTo>
                <a:lnTo>
                  <a:pt x="248" y="438"/>
                </a:lnTo>
                <a:lnTo>
                  <a:pt x="261" y="447"/>
                </a:lnTo>
                <a:lnTo>
                  <a:pt x="270" y="456"/>
                </a:lnTo>
                <a:lnTo>
                  <a:pt x="277" y="464"/>
                </a:lnTo>
                <a:lnTo>
                  <a:pt x="281" y="468"/>
                </a:lnTo>
                <a:lnTo>
                  <a:pt x="280" y="470"/>
                </a:lnTo>
                <a:lnTo>
                  <a:pt x="279" y="471"/>
                </a:lnTo>
                <a:lnTo>
                  <a:pt x="276" y="474"/>
                </a:lnTo>
                <a:lnTo>
                  <a:pt x="273" y="479"/>
                </a:lnTo>
                <a:lnTo>
                  <a:pt x="269" y="484"/>
                </a:lnTo>
                <a:lnTo>
                  <a:pt x="265" y="491"/>
                </a:lnTo>
                <a:lnTo>
                  <a:pt x="261" y="497"/>
                </a:lnTo>
                <a:lnTo>
                  <a:pt x="257" y="506"/>
                </a:lnTo>
                <a:lnTo>
                  <a:pt x="252" y="513"/>
                </a:lnTo>
                <a:lnTo>
                  <a:pt x="248" y="522"/>
                </a:lnTo>
                <a:lnTo>
                  <a:pt x="245" y="529"/>
                </a:lnTo>
                <a:lnTo>
                  <a:pt x="242" y="536"/>
                </a:lnTo>
                <a:lnTo>
                  <a:pt x="239" y="543"/>
                </a:lnTo>
                <a:lnTo>
                  <a:pt x="238" y="551"/>
                </a:lnTo>
                <a:lnTo>
                  <a:pt x="238" y="557"/>
                </a:lnTo>
                <a:lnTo>
                  <a:pt x="239" y="563"/>
                </a:lnTo>
                <a:lnTo>
                  <a:pt x="236" y="561"/>
                </a:lnTo>
                <a:lnTo>
                  <a:pt x="231" y="559"/>
                </a:lnTo>
                <a:lnTo>
                  <a:pt x="223" y="554"/>
                </a:lnTo>
                <a:lnTo>
                  <a:pt x="213" y="548"/>
                </a:lnTo>
                <a:lnTo>
                  <a:pt x="200" y="541"/>
                </a:lnTo>
                <a:lnTo>
                  <a:pt x="186" y="532"/>
                </a:lnTo>
                <a:lnTo>
                  <a:pt x="170" y="524"/>
                </a:lnTo>
                <a:lnTo>
                  <a:pt x="154" y="514"/>
                </a:lnTo>
                <a:lnTo>
                  <a:pt x="137" y="505"/>
                </a:lnTo>
                <a:lnTo>
                  <a:pt x="120" y="495"/>
                </a:lnTo>
                <a:lnTo>
                  <a:pt x="104" y="485"/>
                </a:lnTo>
                <a:lnTo>
                  <a:pt x="90" y="477"/>
                </a:lnTo>
                <a:lnTo>
                  <a:pt x="77" y="468"/>
                </a:lnTo>
                <a:lnTo>
                  <a:pt x="66" y="460"/>
                </a:lnTo>
                <a:lnTo>
                  <a:pt x="56" y="454"/>
                </a:lnTo>
                <a:lnTo>
                  <a:pt x="51" y="449"/>
                </a:lnTo>
                <a:lnTo>
                  <a:pt x="46" y="442"/>
                </a:lnTo>
                <a:lnTo>
                  <a:pt x="42" y="432"/>
                </a:lnTo>
                <a:lnTo>
                  <a:pt x="37" y="420"/>
                </a:lnTo>
                <a:lnTo>
                  <a:pt x="32" y="405"/>
                </a:lnTo>
                <a:lnTo>
                  <a:pt x="27" y="389"/>
                </a:lnTo>
                <a:lnTo>
                  <a:pt x="22" y="372"/>
                </a:lnTo>
                <a:lnTo>
                  <a:pt x="17" y="353"/>
                </a:lnTo>
                <a:lnTo>
                  <a:pt x="14" y="335"/>
                </a:lnTo>
                <a:lnTo>
                  <a:pt x="9" y="316"/>
                </a:lnTo>
                <a:lnTo>
                  <a:pt x="6" y="298"/>
                </a:lnTo>
                <a:lnTo>
                  <a:pt x="3" y="280"/>
                </a:lnTo>
                <a:lnTo>
                  <a:pt x="2" y="265"/>
                </a:lnTo>
                <a:lnTo>
                  <a:pt x="0" y="251"/>
                </a:lnTo>
                <a:lnTo>
                  <a:pt x="0" y="239"/>
                </a:lnTo>
                <a:lnTo>
                  <a:pt x="0" y="230"/>
                </a:lnTo>
                <a:lnTo>
                  <a:pt x="2" y="224"/>
                </a:lnTo>
                <a:lnTo>
                  <a:pt x="5" y="217"/>
                </a:lnTo>
                <a:lnTo>
                  <a:pt x="9" y="207"/>
                </a:lnTo>
                <a:lnTo>
                  <a:pt x="15" y="194"/>
                </a:lnTo>
                <a:lnTo>
                  <a:pt x="22" y="178"/>
                </a:lnTo>
                <a:lnTo>
                  <a:pt x="29" y="160"/>
                </a:lnTo>
                <a:lnTo>
                  <a:pt x="38" y="141"/>
                </a:lnTo>
                <a:lnTo>
                  <a:pt x="48" y="120"/>
                </a:lnTo>
                <a:lnTo>
                  <a:pt x="57" y="101"/>
                </a:lnTo>
                <a:lnTo>
                  <a:pt x="66" y="80"/>
                </a:lnTo>
                <a:lnTo>
                  <a:pt x="75" y="62"/>
                </a:lnTo>
                <a:lnTo>
                  <a:pt x="84" y="44"/>
                </a:lnTo>
                <a:lnTo>
                  <a:pt x="92" y="29"/>
                </a:lnTo>
                <a:lnTo>
                  <a:pt x="100" y="17"/>
                </a:lnTo>
                <a:lnTo>
                  <a:pt x="107" y="8"/>
                </a:lnTo>
                <a:lnTo>
                  <a:pt x="112" y="2"/>
                </a:lnTo>
                <a:lnTo>
                  <a:pt x="117" y="0"/>
                </a:lnTo>
                <a:close/>
              </a:path>
            </a:pathLst>
          </a:custGeom>
          <a:solidFill>
            <a:srgbClr val="AA3C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0" name="Freeform 43"/>
          <p:cNvSpPr>
            <a:spLocks/>
          </p:cNvSpPr>
          <p:nvPr/>
        </p:nvSpPr>
        <p:spPr bwMode="auto">
          <a:xfrm flipH="1">
            <a:off x="8129588" y="5276850"/>
            <a:ext cx="395287" cy="720725"/>
          </a:xfrm>
          <a:custGeom>
            <a:avLst/>
            <a:gdLst>
              <a:gd name="T0" fmla="*/ 2147483647 w 249"/>
              <a:gd name="T1" fmla="*/ 0 h 454"/>
              <a:gd name="T2" fmla="*/ 2147483647 w 249"/>
              <a:gd name="T3" fmla="*/ 2147483647 h 454"/>
              <a:gd name="T4" fmla="*/ 2147483647 w 249"/>
              <a:gd name="T5" fmla="*/ 2147483647 h 454"/>
              <a:gd name="T6" fmla="*/ 2147483647 w 249"/>
              <a:gd name="T7" fmla="*/ 2147483647 h 454"/>
              <a:gd name="T8" fmla="*/ 2147483647 w 249"/>
              <a:gd name="T9" fmla="*/ 2147483647 h 454"/>
              <a:gd name="T10" fmla="*/ 2147483647 w 249"/>
              <a:gd name="T11" fmla="*/ 2147483647 h 454"/>
              <a:gd name="T12" fmla="*/ 2147483647 w 249"/>
              <a:gd name="T13" fmla="*/ 2147483647 h 454"/>
              <a:gd name="T14" fmla="*/ 2147483647 w 249"/>
              <a:gd name="T15" fmla="*/ 2147483647 h 454"/>
              <a:gd name="T16" fmla="*/ 2147483647 w 249"/>
              <a:gd name="T17" fmla="*/ 2147483647 h 454"/>
              <a:gd name="T18" fmla="*/ 2147483647 w 249"/>
              <a:gd name="T19" fmla="*/ 2147483647 h 454"/>
              <a:gd name="T20" fmla="*/ 2147483647 w 249"/>
              <a:gd name="T21" fmla="*/ 2147483647 h 454"/>
              <a:gd name="T22" fmla="*/ 2147483647 w 249"/>
              <a:gd name="T23" fmla="*/ 2147483647 h 454"/>
              <a:gd name="T24" fmla="*/ 2147483647 w 249"/>
              <a:gd name="T25" fmla="*/ 2147483647 h 454"/>
              <a:gd name="T26" fmla="*/ 2147483647 w 249"/>
              <a:gd name="T27" fmla="*/ 2147483647 h 454"/>
              <a:gd name="T28" fmla="*/ 2147483647 w 249"/>
              <a:gd name="T29" fmla="*/ 2147483647 h 454"/>
              <a:gd name="T30" fmla="*/ 2147483647 w 249"/>
              <a:gd name="T31" fmla="*/ 2147483647 h 454"/>
              <a:gd name="T32" fmla="*/ 2147483647 w 249"/>
              <a:gd name="T33" fmla="*/ 2147483647 h 454"/>
              <a:gd name="T34" fmla="*/ 2147483647 w 249"/>
              <a:gd name="T35" fmla="*/ 2147483647 h 454"/>
              <a:gd name="T36" fmla="*/ 2147483647 w 249"/>
              <a:gd name="T37" fmla="*/ 2147483647 h 454"/>
              <a:gd name="T38" fmla="*/ 2147483647 w 249"/>
              <a:gd name="T39" fmla="*/ 2147483647 h 454"/>
              <a:gd name="T40" fmla="*/ 2147483647 w 249"/>
              <a:gd name="T41" fmla="*/ 2147483647 h 454"/>
              <a:gd name="T42" fmla="*/ 2147483647 w 249"/>
              <a:gd name="T43" fmla="*/ 2147483647 h 454"/>
              <a:gd name="T44" fmla="*/ 2147483647 w 249"/>
              <a:gd name="T45" fmla="*/ 2147483647 h 454"/>
              <a:gd name="T46" fmla="*/ 2147483647 w 249"/>
              <a:gd name="T47" fmla="*/ 2147483647 h 454"/>
              <a:gd name="T48" fmla="*/ 2147483647 w 249"/>
              <a:gd name="T49" fmla="*/ 2147483647 h 454"/>
              <a:gd name="T50" fmla="*/ 2147483647 w 249"/>
              <a:gd name="T51" fmla="*/ 2147483647 h 454"/>
              <a:gd name="T52" fmla="*/ 2147483647 w 249"/>
              <a:gd name="T53" fmla="*/ 2147483647 h 454"/>
              <a:gd name="T54" fmla="*/ 2147483647 w 249"/>
              <a:gd name="T55" fmla="*/ 2147483647 h 454"/>
              <a:gd name="T56" fmla="*/ 2147483647 w 249"/>
              <a:gd name="T57" fmla="*/ 2147483647 h 454"/>
              <a:gd name="T58" fmla="*/ 2147483647 w 249"/>
              <a:gd name="T59" fmla="*/ 2147483647 h 454"/>
              <a:gd name="T60" fmla="*/ 0 w 249"/>
              <a:gd name="T61" fmla="*/ 2147483647 h 454"/>
              <a:gd name="T62" fmla="*/ 2147483647 w 249"/>
              <a:gd name="T63" fmla="*/ 2147483647 h 454"/>
              <a:gd name="T64" fmla="*/ 2147483647 w 249"/>
              <a:gd name="T65" fmla="*/ 2147483647 h 454"/>
              <a:gd name="T66" fmla="*/ 2147483647 w 249"/>
              <a:gd name="T67" fmla="*/ 2147483647 h 454"/>
              <a:gd name="T68" fmla="*/ 2147483647 w 249"/>
              <a:gd name="T69" fmla="*/ 2147483647 h 454"/>
              <a:gd name="T70" fmla="*/ 2147483647 w 249"/>
              <a:gd name="T71" fmla="*/ 2147483647 h 454"/>
              <a:gd name="T72" fmla="*/ 2147483647 w 249"/>
              <a:gd name="T73" fmla="*/ 2147483647 h 454"/>
              <a:gd name="T74" fmla="*/ 2147483647 w 249"/>
              <a:gd name="T75" fmla="*/ 2147483647 h 454"/>
              <a:gd name="T76" fmla="*/ 2147483647 w 249"/>
              <a:gd name="T77" fmla="*/ 2147483647 h 454"/>
              <a:gd name="T78" fmla="*/ 2147483647 w 249"/>
              <a:gd name="T79" fmla="*/ 2147483647 h 454"/>
              <a:gd name="T80" fmla="*/ 2147483647 w 249"/>
              <a:gd name="T81" fmla="*/ 2147483647 h 454"/>
              <a:gd name="T82" fmla="*/ 2147483647 w 249"/>
              <a:gd name="T83" fmla="*/ 2147483647 h 454"/>
              <a:gd name="T84" fmla="*/ 2147483647 w 249"/>
              <a:gd name="T85" fmla="*/ 2147483647 h 454"/>
              <a:gd name="T86" fmla="*/ 2147483647 w 249"/>
              <a:gd name="T87" fmla="*/ 2147483647 h 454"/>
              <a:gd name="T88" fmla="*/ 2147483647 w 249"/>
              <a:gd name="T89" fmla="*/ 2147483647 h 454"/>
              <a:gd name="T90" fmla="*/ 2147483647 w 249"/>
              <a:gd name="T91" fmla="*/ 2147483647 h 454"/>
              <a:gd name="T92" fmla="*/ 2147483647 w 249"/>
              <a:gd name="T93" fmla="*/ 2147483647 h 454"/>
              <a:gd name="T94" fmla="*/ 2147483647 w 249"/>
              <a:gd name="T95" fmla="*/ 2147483647 h 454"/>
              <a:gd name="T96" fmla="*/ 2147483647 w 249"/>
              <a:gd name="T97" fmla="*/ 2147483647 h 454"/>
              <a:gd name="T98" fmla="*/ 2147483647 w 249"/>
              <a:gd name="T99" fmla="*/ 2147483647 h 454"/>
              <a:gd name="T100" fmla="*/ 2147483647 w 249"/>
              <a:gd name="T101" fmla="*/ 2147483647 h 454"/>
              <a:gd name="T102" fmla="*/ 2147483647 w 249"/>
              <a:gd name="T103" fmla="*/ 2147483647 h 454"/>
              <a:gd name="T104" fmla="*/ 2147483647 w 249"/>
              <a:gd name="T105" fmla="*/ 2147483647 h 454"/>
              <a:gd name="T106" fmla="*/ 2147483647 w 249"/>
              <a:gd name="T107" fmla="*/ 2147483647 h 454"/>
              <a:gd name="T108" fmla="*/ 2147483647 w 249"/>
              <a:gd name="T109" fmla="*/ 0 h 4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9"/>
              <a:gd name="T166" fmla="*/ 0 h 454"/>
              <a:gd name="T167" fmla="*/ 249 w 249"/>
              <a:gd name="T168" fmla="*/ 454 h 4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9" h="454">
                <a:moveTo>
                  <a:pt x="154" y="0"/>
                </a:moveTo>
                <a:lnTo>
                  <a:pt x="153" y="0"/>
                </a:lnTo>
                <a:lnTo>
                  <a:pt x="152" y="1"/>
                </a:lnTo>
                <a:lnTo>
                  <a:pt x="148" y="2"/>
                </a:lnTo>
                <a:lnTo>
                  <a:pt x="146" y="6"/>
                </a:lnTo>
                <a:lnTo>
                  <a:pt x="141" y="9"/>
                </a:lnTo>
                <a:lnTo>
                  <a:pt x="137" y="12"/>
                </a:lnTo>
                <a:lnTo>
                  <a:pt x="133" y="16"/>
                </a:lnTo>
                <a:lnTo>
                  <a:pt x="128" y="21"/>
                </a:lnTo>
                <a:lnTo>
                  <a:pt x="123" y="25"/>
                </a:lnTo>
                <a:lnTo>
                  <a:pt x="118" y="30"/>
                </a:lnTo>
                <a:lnTo>
                  <a:pt x="113" y="35"/>
                </a:lnTo>
                <a:lnTo>
                  <a:pt x="110" y="41"/>
                </a:lnTo>
                <a:lnTo>
                  <a:pt x="107" y="46"/>
                </a:lnTo>
                <a:lnTo>
                  <a:pt x="105" y="52"/>
                </a:lnTo>
                <a:lnTo>
                  <a:pt x="104" y="57"/>
                </a:lnTo>
                <a:lnTo>
                  <a:pt x="104" y="63"/>
                </a:lnTo>
                <a:lnTo>
                  <a:pt x="104" y="68"/>
                </a:lnTo>
                <a:lnTo>
                  <a:pt x="104" y="73"/>
                </a:lnTo>
                <a:lnTo>
                  <a:pt x="104" y="77"/>
                </a:lnTo>
                <a:lnTo>
                  <a:pt x="105" y="82"/>
                </a:lnTo>
                <a:lnTo>
                  <a:pt x="105" y="85"/>
                </a:lnTo>
                <a:lnTo>
                  <a:pt x="105" y="88"/>
                </a:lnTo>
                <a:lnTo>
                  <a:pt x="105" y="91"/>
                </a:lnTo>
                <a:lnTo>
                  <a:pt x="106" y="94"/>
                </a:lnTo>
                <a:lnTo>
                  <a:pt x="106" y="98"/>
                </a:lnTo>
                <a:lnTo>
                  <a:pt x="107" y="102"/>
                </a:lnTo>
                <a:lnTo>
                  <a:pt x="107" y="103"/>
                </a:lnTo>
                <a:lnTo>
                  <a:pt x="107" y="104"/>
                </a:lnTo>
                <a:lnTo>
                  <a:pt x="96" y="140"/>
                </a:lnTo>
                <a:lnTo>
                  <a:pt x="118" y="126"/>
                </a:lnTo>
                <a:lnTo>
                  <a:pt x="117" y="127"/>
                </a:lnTo>
                <a:lnTo>
                  <a:pt x="116" y="131"/>
                </a:lnTo>
                <a:lnTo>
                  <a:pt x="114" y="132"/>
                </a:lnTo>
                <a:lnTo>
                  <a:pt x="113" y="136"/>
                </a:lnTo>
                <a:lnTo>
                  <a:pt x="112" y="138"/>
                </a:lnTo>
                <a:lnTo>
                  <a:pt x="112" y="142"/>
                </a:lnTo>
                <a:lnTo>
                  <a:pt x="110" y="145"/>
                </a:lnTo>
                <a:lnTo>
                  <a:pt x="110" y="149"/>
                </a:lnTo>
                <a:lnTo>
                  <a:pt x="108" y="152"/>
                </a:lnTo>
                <a:lnTo>
                  <a:pt x="108" y="156"/>
                </a:lnTo>
                <a:lnTo>
                  <a:pt x="107" y="161"/>
                </a:lnTo>
                <a:lnTo>
                  <a:pt x="107" y="165"/>
                </a:lnTo>
                <a:lnTo>
                  <a:pt x="107" y="168"/>
                </a:lnTo>
                <a:lnTo>
                  <a:pt x="108" y="173"/>
                </a:lnTo>
                <a:lnTo>
                  <a:pt x="108" y="177"/>
                </a:lnTo>
                <a:lnTo>
                  <a:pt x="110" y="181"/>
                </a:lnTo>
                <a:lnTo>
                  <a:pt x="112" y="188"/>
                </a:lnTo>
                <a:lnTo>
                  <a:pt x="113" y="194"/>
                </a:lnTo>
                <a:lnTo>
                  <a:pt x="114" y="200"/>
                </a:lnTo>
                <a:lnTo>
                  <a:pt x="117" y="207"/>
                </a:lnTo>
                <a:lnTo>
                  <a:pt x="119" y="214"/>
                </a:lnTo>
                <a:lnTo>
                  <a:pt x="122" y="221"/>
                </a:lnTo>
                <a:lnTo>
                  <a:pt x="123" y="227"/>
                </a:lnTo>
                <a:lnTo>
                  <a:pt x="125" y="233"/>
                </a:lnTo>
                <a:lnTo>
                  <a:pt x="127" y="240"/>
                </a:lnTo>
                <a:lnTo>
                  <a:pt x="129" y="246"/>
                </a:lnTo>
                <a:lnTo>
                  <a:pt x="130" y="249"/>
                </a:lnTo>
                <a:lnTo>
                  <a:pt x="131" y="252"/>
                </a:lnTo>
                <a:lnTo>
                  <a:pt x="131" y="254"/>
                </a:lnTo>
                <a:lnTo>
                  <a:pt x="131" y="255"/>
                </a:lnTo>
                <a:lnTo>
                  <a:pt x="0" y="415"/>
                </a:lnTo>
                <a:lnTo>
                  <a:pt x="1" y="415"/>
                </a:lnTo>
                <a:lnTo>
                  <a:pt x="3" y="414"/>
                </a:lnTo>
                <a:lnTo>
                  <a:pt x="6" y="412"/>
                </a:lnTo>
                <a:lnTo>
                  <a:pt x="10" y="412"/>
                </a:lnTo>
                <a:lnTo>
                  <a:pt x="15" y="411"/>
                </a:lnTo>
                <a:lnTo>
                  <a:pt x="20" y="411"/>
                </a:lnTo>
                <a:lnTo>
                  <a:pt x="27" y="410"/>
                </a:lnTo>
                <a:lnTo>
                  <a:pt x="33" y="411"/>
                </a:lnTo>
                <a:lnTo>
                  <a:pt x="39" y="411"/>
                </a:lnTo>
                <a:lnTo>
                  <a:pt x="47" y="414"/>
                </a:lnTo>
                <a:lnTo>
                  <a:pt x="53" y="416"/>
                </a:lnTo>
                <a:lnTo>
                  <a:pt x="59" y="421"/>
                </a:lnTo>
                <a:lnTo>
                  <a:pt x="62" y="427"/>
                </a:lnTo>
                <a:lnTo>
                  <a:pt x="67" y="434"/>
                </a:lnTo>
                <a:lnTo>
                  <a:pt x="71" y="443"/>
                </a:lnTo>
                <a:lnTo>
                  <a:pt x="72" y="454"/>
                </a:lnTo>
                <a:lnTo>
                  <a:pt x="75" y="451"/>
                </a:lnTo>
                <a:lnTo>
                  <a:pt x="79" y="446"/>
                </a:lnTo>
                <a:lnTo>
                  <a:pt x="88" y="438"/>
                </a:lnTo>
                <a:lnTo>
                  <a:pt x="100" y="429"/>
                </a:lnTo>
                <a:lnTo>
                  <a:pt x="112" y="416"/>
                </a:lnTo>
                <a:lnTo>
                  <a:pt x="127" y="403"/>
                </a:lnTo>
                <a:lnTo>
                  <a:pt x="144" y="388"/>
                </a:lnTo>
                <a:lnTo>
                  <a:pt x="159" y="373"/>
                </a:lnTo>
                <a:lnTo>
                  <a:pt x="175" y="357"/>
                </a:lnTo>
                <a:lnTo>
                  <a:pt x="191" y="341"/>
                </a:lnTo>
                <a:lnTo>
                  <a:pt x="206" y="324"/>
                </a:lnTo>
                <a:lnTo>
                  <a:pt x="220" y="311"/>
                </a:lnTo>
                <a:lnTo>
                  <a:pt x="231" y="296"/>
                </a:lnTo>
                <a:lnTo>
                  <a:pt x="239" y="285"/>
                </a:lnTo>
                <a:lnTo>
                  <a:pt x="245" y="275"/>
                </a:lnTo>
                <a:lnTo>
                  <a:pt x="249" y="269"/>
                </a:lnTo>
                <a:lnTo>
                  <a:pt x="248" y="259"/>
                </a:lnTo>
                <a:lnTo>
                  <a:pt x="244" y="247"/>
                </a:lnTo>
                <a:lnTo>
                  <a:pt x="239" y="230"/>
                </a:lnTo>
                <a:lnTo>
                  <a:pt x="234" y="212"/>
                </a:lnTo>
                <a:lnTo>
                  <a:pt x="226" y="190"/>
                </a:lnTo>
                <a:lnTo>
                  <a:pt x="219" y="168"/>
                </a:lnTo>
                <a:lnTo>
                  <a:pt x="210" y="144"/>
                </a:lnTo>
                <a:lnTo>
                  <a:pt x="202" y="121"/>
                </a:lnTo>
                <a:lnTo>
                  <a:pt x="192" y="97"/>
                </a:lnTo>
                <a:lnTo>
                  <a:pt x="185" y="75"/>
                </a:lnTo>
                <a:lnTo>
                  <a:pt x="176" y="54"/>
                </a:lnTo>
                <a:lnTo>
                  <a:pt x="169" y="36"/>
                </a:lnTo>
                <a:lnTo>
                  <a:pt x="163" y="21"/>
                </a:lnTo>
                <a:lnTo>
                  <a:pt x="158" y="10"/>
                </a:lnTo>
                <a:lnTo>
                  <a:pt x="156" y="2"/>
                </a:lnTo>
                <a:lnTo>
                  <a:pt x="15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1" name="Freeform 44"/>
          <p:cNvSpPr>
            <a:spLocks/>
          </p:cNvSpPr>
          <p:nvPr/>
        </p:nvSpPr>
        <p:spPr bwMode="auto">
          <a:xfrm flipH="1">
            <a:off x="8558213" y="5861050"/>
            <a:ext cx="44450" cy="46038"/>
          </a:xfrm>
          <a:custGeom>
            <a:avLst/>
            <a:gdLst>
              <a:gd name="T0" fmla="*/ 2147483647 w 28"/>
              <a:gd name="T1" fmla="*/ 2147483647 h 29"/>
              <a:gd name="T2" fmla="*/ 2147483647 w 28"/>
              <a:gd name="T3" fmla="*/ 2147483647 h 29"/>
              <a:gd name="T4" fmla="*/ 2147483647 w 28"/>
              <a:gd name="T5" fmla="*/ 2147483647 h 29"/>
              <a:gd name="T6" fmla="*/ 2147483647 w 28"/>
              <a:gd name="T7" fmla="*/ 2147483647 h 29"/>
              <a:gd name="T8" fmla="*/ 2147483647 w 28"/>
              <a:gd name="T9" fmla="*/ 2147483647 h 29"/>
              <a:gd name="T10" fmla="*/ 2147483647 w 28"/>
              <a:gd name="T11" fmla="*/ 2147483647 h 29"/>
              <a:gd name="T12" fmla="*/ 2147483647 w 28"/>
              <a:gd name="T13" fmla="*/ 2147483647 h 29"/>
              <a:gd name="T14" fmla="*/ 2147483647 w 28"/>
              <a:gd name="T15" fmla="*/ 2147483647 h 29"/>
              <a:gd name="T16" fmla="*/ 2147483647 w 28"/>
              <a:gd name="T17" fmla="*/ 0 h 29"/>
              <a:gd name="T18" fmla="*/ 2147483647 w 28"/>
              <a:gd name="T19" fmla="*/ 2147483647 h 29"/>
              <a:gd name="T20" fmla="*/ 2147483647 w 28"/>
              <a:gd name="T21" fmla="*/ 2147483647 h 29"/>
              <a:gd name="T22" fmla="*/ 2147483647 w 28"/>
              <a:gd name="T23" fmla="*/ 2147483647 h 29"/>
              <a:gd name="T24" fmla="*/ 0 w 28"/>
              <a:gd name="T25" fmla="*/ 2147483647 h 29"/>
              <a:gd name="T26" fmla="*/ 2147483647 w 28"/>
              <a:gd name="T27" fmla="*/ 2147483647 h 29"/>
              <a:gd name="T28" fmla="*/ 2147483647 w 28"/>
              <a:gd name="T29" fmla="*/ 2147483647 h 29"/>
              <a:gd name="T30" fmla="*/ 2147483647 w 28"/>
              <a:gd name="T31" fmla="*/ 2147483647 h 29"/>
              <a:gd name="T32" fmla="*/ 2147483647 w 28"/>
              <a:gd name="T33" fmla="*/ 2147483647 h 29"/>
              <a:gd name="T34" fmla="*/ 2147483647 w 28"/>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29"/>
              <a:gd name="T56" fmla="*/ 28 w 28"/>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29">
                <a:moveTo>
                  <a:pt x="16" y="29"/>
                </a:moveTo>
                <a:lnTo>
                  <a:pt x="21" y="26"/>
                </a:lnTo>
                <a:lnTo>
                  <a:pt x="24" y="24"/>
                </a:lnTo>
                <a:lnTo>
                  <a:pt x="28" y="19"/>
                </a:lnTo>
                <a:lnTo>
                  <a:pt x="28" y="14"/>
                </a:lnTo>
                <a:lnTo>
                  <a:pt x="28" y="8"/>
                </a:lnTo>
                <a:lnTo>
                  <a:pt x="24" y="3"/>
                </a:lnTo>
                <a:lnTo>
                  <a:pt x="21" y="1"/>
                </a:lnTo>
                <a:lnTo>
                  <a:pt x="16" y="0"/>
                </a:lnTo>
                <a:lnTo>
                  <a:pt x="10" y="1"/>
                </a:lnTo>
                <a:lnTo>
                  <a:pt x="5" y="3"/>
                </a:lnTo>
                <a:lnTo>
                  <a:pt x="1" y="8"/>
                </a:lnTo>
                <a:lnTo>
                  <a:pt x="0" y="14"/>
                </a:lnTo>
                <a:lnTo>
                  <a:pt x="1" y="19"/>
                </a:lnTo>
                <a:lnTo>
                  <a:pt x="5" y="24"/>
                </a:lnTo>
                <a:lnTo>
                  <a:pt x="10" y="26"/>
                </a:lnTo>
                <a:lnTo>
                  <a:pt x="16" y="29"/>
                </a:lnTo>
                <a:close/>
              </a:path>
            </a:pathLst>
          </a:custGeom>
          <a:solidFill>
            <a:srgbClr val="8787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2" name="Freeform 45"/>
          <p:cNvSpPr>
            <a:spLocks/>
          </p:cNvSpPr>
          <p:nvPr/>
        </p:nvSpPr>
        <p:spPr bwMode="auto">
          <a:xfrm flipH="1">
            <a:off x="8347075" y="4964113"/>
            <a:ext cx="39688" cy="39687"/>
          </a:xfrm>
          <a:custGeom>
            <a:avLst/>
            <a:gdLst>
              <a:gd name="T0" fmla="*/ 2147483647 w 25"/>
              <a:gd name="T1" fmla="*/ 2147483647 h 25"/>
              <a:gd name="T2" fmla="*/ 2147483647 w 25"/>
              <a:gd name="T3" fmla="*/ 2147483647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2147483647 h 25"/>
              <a:gd name="T14" fmla="*/ 2147483647 w 25"/>
              <a:gd name="T15" fmla="*/ 2147483647 h 25"/>
              <a:gd name="T16" fmla="*/ 2147483647 w 25"/>
              <a:gd name="T17" fmla="*/ 0 h 25"/>
              <a:gd name="T18" fmla="*/ 2147483647 w 25"/>
              <a:gd name="T19" fmla="*/ 2147483647 h 25"/>
              <a:gd name="T20" fmla="*/ 2147483647 w 25"/>
              <a:gd name="T21" fmla="*/ 2147483647 h 25"/>
              <a:gd name="T22" fmla="*/ 2147483647 w 25"/>
              <a:gd name="T23" fmla="*/ 2147483647 h 25"/>
              <a:gd name="T24" fmla="*/ 0 w 25"/>
              <a:gd name="T25" fmla="*/ 2147483647 h 25"/>
              <a:gd name="T26" fmla="*/ 2147483647 w 25"/>
              <a:gd name="T27" fmla="*/ 2147483647 h 25"/>
              <a:gd name="T28" fmla="*/ 2147483647 w 25"/>
              <a:gd name="T29" fmla="*/ 2147483647 h 25"/>
              <a:gd name="T30" fmla="*/ 2147483647 w 25"/>
              <a:gd name="T31" fmla="*/ 2147483647 h 25"/>
              <a:gd name="T32" fmla="*/ 2147483647 w 25"/>
              <a:gd name="T33" fmla="*/ 2147483647 h 25"/>
              <a:gd name="T34" fmla="*/ 2147483647 w 25"/>
              <a:gd name="T35" fmla="*/ 214748364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5"/>
              <a:gd name="T56" fmla="*/ 25 w 25"/>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5">
                <a:moveTo>
                  <a:pt x="13" y="25"/>
                </a:moveTo>
                <a:lnTo>
                  <a:pt x="17" y="24"/>
                </a:lnTo>
                <a:lnTo>
                  <a:pt x="21" y="21"/>
                </a:lnTo>
                <a:lnTo>
                  <a:pt x="24" y="17"/>
                </a:lnTo>
                <a:lnTo>
                  <a:pt x="25" y="13"/>
                </a:lnTo>
                <a:lnTo>
                  <a:pt x="24" y="7"/>
                </a:lnTo>
                <a:lnTo>
                  <a:pt x="21" y="4"/>
                </a:lnTo>
                <a:lnTo>
                  <a:pt x="17" y="1"/>
                </a:lnTo>
                <a:lnTo>
                  <a:pt x="13" y="0"/>
                </a:lnTo>
                <a:lnTo>
                  <a:pt x="8" y="1"/>
                </a:lnTo>
                <a:lnTo>
                  <a:pt x="4" y="4"/>
                </a:lnTo>
                <a:lnTo>
                  <a:pt x="1" y="7"/>
                </a:lnTo>
                <a:lnTo>
                  <a:pt x="0" y="13"/>
                </a:lnTo>
                <a:lnTo>
                  <a:pt x="1" y="17"/>
                </a:lnTo>
                <a:lnTo>
                  <a:pt x="4" y="21"/>
                </a:lnTo>
                <a:lnTo>
                  <a:pt x="8" y="24"/>
                </a:lnTo>
                <a:lnTo>
                  <a:pt x="13" y="25"/>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3" name="Freeform 46"/>
          <p:cNvSpPr>
            <a:spLocks/>
          </p:cNvSpPr>
          <p:nvPr/>
        </p:nvSpPr>
        <p:spPr bwMode="auto">
          <a:xfrm flipH="1">
            <a:off x="7440613" y="4668838"/>
            <a:ext cx="431800" cy="514350"/>
          </a:xfrm>
          <a:custGeom>
            <a:avLst/>
            <a:gdLst>
              <a:gd name="T0" fmla="*/ 2147483647 w 272"/>
              <a:gd name="T1" fmla="*/ 2147483647 h 324"/>
              <a:gd name="T2" fmla="*/ 2147483647 w 272"/>
              <a:gd name="T3" fmla="*/ 2147483647 h 324"/>
              <a:gd name="T4" fmla="*/ 2147483647 w 272"/>
              <a:gd name="T5" fmla="*/ 2147483647 h 324"/>
              <a:gd name="T6" fmla="*/ 0 w 272"/>
              <a:gd name="T7" fmla="*/ 2147483647 h 324"/>
              <a:gd name="T8" fmla="*/ 2147483647 w 272"/>
              <a:gd name="T9" fmla="*/ 2147483647 h 324"/>
              <a:gd name="T10" fmla="*/ 2147483647 w 272"/>
              <a:gd name="T11" fmla="*/ 2147483647 h 324"/>
              <a:gd name="T12" fmla="*/ 2147483647 w 272"/>
              <a:gd name="T13" fmla="*/ 2147483647 h 324"/>
              <a:gd name="T14" fmla="*/ 2147483647 w 272"/>
              <a:gd name="T15" fmla="*/ 2147483647 h 324"/>
              <a:gd name="T16" fmla="*/ 2147483647 w 272"/>
              <a:gd name="T17" fmla="*/ 2147483647 h 324"/>
              <a:gd name="T18" fmla="*/ 2147483647 w 272"/>
              <a:gd name="T19" fmla="*/ 2147483647 h 324"/>
              <a:gd name="T20" fmla="*/ 2147483647 w 272"/>
              <a:gd name="T21" fmla="*/ 2147483647 h 324"/>
              <a:gd name="T22" fmla="*/ 2147483647 w 272"/>
              <a:gd name="T23" fmla="*/ 2147483647 h 324"/>
              <a:gd name="T24" fmla="*/ 2147483647 w 272"/>
              <a:gd name="T25" fmla="*/ 2147483647 h 324"/>
              <a:gd name="T26" fmla="*/ 2147483647 w 272"/>
              <a:gd name="T27" fmla="*/ 2147483647 h 324"/>
              <a:gd name="T28" fmla="*/ 2147483647 w 272"/>
              <a:gd name="T29" fmla="*/ 2147483647 h 324"/>
              <a:gd name="T30" fmla="*/ 2147483647 w 272"/>
              <a:gd name="T31" fmla="*/ 2147483647 h 324"/>
              <a:gd name="T32" fmla="*/ 2147483647 w 272"/>
              <a:gd name="T33" fmla="*/ 2147483647 h 324"/>
              <a:gd name="T34" fmla="*/ 2147483647 w 272"/>
              <a:gd name="T35" fmla="*/ 2147483647 h 324"/>
              <a:gd name="T36" fmla="*/ 2147483647 w 272"/>
              <a:gd name="T37" fmla="*/ 2147483647 h 324"/>
              <a:gd name="T38" fmla="*/ 2147483647 w 272"/>
              <a:gd name="T39" fmla="*/ 2147483647 h 324"/>
              <a:gd name="T40" fmla="*/ 2147483647 w 272"/>
              <a:gd name="T41" fmla="*/ 2147483647 h 324"/>
              <a:gd name="T42" fmla="*/ 2147483647 w 272"/>
              <a:gd name="T43" fmla="*/ 2147483647 h 324"/>
              <a:gd name="T44" fmla="*/ 2147483647 w 272"/>
              <a:gd name="T45" fmla="*/ 2147483647 h 324"/>
              <a:gd name="T46" fmla="*/ 2147483647 w 272"/>
              <a:gd name="T47" fmla="*/ 2147483647 h 324"/>
              <a:gd name="T48" fmla="*/ 2147483647 w 272"/>
              <a:gd name="T49" fmla="*/ 2147483647 h 324"/>
              <a:gd name="T50" fmla="*/ 2147483647 w 272"/>
              <a:gd name="T51" fmla="*/ 2147483647 h 324"/>
              <a:gd name="T52" fmla="*/ 2147483647 w 272"/>
              <a:gd name="T53" fmla="*/ 2147483647 h 324"/>
              <a:gd name="T54" fmla="*/ 2147483647 w 272"/>
              <a:gd name="T55" fmla="*/ 2147483647 h 324"/>
              <a:gd name="T56" fmla="*/ 2147483647 w 272"/>
              <a:gd name="T57" fmla="*/ 2147483647 h 324"/>
              <a:gd name="T58" fmla="*/ 2147483647 w 272"/>
              <a:gd name="T59" fmla="*/ 2147483647 h 324"/>
              <a:gd name="T60" fmla="*/ 2147483647 w 272"/>
              <a:gd name="T61" fmla="*/ 2147483647 h 324"/>
              <a:gd name="T62" fmla="*/ 2147483647 w 272"/>
              <a:gd name="T63" fmla="*/ 2147483647 h 324"/>
              <a:gd name="T64" fmla="*/ 2147483647 w 272"/>
              <a:gd name="T65" fmla="*/ 2147483647 h 324"/>
              <a:gd name="T66" fmla="*/ 2147483647 w 272"/>
              <a:gd name="T67" fmla="*/ 2147483647 h 324"/>
              <a:gd name="T68" fmla="*/ 2147483647 w 272"/>
              <a:gd name="T69" fmla="*/ 2147483647 h 324"/>
              <a:gd name="T70" fmla="*/ 2147483647 w 272"/>
              <a:gd name="T71" fmla="*/ 2147483647 h 324"/>
              <a:gd name="T72" fmla="*/ 2147483647 w 272"/>
              <a:gd name="T73" fmla="*/ 2147483647 h 324"/>
              <a:gd name="T74" fmla="*/ 2147483647 w 272"/>
              <a:gd name="T75" fmla="*/ 2147483647 h 324"/>
              <a:gd name="T76" fmla="*/ 2147483647 w 272"/>
              <a:gd name="T77" fmla="*/ 2147483647 h 324"/>
              <a:gd name="T78" fmla="*/ 2147483647 w 272"/>
              <a:gd name="T79" fmla="*/ 2147483647 h 324"/>
              <a:gd name="T80" fmla="*/ 2147483647 w 272"/>
              <a:gd name="T81" fmla="*/ 2147483647 h 324"/>
              <a:gd name="T82" fmla="*/ 2147483647 w 272"/>
              <a:gd name="T83" fmla="*/ 2147483647 h 324"/>
              <a:gd name="T84" fmla="*/ 2147483647 w 272"/>
              <a:gd name="T85" fmla="*/ 2147483647 h 324"/>
              <a:gd name="T86" fmla="*/ 2147483647 w 272"/>
              <a:gd name="T87" fmla="*/ 2147483647 h 324"/>
              <a:gd name="T88" fmla="*/ 2147483647 w 272"/>
              <a:gd name="T89" fmla="*/ 2147483647 h 324"/>
              <a:gd name="T90" fmla="*/ 2147483647 w 272"/>
              <a:gd name="T91" fmla="*/ 2147483647 h 324"/>
              <a:gd name="T92" fmla="*/ 2147483647 w 272"/>
              <a:gd name="T93" fmla="*/ 2147483647 h 324"/>
              <a:gd name="T94" fmla="*/ 2147483647 w 272"/>
              <a:gd name="T95" fmla="*/ 2147483647 h 324"/>
              <a:gd name="T96" fmla="*/ 2147483647 w 272"/>
              <a:gd name="T97" fmla="*/ 0 h 324"/>
              <a:gd name="T98" fmla="*/ 2147483647 w 272"/>
              <a:gd name="T99" fmla="*/ 2147483647 h 324"/>
              <a:gd name="T100" fmla="*/ 2147483647 w 272"/>
              <a:gd name="T101" fmla="*/ 2147483647 h 324"/>
              <a:gd name="T102" fmla="*/ 2147483647 w 272"/>
              <a:gd name="T103" fmla="*/ 2147483647 h 324"/>
              <a:gd name="T104" fmla="*/ 2147483647 w 272"/>
              <a:gd name="T105" fmla="*/ 2147483647 h 324"/>
              <a:gd name="T106" fmla="*/ 2147483647 w 272"/>
              <a:gd name="T107" fmla="*/ 2147483647 h 324"/>
              <a:gd name="T108" fmla="*/ 2147483647 w 272"/>
              <a:gd name="T109" fmla="*/ 2147483647 h 324"/>
              <a:gd name="T110" fmla="*/ 2147483647 w 272"/>
              <a:gd name="T111" fmla="*/ 2147483647 h 324"/>
              <a:gd name="T112" fmla="*/ 2147483647 w 272"/>
              <a:gd name="T113" fmla="*/ 2147483647 h 324"/>
              <a:gd name="T114" fmla="*/ 2147483647 w 272"/>
              <a:gd name="T115" fmla="*/ 2147483647 h 324"/>
              <a:gd name="T116" fmla="*/ 2147483647 w 272"/>
              <a:gd name="T117" fmla="*/ 2147483647 h 324"/>
              <a:gd name="T118" fmla="*/ 2147483647 w 272"/>
              <a:gd name="T119" fmla="*/ 2147483647 h 324"/>
              <a:gd name="T120" fmla="*/ 2147483647 w 272"/>
              <a:gd name="T121" fmla="*/ 2147483647 h 324"/>
              <a:gd name="T122" fmla="*/ 2147483647 w 272"/>
              <a:gd name="T123" fmla="*/ 2147483647 h 3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2"/>
              <a:gd name="T187" fmla="*/ 0 h 324"/>
              <a:gd name="T188" fmla="*/ 272 w 272"/>
              <a:gd name="T189" fmla="*/ 324 h 3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2" h="324">
                <a:moveTo>
                  <a:pt x="17" y="63"/>
                </a:moveTo>
                <a:lnTo>
                  <a:pt x="16" y="64"/>
                </a:lnTo>
                <a:lnTo>
                  <a:pt x="14" y="69"/>
                </a:lnTo>
                <a:lnTo>
                  <a:pt x="13" y="75"/>
                </a:lnTo>
                <a:lnTo>
                  <a:pt x="12" y="83"/>
                </a:lnTo>
                <a:lnTo>
                  <a:pt x="10" y="93"/>
                </a:lnTo>
                <a:lnTo>
                  <a:pt x="8" y="106"/>
                </a:lnTo>
                <a:lnTo>
                  <a:pt x="6" y="119"/>
                </a:lnTo>
                <a:lnTo>
                  <a:pt x="4" y="135"/>
                </a:lnTo>
                <a:lnTo>
                  <a:pt x="2" y="151"/>
                </a:lnTo>
                <a:lnTo>
                  <a:pt x="1" y="168"/>
                </a:lnTo>
                <a:lnTo>
                  <a:pt x="0" y="185"/>
                </a:lnTo>
                <a:lnTo>
                  <a:pt x="1" y="203"/>
                </a:lnTo>
                <a:lnTo>
                  <a:pt x="1" y="221"/>
                </a:lnTo>
                <a:lnTo>
                  <a:pt x="4" y="239"/>
                </a:lnTo>
                <a:lnTo>
                  <a:pt x="6" y="256"/>
                </a:lnTo>
                <a:lnTo>
                  <a:pt x="11" y="273"/>
                </a:lnTo>
                <a:lnTo>
                  <a:pt x="16" y="288"/>
                </a:lnTo>
                <a:lnTo>
                  <a:pt x="24" y="300"/>
                </a:lnTo>
                <a:lnTo>
                  <a:pt x="33" y="309"/>
                </a:lnTo>
                <a:lnTo>
                  <a:pt x="42" y="317"/>
                </a:lnTo>
                <a:lnTo>
                  <a:pt x="53" y="320"/>
                </a:lnTo>
                <a:lnTo>
                  <a:pt x="65" y="324"/>
                </a:lnTo>
                <a:lnTo>
                  <a:pt x="77" y="324"/>
                </a:lnTo>
                <a:lnTo>
                  <a:pt x="91" y="323"/>
                </a:lnTo>
                <a:lnTo>
                  <a:pt x="103" y="319"/>
                </a:lnTo>
                <a:lnTo>
                  <a:pt x="115" y="315"/>
                </a:lnTo>
                <a:lnTo>
                  <a:pt x="128" y="309"/>
                </a:lnTo>
                <a:lnTo>
                  <a:pt x="140" y="302"/>
                </a:lnTo>
                <a:lnTo>
                  <a:pt x="151" y="295"/>
                </a:lnTo>
                <a:lnTo>
                  <a:pt x="162" y="285"/>
                </a:lnTo>
                <a:lnTo>
                  <a:pt x="173" y="275"/>
                </a:lnTo>
                <a:lnTo>
                  <a:pt x="181" y="266"/>
                </a:lnTo>
                <a:lnTo>
                  <a:pt x="183" y="266"/>
                </a:lnTo>
                <a:lnTo>
                  <a:pt x="186" y="267"/>
                </a:lnTo>
                <a:lnTo>
                  <a:pt x="189" y="269"/>
                </a:lnTo>
                <a:lnTo>
                  <a:pt x="191" y="272"/>
                </a:lnTo>
                <a:lnTo>
                  <a:pt x="192" y="272"/>
                </a:lnTo>
                <a:lnTo>
                  <a:pt x="195" y="272"/>
                </a:lnTo>
                <a:lnTo>
                  <a:pt x="197" y="269"/>
                </a:lnTo>
                <a:lnTo>
                  <a:pt x="202" y="268"/>
                </a:lnTo>
                <a:lnTo>
                  <a:pt x="206" y="265"/>
                </a:lnTo>
                <a:lnTo>
                  <a:pt x="210" y="262"/>
                </a:lnTo>
                <a:lnTo>
                  <a:pt x="215" y="259"/>
                </a:lnTo>
                <a:lnTo>
                  <a:pt x="221" y="255"/>
                </a:lnTo>
                <a:lnTo>
                  <a:pt x="226" y="250"/>
                </a:lnTo>
                <a:lnTo>
                  <a:pt x="231" y="246"/>
                </a:lnTo>
                <a:lnTo>
                  <a:pt x="236" y="242"/>
                </a:lnTo>
                <a:lnTo>
                  <a:pt x="239" y="238"/>
                </a:lnTo>
                <a:lnTo>
                  <a:pt x="243" y="234"/>
                </a:lnTo>
                <a:lnTo>
                  <a:pt x="245" y="231"/>
                </a:lnTo>
                <a:lnTo>
                  <a:pt x="247" y="228"/>
                </a:lnTo>
                <a:lnTo>
                  <a:pt x="247" y="226"/>
                </a:lnTo>
                <a:lnTo>
                  <a:pt x="244" y="220"/>
                </a:lnTo>
                <a:lnTo>
                  <a:pt x="243" y="216"/>
                </a:lnTo>
                <a:lnTo>
                  <a:pt x="241" y="213"/>
                </a:lnTo>
                <a:lnTo>
                  <a:pt x="239" y="211"/>
                </a:lnTo>
                <a:lnTo>
                  <a:pt x="236" y="208"/>
                </a:lnTo>
                <a:lnTo>
                  <a:pt x="235" y="207"/>
                </a:lnTo>
                <a:lnTo>
                  <a:pt x="235" y="205"/>
                </a:lnTo>
                <a:lnTo>
                  <a:pt x="237" y="204"/>
                </a:lnTo>
                <a:lnTo>
                  <a:pt x="238" y="200"/>
                </a:lnTo>
                <a:lnTo>
                  <a:pt x="242" y="198"/>
                </a:lnTo>
                <a:lnTo>
                  <a:pt x="244" y="193"/>
                </a:lnTo>
                <a:lnTo>
                  <a:pt x="247" y="188"/>
                </a:lnTo>
                <a:lnTo>
                  <a:pt x="249" y="184"/>
                </a:lnTo>
                <a:lnTo>
                  <a:pt x="250" y="180"/>
                </a:lnTo>
                <a:lnTo>
                  <a:pt x="252" y="174"/>
                </a:lnTo>
                <a:lnTo>
                  <a:pt x="252" y="168"/>
                </a:lnTo>
                <a:lnTo>
                  <a:pt x="253" y="163"/>
                </a:lnTo>
                <a:lnTo>
                  <a:pt x="254" y="158"/>
                </a:lnTo>
                <a:lnTo>
                  <a:pt x="254" y="152"/>
                </a:lnTo>
                <a:lnTo>
                  <a:pt x="255" y="147"/>
                </a:lnTo>
                <a:lnTo>
                  <a:pt x="258" y="142"/>
                </a:lnTo>
                <a:lnTo>
                  <a:pt x="261" y="139"/>
                </a:lnTo>
                <a:lnTo>
                  <a:pt x="264" y="134"/>
                </a:lnTo>
                <a:lnTo>
                  <a:pt x="267" y="129"/>
                </a:lnTo>
                <a:lnTo>
                  <a:pt x="270" y="125"/>
                </a:lnTo>
                <a:lnTo>
                  <a:pt x="272" y="121"/>
                </a:lnTo>
                <a:lnTo>
                  <a:pt x="272" y="116"/>
                </a:lnTo>
                <a:lnTo>
                  <a:pt x="272" y="111"/>
                </a:lnTo>
                <a:lnTo>
                  <a:pt x="270" y="107"/>
                </a:lnTo>
                <a:lnTo>
                  <a:pt x="266" y="105"/>
                </a:lnTo>
                <a:lnTo>
                  <a:pt x="261" y="100"/>
                </a:lnTo>
                <a:lnTo>
                  <a:pt x="258" y="96"/>
                </a:lnTo>
                <a:lnTo>
                  <a:pt x="255" y="92"/>
                </a:lnTo>
                <a:lnTo>
                  <a:pt x="254" y="88"/>
                </a:lnTo>
                <a:lnTo>
                  <a:pt x="253" y="83"/>
                </a:lnTo>
                <a:lnTo>
                  <a:pt x="252" y="78"/>
                </a:lnTo>
                <a:lnTo>
                  <a:pt x="252" y="75"/>
                </a:lnTo>
                <a:lnTo>
                  <a:pt x="252" y="71"/>
                </a:lnTo>
                <a:lnTo>
                  <a:pt x="250" y="69"/>
                </a:lnTo>
                <a:lnTo>
                  <a:pt x="248" y="67"/>
                </a:lnTo>
                <a:lnTo>
                  <a:pt x="244" y="67"/>
                </a:lnTo>
                <a:lnTo>
                  <a:pt x="242" y="67"/>
                </a:lnTo>
                <a:lnTo>
                  <a:pt x="237" y="66"/>
                </a:lnTo>
                <a:lnTo>
                  <a:pt x="233" y="63"/>
                </a:lnTo>
                <a:lnTo>
                  <a:pt x="232" y="60"/>
                </a:lnTo>
                <a:lnTo>
                  <a:pt x="231" y="57"/>
                </a:lnTo>
                <a:lnTo>
                  <a:pt x="230" y="53"/>
                </a:lnTo>
                <a:lnTo>
                  <a:pt x="230" y="48"/>
                </a:lnTo>
                <a:lnTo>
                  <a:pt x="229" y="42"/>
                </a:lnTo>
                <a:lnTo>
                  <a:pt x="229" y="38"/>
                </a:lnTo>
                <a:lnTo>
                  <a:pt x="227" y="35"/>
                </a:lnTo>
                <a:lnTo>
                  <a:pt x="226" y="34"/>
                </a:lnTo>
                <a:lnTo>
                  <a:pt x="222" y="32"/>
                </a:lnTo>
                <a:lnTo>
                  <a:pt x="219" y="32"/>
                </a:lnTo>
                <a:lnTo>
                  <a:pt x="214" y="34"/>
                </a:lnTo>
                <a:lnTo>
                  <a:pt x="209" y="35"/>
                </a:lnTo>
                <a:lnTo>
                  <a:pt x="204" y="34"/>
                </a:lnTo>
                <a:lnTo>
                  <a:pt x="201" y="30"/>
                </a:lnTo>
                <a:lnTo>
                  <a:pt x="198" y="26"/>
                </a:lnTo>
                <a:lnTo>
                  <a:pt x="197" y="24"/>
                </a:lnTo>
                <a:lnTo>
                  <a:pt x="196" y="22"/>
                </a:lnTo>
                <a:lnTo>
                  <a:pt x="195" y="22"/>
                </a:lnTo>
                <a:lnTo>
                  <a:pt x="192" y="18"/>
                </a:lnTo>
                <a:lnTo>
                  <a:pt x="191" y="18"/>
                </a:lnTo>
                <a:lnTo>
                  <a:pt x="189" y="17"/>
                </a:lnTo>
                <a:lnTo>
                  <a:pt x="186" y="18"/>
                </a:lnTo>
                <a:lnTo>
                  <a:pt x="184" y="18"/>
                </a:lnTo>
                <a:lnTo>
                  <a:pt x="181" y="18"/>
                </a:lnTo>
                <a:lnTo>
                  <a:pt x="179" y="18"/>
                </a:lnTo>
                <a:lnTo>
                  <a:pt x="177" y="19"/>
                </a:lnTo>
                <a:lnTo>
                  <a:pt x="173" y="18"/>
                </a:lnTo>
                <a:lnTo>
                  <a:pt x="170" y="18"/>
                </a:lnTo>
                <a:lnTo>
                  <a:pt x="168" y="17"/>
                </a:lnTo>
                <a:lnTo>
                  <a:pt x="168" y="15"/>
                </a:lnTo>
                <a:lnTo>
                  <a:pt x="166" y="12"/>
                </a:lnTo>
                <a:lnTo>
                  <a:pt x="166" y="9"/>
                </a:lnTo>
                <a:lnTo>
                  <a:pt x="164" y="6"/>
                </a:lnTo>
                <a:lnTo>
                  <a:pt x="163" y="3"/>
                </a:lnTo>
                <a:lnTo>
                  <a:pt x="161" y="2"/>
                </a:lnTo>
                <a:lnTo>
                  <a:pt x="156" y="3"/>
                </a:lnTo>
                <a:lnTo>
                  <a:pt x="152" y="3"/>
                </a:lnTo>
                <a:lnTo>
                  <a:pt x="150" y="5"/>
                </a:lnTo>
                <a:lnTo>
                  <a:pt x="147" y="6"/>
                </a:lnTo>
                <a:lnTo>
                  <a:pt x="146" y="7"/>
                </a:lnTo>
                <a:lnTo>
                  <a:pt x="143" y="9"/>
                </a:lnTo>
                <a:lnTo>
                  <a:pt x="140" y="13"/>
                </a:lnTo>
                <a:lnTo>
                  <a:pt x="138" y="14"/>
                </a:lnTo>
                <a:lnTo>
                  <a:pt x="135" y="15"/>
                </a:lnTo>
                <a:lnTo>
                  <a:pt x="132" y="13"/>
                </a:lnTo>
                <a:lnTo>
                  <a:pt x="129" y="9"/>
                </a:lnTo>
                <a:lnTo>
                  <a:pt x="124" y="5"/>
                </a:lnTo>
                <a:lnTo>
                  <a:pt x="121" y="2"/>
                </a:lnTo>
                <a:lnTo>
                  <a:pt x="116" y="0"/>
                </a:lnTo>
                <a:lnTo>
                  <a:pt x="112" y="0"/>
                </a:lnTo>
                <a:lnTo>
                  <a:pt x="108" y="1"/>
                </a:lnTo>
                <a:lnTo>
                  <a:pt x="104" y="2"/>
                </a:lnTo>
                <a:lnTo>
                  <a:pt x="100" y="5"/>
                </a:lnTo>
                <a:lnTo>
                  <a:pt x="98" y="8"/>
                </a:lnTo>
                <a:lnTo>
                  <a:pt x="93" y="12"/>
                </a:lnTo>
                <a:lnTo>
                  <a:pt x="88" y="12"/>
                </a:lnTo>
                <a:lnTo>
                  <a:pt x="86" y="11"/>
                </a:lnTo>
                <a:lnTo>
                  <a:pt x="82" y="9"/>
                </a:lnTo>
                <a:lnTo>
                  <a:pt x="77" y="7"/>
                </a:lnTo>
                <a:lnTo>
                  <a:pt x="72" y="5"/>
                </a:lnTo>
                <a:lnTo>
                  <a:pt x="68" y="2"/>
                </a:lnTo>
                <a:lnTo>
                  <a:pt x="64" y="2"/>
                </a:lnTo>
                <a:lnTo>
                  <a:pt x="62" y="6"/>
                </a:lnTo>
                <a:lnTo>
                  <a:pt x="60" y="9"/>
                </a:lnTo>
                <a:lnTo>
                  <a:pt x="59" y="14"/>
                </a:lnTo>
                <a:lnTo>
                  <a:pt x="57" y="19"/>
                </a:lnTo>
                <a:lnTo>
                  <a:pt x="56" y="23"/>
                </a:lnTo>
                <a:lnTo>
                  <a:pt x="52" y="25"/>
                </a:lnTo>
                <a:lnTo>
                  <a:pt x="47" y="24"/>
                </a:lnTo>
                <a:lnTo>
                  <a:pt x="43" y="24"/>
                </a:lnTo>
                <a:lnTo>
                  <a:pt x="40" y="23"/>
                </a:lnTo>
                <a:lnTo>
                  <a:pt x="37" y="22"/>
                </a:lnTo>
                <a:lnTo>
                  <a:pt x="34" y="22"/>
                </a:lnTo>
                <a:lnTo>
                  <a:pt x="33" y="23"/>
                </a:lnTo>
                <a:lnTo>
                  <a:pt x="33" y="25"/>
                </a:lnTo>
                <a:lnTo>
                  <a:pt x="33" y="30"/>
                </a:lnTo>
                <a:lnTo>
                  <a:pt x="33" y="34"/>
                </a:lnTo>
                <a:lnTo>
                  <a:pt x="33" y="38"/>
                </a:lnTo>
                <a:lnTo>
                  <a:pt x="33" y="42"/>
                </a:lnTo>
                <a:lnTo>
                  <a:pt x="31" y="46"/>
                </a:lnTo>
                <a:lnTo>
                  <a:pt x="30" y="49"/>
                </a:lnTo>
                <a:lnTo>
                  <a:pt x="28" y="51"/>
                </a:lnTo>
                <a:lnTo>
                  <a:pt x="26" y="52"/>
                </a:lnTo>
                <a:lnTo>
                  <a:pt x="24" y="53"/>
                </a:lnTo>
                <a:lnTo>
                  <a:pt x="19" y="54"/>
                </a:lnTo>
                <a:lnTo>
                  <a:pt x="17" y="58"/>
                </a:lnTo>
                <a:lnTo>
                  <a:pt x="16" y="61"/>
                </a:lnTo>
                <a:lnTo>
                  <a:pt x="17" y="63"/>
                </a:lnTo>
                <a:close/>
              </a:path>
            </a:pathLst>
          </a:custGeom>
          <a:solidFill>
            <a:srgbClr val="FFD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4" name="Freeform 47"/>
          <p:cNvSpPr>
            <a:spLocks/>
          </p:cNvSpPr>
          <p:nvPr/>
        </p:nvSpPr>
        <p:spPr bwMode="auto">
          <a:xfrm flipH="1">
            <a:off x="7485063" y="4854575"/>
            <a:ext cx="219075" cy="93663"/>
          </a:xfrm>
          <a:custGeom>
            <a:avLst/>
            <a:gdLst>
              <a:gd name="T0" fmla="*/ 0 w 138"/>
              <a:gd name="T1" fmla="*/ 2147483647 h 59"/>
              <a:gd name="T2" fmla="*/ 0 w 138"/>
              <a:gd name="T3" fmla="*/ 2147483647 h 59"/>
              <a:gd name="T4" fmla="*/ 2147483647 w 138"/>
              <a:gd name="T5" fmla="*/ 2147483647 h 59"/>
              <a:gd name="T6" fmla="*/ 2147483647 w 138"/>
              <a:gd name="T7" fmla="*/ 2147483647 h 59"/>
              <a:gd name="T8" fmla="*/ 2147483647 w 138"/>
              <a:gd name="T9" fmla="*/ 2147483647 h 59"/>
              <a:gd name="T10" fmla="*/ 2147483647 w 138"/>
              <a:gd name="T11" fmla="*/ 2147483647 h 59"/>
              <a:gd name="T12" fmla="*/ 2147483647 w 138"/>
              <a:gd name="T13" fmla="*/ 2147483647 h 59"/>
              <a:gd name="T14" fmla="*/ 2147483647 w 138"/>
              <a:gd name="T15" fmla="*/ 2147483647 h 59"/>
              <a:gd name="T16" fmla="*/ 2147483647 w 138"/>
              <a:gd name="T17" fmla="*/ 2147483647 h 59"/>
              <a:gd name="T18" fmla="*/ 2147483647 w 138"/>
              <a:gd name="T19" fmla="*/ 0 h 59"/>
              <a:gd name="T20" fmla="*/ 2147483647 w 138"/>
              <a:gd name="T21" fmla="*/ 2147483647 h 59"/>
              <a:gd name="T22" fmla="*/ 2147483647 w 138"/>
              <a:gd name="T23" fmla="*/ 2147483647 h 59"/>
              <a:gd name="T24" fmla="*/ 2147483647 w 138"/>
              <a:gd name="T25" fmla="*/ 2147483647 h 59"/>
              <a:gd name="T26" fmla="*/ 2147483647 w 138"/>
              <a:gd name="T27" fmla="*/ 2147483647 h 59"/>
              <a:gd name="T28" fmla="*/ 2147483647 w 138"/>
              <a:gd name="T29" fmla="*/ 2147483647 h 59"/>
              <a:gd name="T30" fmla="*/ 2147483647 w 138"/>
              <a:gd name="T31" fmla="*/ 2147483647 h 59"/>
              <a:gd name="T32" fmla="*/ 2147483647 w 138"/>
              <a:gd name="T33" fmla="*/ 2147483647 h 59"/>
              <a:gd name="T34" fmla="*/ 2147483647 w 138"/>
              <a:gd name="T35" fmla="*/ 2147483647 h 59"/>
              <a:gd name="T36" fmla="*/ 2147483647 w 138"/>
              <a:gd name="T37" fmla="*/ 2147483647 h 59"/>
              <a:gd name="T38" fmla="*/ 2147483647 w 138"/>
              <a:gd name="T39" fmla="*/ 2147483647 h 59"/>
              <a:gd name="T40" fmla="*/ 2147483647 w 138"/>
              <a:gd name="T41" fmla="*/ 2147483647 h 59"/>
              <a:gd name="T42" fmla="*/ 2147483647 w 138"/>
              <a:gd name="T43" fmla="*/ 2147483647 h 59"/>
              <a:gd name="T44" fmla="*/ 2147483647 w 138"/>
              <a:gd name="T45" fmla="*/ 2147483647 h 59"/>
              <a:gd name="T46" fmla="*/ 2147483647 w 138"/>
              <a:gd name="T47" fmla="*/ 2147483647 h 59"/>
              <a:gd name="T48" fmla="*/ 2147483647 w 138"/>
              <a:gd name="T49" fmla="*/ 2147483647 h 59"/>
              <a:gd name="T50" fmla="*/ 2147483647 w 138"/>
              <a:gd name="T51" fmla="*/ 2147483647 h 59"/>
              <a:gd name="T52" fmla="*/ 2147483647 w 138"/>
              <a:gd name="T53" fmla="*/ 2147483647 h 59"/>
              <a:gd name="T54" fmla="*/ 2147483647 w 138"/>
              <a:gd name="T55" fmla="*/ 2147483647 h 59"/>
              <a:gd name="T56" fmla="*/ 2147483647 w 138"/>
              <a:gd name="T57" fmla="*/ 2147483647 h 59"/>
              <a:gd name="T58" fmla="*/ 2147483647 w 138"/>
              <a:gd name="T59" fmla="*/ 2147483647 h 59"/>
              <a:gd name="T60" fmla="*/ 2147483647 w 138"/>
              <a:gd name="T61" fmla="*/ 2147483647 h 59"/>
              <a:gd name="T62" fmla="*/ 2147483647 w 138"/>
              <a:gd name="T63" fmla="*/ 2147483647 h 59"/>
              <a:gd name="T64" fmla="*/ 2147483647 w 138"/>
              <a:gd name="T65" fmla="*/ 2147483647 h 59"/>
              <a:gd name="T66" fmla="*/ 0 w 138"/>
              <a:gd name="T67" fmla="*/ 2147483647 h 59"/>
              <a:gd name="T68" fmla="*/ 0 w 138"/>
              <a:gd name="T69" fmla="*/ 2147483647 h 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59"/>
              <a:gd name="T107" fmla="*/ 138 w 138"/>
              <a:gd name="T108" fmla="*/ 59 h 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59">
                <a:moveTo>
                  <a:pt x="0" y="13"/>
                </a:moveTo>
                <a:lnTo>
                  <a:pt x="0" y="12"/>
                </a:lnTo>
                <a:lnTo>
                  <a:pt x="3" y="11"/>
                </a:lnTo>
                <a:lnTo>
                  <a:pt x="8" y="8"/>
                </a:lnTo>
                <a:lnTo>
                  <a:pt x="14" y="7"/>
                </a:lnTo>
                <a:lnTo>
                  <a:pt x="21" y="5"/>
                </a:lnTo>
                <a:lnTo>
                  <a:pt x="29" y="2"/>
                </a:lnTo>
                <a:lnTo>
                  <a:pt x="39" y="1"/>
                </a:lnTo>
                <a:lnTo>
                  <a:pt x="50" y="1"/>
                </a:lnTo>
                <a:lnTo>
                  <a:pt x="60" y="0"/>
                </a:lnTo>
                <a:lnTo>
                  <a:pt x="72" y="2"/>
                </a:lnTo>
                <a:lnTo>
                  <a:pt x="83" y="5"/>
                </a:lnTo>
                <a:lnTo>
                  <a:pt x="95" y="10"/>
                </a:lnTo>
                <a:lnTo>
                  <a:pt x="106" y="17"/>
                </a:lnTo>
                <a:lnTo>
                  <a:pt x="116" y="25"/>
                </a:lnTo>
                <a:lnTo>
                  <a:pt x="127" y="36"/>
                </a:lnTo>
                <a:lnTo>
                  <a:pt x="138" y="52"/>
                </a:lnTo>
                <a:lnTo>
                  <a:pt x="137" y="52"/>
                </a:lnTo>
                <a:lnTo>
                  <a:pt x="136" y="52"/>
                </a:lnTo>
                <a:lnTo>
                  <a:pt x="132" y="53"/>
                </a:lnTo>
                <a:lnTo>
                  <a:pt x="127" y="56"/>
                </a:lnTo>
                <a:lnTo>
                  <a:pt x="121" y="57"/>
                </a:lnTo>
                <a:lnTo>
                  <a:pt x="115" y="58"/>
                </a:lnTo>
                <a:lnTo>
                  <a:pt x="108" y="58"/>
                </a:lnTo>
                <a:lnTo>
                  <a:pt x="100" y="59"/>
                </a:lnTo>
                <a:lnTo>
                  <a:pt x="90" y="58"/>
                </a:lnTo>
                <a:lnTo>
                  <a:pt x="80" y="57"/>
                </a:lnTo>
                <a:lnTo>
                  <a:pt x="69" y="54"/>
                </a:lnTo>
                <a:lnTo>
                  <a:pt x="58" y="52"/>
                </a:lnTo>
                <a:lnTo>
                  <a:pt x="45" y="46"/>
                </a:lnTo>
                <a:lnTo>
                  <a:pt x="33" y="40"/>
                </a:lnTo>
                <a:lnTo>
                  <a:pt x="21" y="30"/>
                </a:lnTo>
                <a:lnTo>
                  <a:pt x="8" y="21"/>
                </a:lnTo>
                <a:lnTo>
                  <a:pt x="0" y="13"/>
                </a:lnTo>
                <a:close/>
              </a:path>
            </a:pathLst>
          </a:custGeom>
          <a:solidFill>
            <a:srgbClr val="7DB8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5" name="Freeform 48"/>
          <p:cNvSpPr>
            <a:spLocks/>
          </p:cNvSpPr>
          <p:nvPr/>
        </p:nvSpPr>
        <p:spPr bwMode="auto">
          <a:xfrm flipH="1">
            <a:off x="7523163" y="4870450"/>
            <a:ext cx="149225" cy="58738"/>
          </a:xfrm>
          <a:custGeom>
            <a:avLst/>
            <a:gdLst>
              <a:gd name="T0" fmla="*/ 0 w 94"/>
              <a:gd name="T1" fmla="*/ 2147483647 h 37"/>
              <a:gd name="T2" fmla="*/ 0 w 94"/>
              <a:gd name="T3" fmla="*/ 2147483647 h 37"/>
              <a:gd name="T4" fmla="*/ 2147483647 w 94"/>
              <a:gd name="T5" fmla="*/ 2147483647 h 37"/>
              <a:gd name="T6" fmla="*/ 2147483647 w 94"/>
              <a:gd name="T7" fmla="*/ 2147483647 h 37"/>
              <a:gd name="T8" fmla="*/ 2147483647 w 94"/>
              <a:gd name="T9" fmla="*/ 2147483647 h 37"/>
              <a:gd name="T10" fmla="*/ 2147483647 w 94"/>
              <a:gd name="T11" fmla="*/ 2147483647 h 37"/>
              <a:gd name="T12" fmla="*/ 2147483647 w 94"/>
              <a:gd name="T13" fmla="*/ 2147483647 h 37"/>
              <a:gd name="T14" fmla="*/ 2147483647 w 94"/>
              <a:gd name="T15" fmla="*/ 0 h 37"/>
              <a:gd name="T16" fmla="*/ 2147483647 w 94"/>
              <a:gd name="T17" fmla="*/ 0 h 37"/>
              <a:gd name="T18" fmla="*/ 2147483647 w 94"/>
              <a:gd name="T19" fmla="*/ 0 h 37"/>
              <a:gd name="T20" fmla="*/ 2147483647 w 94"/>
              <a:gd name="T21" fmla="*/ 2147483647 h 37"/>
              <a:gd name="T22" fmla="*/ 2147483647 w 94"/>
              <a:gd name="T23" fmla="*/ 2147483647 h 37"/>
              <a:gd name="T24" fmla="*/ 2147483647 w 94"/>
              <a:gd name="T25" fmla="*/ 2147483647 h 37"/>
              <a:gd name="T26" fmla="*/ 2147483647 w 94"/>
              <a:gd name="T27" fmla="*/ 2147483647 h 37"/>
              <a:gd name="T28" fmla="*/ 2147483647 w 94"/>
              <a:gd name="T29" fmla="*/ 2147483647 h 37"/>
              <a:gd name="T30" fmla="*/ 2147483647 w 94"/>
              <a:gd name="T31" fmla="*/ 2147483647 h 37"/>
              <a:gd name="T32" fmla="*/ 2147483647 w 94"/>
              <a:gd name="T33" fmla="*/ 2147483647 h 37"/>
              <a:gd name="T34" fmla="*/ 2147483647 w 94"/>
              <a:gd name="T35" fmla="*/ 2147483647 h 37"/>
              <a:gd name="T36" fmla="*/ 2147483647 w 94"/>
              <a:gd name="T37" fmla="*/ 2147483647 h 37"/>
              <a:gd name="T38" fmla="*/ 2147483647 w 94"/>
              <a:gd name="T39" fmla="*/ 2147483647 h 37"/>
              <a:gd name="T40" fmla="*/ 2147483647 w 94"/>
              <a:gd name="T41" fmla="*/ 2147483647 h 37"/>
              <a:gd name="T42" fmla="*/ 2147483647 w 94"/>
              <a:gd name="T43" fmla="*/ 2147483647 h 37"/>
              <a:gd name="T44" fmla="*/ 2147483647 w 94"/>
              <a:gd name="T45" fmla="*/ 2147483647 h 37"/>
              <a:gd name="T46" fmla="*/ 2147483647 w 94"/>
              <a:gd name="T47" fmla="*/ 2147483647 h 37"/>
              <a:gd name="T48" fmla="*/ 2147483647 w 94"/>
              <a:gd name="T49" fmla="*/ 2147483647 h 37"/>
              <a:gd name="T50" fmla="*/ 2147483647 w 94"/>
              <a:gd name="T51" fmla="*/ 2147483647 h 37"/>
              <a:gd name="T52" fmla="*/ 2147483647 w 94"/>
              <a:gd name="T53" fmla="*/ 2147483647 h 37"/>
              <a:gd name="T54" fmla="*/ 2147483647 w 94"/>
              <a:gd name="T55" fmla="*/ 2147483647 h 37"/>
              <a:gd name="T56" fmla="*/ 2147483647 w 94"/>
              <a:gd name="T57" fmla="*/ 2147483647 h 37"/>
              <a:gd name="T58" fmla="*/ 2147483647 w 94"/>
              <a:gd name="T59" fmla="*/ 2147483647 h 37"/>
              <a:gd name="T60" fmla="*/ 2147483647 w 94"/>
              <a:gd name="T61" fmla="*/ 2147483647 h 37"/>
              <a:gd name="T62" fmla="*/ 2147483647 w 94"/>
              <a:gd name="T63" fmla="*/ 2147483647 h 37"/>
              <a:gd name="T64" fmla="*/ 2147483647 w 94"/>
              <a:gd name="T65" fmla="*/ 2147483647 h 37"/>
              <a:gd name="T66" fmla="*/ 0 w 94"/>
              <a:gd name="T67" fmla="*/ 2147483647 h 37"/>
              <a:gd name="T68" fmla="*/ 0 w 94"/>
              <a:gd name="T69" fmla="*/ 2147483647 h 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37"/>
              <a:gd name="T107" fmla="*/ 94 w 94"/>
              <a:gd name="T108" fmla="*/ 37 h 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37">
                <a:moveTo>
                  <a:pt x="0" y="7"/>
                </a:moveTo>
                <a:lnTo>
                  <a:pt x="0" y="6"/>
                </a:lnTo>
                <a:lnTo>
                  <a:pt x="2" y="6"/>
                </a:lnTo>
                <a:lnTo>
                  <a:pt x="5" y="5"/>
                </a:lnTo>
                <a:lnTo>
                  <a:pt x="9" y="3"/>
                </a:lnTo>
                <a:lnTo>
                  <a:pt x="14" y="1"/>
                </a:lnTo>
                <a:lnTo>
                  <a:pt x="20" y="1"/>
                </a:lnTo>
                <a:lnTo>
                  <a:pt x="28" y="0"/>
                </a:lnTo>
                <a:lnTo>
                  <a:pt x="35" y="0"/>
                </a:lnTo>
                <a:lnTo>
                  <a:pt x="42" y="0"/>
                </a:lnTo>
                <a:lnTo>
                  <a:pt x="51" y="1"/>
                </a:lnTo>
                <a:lnTo>
                  <a:pt x="58" y="2"/>
                </a:lnTo>
                <a:lnTo>
                  <a:pt x="66" y="7"/>
                </a:lnTo>
                <a:lnTo>
                  <a:pt x="73" y="11"/>
                </a:lnTo>
                <a:lnTo>
                  <a:pt x="81" y="17"/>
                </a:lnTo>
                <a:lnTo>
                  <a:pt x="88" y="24"/>
                </a:lnTo>
                <a:lnTo>
                  <a:pt x="94" y="34"/>
                </a:lnTo>
                <a:lnTo>
                  <a:pt x="93" y="34"/>
                </a:lnTo>
                <a:lnTo>
                  <a:pt x="92" y="35"/>
                </a:lnTo>
                <a:lnTo>
                  <a:pt x="89" y="35"/>
                </a:lnTo>
                <a:lnTo>
                  <a:pt x="87" y="36"/>
                </a:lnTo>
                <a:lnTo>
                  <a:pt x="83" y="36"/>
                </a:lnTo>
                <a:lnTo>
                  <a:pt x="78" y="36"/>
                </a:lnTo>
                <a:lnTo>
                  <a:pt x="72" y="37"/>
                </a:lnTo>
                <a:lnTo>
                  <a:pt x="67" y="37"/>
                </a:lnTo>
                <a:lnTo>
                  <a:pt x="60" y="36"/>
                </a:lnTo>
                <a:lnTo>
                  <a:pt x="54" y="36"/>
                </a:lnTo>
                <a:lnTo>
                  <a:pt x="46" y="34"/>
                </a:lnTo>
                <a:lnTo>
                  <a:pt x="38" y="32"/>
                </a:lnTo>
                <a:lnTo>
                  <a:pt x="30" y="29"/>
                </a:lnTo>
                <a:lnTo>
                  <a:pt x="20" y="25"/>
                </a:lnTo>
                <a:lnTo>
                  <a:pt x="12" y="19"/>
                </a:lnTo>
                <a:lnTo>
                  <a:pt x="3" y="13"/>
                </a:lnTo>
                <a:lnTo>
                  <a:pt x="0" y="7"/>
                </a:lnTo>
                <a:close/>
              </a:path>
            </a:pathLst>
          </a:custGeom>
          <a:solidFill>
            <a:srgbClr val="08F0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6" name="Freeform 49"/>
          <p:cNvSpPr>
            <a:spLocks/>
          </p:cNvSpPr>
          <p:nvPr/>
        </p:nvSpPr>
        <p:spPr bwMode="auto">
          <a:xfrm flipH="1">
            <a:off x="7158038" y="5057775"/>
            <a:ext cx="325437" cy="665163"/>
          </a:xfrm>
          <a:custGeom>
            <a:avLst/>
            <a:gdLst>
              <a:gd name="T0" fmla="*/ 2147483647 w 205"/>
              <a:gd name="T1" fmla="*/ 2147483647 h 419"/>
              <a:gd name="T2" fmla="*/ 2147483647 w 205"/>
              <a:gd name="T3" fmla="*/ 2147483647 h 419"/>
              <a:gd name="T4" fmla="*/ 2147483647 w 205"/>
              <a:gd name="T5" fmla="*/ 2147483647 h 419"/>
              <a:gd name="T6" fmla="*/ 2147483647 w 205"/>
              <a:gd name="T7" fmla="*/ 2147483647 h 419"/>
              <a:gd name="T8" fmla="*/ 2147483647 w 205"/>
              <a:gd name="T9" fmla="*/ 2147483647 h 419"/>
              <a:gd name="T10" fmla="*/ 2147483647 w 205"/>
              <a:gd name="T11" fmla="*/ 2147483647 h 419"/>
              <a:gd name="T12" fmla="*/ 2147483647 w 205"/>
              <a:gd name="T13" fmla="*/ 2147483647 h 419"/>
              <a:gd name="T14" fmla="*/ 2147483647 w 205"/>
              <a:gd name="T15" fmla="*/ 2147483647 h 419"/>
              <a:gd name="T16" fmla="*/ 2147483647 w 205"/>
              <a:gd name="T17" fmla="*/ 2147483647 h 419"/>
              <a:gd name="T18" fmla="*/ 2147483647 w 205"/>
              <a:gd name="T19" fmla="*/ 2147483647 h 419"/>
              <a:gd name="T20" fmla="*/ 2147483647 w 205"/>
              <a:gd name="T21" fmla="*/ 2147483647 h 419"/>
              <a:gd name="T22" fmla="*/ 2147483647 w 205"/>
              <a:gd name="T23" fmla="*/ 2147483647 h 419"/>
              <a:gd name="T24" fmla="*/ 2147483647 w 205"/>
              <a:gd name="T25" fmla="*/ 2147483647 h 419"/>
              <a:gd name="T26" fmla="*/ 2147483647 w 205"/>
              <a:gd name="T27" fmla="*/ 2147483647 h 419"/>
              <a:gd name="T28" fmla="*/ 2147483647 w 205"/>
              <a:gd name="T29" fmla="*/ 2147483647 h 419"/>
              <a:gd name="T30" fmla="*/ 2147483647 w 205"/>
              <a:gd name="T31" fmla="*/ 2147483647 h 419"/>
              <a:gd name="T32" fmla="*/ 2147483647 w 205"/>
              <a:gd name="T33" fmla="*/ 2147483647 h 419"/>
              <a:gd name="T34" fmla="*/ 2147483647 w 205"/>
              <a:gd name="T35" fmla="*/ 2147483647 h 419"/>
              <a:gd name="T36" fmla="*/ 2147483647 w 205"/>
              <a:gd name="T37" fmla="*/ 2147483647 h 419"/>
              <a:gd name="T38" fmla="*/ 2147483647 w 205"/>
              <a:gd name="T39" fmla="*/ 2147483647 h 419"/>
              <a:gd name="T40" fmla="*/ 2147483647 w 205"/>
              <a:gd name="T41" fmla="*/ 2147483647 h 419"/>
              <a:gd name="T42" fmla="*/ 2147483647 w 205"/>
              <a:gd name="T43" fmla="*/ 2147483647 h 419"/>
              <a:gd name="T44" fmla="*/ 2147483647 w 205"/>
              <a:gd name="T45" fmla="*/ 2147483647 h 419"/>
              <a:gd name="T46" fmla="*/ 2147483647 w 205"/>
              <a:gd name="T47" fmla="*/ 2147483647 h 419"/>
              <a:gd name="T48" fmla="*/ 2147483647 w 205"/>
              <a:gd name="T49" fmla="*/ 2147483647 h 419"/>
              <a:gd name="T50" fmla="*/ 2147483647 w 205"/>
              <a:gd name="T51" fmla="*/ 2147483647 h 419"/>
              <a:gd name="T52" fmla="*/ 2147483647 w 205"/>
              <a:gd name="T53" fmla="*/ 2147483647 h 419"/>
              <a:gd name="T54" fmla="*/ 2147483647 w 205"/>
              <a:gd name="T55" fmla="*/ 2147483647 h 419"/>
              <a:gd name="T56" fmla="*/ 2147483647 w 205"/>
              <a:gd name="T57" fmla="*/ 2147483647 h 419"/>
              <a:gd name="T58" fmla="*/ 2147483647 w 205"/>
              <a:gd name="T59" fmla="*/ 2147483647 h 419"/>
              <a:gd name="T60" fmla="*/ 2147483647 w 205"/>
              <a:gd name="T61" fmla="*/ 2147483647 h 419"/>
              <a:gd name="T62" fmla="*/ 2147483647 w 205"/>
              <a:gd name="T63" fmla="*/ 2147483647 h 419"/>
              <a:gd name="T64" fmla="*/ 2147483647 w 205"/>
              <a:gd name="T65" fmla="*/ 2147483647 h 419"/>
              <a:gd name="T66" fmla="*/ 2147483647 w 205"/>
              <a:gd name="T67" fmla="*/ 2147483647 h 419"/>
              <a:gd name="T68" fmla="*/ 2147483647 w 205"/>
              <a:gd name="T69" fmla="*/ 2147483647 h 419"/>
              <a:gd name="T70" fmla="*/ 2147483647 w 205"/>
              <a:gd name="T71" fmla="*/ 2147483647 h 419"/>
              <a:gd name="T72" fmla="*/ 2147483647 w 205"/>
              <a:gd name="T73" fmla="*/ 2147483647 h 419"/>
              <a:gd name="T74" fmla="*/ 2147483647 w 205"/>
              <a:gd name="T75" fmla="*/ 2147483647 h 419"/>
              <a:gd name="T76" fmla="*/ 2147483647 w 205"/>
              <a:gd name="T77" fmla="*/ 2147483647 h 419"/>
              <a:gd name="T78" fmla="*/ 2147483647 w 205"/>
              <a:gd name="T79" fmla="*/ 2147483647 h 419"/>
              <a:gd name="T80" fmla="*/ 2147483647 w 205"/>
              <a:gd name="T81" fmla="*/ 2147483647 h 419"/>
              <a:gd name="T82" fmla="*/ 2147483647 w 205"/>
              <a:gd name="T83" fmla="*/ 2147483647 h 419"/>
              <a:gd name="T84" fmla="*/ 2147483647 w 205"/>
              <a:gd name="T85" fmla="*/ 2147483647 h 419"/>
              <a:gd name="T86" fmla="*/ 2147483647 w 205"/>
              <a:gd name="T87" fmla="*/ 2147483647 h 419"/>
              <a:gd name="T88" fmla="*/ 2147483647 w 205"/>
              <a:gd name="T89" fmla="*/ 2147483647 h 419"/>
              <a:gd name="T90" fmla="*/ 2147483647 w 205"/>
              <a:gd name="T91" fmla="*/ 2147483647 h 419"/>
              <a:gd name="T92" fmla="*/ 2147483647 w 205"/>
              <a:gd name="T93" fmla="*/ 2147483647 h 419"/>
              <a:gd name="T94" fmla="*/ 2147483647 w 205"/>
              <a:gd name="T95" fmla="*/ 2147483647 h 419"/>
              <a:gd name="T96" fmla="*/ 2147483647 w 205"/>
              <a:gd name="T97" fmla="*/ 2147483647 h 419"/>
              <a:gd name="T98" fmla="*/ 2147483647 w 205"/>
              <a:gd name="T99" fmla="*/ 2147483647 h 419"/>
              <a:gd name="T100" fmla="*/ 2147483647 w 205"/>
              <a:gd name="T101" fmla="*/ 2147483647 h 419"/>
              <a:gd name="T102" fmla="*/ 0 w 205"/>
              <a:gd name="T103" fmla="*/ 2147483647 h 419"/>
              <a:gd name="T104" fmla="*/ 0 w 205"/>
              <a:gd name="T105" fmla="*/ 2147483647 h 419"/>
              <a:gd name="T106" fmla="*/ 2147483647 w 205"/>
              <a:gd name="T107" fmla="*/ 2147483647 h 419"/>
              <a:gd name="T108" fmla="*/ 2147483647 w 205"/>
              <a:gd name="T109" fmla="*/ 2147483647 h 419"/>
              <a:gd name="T110" fmla="*/ 2147483647 w 205"/>
              <a:gd name="T111" fmla="*/ 2147483647 h 419"/>
              <a:gd name="T112" fmla="*/ 2147483647 w 205"/>
              <a:gd name="T113" fmla="*/ 2147483647 h 419"/>
              <a:gd name="T114" fmla="*/ 2147483647 w 205"/>
              <a:gd name="T115" fmla="*/ 2147483647 h 419"/>
              <a:gd name="T116" fmla="*/ 2147483647 w 205"/>
              <a:gd name="T117" fmla="*/ 2147483647 h 419"/>
              <a:gd name="T118" fmla="*/ 2147483647 w 205"/>
              <a:gd name="T119" fmla="*/ 0 h 419"/>
              <a:gd name="T120" fmla="*/ 2147483647 w 205"/>
              <a:gd name="T121" fmla="*/ 2147483647 h 4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5"/>
              <a:gd name="T184" fmla="*/ 0 h 419"/>
              <a:gd name="T185" fmla="*/ 205 w 205"/>
              <a:gd name="T186" fmla="*/ 419 h 4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5" h="419">
                <a:moveTo>
                  <a:pt x="52" y="6"/>
                </a:moveTo>
                <a:lnTo>
                  <a:pt x="54" y="6"/>
                </a:lnTo>
                <a:lnTo>
                  <a:pt x="56" y="7"/>
                </a:lnTo>
                <a:lnTo>
                  <a:pt x="60" y="11"/>
                </a:lnTo>
                <a:lnTo>
                  <a:pt x="66" y="16"/>
                </a:lnTo>
                <a:lnTo>
                  <a:pt x="68" y="18"/>
                </a:lnTo>
                <a:lnTo>
                  <a:pt x="71" y="22"/>
                </a:lnTo>
                <a:lnTo>
                  <a:pt x="74" y="26"/>
                </a:lnTo>
                <a:lnTo>
                  <a:pt x="77" y="30"/>
                </a:lnTo>
                <a:lnTo>
                  <a:pt x="80" y="35"/>
                </a:lnTo>
                <a:lnTo>
                  <a:pt x="83" y="40"/>
                </a:lnTo>
                <a:lnTo>
                  <a:pt x="86" y="46"/>
                </a:lnTo>
                <a:lnTo>
                  <a:pt x="90" y="53"/>
                </a:lnTo>
                <a:lnTo>
                  <a:pt x="92" y="62"/>
                </a:lnTo>
                <a:lnTo>
                  <a:pt x="97" y="72"/>
                </a:lnTo>
                <a:lnTo>
                  <a:pt x="103" y="84"/>
                </a:lnTo>
                <a:lnTo>
                  <a:pt x="111" y="98"/>
                </a:lnTo>
                <a:lnTo>
                  <a:pt x="118" y="113"/>
                </a:lnTo>
                <a:lnTo>
                  <a:pt x="127" y="130"/>
                </a:lnTo>
                <a:lnTo>
                  <a:pt x="136" y="147"/>
                </a:lnTo>
                <a:lnTo>
                  <a:pt x="146" y="163"/>
                </a:lnTo>
                <a:lnTo>
                  <a:pt x="154" y="180"/>
                </a:lnTo>
                <a:lnTo>
                  <a:pt x="164" y="197"/>
                </a:lnTo>
                <a:lnTo>
                  <a:pt x="171" y="213"/>
                </a:lnTo>
                <a:lnTo>
                  <a:pt x="180" y="228"/>
                </a:lnTo>
                <a:lnTo>
                  <a:pt x="187" y="241"/>
                </a:lnTo>
                <a:lnTo>
                  <a:pt x="193" y="252"/>
                </a:lnTo>
                <a:lnTo>
                  <a:pt x="199" y="260"/>
                </a:lnTo>
                <a:lnTo>
                  <a:pt x="202" y="266"/>
                </a:lnTo>
                <a:lnTo>
                  <a:pt x="205" y="271"/>
                </a:lnTo>
                <a:lnTo>
                  <a:pt x="205" y="276"/>
                </a:lnTo>
                <a:lnTo>
                  <a:pt x="205" y="281"/>
                </a:lnTo>
                <a:lnTo>
                  <a:pt x="204" y="287"/>
                </a:lnTo>
                <a:lnTo>
                  <a:pt x="200" y="292"/>
                </a:lnTo>
                <a:lnTo>
                  <a:pt x="196" y="296"/>
                </a:lnTo>
                <a:lnTo>
                  <a:pt x="193" y="303"/>
                </a:lnTo>
                <a:lnTo>
                  <a:pt x="188" y="309"/>
                </a:lnTo>
                <a:lnTo>
                  <a:pt x="183" y="313"/>
                </a:lnTo>
                <a:lnTo>
                  <a:pt x="180" y="319"/>
                </a:lnTo>
                <a:lnTo>
                  <a:pt x="175" y="327"/>
                </a:lnTo>
                <a:lnTo>
                  <a:pt x="170" y="333"/>
                </a:lnTo>
                <a:lnTo>
                  <a:pt x="166" y="340"/>
                </a:lnTo>
                <a:lnTo>
                  <a:pt x="164" y="346"/>
                </a:lnTo>
                <a:lnTo>
                  <a:pt x="161" y="353"/>
                </a:lnTo>
                <a:lnTo>
                  <a:pt x="161" y="361"/>
                </a:lnTo>
                <a:lnTo>
                  <a:pt x="160" y="368"/>
                </a:lnTo>
                <a:lnTo>
                  <a:pt x="160" y="375"/>
                </a:lnTo>
                <a:lnTo>
                  <a:pt x="159" y="381"/>
                </a:lnTo>
                <a:lnTo>
                  <a:pt x="159" y="387"/>
                </a:lnTo>
                <a:lnTo>
                  <a:pt x="158" y="392"/>
                </a:lnTo>
                <a:lnTo>
                  <a:pt x="158" y="397"/>
                </a:lnTo>
                <a:lnTo>
                  <a:pt x="158" y="400"/>
                </a:lnTo>
                <a:lnTo>
                  <a:pt x="158" y="405"/>
                </a:lnTo>
                <a:lnTo>
                  <a:pt x="157" y="408"/>
                </a:lnTo>
                <a:lnTo>
                  <a:pt x="157" y="411"/>
                </a:lnTo>
                <a:lnTo>
                  <a:pt x="155" y="413"/>
                </a:lnTo>
                <a:lnTo>
                  <a:pt x="155" y="415"/>
                </a:lnTo>
                <a:lnTo>
                  <a:pt x="155" y="419"/>
                </a:lnTo>
                <a:lnTo>
                  <a:pt x="153" y="417"/>
                </a:lnTo>
                <a:lnTo>
                  <a:pt x="150" y="413"/>
                </a:lnTo>
                <a:lnTo>
                  <a:pt x="147" y="409"/>
                </a:lnTo>
                <a:lnTo>
                  <a:pt x="144" y="407"/>
                </a:lnTo>
                <a:lnTo>
                  <a:pt x="140" y="402"/>
                </a:lnTo>
                <a:lnTo>
                  <a:pt x="136" y="399"/>
                </a:lnTo>
                <a:lnTo>
                  <a:pt x="130" y="396"/>
                </a:lnTo>
                <a:lnTo>
                  <a:pt x="123" y="391"/>
                </a:lnTo>
                <a:lnTo>
                  <a:pt x="115" y="388"/>
                </a:lnTo>
                <a:lnTo>
                  <a:pt x="107" y="385"/>
                </a:lnTo>
                <a:lnTo>
                  <a:pt x="97" y="382"/>
                </a:lnTo>
                <a:lnTo>
                  <a:pt x="86" y="380"/>
                </a:lnTo>
                <a:lnTo>
                  <a:pt x="74" y="379"/>
                </a:lnTo>
                <a:lnTo>
                  <a:pt x="61" y="379"/>
                </a:lnTo>
                <a:lnTo>
                  <a:pt x="61" y="378"/>
                </a:lnTo>
                <a:lnTo>
                  <a:pt x="61" y="376"/>
                </a:lnTo>
                <a:lnTo>
                  <a:pt x="61" y="374"/>
                </a:lnTo>
                <a:lnTo>
                  <a:pt x="62" y="371"/>
                </a:lnTo>
                <a:lnTo>
                  <a:pt x="63" y="368"/>
                </a:lnTo>
                <a:lnTo>
                  <a:pt x="63" y="363"/>
                </a:lnTo>
                <a:lnTo>
                  <a:pt x="66" y="358"/>
                </a:lnTo>
                <a:lnTo>
                  <a:pt x="67" y="353"/>
                </a:lnTo>
                <a:lnTo>
                  <a:pt x="69" y="346"/>
                </a:lnTo>
                <a:lnTo>
                  <a:pt x="71" y="340"/>
                </a:lnTo>
                <a:lnTo>
                  <a:pt x="73" y="332"/>
                </a:lnTo>
                <a:lnTo>
                  <a:pt x="75" y="324"/>
                </a:lnTo>
                <a:lnTo>
                  <a:pt x="77" y="317"/>
                </a:lnTo>
                <a:lnTo>
                  <a:pt x="80" y="309"/>
                </a:lnTo>
                <a:lnTo>
                  <a:pt x="83" y="300"/>
                </a:lnTo>
                <a:lnTo>
                  <a:pt x="86" y="293"/>
                </a:lnTo>
                <a:lnTo>
                  <a:pt x="84" y="293"/>
                </a:lnTo>
                <a:lnTo>
                  <a:pt x="82" y="294"/>
                </a:lnTo>
                <a:lnTo>
                  <a:pt x="78" y="294"/>
                </a:lnTo>
                <a:lnTo>
                  <a:pt x="75" y="294"/>
                </a:lnTo>
                <a:lnTo>
                  <a:pt x="72" y="293"/>
                </a:lnTo>
                <a:lnTo>
                  <a:pt x="68" y="290"/>
                </a:lnTo>
                <a:lnTo>
                  <a:pt x="62" y="286"/>
                </a:lnTo>
                <a:lnTo>
                  <a:pt x="56" y="280"/>
                </a:lnTo>
                <a:lnTo>
                  <a:pt x="49" y="270"/>
                </a:lnTo>
                <a:lnTo>
                  <a:pt x="42" y="260"/>
                </a:lnTo>
                <a:lnTo>
                  <a:pt x="33" y="246"/>
                </a:lnTo>
                <a:lnTo>
                  <a:pt x="23" y="230"/>
                </a:lnTo>
                <a:lnTo>
                  <a:pt x="13" y="211"/>
                </a:lnTo>
                <a:lnTo>
                  <a:pt x="2" y="186"/>
                </a:lnTo>
                <a:lnTo>
                  <a:pt x="0" y="156"/>
                </a:lnTo>
                <a:lnTo>
                  <a:pt x="0" y="155"/>
                </a:lnTo>
                <a:lnTo>
                  <a:pt x="0" y="150"/>
                </a:lnTo>
                <a:lnTo>
                  <a:pt x="0" y="143"/>
                </a:lnTo>
                <a:lnTo>
                  <a:pt x="2" y="134"/>
                </a:lnTo>
                <a:lnTo>
                  <a:pt x="2" y="124"/>
                </a:lnTo>
                <a:lnTo>
                  <a:pt x="4" y="111"/>
                </a:lnTo>
                <a:lnTo>
                  <a:pt x="5" y="98"/>
                </a:lnTo>
                <a:lnTo>
                  <a:pt x="8" y="85"/>
                </a:lnTo>
                <a:lnTo>
                  <a:pt x="9" y="70"/>
                </a:lnTo>
                <a:lnTo>
                  <a:pt x="11" y="57"/>
                </a:lnTo>
                <a:lnTo>
                  <a:pt x="14" y="44"/>
                </a:lnTo>
                <a:lnTo>
                  <a:pt x="17" y="33"/>
                </a:lnTo>
                <a:lnTo>
                  <a:pt x="21" y="21"/>
                </a:lnTo>
                <a:lnTo>
                  <a:pt x="25" y="12"/>
                </a:lnTo>
                <a:lnTo>
                  <a:pt x="29" y="5"/>
                </a:lnTo>
                <a:lnTo>
                  <a:pt x="36" y="0"/>
                </a:lnTo>
                <a:lnTo>
                  <a:pt x="52" y="6"/>
                </a:lnTo>
                <a:close/>
              </a:path>
            </a:pathLst>
          </a:custGeom>
          <a:solidFill>
            <a:srgbClr val="AA3C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7" name="Freeform 50"/>
          <p:cNvSpPr>
            <a:spLocks/>
          </p:cNvSpPr>
          <p:nvPr/>
        </p:nvSpPr>
        <p:spPr bwMode="auto">
          <a:xfrm flipH="1">
            <a:off x="7820025" y="4752975"/>
            <a:ext cx="20638" cy="30163"/>
          </a:xfrm>
          <a:custGeom>
            <a:avLst/>
            <a:gdLst>
              <a:gd name="T0" fmla="*/ 2147483647 w 13"/>
              <a:gd name="T1" fmla="*/ 0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2147483647 h 19"/>
              <a:gd name="T14" fmla="*/ 2147483647 w 13"/>
              <a:gd name="T15" fmla="*/ 2147483647 h 19"/>
              <a:gd name="T16" fmla="*/ 2147483647 w 13"/>
              <a:gd name="T17" fmla="*/ 2147483647 h 19"/>
              <a:gd name="T18" fmla="*/ 2147483647 w 13"/>
              <a:gd name="T19" fmla="*/ 2147483647 h 19"/>
              <a:gd name="T20" fmla="*/ 0 w 13"/>
              <a:gd name="T21" fmla="*/ 2147483647 h 19"/>
              <a:gd name="T22" fmla="*/ 2147483647 w 13"/>
              <a:gd name="T23" fmla="*/ 2147483647 h 19"/>
              <a:gd name="T24" fmla="*/ 2147483647 w 13"/>
              <a:gd name="T25" fmla="*/ 2147483647 h 19"/>
              <a:gd name="T26" fmla="*/ 2147483647 w 13"/>
              <a:gd name="T27" fmla="*/ 2147483647 h 19"/>
              <a:gd name="T28" fmla="*/ 2147483647 w 13"/>
              <a:gd name="T29" fmla="*/ 0 h 19"/>
              <a:gd name="T30" fmla="*/ 2147483647 w 13"/>
              <a:gd name="T31" fmla="*/ 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9"/>
              <a:gd name="T50" fmla="*/ 13 w 13"/>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9">
                <a:moveTo>
                  <a:pt x="6" y="0"/>
                </a:moveTo>
                <a:lnTo>
                  <a:pt x="10" y="1"/>
                </a:lnTo>
                <a:lnTo>
                  <a:pt x="13" y="5"/>
                </a:lnTo>
                <a:lnTo>
                  <a:pt x="13" y="10"/>
                </a:lnTo>
                <a:lnTo>
                  <a:pt x="11" y="14"/>
                </a:lnTo>
                <a:lnTo>
                  <a:pt x="9" y="17"/>
                </a:lnTo>
                <a:lnTo>
                  <a:pt x="6" y="19"/>
                </a:lnTo>
                <a:lnTo>
                  <a:pt x="4" y="19"/>
                </a:lnTo>
                <a:lnTo>
                  <a:pt x="3" y="18"/>
                </a:lnTo>
                <a:lnTo>
                  <a:pt x="2" y="16"/>
                </a:lnTo>
                <a:lnTo>
                  <a:pt x="0" y="14"/>
                </a:lnTo>
                <a:lnTo>
                  <a:pt x="2" y="10"/>
                </a:lnTo>
                <a:lnTo>
                  <a:pt x="3" y="6"/>
                </a:lnTo>
                <a:lnTo>
                  <a:pt x="5" y="2"/>
                </a:lnTo>
                <a:lnTo>
                  <a:pt x="6"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8" name="Freeform 51"/>
          <p:cNvSpPr>
            <a:spLocks/>
          </p:cNvSpPr>
          <p:nvPr/>
        </p:nvSpPr>
        <p:spPr bwMode="auto">
          <a:xfrm flipH="1">
            <a:off x="7794625" y="4762500"/>
            <a:ext cx="20638" cy="30163"/>
          </a:xfrm>
          <a:custGeom>
            <a:avLst/>
            <a:gdLst>
              <a:gd name="T0" fmla="*/ 2147483647 w 13"/>
              <a:gd name="T1" fmla="*/ 0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2147483647 h 19"/>
              <a:gd name="T14" fmla="*/ 2147483647 w 13"/>
              <a:gd name="T15" fmla="*/ 2147483647 h 19"/>
              <a:gd name="T16" fmla="*/ 2147483647 w 13"/>
              <a:gd name="T17" fmla="*/ 2147483647 h 19"/>
              <a:gd name="T18" fmla="*/ 2147483647 w 13"/>
              <a:gd name="T19" fmla="*/ 2147483647 h 19"/>
              <a:gd name="T20" fmla="*/ 0 w 13"/>
              <a:gd name="T21" fmla="*/ 2147483647 h 19"/>
              <a:gd name="T22" fmla="*/ 2147483647 w 13"/>
              <a:gd name="T23" fmla="*/ 2147483647 h 19"/>
              <a:gd name="T24" fmla="*/ 2147483647 w 13"/>
              <a:gd name="T25" fmla="*/ 2147483647 h 19"/>
              <a:gd name="T26" fmla="*/ 2147483647 w 13"/>
              <a:gd name="T27" fmla="*/ 2147483647 h 19"/>
              <a:gd name="T28" fmla="*/ 2147483647 w 13"/>
              <a:gd name="T29" fmla="*/ 0 h 19"/>
              <a:gd name="T30" fmla="*/ 2147483647 w 13"/>
              <a:gd name="T31" fmla="*/ 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9"/>
              <a:gd name="T50" fmla="*/ 13 w 13"/>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9">
                <a:moveTo>
                  <a:pt x="7" y="0"/>
                </a:moveTo>
                <a:lnTo>
                  <a:pt x="11" y="2"/>
                </a:lnTo>
                <a:lnTo>
                  <a:pt x="13" y="5"/>
                </a:lnTo>
                <a:lnTo>
                  <a:pt x="13" y="10"/>
                </a:lnTo>
                <a:lnTo>
                  <a:pt x="11" y="13"/>
                </a:lnTo>
                <a:lnTo>
                  <a:pt x="9" y="17"/>
                </a:lnTo>
                <a:lnTo>
                  <a:pt x="6" y="19"/>
                </a:lnTo>
                <a:lnTo>
                  <a:pt x="4" y="18"/>
                </a:lnTo>
                <a:lnTo>
                  <a:pt x="3" y="18"/>
                </a:lnTo>
                <a:lnTo>
                  <a:pt x="1" y="16"/>
                </a:lnTo>
                <a:lnTo>
                  <a:pt x="0" y="13"/>
                </a:lnTo>
                <a:lnTo>
                  <a:pt x="1" y="10"/>
                </a:lnTo>
                <a:lnTo>
                  <a:pt x="4" y="6"/>
                </a:lnTo>
                <a:lnTo>
                  <a:pt x="6" y="2"/>
                </a:lnTo>
                <a:lnTo>
                  <a:pt x="7"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29" name="Freeform 52"/>
          <p:cNvSpPr>
            <a:spLocks/>
          </p:cNvSpPr>
          <p:nvPr/>
        </p:nvSpPr>
        <p:spPr bwMode="auto">
          <a:xfrm flipH="1">
            <a:off x="7767638" y="4789488"/>
            <a:ext cx="23812" cy="25400"/>
          </a:xfrm>
          <a:custGeom>
            <a:avLst/>
            <a:gdLst>
              <a:gd name="T0" fmla="*/ 2147483647 w 15"/>
              <a:gd name="T1" fmla="*/ 0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2147483647 h 16"/>
              <a:gd name="T16" fmla="*/ 0 w 15"/>
              <a:gd name="T17" fmla="*/ 2147483647 h 16"/>
              <a:gd name="T18" fmla="*/ 2147483647 w 15"/>
              <a:gd name="T19" fmla="*/ 2147483647 h 16"/>
              <a:gd name="T20" fmla="*/ 2147483647 w 15"/>
              <a:gd name="T21" fmla="*/ 2147483647 h 16"/>
              <a:gd name="T22" fmla="*/ 2147483647 w 15"/>
              <a:gd name="T23" fmla="*/ 2147483647 h 16"/>
              <a:gd name="T24" fmla="*/ 2147483647 w 15"/>
              <a:gd name="T25" fmla="*/ 0 h 16"/>
              <a:gd name="T26" fmla="*/ 2147483647 w 15"/>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6"/>
              <a:gd name="T44" fmla="*/ 15 w 15"/>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6">
                <a:moveTo>
                  <a:pt x="12" y="0"/>
                </a:moveTo>
                <a:lnTo>
                  <a:pt x="14" y="2"/>
                </a:lnTo>
                <a:lnTo>
                  <a:pt x="15" y="4"/>
                </a:lnTo>
                <a:lnTo>
                  <a:pt x="15" y="6"/>
                </a:lnTo>
                <a:lnTo>
                  <a:pt x="15" y="10"/>
                </a:lnTo>
                <a:lnTo>
                  <a:pt x="11" y="13"/>
                </a:lnTo>
                <a:lnTo>
                  <a:pt x="7" y="16"/>
                </a:lnTo>
                <a:lnTo>
                  <a:pt x="3" y="16"/>
                </a:lnTo>
                <a:lnTo>
                  <a:pt x="0" y="13"/>
                </a:lnTo>
                <a:lnTo>
                  <a:pt x="2" y="10"/>
                </a:lnTo>
                <a:lnTo>
                  <a:pt x="5" y="6"/>
                </a:lnTo>
                <a:lnTo>
                  <a:pt x="8" y="2"/>
                </a:lnTo>
                <a:lnTo>
                  <a:pt x="12"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0" name="Freeform 53"/>
          <p:cNvSpPr>
            <a:spLocks/>
          </p:cNvSpPr>
          <p:nvPr/>
        </p:nvSpPr>
        <p:spPr bwMode="auto">
          <a:xfrm flipH="1">
            <a:off x="7747000" y="4810125"/>
            <a:ext cx="20638" cy="22225"/>
          </a:xfrm>
          <a:custGeom>
            <a:avLst/>
            <a:gdLst>
              <a:gd name="T0" fmla="*/ 2147483647 w 13"/>
              <a:gd name="T1" fmla="*/ 0 h 14"/>
              <a:gd name="T2" fmla="*/ 2147483647 w 13"/>
              <a:gd name="T3" fmla="*/ 2147483647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w 13"/>
              <a:gd name="T17" fmla="*/ 2147483647 h 14"/>
              <a:gd name="T18" fmla="*/ 0 w 13"/>
              <a:gd name="T19" fmla="*/ 2147483647 h 14"/>
              <a:gd name="T20" fmla="*/ 0 w 13"/>
              <a:gd name="T21" fmla="*/ 2147483647 h 14"/>
              <a:gd name="T22" fmla="*/ 2147483647 w 13"/>
              <a:gd name="T23" fmla="*/ 2147483647 h 14"/>
              <a:gd name="T24" fmla="*/ 2147483647 w 13"/>
              <a:gd name="T25" fmla="*/ 2147483647 h 14"/>
              <a:gd name="T26" fmla="*/ 2147483647 w 13"/>
              <a:gd name="T27" fmla="*/ 0 h 14"/>
              <a:gd name="T28" fmla="*/ 2147483647 w 13"/>
              <a:gd name="T29" fmla="*/ 0 h 14"/>
              <a:gd name="T30" fmla="*/ 2147483647 w 1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
              <a:gd name="T50" fmla="*/ 13 w 1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
                <a:moveTo>
                  <a:pt x="8" y="0"/>
                </a:moveTo>
                <a:lnTo>
                  <a:pt x="11" y="1"/>
                </a:lnTo>
                <a:lnTo>
                  <a:pt x="13" y="5"/>
                </a:lnTo>
                <a:lnTo>
                  <a:pt x="11" y="7"/>
                </a:lnTo>
                <a:lnTo>
                  <a:pt x="10" y="10"/>
                </a:lnTo>
                <a:lnTo>
                  <a:pt x="6" y="12"/>
                </a:lnTo>
                <a:lnTo>
                  <a:pt x="3" y="14"/>
                </a:lnTo>
                <a:lnTo>
                  <a:pt x="2" y="12"/>
                </a:lnTo>
                <a:lnTo>
                  <a:pt x="0" y="11"/>
                </a:lnTo>
                <a:lnTo>
                  <a:pt x="0" y="9"/>
                </a:lnTo>
                <a:lnTo>
                  <a:pt x="0" y="6"/>
                </a:lnTo>
                <a:lnTo>
                  <a:pt x="2" y="4"/>
                </a:lnTo>
                <a:lnTo>
                  <a:pt x="5" y="3"/>
                </a:lnTo>
                <a:lnTo>
                  <a:pt x="6" y="0"/>
                </a:lnTo>
                <a:lnTo>
                  <a:pt x="8"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1" name="Freeform 54"/>
          <p:cNvSpPr>
            <a:spLocks/>
          </p:cNvSpPr>
          <p:nvPr/>
        </p:nvSpPr>
        <p:spPr bwMode="auto">
          <a:xfrm flipH="1">
            <a:off x="7597775" y="4826000"/>
            <a:ext cx="19050" cy="30163"/>
          </a:xfrm>
          <a:custGeom>
            <a:avLst/>
            <a:gdLst>
              <a:gd name="T0" fmla="*/ 2147483647 w 12"/>
              <a:gd name="T1" fmla="*/ 0 h 19"/>
              <a:gd name="T2" fmla="*/ 2147483647 w 12"/>
              <a:gd name="T3" fmla="*/ 0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0 w 12"/>
              <a:gd name="T21" fmla="*/ 2147483647 h 19"/>
              <a:gd name="T22" fmla="*/ 2147483647 w 12"/>
              <a:gd name="T23" fmla="*/ 2147483647 h 19"/>
              <a:gd name="T24" fmla="*/ 2147483647 w 12"/>
              <a:gd name="T25" fmla="*/ 2147483647 h 19"/>
              <a:gd name="T26" fmla="*/ 2147483647 w 12"/>
              <a:gd name="T27" fmla="*/ 2147483647 h 19"/>
              <a:gd name="T28" fmla="*/ 2147483647 w 12"/>
              <a:gd name="T29" fmla="*/ 0 h 19"/>
              <a:gd name="T30" fmla="*/ 2147483647 w 12"/>
              <a:gd name="T31" fmla="*/ 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9"/>
              <a:gd name="T50" fmla="*/ 12 w 12"/>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9">
                <a:moveTo>
                  <a:pt x="5" y="0"/>
                </a:moveTo>
                <a:lnTo>
                  <a:pt x="7" y="0"/>
                </a:lnTo>
                <a:lnTo>
                  <a:pt x="9" y="2"/>
                </a:lnTo>
                <a:lnTo>
                  <a:pt x="11" y="6"/>
                </a:lnTo>
                <a:lnTo>
                  <a:pt x="12" y="10"/>
                </a:lnTo>
                <a:lnTo>
                  <a:pt x="11" y="14"/>
                </a:lnTo>
                <a:lnTo>
                  <a:pt x="7" y="19"/>
                </a:lnTo>
                <a:lnTo>
                  <a:pt x="6" y="19"/>
                </a:lnTo>
                <a:lnTo>
                  <a:pt x="3" y="19"/>
                </a:lnTo>
                <a:lnTo>
                  <a:pt x="1" y="18"/>
                </a:lnTo>
                <a:lnTo>
                  <a:pt x="0" y="16"/>
                </a:lnTo>
                <a:lnTo>
                  <a:pt x="1" y="12"/>
                </a:lnTo>
                <a:lnTo>
                  <a:pt x="2" y="7"/>
                </a:lnTo>
                <a:lnTo>
                  <a:pt x="3" y="2"/>
                </a:lnTo>
                <a:lnTo>
                  <a:pt x="5"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2" name="Freeform 55"/>
          <p:cNvSpPr>
            <a:spLocks/>
          </p:cNvSpPr>
          <p:nvPr/>
        </p:nvSpPr>
        <p:spPr bwMode="auto">
          <a:xfrm flipH="1">
            <a:off x="7643813" y="4832350"/>
            <a:ext cx="17462" cy="30163"/>
          </a:xfrm>
          <a:custGeom>
            <a:avLst/>
            <a:gdLst>
              <a:gd name="T0" fmla="*/ 2147483647 w 11"/>
              <a:gd name="T1" fmla="*/ 0 h 19"/>
              <a:gd name="T2" fmla="*/ 2147483647 w 11"/>
              <a:gd name="T3" fmla="*/ 0 h 19"/>
              <a:gd name="T4" fmla="*/ 2147483647 w 11"/>
              <a:gd name="T5" fmla="*/ 2147483647 h 19"/>
              <a:gd name="T6" fmla="*/ 2147483647 w 11"/>
              <a:gd name="T7" fmla="*/ 2147483647 h 19"/>
              <a:gd name="T8" fmla="*/ 2147483647 w 11"/>
              <a:gd name="T9" fmla="*/ 2147483647 h 19"/>
              <a:gd name="T10" fmla="*/ 2147483647 w 11"/>
              <a:gd name="T11" fmla="*/ 2147483647 h 19"/>
              <a:gd name="T12" fmla="*/ 2147483647 w 11"/>
              <a:gd name="T13" fmla="*/ 2147483647 h 19"/>
              <a:gd name="T14" fmla="*/ 2147483647 w 11"/>
              <a:gd name="T15" fmla="*/ 2147483647 h 19"/>
              <a:gd name="T16" fmla="*/ 2147483647 w 11"/>
              <a:gd name="T17" fmla="*/ 2147483647 h 19"/>
              <a:gd name="T18" fmla="*/ 2147483647 w 11"/>
              <a:gd name="T19" fmla="*/ 2147483647 h 19"/>
              <a:gd name="T20" fmla="*/ 2147483647 w 11"/>
              <a:gd name="T21" fmla="*/ 2147483647 h 19"/>
              <a:gd name="T22" fmla="*/ 0 w 11"/>
              <a:gd name="T23" fmla="*/ 2147483647 h 19"/>
              <a:gd name="T24" fmla="*/ 0 w 11"/>
              <a:gd name="T25" fmla="*/ 2147483647 h 19"/>
              <a:gd name="T26" fmla="*/ 0 w 11"/>
              <a:gd name="T27" fmla="*/ 2147483647 h 19"/>
              <a:gd name="T28" fmla="*/ 2147483647 w 11"/>
              <a:gd name="T29" fmla="*/ 2147483647 h 19"/>
              <a:gd name="T30" fmla="*/ 2147483647 w 11"/>
              <a:gd name="T31" fmla="*/ 2147483647 h 19"/>
              <a:gd name="T32" fmla="*/ 2147483647 w 11"/>
              <a:gd name="T33" fmla="*/ 0 h 19"/>
              <a:gd name="T34" fmla="*/ 2147483647 w 11"/>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9"/>
              <a:gd name="T56" fmla="*/ 11 w 1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9">
                <a:moveTo>
                  <a:pt x="4" y="0"/>
                </a:moveTo>
                <a:lnTo>
                  <a:pt x="7" y="0"/>
                </a:lnTo>
                <a:lnTo>
                  <a:pt x="10" y="2"/>
                </a:lnTo>
                <a:lnTo>
                  <a:pt x="10" y="4"/>
                </a:lnTo>
                <a:lnTo>
                  <a:pt x="11" y="8"/>
                </a:lnTo>
                <a:lnTo>
                  <a:pt x="10" y="10"/>
                </a:lnTo>
                <a:lnTo>
                  <a:pt x="8" y="14"/>
                </a:lnTo>
                <a:lnTo>
                  <a:pt x="7" y="16"/>
                </a:lnTo>
                <a:lnTo>
                  <a:pt x="6" y="19"/>
                </a:lnTo>
                <a:lnTo>
                  <a:pt x="4" y="19"/>
                </a:lnTo>
                <a:lnTo>
                  <a:pt x="2" y="19"/>
                </a:lnTo>
                <a:lnTo>
                  <a:pt x="0" y="15"/>
                </a:lnTo>
                <a:lnTo>
                  <a:pt x="0" y="12"/>
                </a:lnTo>
                <a:lnTo>
                  <a:pt x="0" y="8"/>
                </a:lnTo>
                <a:lnTo>
                  <a:pt x="1" y="4"/>
                </a:lnTo>
                <a:lnTo>
                  <a:pt x="2" y="1"/>
                </a:lnTo>
                <a:lnTo>
                  <a:pt x="4"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3" name="Freeform 56"/>
          <p:cNvSpPr>
            <a:spLocks/>
          </p:cNvSpPr>
          <p:nvPr/>
        </p:nvSpPr>
        <p:spPr bwMode="auto">
          <a:xfrm flipH="1">
            <a:off x="7561263" y="4833938"/>
            <a:ext cx="20637" cy="30162"/>
          </a:xfrm>
          <a:custGeom>
            <a:avLst/>
            <a:gdLst>
              <a:gd name="T0" fmla="*/ 2147483647 w 13"/>
              <a:gd name="T1" fmla="*/ 0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2147483647 h 19"/>
              <a:gd name="T14" fmla="*/ 2147483647 w 13"/>
              <a:gd name="T15" fmla="*/ 2147483647 h 19"/>
              <a:gd name="T16" fmla="*/ 0 w 13"/>
              <a:gd name="T17" fmla="*/ 2147483647 h 19"/>
              <a:gd name="T18" fmla="*/ 2147483647 w 13"/>
              <a:gd name="T19" fmla="*/ 2147483647 h 19"/>
              <a:gd name="T20" fmla="*/ 2147483647 w 13"/>
              <a:gd name="T21" fmla="*/ 2147483647 h 19"/>
              <a:gd name="T22" fmla="*/ 2147483647 w 13"/>
              <a:gd name="T23" fmla="*/ 2147483647 h 19"/>
              <a:gd name="T24" fmla="*/ 2147483647 w 13"/>
              <a:gd name="T25" fmla="*/ 0 h 19"/>
              <a:gd name="T26" fmla="*/ 2147483647 w 13"/>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9"/>
              <a:gd name="T44" fmla="*/ 13 w 13"/>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9">
                <a:moveTo>
                  <a:pt x="8" y="0"/>
                </a:moveTo>
                <a:lnTo>
                  <a:pt x="12" y="1"/>
                </a:lnTo>
                <a:lnTo>
                  <a:pt x="13" y="5"/>
                </a:lnTo>
                <a:lnTo>
                  <a:pt x="13" y="8"/>
                </a:lnTo>
                <a:lnTo>
                  <a:pt x="13" y="13"/>
                </a:lnTo>
                <a:lnTo>
                  <a:pt x="10" y="17"/>
                </a:lnTo>
                <a:lnTo>
                  <a:pt x="8" y="19"/>
                </a:lnTo>
                <a:lnTo>
                  <a:pt x="3" y="19"/>
                </a:lnTo>
                <a:lnTo>
                  <a:pt x="0" y="15"/>
                </a:lnTo>
                <a:lnTo>
                  <a:pt x="1" y="12"/>
                </a:lnTo>
                <a:lnTo>
                  <a:pt x="3" y="7"/>
                </a:lnTo>
                <a:lnTo>
                  <a:pt x="6" y="2"/>
                </a:lnTo>
                <a:lnTo>
                  <a:pt x="8"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4" name="Freeform 57"/>
          <p:cNvSpPr>
            <a:spLocks/>
          </p:cNvSpPr>
          <p:nvPr/>
        </p:nvSpPr>
        <p:spPr bwMode="auto">
          <a:xfrm flipH="1">
            <a:off x="7677150" y="4837113"/>
            <a:ext cx="14288" cy="34925"/>
          </a:xfrm>
          <a:custGeom>
            <a:avLst/>
            <a:gdLst>
              <a:gd name="T0" fmla="*/ 2147483647 w 9"/>
              <a:gd name="T1" fmla="*/ 0 h 22"/>
              <a:gd name="T2" fmla="*/ 2147483647 w 9"/>
              <a:gd name="T3" fmla="*/ 0 h 22"/>
              <a:gd name="T4" fmla="*/ 2147483647 w 9"/>
              <a:gd name="T5" fmla="*/ 2147483647 h 22"/>
              <a:gd name="T6" fmla="*/ 2147483647 w 9"/>
              <a:gd name="T7" fmla="*/ 2147483647 h 22"/>
              <a:gd name="T8" fmla="*/ 2147483647 w 9"/>
              <a:gd name="T9" fmla="*/ 2147483647 h 22"/>
              <a:gd name="T10" fmla="*/ 2147483647 w 9"/>
              <a:gd name="T11" fmla="*/ 2147483647 h 22"/>
              <a:gd name="T12" fmla="*/ 2147483647 w 9"/>
              <a:gd name="T13" fmla="*/ 2147483647 h 22"/>
              <a:gd name="T14" fmla="*/ 2147483647 w 9"/>
              <a:gd name="T15" fmla="*/ 2147483647 h 22"/>
              <a:gd name="T16" fmla="*/ 2147483647 w 9"/>
              <a:gd name="T17" fmla="*/ 2147483647 h 22"/>
              <a:gd name="T18" fmla="*/ 2147483647 w 9"/>
              <a:gd name="T19" fmla="*/ 2147483647 h 22"/>
              <a:gd name="T20" fmla="*/ 2147483647 w 9"/>
              <a:gd name="T21" fmla="*/ 2147483647 h 22"/>
              <a:gd name="T22" fmla="*/ 2147483647 w 9"/>
              <a:gd name="T23" fmla="*/ 2147483647 h 22"/>
              <a:gd name="T24" fmla="*/ 0 w 9"/>
              <a:gd name="T25" fmla="*/ 2147483647 h 22"/>
              <a:gd name="T26" fmla="*/ 0 w 9"/>
              <a:gd name="T27" fmla="*/ 2147483647 h 22"/>
              <a:gd name="T28" fmla="*/ 0 w 9"/>
              <a:gd name="T29" fmla="*/ 2147483647 h 22"/>
              <a:gd name="T30" fmla="*/ 0 w 9"/>
              <a:gd name="T31" fmla="*/ 2147483647 h 22"/>
              <a:gd name="T32" fmla="*/ 0 w 9"/>
              <a:gd name="T33" fmla="*/ 2147483647 h 22"/>
              <a:gd name="T34" fmla="*/ 2147483647 w 9"/>
              <a:gd name="T35" fmla="*/ 2147483647 h 22"/>
              <a:gd name="T36" fmla="*/ 2147483647 w 9"/>
              <a:gd name="T37" fmla="*/ 0 h 22"/>
              <a:gd name="T38" fmla="*/ 2147483647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22"/>
              <a:gd name="T62" fmla="*/ 9 w 9"/>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22">
                <a:moveTo>
                  <a:pt x="2" y="0"/>
                </a:moveTo>
                <a:lnTo>
                  <a:pt x="3" y="0"/>
                </a:lnTo>
                <a:lnTo>
                  <a:pt x="6" y="3"/>
                </a:lnTo>
                <a:lnTo>
                  <a:pt x="7" y="5"/>
                </a:lnTo>
                <a:lnTo>
                  <a:pt x="8" y="9"/>
                </a:lnTo>
                <a:lnTo>
                  <a:pt x="8" y="11"/>
                </a:lnTo>
                <a:lnTo>
                  <a:pt x="9" y="15"/>
                </a:lnTo>
                <a:lnTo>
                  <a:pt x="9" y="17"/>
                </a:lnTo>
                <a:lnTo>
                  <a:pt x="8" y="21"/>
                </a:lnTo>
                <a:lnTo>
                  <a:pt x="7" y="22"/>
                </a:lnTo>
                <a:lnTo>
                  <a:pt x="6" y="22"/>
                </a:lnTo>
                <a:lnTo>
                  <a:pt x="2" y="22"/>
                </a:lnTo>
                <a:lnTo>
                  <a:pt x="0" y="19"/>
                </a:lnTo>
                <a:lnTo>
                  <a:pt x="0" y="17"/>
                </a:lnTo>
                <a:lnTo>
                  <a:pt x="0" y="15"/>
                </a:lnTo>
                <a:lnTo>
                  <a:pt x="0" y="11"/>
                </a:lnTo>
                <a:lnTo>
                  <a:pt x="0" y="9"/>
                </a:lnTo>
                <a:lnTo>
                  <a:pt x="1" y="4"/>
                </a:lnTo>
                <a:lnTo>
                  <a:pt x="2"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5" name="Freeform 58"/>
          <p:cNvSpPr>
            <a:spLocks/>
          </p:cNvSpPr>
          <p:nvPr/>
        </p:nvSpPr>
        <p:spPr bwMode="auto">
          <a:xfrm flipH="1">
            <a:off x="7526338" y="4851400"/>
            <a:ext cx="23812" cy="28575"/>
          </a:xfrm>
          <a:custGeom>
            <a:avLst/>
            <a:gdLst>
              <a:gd name="T0" fmla="*/ 2147483647 w 15"/>
              <a:gd name="T1" fmla="*/ 0 h 18"/>
              <a:gd name="T2" fmla="*/ 2147483647 w 15"/>
              <a:gd name="T3" fmla="*/ 2147483647 h 18"/>
              <a:gd name="T4" fmla="*/ 2147483647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2147483647 h 18"/>
              <a:gd name="T14" fmla="*/ 2147483647 w 15"/>
              <a:gd name="T15" fmla="*/ 2147483647 h 18"/>
              <a:gd name="T16" fmla="*/ 0 w 15"/>
              <a:gd name="T17" fmla="*/ 2147483647 h 18"/>
              <a:gd name="T18" fmla="*/ 0 w 15"/>
              <a:gd name="T19" fmla="*/ 2147483647 h 18"/>
              <a:gd name="T20" fmla="*/ 2147483647 w 15"/>
              <a:gd name="T21" fmla="*/ 2147483647 h 18"/>
              <a:gd name="T22" fmla="*/ 2147483647 w 15"/>
              <a:gd name="T23" fmla="*/ 2147483647 h 18"/>
              <a:gd name="T24" fmla="*/ 2147483647 w 15"/>
              <a:gd name="T25" fmla="*/ 0 h 18"/>
              <a:gd name="T26" fmla="*/ 2147483647 w 15"/>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8"/>
              <a:gd name="T44" fmla="*/ 15 w 1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8">
                <a:moveTo>
                  <a:pt x="11" y="0"/>
                </a:moveTo>
                <a:lnTo>
                  <a:pt x="13" y="1"/>
                </a:lnTo>
                <a:lnTo>
                  <a:pt x="15" y="3"/>
                </a:lnTo>
                <a:lnTo>
                  <a:pt x="15" y="7"/>
                </a:lnTo>
                <a:lnTo>
                  <a:pt x="13" y="10"/>
                </a:lnTo>
                <a:lnTo>
                  <a:pt x="10" y="13"/>
                </a:lnTo>
                <a:lnTo>
                  <a:pt x="7" y="17"/>
                </a:lnTo>
                <a:lnTo>
                  <a:pt x="4" y="18"/>
                </a:lnTo>
                <a:lnTo>
                  <a:pt x="0" y="17"/>
                </a:lnTo>
                <a:lnTo>
                  <a:pt x="0" y="12"/>
                </a:lnTo>
                <a:lnTo>
                  <a:pt x="4" y="7"/>
                </a:lnTo>
                <a:lnTo>
                  <a:pt x="6" y="2"/>
                </a:lnTo>
                <a:lnTo>
                  <a:pt x="11"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6" name="Freeform 59"/>
          <p:cNvSpPr>
            <a:spLocks/>
          </p:cNvSpPr>
          <p:nvPr/>
        </p:nvSpPr>
        <p:spPr bwMode="auto">
          <a:xfrm flipH="1">
            <a:off x="7493000" y="4878388"/>
            <a:ext cx="20638" cy="22225"/>
          </a:xfrm>
          <a:custGeom>
            <a:avLst/>
            <a:gdLst>
              <a:gd name="T0" fmla="*/ 2147483647 w 13"/>
              <a:gd name="T1" fmla="*/ 0 h 14"/>
              <a:gd name="T2" fmla="*/ 2147483647 w 13"/>
              <a:gd name="T3" fmla="*/ 2147483647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2147483647 w 13"/>
              <a:gd name="T13" fmla="*/ 2147483647 h 14"/>
              <a:gd name="T14" fmla="*/ 0 w 13"/>
              <a:gd name="T15" fmla="*/ 2147483647 h 14"/>
              <a:gd name="T16" fmla="*/ 2147483647 w 13"/>
              <a:gd name="T17" fmla="*/ 2147483647 h 14"/>
              <a:gd name="T18" fmla="*/ 2147483647 w 13"/>
              <a:gd name="T19" fmla="*/ 2147483647 h 14"/>
              <a:gd name="T20" fmla="*/ 2147483647 w 13"/>
              <a:gd name="T21" fmla="*/ 0 h 14"/>
              <a:gd name="T22" fmla="*/ 2147483647 w 13"/>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4"/>
              <a:gd name="T38" fmla="*/ 13 w 13"/>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4">
                <a:moveTo>
                  <a:pt x="9" y="0"/>
                </a:moveTo>
                <a:lnTo>
                  <a:pt x="12" y="1"/>
                </a:lnTo>
                <a:lnTo>
                  <a:pt x="13" y="3"/>
                </a:lnTo>
                <a:lnTo>
                  <a:pt x="12" y="8"/>
                </a:lnTo>
                <a:lnTo>
                  <a:pt x="10" y="12"/>
                </a:lnTo>
                <a:lnTo>
                  <a:pt x="6" y="14"/>
                </a:lnTo>
                <a:lnTo>
                  <a:pt x="1" y="14"/>
                </a:lnTo>
                <a:lnTo>
                  <a:pt x="0" y="8"/>
                </a:lnTo>
                <a:lnTo>
                  <a:pt x="1" y="4"/>
                </a:lnTo>
                <a:lnTo>
                  <a:pt x="5" y="2"/>
                </a:lnTo>
                <a:lnTo>
                  <a:pt x="9" y="0"/>
                </a:lnTo>
                <a:close/>
              </a:path>
            </a:pathLst>
          </a:custGeom>
          <a:solidFill>
            <a:srgbClr val="A33D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7" name="Freeform 60"/>
          <p:cNvSpPr>
            <a:spLocks/>
          </p:cNvSpPr>
          <p:nvPr/>
        </p:nvSpPr>
        <p:spPr bwMode="auto">
          <a:xfrm flipH="1">
            <a:off x="8270875" y="5789613"/>
            <a:ext cx="234950" cy="138112"/>
          </a:xfrm>
          <a:custGeom>
            <a:avLst/>
            <a:gdLst>
              <a:gd name="T0" fmla="*/ 2147483647 w 148"/>
              <a:gd name="T1" fmla="*/ 0 h 87"/>
              <a:gd name="T2" fmla="*/ 2147483647 w 148"/>
              <a:gd name="T3" fmla="*/ 0 h 87"/>
              <a:gd name="T4" fmla="*/ 2147483647 w 148"/>
              <a:gd name="T5" fmla="*/ 0 h 87"/>
              <a:gd name="T6" fmla="*/ 2147483647 w 148"/>
              <a:gd name="T7" fmla="*/ 2147483647 h 87"/>
              <a:gd name="T8" fmla="*/ 2147483647 w 148"/>
              <a:gd name="T9" fmla="*/ 2147483647 h 87"/>
              <a:gd name="T10" fmla="*/ 2147483647 w 148"/>
              <a:gd name="T11" fmla="*/ 2147483647 h 87"/>
              <a:gd name="T12" fmla="*/ 2147483647 w 148"/>
              <a:gd name="T13" fmla="*/ 2147483647 h 87"/>
              <a:gd name="T14" fmla="*/ 2147483647 w 148"/>
              <a:gd name="T15" fmla="*/ 2147483647 h 87"/>
              <a:gd name="T16" fmla="*/ 2147483647 w 148"/>
              <a:gd name="T17" fmla="*/ 2147483647 h 87"/>
              <a:gd name="T18" fmla="*/ 2147483647 w 148"/>
              <a:gd name="T19" fmla="*/ 2147483647 h 87"/>
              <a:gd name="T20" fmla="*/ 2147483647 w 148"/>
              <a:gd name="T21" fmla="*/ 2147483647 h 87"/>
              <a:gd name="T22" fmla="*/ 2147483647 w 148"/>
              <a:gd name="T23" fmla="*/ 2147483647 h 87"/>
              <a:gd name="T24" fmla="*/ 2147483647 w 148"/>
              <a:gd name="T25" fmla="*/ 2147483647 h 87"/>
              <a:gd name="T26" fmla="*/ 2147483647 w 148"/>
              <a:gd name="T27" fmla="*/ 2147483647 h 87"/>
              <a:gd name="T28" fmla="*/ 2147483647 w 148"/>
              <a:gd name="T29" fmla="*/ 2147483647 h 87"/>
              <a:gd name="T30" fmla="*/ 2147483647 w 148"/>
              <a:gd name="T31" fmla="*/ 2147483647 h 87"/>
              <a:gd name="T32" fmla="*/ 2147483647 w 148"/>
              <a:gd name="T33" fmla="*/ 2147483647 h 87"/>
              <a:gd name="T34" fmla="*/ 2147483647 w 148"/>
              <a:gd name="T35" fmla="*/ 2147483647 h 87"/>
              <a:gd name="T36" fmla="*/ 2147483647 w 148"/>
              <a:gd name="T37" fmla="*/ 2147483647 h 87"/>
              <a:gd name="T38" fmla="*/ 2147483647 w 148"/>
              <a:gd name="T39" fmla="*/ 2147483647 h 87"/>
              <a:gd name="T40" fmla="*/ 2147483647 w 148"/>
              <a:gd name="T41" fmla="*/ 2147483647 h 87"/>
              <a:gd name="T42" fmla="*/ 2147483647 w 148"/>
              <a:gd name="T43" fmla="*/ 2147483647 h 87"/>
              <a:gd name="T44" fmla="*/ 2147483647 w 148"/>
              <a:gd name="T45" fmla="*/ 2147483647 h 87"/>
              <a:gd name="T46" fmla="*/ 2147483647 w 148"/>
              <a:gd name="T47" fmla="*/ 2147483647 h 87"/>
              <a:gd name="T48" fmla="*/ 2147483647 w 148"/>
              <a:gd name="T49" fmla="*/ 2147483647 h 87"/>
              <a:gd name="T50" fmla="*/ 2147483647 w 148"/>
              <a:gd name="T51" fmla="*/ 2147483647 h 87"/>
              <a:gd name="T52" fmla="*/ 2147483647 w 148"/>
              <a:gd name="T53" fmla="*/ 2147483647 h 87"/>
              <a:gd name="T54" fmla="*/ 2147483647 w 148"/>
              <a:gd name="T55" fmla="*/ 2147483647 h 87"/>
              <a:gd name="T56" fmla="*/ 2147483647 w 148"/>
              <a:gd name="T57" fmla="*/ 2147483647 h 87"/>
              <a:gd name="T58" fmla="*/ 2147483647 w 148"/>
              <a:gd name="T59" fmla="*/ 2147483647 h 87"/>
              <a:gd name="T60" fmla="*/ 2147483647 w 148"/>
              <a:gd name="T61" fmla="*/ 2147483647 h 87"/>
              <a:gd name="T62" fmla="*/ 2147483647 w 148"/>
              <a:gd name="T63" fmla="*/ 2147483647 h 87"/>
              <a:gd name="T64" fmla="*/ 2147483647 w 148"/>
              <a:gd name="T65" fmla="*/ 2147483647 h 87"/>
              <a:gd name="T66" fmla="*/ 2147483647 w 148"/>
              <a:gd name="T67" fmla="*/ 2147483647 h 87"/>
              <a:gd name="T68" fmla="*/ 2147483647 w 148"/>
              <a:gd name="T69" fmla="*/ 2147483647 h 87"/>
              <a:gd name="T70" fmla="*/ 2147483647 w 148"/>
              <a:gd name="T71" fmla="*/ 2147483647 h 87"/>
              <a:gd name="T72" fmla="*/ 2147483647 w 148"/>
              <a:gd name="T73" fmla="*/ 2147483647 h 87"/>
              <a:gd name="T74" fmla="*/ 2147483647 w 148"/>
              <a:gd name="T75" fmla="*/ 0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87"/>
              <a:gd name="T116" fmla="*/ 148 w 14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87">
                <a:moveTo>
                  <a:pt x="30" y="0"/>
                </a:moveTo>
                <a:lnTo>
                  <a:pt x="31" y="0"/>
                </a:lnTo>
                <a:lnTo>
                  <a:pt x="34" y="0"/>
                </a:lnTo>
                <a:lnTo>
                  <a:pt x="38" y="0"/>
                </a:lnTo>
                <a:lnTo>
                  <a:pt x="44" y="0"/>
                </a:lnTo>
                <a:lnTo>
                  <a:pt x="50" y="0"/>
                </a:lnTo>
                <a:lnTo>
                  <a:pt x="59" y="1"/>
                </a:lnTo>
                <a:lnTo>
                  <a:pt x="67" y="1"/>
                </a:lnTo>
                <a:lnTo>
                  <a:pt x="77" y="2"/>
                </a:lnTo>
                <a:lnTo>
                  <a:pt x="86" y="4"/>
                </a:lnTo>
                <a:lnTo>
                  <a:pt x="93" y="5"/>
                </a:lnTo>
                <a:lnTo>
                  <a:pt x="100" y="5"/>
                </a:lnTo>
                <a:lnTo>
                  <a:pt x="107" y="7"/>
                </a:lnTo>
                <a:lnTo>
                  <a:pt x="112" y="8"/>
                </a:lnTo>
                <a:lnTo>
                  <a:pt x="116" y="11"/>
                </a:lnTo>
                <a:lnTo>
                  <a:pt x="118" y="12"/>
                </a:lnTo>
                <a:lnTo>
                  <a:pt x="118" y="14"/>
                </a:lnTo>
                <a:lnTo>
                  <a:pt x="115" y="17"/>
                </a:lnTo>
                <a:lnTo>
                  <a:pt x="110" y="18"/>
                </a:lnTo>
                <a:lnTo>
                  <a:pt x="106" y="18"/>
                </a:lnTo>
                <a:lnTo>
                  <a:pt x="102" y="18"/>
                </a:lnTo>
                <a:lnTo>
                  <a:pt x="100" y="17"/>
                </a:lnTo>
                <a:lnTo>
                  <a:pt x="96" y="17"/>
                </a:lnTo>
                <a:lnTo>
                  <a:pt x="94" y="17"/>
                </a:lnTo>
                <a:lnTo>
                  <a:pt x="90" y="16"/>
                </a:lnTo>
                <a:lnTo>
                  <a:pt x="88" y="16"/>
                </a:lnTo>
                <a:lnTo>
                  <a:pt x="86" y="16"/>
                </a:lnTo>
                <a:lnTo>
                  <a:pt x="82" y="17"/>
                </a:lnTo>
                <a:lnTo>
                  <a:pt x="82" y="19"/>
                </a:lnTo>
                <a:lnTo>
                  <a:pt x="82" y="21"/>
                </a:lnTo>
                <a:lnTo>
                  <a:pt x="84" y="23"/>
                </a:lnTo>
                <a:lnTo>
                  <a:pt x="87" y="24"/>
                </a:lnTo>
                <a:lnTo>
                  <a:pt x="92" y="25"/>
                </a:lnTo>
                <a:lnTo>
                  <a:pt x="95" y="25"/>
                </a:lnTo>
                <a:lnTo>
                  <a:pt x="101" y="27"/>
                </a:lnTo>
                <a:lnTo>
                  <a:pt x="106" y="28"/>
                </a:lnTo>
                <a:lnTo>
                  <a:pt x="112" y="29"/>
                </a:lnTo>
                <a:lnTo>
                  <a:pt x="117" y="29"/>
                </a:lnTo>
                <a:lnTo>
                  <a:pt x="122" y="30"/>
                </a:lnTo>
                <a:lnTo>
                  <a:pt x="127" y="31"/>
                </a:lnTo>
                <a:lnTo>
                  <a:pt x="133" y="33"/>
                </a:lnTo>
                <a:lnTo>
                  <a:pt x="136" y="34"/>
                </a:lnTo>
                <a:lnTo>
                  <a:pt x="139" y="35"/>
                </a:lnTo>
                <a:lnTo>
                  <a:pt x="141" y="35"/>
                </a:lnTo>
                <a:lnTo>
                  <a:pt x="144" y="37"/>
                </a:lnTo>
                <a:lnTo>
                  <a:pt x="142" y="40"/>
                </a:lnTo>
                <a:lnTo>
                  <a:pt x="140" y="41"/>
                </a:lnTo>
                <a:lnTo>
                  <a:pt x="136" y="42"/>
                </a:lnTo>
                <a:lnTo>
                  <a:pt x="133" y="43"/>
                </a:lnTo>
                <a:lnTo>
                  <a:pt x="127" y="43"/>
                </a:lnTo>
                <a:lnTo>
                  <a:pt x="123" y="45"/>
                </a:lnTo>
                <a:lnTo>
                  <a:pt x="119" y="45"/>
                </a:lnTo>
                <a:lnTo>
                  <a:pt x="118" y="45"/>
                </a:lnTo>
                <a:lnTo>
                  <a:pt x="148" y="58"/>
                </a:lnTo>
                <a:lnTo>
                  <a:pt x="125" y="65"/>
                </a:lnTo>
                <a:lnTo>
                  <a:pt x="147" y="71"/>
                </a:lnTo>
                <a:lnTo>
                  <a:pt x="122" y="80"/>
                </a:lnTo>
                <a:lnTo>
                  <a:pt x="144" y="86"/>
                </a:lnTo>
                <a:lnTo>
                  <a:pt x="142" y="86"/>
                </a:lnTo>
                <a:lnTo>
                  <a:pt x="139" y="86"/>
                </a:lnTo>
                <a:lnTo>
                  <a:pt x="134" y="86"/>
                </a:lnTo>
                <a:lnTo>
                  <a:pt x="129" y="87"/>
                </a:lnTo>
                <a:lnTo>
                  <a:pt x="121" y="86"/>
                </a:lnTo>
                <a:lnTo>
                  <a:pt x="113" y="86"/>
                </a:lnTo>
                <a:lnTo>
                  <a:pt x="104" y="86"/>
                </a:lnTo>
                <a:lnTo>
                  <a:pt x="94" y="86"/>
                </a:lnTo>
                <a:lnTo>
                  <a:pt x="83" y="85"/>
                </a:lnTo>
                <a:lnTo>
                  <a:pt x="73" y="83"/>
                </a:lnTo>
                <a:lnTo>
                  <a:pt x="61" y="82"/>
                </a:lnTo>
                <a:lnTo>
                  <a:pt x="50" y="80"/>
                </a:lnTo>
                <a:lnTo>
                  <a:pt x="40" y="76"/>
                </a:lnTo>
                <a:lnTo>
                  <a:pt x="29" y="74"/>
                </a:lnTo>
                <a:lnTo>
                  <a:pt x="19" y="70"/>
                </a:lnTo>
                <a:lnTo>
                  <a:pt x="9" y="65"/>
                </a:lnTo>
                <a:lnTo>
                  <a:pt x="0" y="23"/>
                </a:lnTo>
                <a:lnTo>
                  <a:pt x="30" y="0"/>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8" name="Freeform 61"/>
          <p:cNvSpPr>
            <a:spLocks/>
          </p:cNvSpPr>
          <p:nvPr/>
        </p:nvSpPr>
        <p:spPr bwMode="auto">
          <a:xfrm flipH="1">
            <a:off x="7754938" y="4773613"/>
            <a:ext cx="106362" cy="84137"/>
          </a:xfrm>
          <a:custGeom>
            <a:avLst/>
            <a:gdLst>
              <a:gd name="T0" fmla="*/ 2147483647 w 67"/>
              <a:gd name="T1" fmla="*/ 2147483647 h 53"/>
              <a:gd name="T2" fmla="*/ 2147483647 w 67"/>
              <a:gd name="T3" fmla="*/ 2147483647 h 53"/>
              <a:gd name="T4" fmla="*/ 2147483647 w 67"/>
              <a:gd name="T5" fmla="*/ 2147483647 h 53"/>
              <a:gd name="T6" fmla="*/ 2147483647 w 67"/>
              <a:gd name="T7" fmla="*/ 2147483647 h 53"/>
              <a:gd name="T8" fmla="*/ 2147483647 w 67"/>
              <a:gd name="T9" fmla="*/ 2147483647 h 53"/>
              <a:gd name="T10" fmla="*/ 2147483647 w 67"/>
              <a:gd name="T11" fmla="*/ 2147483647 h 53"/>
              <a:gd name="T12" fmla="*/ 2147483647 w 67"/>
              <a:gd name="T13" fmla="*/ 2147483647 h 53"/>
              <a:gd name="T14" fmla="*/ 2147483647 w 67"/>
              <a:gd name="T15" fmla="*/ 2147483647 h 53"/>
              <a:gd name="T16" fmla="*/ 2147483647 w 67"/>
              <a:gd name="T17" fmla="*/ 2147483647 h 53"/>
              <a:gd name="T18" fmla="*/ 2147483647 w 67"/>
              <a:gd name="T19" fmla="*/ 2147483647 h 53"/>
              <a:gd name="T20" fmla="*/ 2147483647 w 67"/>
              <a:gd name="T21" fmla="*/ 2147483647 h 53"/>
              <a:gd name="T22" fmla="*/ 2147483647 w 67"/>
              <a:gd name="T23" fmla="*/ 2147483647 h 53"/>
              <a:gd name="T24" fmla="*/ 2147483647 w 67"/>
              <a:gd name="T25" fmla="*/ 2147483647 h 53"/>
              <a:gd name="T26" fmla="*/ 2147483647 w 67"/>
              <a:gd name="T27" fmla="*/ 2147483647 h 53"/>
              <a:gd name="T28" fmla="*/ 2147483647 w 67"/>
              <a:gd name="T29" fmla="*/ 2147483647 h 53"/>
              <a:gd name="T30" fmla="*/ 2147483647 w 67"/>
              <a:gd name="T31" fmla="*/ 2147483647 h 53"/>
              <a:gd name="T32" fmla="*/ 2147483647 w 67"/>
              <a:gd name="T33" fmla="*/ 2147483647 h 53"/>
              <a:gd name="T34" fmla="*/ 2147483647 w 67"/>
              <a:gd name="T35" fmla="*/ 2147483647 h 53"/>
              <a:gd name="T36" fmla="*/ 2147483647 w 67"/>
              <a:gd name="T37" fmla="*/ 2147483647 h 53"/>
              <a:gd name="T38" fmla="*/ 2147483647 w 67"/>
              <a:gd name="T39" fmla="*/ 2147483647 h 53"/>
              <a:gd name="T40" fmla="*/ 2147483647 w 67"/>
              <a:gd name="T41" fmla="*/ 2147483647 h 53"/>
              <a:gd name="T42" fmla="*/ 2147483647 w 67"/>
              <a:gd name="T43" fmla="*/ 2147483647 h 53"/>
              <a:gd name="T44" fmla="*/ 2147483647 w 67"/>
              <a:gd name="T45" fmla="*/ 2147483647 h 53"/>
              <a:gd name="T46" fmla="*/ 2147483647 w 67"/>
              <a:gd name="T47" fmla="*/ 2147483647 h 53"/>
              <a:gd name="T48" fmla="*/ 2147483647 w 67"/>
              <a:gd name="T49" fmla="*/ 2147483647 h 53"/>
              <a:gd name="T50" fmla="*/ 2147483647 w 67"/>
              <a:gd name="T51" fmla="*/ 2147483647 h 53"/>
              <a:gd name="T52" fmla="*/ 2147483647 w 67"/>
              <a:gd name="T53" fmla="*/ 2147483647 h 53"/>
              <a:gd name="T54" fmla="*/ 2147483647 w 67"/>
              <a:gd name="T55" fmla="*/ 2147483647 h 53"/>
              <a:gd name="T56" fmla="*/ 2147483647 w 67"/>
              <a:gd name="T57" fmla="*/ 2147483647 h 53"/>
              <a:gd name="T58" fmla="*/ 0 w 67"/>
              <a:gd name="T59" fmla="*/ 2147483647 h 53"/>
              <a:gd name="T60" fmla="*/ 0 w 67"/>
              <a:gd name="T61" fmla="*/ 2147483647 h 53"/>
              <a:gd name="T62" fmla="*/ 0 w 67"/>
              <a:gd name="T63" fmla="*/ 2147483647 h 53"/>
              <a:gd name="T64" fmla="*/ 0 w 67"/>
              <a:gd name="T65" fmla="*/ 2147483647 h 53"/>
              <a:gd name="T66" fmla="*/ 2147483647 w 67"/>
              <a:gd name="T67" fmla="*/ 2147483647 h 53"/>
              <a:gd name="T68" fmla="*/ 2147483647 w 67"/>
              <a:gd name="T69" fmla="*/ 2147483647 h 53"/>
              <a:gd name="T70" fmla="*/ 2147483647 w 67"/>
              <a:gd name="T71" fmla="*/ 2147483647 h 53"/>
              <a:gd name="T72" fmla="*/ 2147483647 w 67"/>
              <a:gd name="T73" fmla="*/ 2147483647 h 53"/>
              <a:gd name="T74" fmla="*/ 2147483647 w 67"/>
              <a:gd name="T75" fmla="*/ 2147483647 h 53"/>
              <a:gd name="T76" fmla="*/ 2147483647 w 67"/>
              <a:gd name="T77" fmla="*/ 2147483647 h 53"/>
              <a:gd name="T78" fmla="*/ 2147483647 w 67"/>
              <a:gd name="T79" fmla="*/ 2147483647 h 53"/>
              <a:gd name="T80" fmla="*/ 2147483647 w 67"/>
              <a:gd name="T81" fmla="*/ 2147483647 h 53"/>
              <a:gd name="T82" fmla="*/ 2147483647 w 67"/>
              <a:gd name="T83" fmla="*/ 2147483647 h 53"/>
              <a:gd name="T84" fmla="*/ 2147483647 w 67"/>
              <a:gd name="T85" fmla="*/ 2147483647 h 53"/>
              <a:gd name="T86" fmla="*/ 2147483647 w 67"/>
              <a:gd name="T87" fmla="*/ 2147483647 h 53"/>
              <a:gd name="T88" fmla="*/ 2147483647 w 67"/>
              <a:gd name="T89" fmla="*/ 0 h 53"/>
              <a:gd name="T90" fmla="*/ 2147483647 w 67"/>
              <a:gd name="T91" fmla="*/ 2147483647 h 53"/>
              <a:gd name="T92" fmla="*/ 2147483647 w 67"/>
              <a:gd name="T93" fmla="*/ 2147483647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
              <a:gd name="T142" fmla="*/ 0 h 53"/>
              <a:gd name="T143" fmla="*/ 67 w 67"/>
              <a:gd name="T144" fmla="*/ 53 h 5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 h="53">
                <a:moveTo>
                  <a:pt x="7" y="1"/>
                </a:moveTo>
                <a:lnTo>
                  <a:pt x="10" y="1"/>
                </a:lnTo>
                <a:lnTo>
                  <a:pt x="12" y="1"/>
                </a:lnTo>
                <a:lnTo>
                  <a:pt x="15" y="3"/>
                </a:lnTo>
                <a:lnTo>
                  <a:pt x="18" y="4"/>
                </a:lnTo>
                <a:lnTo>
                  <a:pt x="23" y="5"/>
                </a:lnTo>
                <a:lnTo>
                  <a:pt x="28" y="8"/>
                </a:lnTo>
                <a:lnTo>
                  <a:pt x="33" y="10"/>
                </a:lnTo>
                <a:lnTo>
                  <a:pt x="38" y="12"/>
                </a:lnTo>
                <a:lnTo>
                  <a:pt x="42" y="15"/>
                </a:lnTo>
                <a:lnTo>
                  <a:pt x="47" y="18"/>
                </a:lnTo>
                <a:lnTo>
                  <a:pt x="52" y="22"/>
                </a:lnTo>
                <a:lnTo>
                  <a:pt x="56" y="26"/>
                </a:lnTo>
                <a:lnTo>
                  <a:pt x="61" y="32"/>
                </a:lnTo>
                <a:lnTo>
                  <a:pt x="63" y="37"/>
                </a:lnTo>
                <a:lnTo>
                  <a:pt x="67" y="43"/>
                </a:lnTo>
                <a:lnTo>
                  <a:pt x="65" y="43"/>
                </a:lnTo>
                <a:lnTo>
                  <a:pt x="62" y="45"/>
                </a:lnTo>
                <a:lnTo>
                  <a:pt x="59" y="45"/>
                </a:lnTo>
                <a:lnTo>
                  <a:pt x="57" y="47"/>
                </a:lnTo>
                <a:lnTo>
                  <a:pt x="53" y="49"/>
                </a:lnTo>
                <a:lnTo>
                  <a:pt x="50" y="50"/>
                </a:lnTo>
                <a:lnTo>
                  <a:pt x="45" y="50"/>
                </a:lnTo>
                <a:lnTo>
                  <a:pt x="40" y="51"/>
                </a:lnTo>
                <a:lnTo>
                  <a:pt x="35" y="52"/>
                </a:lnTo>
                <a:lnTo>
                  <a:pt x="29" y="53"/>
                </a:lnTo>
                <a:lnTo>
                  <a:pt x="22" y="52"/>
                </a:lnTo>
                <a:lnTo>
                  <a:pt x="16" y="52"/>
                </a:lnTo>
                <a:lnTo>
                  <a:pt x="7" y="52"/>
                </a:lnTo>
                <a:lnTo>
                  <a:pt x="0" y="51"/>
                </a:lnTo>
                <a:lnTo>
                  <a:pt x="0" y="50"/>
                </a:lnTo>
                <a:lnTo>
                  <a:pt x="0" y="49"/>
                </a:lnTo>
                <a:lnTo>
                  <a:pt x="0" y="45"/>
                </a:lnTo>
                <a:lnTo>
                  <a:pt x="1" y="43"/>
                </a:lnTo>
                <a:lnTo>
                  <a:pt x="1" y="39"/>
                </a:lnTo>
                <a:lnTo>
                  <a:pt x="3" y="34"/>
                </a:lnTo>
                <a:lnTo>
                  <a:pt x="3" y="29"/>
                </a:lnTo>
                <a:lnTo>
                  <a:pt x="4" y="26"/>
                </a:lnTo>
                <a:lnTo>
                  <a:pt x="4" y="20"/>
                </a:lnTo>
                <a:lnTo>
                  <a:pt x="5" y="16"/>
                </a:lnTo>
                <a:lnTo>
                  <a:pt x="5" y="11"/>
                </a:lnTo>
                <a:lnTo>
                  <a:pt x="6" y="9"/>
                </a:lnTo>
                <a:lnTo>
                  <a:pt x="6" y="4"/>
                </a:lnTo>
                <a:lnTo>
                  <a:pt x="7" y="3"/>
                </a:lnTo>
                <a:lnTo>
                  <a:pt x="7" y="0"/>
                </a:lnTo>
                <a:lnTo>
                  <a:pt x="7" y="1"/>
                </a:lnTo>
                <a:close/>
              </a:path>
            </a:pathLst>
          </a:custGeom>
          <a:solidFill>
            <a:srgbClr val="7DB8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39" name="Freeform 62"/>
          <p:cNvSpPr>
            <a:spLocks/>
          </p:cNvSpPr>
          <p:nvPr/>
        </p:nvSpPr>
        <p:spPr bwMode="auto">
          <a:xfrm flipH="1">
            <a:off x="7783513" y="4795838"/>
            <a:ext cx="76200" cy="42862"/>
          </a:xfrm>
          <a:custGeom>
            <a:avLst/>
            <a:gdLst>
              <a:gd name="T0" fmla="*/ 2147483647 w 48"/>
              <a:gd name="T1" fmla="*/ 0 h 27"/>
              <a:gd name="T2" fmla="*/ 2147483647 w 48"/>
              <a:gd name="T3" fmla="*/ 0 h 27"/>
              <a:gd name="T4" fmla="*/ 2147483647 w 48"/>
              <a:gd name="T5" fmla="*/ 0 h 27"/>
              <a:gd name="T6" fmla="*/ 2147483647 w 48"/>
              <a:gd name="T7" fmla="*/ 2147483647 h 27"/>
              <a:gd name="T8" fmla="*/ 2147483647 w 48"/>
              <a:gd name="T9" fmla="*/ 2147483647 h 27"/>
              <a:gd name="T10" fmla="*/ 2147483647 w 48"/>
              <a:gd name="T11" fmla="*/ 2147483647 h 27"/>
              <a:gd name="T12" fmla="*/ 2147483647 w 48"/>
              <a:gd name="T13" fmla="*/ 2147483647 h 27"/>
              <a:gd name="T14" fmla="*/ 2147483647 w 48"/>
              <a:gd name="T15" fmla="*/ 2147483647 h 27"/>
              <a:gd name="T16" fmla="*/ 2147483647 w 48"/>
              <a:gd name="T17" fmla="*/ 2147483647 h 27"/>
              <a:gd name="T18" fmla="*/ 2147483647 w 48"/>
              <a:gd name="T19" fmla="*/ 2147483647 h 27"/>
              <a:gd name="T20" fmla="*/ 2147483647 w 48"/>
              <a:gd name="T21" fmla="*/ 2147483647 h 27"/>
              <a:gd name="T22" fmla="*/ 2147483647 w 48"/>
              <a:gd name="T23" fmla="*/ 2147483647 h 27"/>
              <a:gd name="T24" fmla="*/ 2147483647 w 48"/>
              <a:gd name="T25" fmla="*/ 2147483647 h 27"/>
              <a:gd name="T26" fmla="*/ 2147483647 w 48"/>
              <a:gd name="T27" fmla="*/ 2147483647 h 27"/>
              <a:gd name="T28" fmla="*/ 2147483647 w 48"/>
              <a:gd name="T29" fmla="*/ 2147483647 h 27"/>
              <a:gd name="T30" fmla="*/ 2147483647 w 48"/>
              <a:gd name="T31" fmla="*/ 2147483647 h 27"/>
              <a:gd name="T32" fmla="*/ 2147483647 w 48"/>
              <a:gd name="T33" fmla="*/ 2147483647 h 27"/>
              <a:gd name="T34" fmla="*/ 2147483647 w 48"/>
              <a:gd name="T35" fmla="*/ 2147483647 h 27"/>
              <a:gd name="T36" fmla="*/ 2147483647 w 48"/>
              <a:gd name="T37" fmla="*/ 2147483647 h 27"/>
              <a:gd name="T38" fmla="*/ 2147483647 w 48"/>
              <a:gd name="T39" fmla="*/ 2147483647 h 27"/>
              <a:gd name="T40" fmla="*/ 2147483647 w 48"/>
              <a:gd name="T41" fmla="*/ 2147483647 h 27"/>
              <a:gd name="T42" fmla="*/ 2147483647 w 48"/>
              <a:gd name="T43" fmla="*/ 2147483647 h 27"/>
              <a:gd name="T44" fmla="*/ 2147483647 w 48"/>
              <a:gd name="T45" fmla="*/ 2147483647 h 27"/>
              <a:gd name="T46" fmla="*/ 2147483647 w 48"/>
              <a:gd name="T47" fmla="*/ 2147483647 h 27"/>
              <a:gd name="T48" fmla="*/ 2147483647 w 48"/>
              <a:gd name="T49" fmla="*/ 2147483647 h 27"/>
              <a:gd name="T50" fmla="*/ 2147483647 w 48"/>
              <a:gd name="T51" fmla="*/ 2147483647 h 27"/>
              <a:gd name="T52" fmla="*/ 0 w 48"/>
              <a:gd name="T53" fmla="*/ 2147483647 h 27"/>
              <a:gd name="T54" fmla="*/ 2147483647 w 48"/>
              <a:gd name="T55" fmla="*/ 0 h 27"/>
              <a:gd name="T56" fmla="*/ 2147483647 w 48"/>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27"/>
              <a:gd name="T89" fmla="*/ 48 w 48"/>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27">
                <a:moveTo>
                  <a:pt x="6" y="0"/>
                </a:moveTo>
                <a:lnTo>
                  <a:pt x="6" y="0"/>
                </a:lnTo>
                <a:lnTo>
                  <a:pt x="10" y="0"/>
                </a:lnTo>
                <a:lnTo>
                  <a:pt x="11" y="1"/>
                </a:lnTo>
                <a:lnTo>
                  <a:pt x="14" y="2"/>
                </a:lnTo>
                <a:lnTo>
                  <a:pt x="17" y="3"/>
                </a:lnTo>
                <a:lnTo>
                  <a:pt x="21" y="4"/>
                </a:lnTo>
                <a:lnTo>
                  <a:pt x="25" y="6"/>
                </a:lnTo>
                <a:lnTo>
                  <a:pt x="27" y="7"/>
                </a:lnTo>
                <a:lnTo>
                  <a:pt x="31" y="9"/>
                </a:lnTo>
                <a:lnTo>
                  <a:pt x="34" y="12"/>
                </a:lnTo>
                <a:lnTo>
                  <a:pt x="37" y="13"/>
                </a:lnTo>
                <a:lnTo>
                  <a:pt x="40" y="16"/>
                </a:lnTo>
                <a:lnTo>
                  <a:pt x="44" y="19"/>
                </a:lnTo>
                <a:lnTo>
                  <a:pt x="48" y="23"/>
                </a:lnTo>
                <a:lnTo>
                  <a:pt x="46" y="23"/>
                </a:lnTo>
                <a:lnTo>
                  <a:pt x="44" y="24"/>
                </a:lnTo>
                <a:lnTo>
                  <a:pt x="41" y="25"/>
                </a:lnTo>
                <a:lnTo>
                  <a:pt x="37" y="26"/>
                </a:lnTo>
                <a:lnTo>
                  <a:pt x="34" y="26"/>
                </a:lnTo>
                <a:lnTo>
                  <a:pt x="31" y="26"/>
                </a:lnTo>
                <a:lnTo>
                  <a:pt x="27" y="26"/>
                </a:lnTo>
                <a:lnTo>
                  <a:pt x="23" y="27"/>
                </a:lnTo>
                <a:lnTo>
                  <a:pt x="17" y="26"/>
                </a:lnTo>
                <a:lnTo>
                  <a:pt x="12" y="26"/>
                </a:lnTo>
                <a:lnTo>
                  <a:pt x="6" y="26"/>
                </a:lnTo>
                <a:lnTo>
                  <a:pt x="0" y="25"/>
                </a:lnTo>
                <a:lnTo>
                  <a:pt x="6" y="0"/>
                </a:lnTo>
                <a:close/>
              </a:path>
            </a:pathLst>
          </a:custGeom>
          <a:solidFill>
            <a:srgbClr val="08F0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0" name="Freeform 63"/>
          <p:cNvSpPr>
            <a:spLocks/>
          </p:cNvSpPr>
          <p:nvPr/>
        </p:nvSpPr>
        <p:spPr bwMode="auto">
          <a:xfrm flipH="1">
            <a:off x="7824788" y="4805363"/>
            <a:ext cx="31750" cy="30162"/>
          </a:xfrm>
          <a:custGeom>
            <a:avLst/>
            <a:gdLst>
              <a:gd name="T0" fmla="*/ 2147483647 w 20"/>
              <a:gd name="T1" fmla="*/ 2147483647 h 19"/>
              <a:gd name="T2" fmla="*/ 2147483647 w 20"/>
              <a:gd name="T3" fmla="*/ 2147483647 h 19"/>
              <a:gd name="T4" fmla="*/ 2147483647 w 20"/>
              <a:gd name="T5" fmla="*/ 2147483647 h 19"/>
              <a:gd name="T6" fmla="*/ 2147483647 w 20"/>
              <a:gd name="T7" fmla="*/ 2147483647 h 19"/>
              <a:gd name="T8" fmla="*/ 2147483647 w 20"/>
              <a:gd name="T9" fmla="*/ 2147483647 h 19"/>
              <a:gd name="T10" fmla="*/ 2147483647 w 20"/>
              <a:gd name="T11" fmla="*/ 2147483647 h 19"/>
              <a:gd name="T12" fmla="*/ 2147483647 w 20"/>
              <a:gd name="T13" fmla="*/ 2147483647 h 19"/>
              <a:gd name="T14" fmla="*/ 2147483647 w 20"/>
              <a:gd name="T15" fmla="*/ 0 h 19"/>
              <a:gd name="T16" fmla="*/ 2147483647 w 20"/>
              <a:gd name="T17" fmla="*/ 0 h 19"/>
              <a:gd name="T18" fmla="*/ 2147483647 w 20"/>
              <a:gd name="T19" fmla="*/ 0 h 19"/>
              <a:gd name="T20" fmla="*/ 2147483647 w 20"/>
              <a:gd name="T21" fmla="*/ 2147483647 h 19"/>
              <a:gd name="T22" fmla="*/ 2147483647 w 20"/>
              <a:gd name="T23" fmla="*/ 2147483647 h 19"/>
              <a:gd name="T24" fmla="*/ 0 w 20"/>
              <a:gd name="T25" fmla="*/ 2147483647 h 19"/>
              <a:gd name="T26" fmla="*/ 2147483647 w 20"/>
              <a:gd name="T27" fmla="*/ 2147483647 h 19"/>
              <a:gd name="T28" fmla="*/ 2147483647 w 20"/>
              <a:gd name="T29" fmla="*/ 2147483647 h 19"/>
              <a:gd name="T30" fmla="*/ 2147483647 w 20"/>
              <a:gd name="T31" fmla="*/ 2147483647 h 19"/>
              <a:gd name="T32" fmla="*/ 2147483647 w 20"/>
              <a:gd name="T33" fmla="*/ 2147483647 h 19"/>
              <a:gd name="T34" fmla="*/ 2147483647 w 20"/>
              <a:gd name="T35" fmla="*/ 214748364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9"/>
              <a:gd name="T56" fmla="*/ 20 w 20"/>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9">
                <a:moveTo>
                  <a:pt x="10" y="19"/>
                </a:moveTo>
                <a:lnTo>
                  <a:pt x="14" y="19"/>
                </a:lnTo>
                <a:lnTo>
                  <a:pt x="18" y="17"/>
                </a:lnTo>
                <a:lnTo>
                  <a:pt x="19" y="13"/>
                </a:lnTo>
                <a:lnTo>
                  <a:pt x="20" y="9"/>
                </a:lnTo>
                <a:lnTo>
                  <a:pt x="19" y="6"/>
                </a:lnTo>
                <a:lnTo>
                  <a:pt x="18" y="2"/>
                </a:lnTo>
                <a:lnTo>
                  <a:pt x="14" y="0"/>
                </a:lnTo>
                <a:lnTo>
                  <a:pt x="10" y="0"/>
                </a:lnTo>
                <a:lnTo>
                  <a:pt x="6" y="0"/>
                </a:lnTo>
                <a:lnTo>
                  <a:pt x="3" y="2"/>
                </a:lnTo>
                <a:lnTo>
                  <a:pt x="1" y="6"/>
                </a:lnTo>
                <a:lnTo>
                  <a:pt x="0" y="9"/>
                </a:lnTo>
                <a:lnTo>
                  <a:pt x="1" y="13"/>
                </a:lnTo>
                <a:lnTo>
                  <a:pt x="3" y="17"/>
                </a:lnTo>
                <a:lnTo>
                  <a:pt x="6" y="19"/>
                </a:lnTo>
                <a:lnTo>
                  <a:pt x="10" y="19"/>
                </a:lnTo>
                <a:close/>
              </a:path>
            </a:pathLst>
          </a:custGeom>
          <a:solidFill>
            <a:srgbClr val="5E75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1" name="Freeform 64"/>
          <p:cNvSpPr>
            <a:spLocks/>
          </p:cNvSpPr>
          <p:nvPr/>
        </p:nvSpPr>
        <p:spPr bwMode="auto">
          <a:xfrm flipH="1">
            <a:off x="7581900" y="4881563"/>
            <a:ext cx="39688" cy="36512"/>
          </a:xfrm>
          <a:custGeom>
            <a:avLst/>
            <a:gdLst>
              <a:gd name="T0" fmla="*/ 2147483647 w 25"/>
              <a:gd name="T1" fmla="*/ 2147483647 h 23"/>
              <a:gd name="T2" fmla="*/ 2147483647 w 25"/>
              <a:gd name="T3" fmla="*/ 2147483647 h 23"/>
              <a:gd name="T4" fmla="*/ 2147483647 w 25"/>
              <a:gd name="T5" fmla="*/ 2147483647 h 23"/>
              <a:gd name="T6" fmla="*/ 2147483647 w 25"/>
              <a:gd name="T7" fmla="*/ 2147483647 h 23"/>
              <a:gd name="T8" fmla="*/ 2147483647 w 25"/>
              <a:gd name="T9" fmla="*/ 2147483647 h 23"/>
              <a:gd name="T10" fmla="*/ 2147483647 w 25"/>
              <a:gd name="T11" fmla="*/ 2147483647 h 23"/>
              <a:gd name="T12" fmla="*/ 2147483647 w 25"/>
              <a:gd name="T13" fmla="*/ 2147483647 h 23"/>
              <a:gd name="T14" fmla="*/ 2147483647 w 25"/>
              <a:gd name="T15" fmla="*/ 0 h 23"/>
              <a:gd name="T16" fmla="*/ 2147483647 w 25"/>
              <a:gd name="T17" fmla="*/ 0 h 23"/>
              <a:gd name="T18" fmla="*/ 2147483647 w 25"/>
              <a:gd name="T19" fmla="*/ 0 h 23"/>
              <a:gd name="T20" fmla="*/ 2147483647 w 25"/>
              <a:gd name="T21" fmla="*/ 2147483647 h 23"/>
              <a:gd name="T22" fmla="*/ 2147483647 w 25"/>
              <a:gd name="T23" fmla="*/ 2147483647 h 23"/>
              <a:gd name="T24" fmla="*/ 0 w 25"/>
              <a:gd name="T25" fmla="*/ 2147483647 h 23"/>
              <a:gd name="T26" fmla="*/ 2147483647 w 25"/>
              <a:gd name="T27" fmla="*/ 2147483647 h 23"/>
              <a:gd name="T28" fmla="*/ 2147483647 w 25"/>
              <a:gd name="T29" fmla="*/ 2147483647 h 23"/>
              <a:gd name="T30" fmla="*/ 2147483647 w 25"/>
              <a:gd name="T31" fmla="*/ 2147483647 h 23"/>
              <a:gd name="T32" fmla="*/ 2147483647 w 25"/>
              <a:gd name="T33" fmla="*/ 2147483647 h 23"/>
              <a:gd name="T34" fmla="*/ 2147483647 w 25"/>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3"/>
              <a:gd name="T56" fmla="*/ 25 w 25"/>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3">
                <a:moveTo>
                  <a:pt x="12" y="23"/>
                </a:moveTo>
                <a:lnTo>
                  <a:pt x="16" y="22"/>
                </a:lnTo>
                <a:lnTo>
                  <a:pt x="21" y="19"/>
                </a:lnTo>
                <a:lnTo>
                  <a:pt x="23" y="16"/>
                </a:lnTo>
                <a:lnTo>
                  <a:pt x="25" y="12"/>
                </a:lnTo>
                <a:lnTo>
                  <a:pt x="23" y="7"/>
                </a:lnTo>
                <a:lnTo>
                  <a:pt x="21" y="4"/>
                </a:lnTo>
                <a:lnTo>
                  <a:pt x="16" y="0"/>
                </a:lnTo>
                <a:lnTo>
                  <a:pt x="12" y="0"/>
                </a:lnTo>
                <a:lnTo>
                  <a:pt x="8" y="0"/>
                </a:lnTo>
                <a:lnTo>
                  <a:pt x="4" y="4"/>
                </a:lnTo>
                <a:lnTo>
                  <a:pt x="2" y="7"/>
                </a:lnTo>
                <a:lnTo>
                  <a:pt x="0" y="12"/>
                </a:lnTo>
                <a:lnTo>
                  <a:pt x="2" y="16"/>
                </a:lnTo>
                <a:lnTo>
                  <a:pt x="4" y="19"/>
                </a:lnTo>
                <a:lnTo>
                  <a:pt x="8" y="22"/>
                </a:lnTo>
                <a:lnTo>
                  <a:pt x="12" y="23"/>
                </a:lnTo>
                <a:close/>
              </a:path>
            </a:pathLst>
          </a:custGeom>
          <a:solidFill>
            <a:srgbClr val="5E75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2" name="Freeform 65"/>
          <p:cNvSpPr>
            <a:spLocks/>
          </p:cNvSpPr>
          <p:nvPr/>
        </p:nvSpPr>
        <p:spPr bwMode="auto">
          <a:xfrm flipH="1">
            <a:off x="7726363" y="5053013"/>
            <a:ext cx="80962" cy="49212"/>
          </a:xfrm>
          <a:custGeom>
            <a:avLst/>
            <a:gdLst>
              <a:gd name="T0" fmla="*/ 0 w 51"/>
              <a:gd name="T1" fmla="*/ 2147483647 h 31"/>
              <a:gd name="T2" fmla="*/ 0 w 51"/>
              <a:gd name="T3" fmla="*/ 2147483647 h 31"/>
              <a:gd name="T4" fmla="*/ 2147483647 w 51"/>
              <a:gd name="T5" fmla="*/ 2147483647 h 31"/>
              <a:gd name="T6" fmla="*/ 2147483647 w 51"/>
              <a:gd name="T7" fmla="*/ 0 h 31"/>
              <a:gd name="T8" fmla="*/ 2147483647 w 51"/>
              <a:gd name="T9" fmla="*/ 0 h 31"/>
              <a:gd name="T10" fmla="*/ 2147483647 w 51"/>
              <a:gd name="T11" fmla="*/ 2147483647 h 31"/>
              <a:gd name="T12" fmla="*/ 2147483647 w 51"/>
              <a:gd name="T13" fmla="*/ 2147483647 h 31"/>
              <a:gd name="T14" fmla="*/ 2147483647 w 51"/>
              <a:gd name="T15" fmla="*/ 2147483647 h 31"/>
              <a:gd name="T16" fmla="*/ 2147483647 w 51"/>
              <a:gd name="T17" fmla="*/ 2147483647 h 31"/>
              <a:gd name="T18" fmla="*/ 2147483647 w 51"/>
              <a:gd name="T19" fmla="*/ 2147483647 h 31"/>
              <a:gd name="T20" fmla="*/ 2147483647 w 51"/>
              <a:gd name="T21" fmla="*/ 2147483647 h 31"/>
              <a:gd name="T22" fmla="*/ 2147483647 w 51"/>
              <a:gd name="T23" fmla="*/ 2147483647 h 31"/>
              <a:gd name="T24" fmla="*/ 2147483647 w 51"/>
              <a:gd name="T25" fmla="*/ 2147483647 h 31"/>
              <a:gd name="T26" fmla="*/ 2147483647 w 51"/>
              <a:gd name="T27" fmla="*/ 2147483647 h 31"/>
              <a:gd name="T28" fmla="*/ 2147483647 w 51"/>
              <a:gd name="T29" fmla="*/ 2147483647 h 31"/>
              <a:gd name="T30" fmla="*/ 2147483647 w 51"/>
              <a:gd name="T31" fmla="*/ 2147483647 h 31"/>
              <a:gd name="T32" fmla="*/ 2147483647 w 51"/>
              <a:gd name="T33" fmla="*/ 2147483647 h 31"/>
              <a:gd name="T34" fmla="*/ 2147483647 w 51"/>
              <a:gd name="T35" fmla="*/ 2147483647 h 31"/>
              <a:gd name="T36" fmla="*/ 2147483647 w 51"/>
              <a:gd name="T37" fmla="*/ 2147483647 h 31"/>
              <a:gd name="T38" fmla="*/ 2147483647 w 51"/>
              <a:gd name="T39" fmla="*/ 2147483647 h 31"/>
              <a:gd name="T40" fmla="*/ 2147483647 w 51"/>
              <a:gd name="T41" fmla="*/ 2147483647 h 31"/>
              <a:gd name="T42" fmla="*/ 2147483647 w 51"/>
              <a:gd name="T43" fmla="*/ 2147483647 h 31"/>
              <a:gd name="T44" fmla="*/ 2147483647 w 51"/>
              <a:gd name="T45" fmla="*/ 2147483647 h 31"/>
              <a:gd name="T46" fmla="*/ 2147483647 w 51"/>
              <a:gd name="T47" fmla="*/ 2147483647 h 31"/>
              <a:gd name="T48" fmla="*/ 2147483647 w 51"/>
              <a:gd name="T49" fmla="*/ 2147483647 h 31"/>
              <a:gd name="T50" fmla="*/ 2147483647 w 51"/>
              <a:gd name="T51" fmla="*/ 2147483647 h 31"/>
              <a:gd name="T52" fmla="*/ 2147483647 w 51"/>
              <a:gd name="T53" fmla="*/ 2147483647 h 31"/>
              <a:gd name="T54" fmla="*/ 2147483647 w 51"/>
              <a:gd name="T55" fmla="*/ 2147483647 h 31"/>
              <a:gd name="T56" fmla="*/ 2147483647 w 51"/>
              <a:gd name="T57" fmla="*/ 2147483647 h 31"/>
              <a:gd name="T58" fmla="*/ 2147483647 w 51"/>
              <a:gd name="T59" fmla="*/ 2147483647 h 31"/>
              <a:gd name="T60" fmla="*/ 2147483647 w 51"/>
              <a:gd name="T61" fmla="*/ 2147483647 h 31"/>
              <a:gd name="T62" fmla="*/ 2147483647 w 51"/>
              <a:gd name="T63" fmla="*/ 2147483647 h 31"/>
              <a:gd name="T64" fmla="*/ 0 w 51"/>
              <a:gd name="T65" fmla="*/ 2147483647 h 31"/>
              <a:gd name="T66" fmla="*/ 0 w 51"/>
              <a:gd name="T67" fmla="*/ 2147483647 h 31"/>
              <a:gd name="T68" fmla="*/ 0 w 51"/>
              <a:gd name="T69" fmla="*/ 2147483647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
              <a:gd name="T106" fmla="*/ 0 h 31"/>
              <a:gd name="T107" fmla="*/ 51 w 51"/>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 h="31">
                <a:moveTo>
                  <a:pt x="0" y="4"/>
                </a:moveTo>
                <a:lnTo>
                  <a:pt x="0" y="3"/>
                </a:lnTo>
                <a:lnTo>
                  <a:pt x="4" y="1"/>
                </a:lnTo>
                <a:lnTo>
                  <a:pt x="5" y="0"/>
                </a:lnTo>
                <a:lnTo>
                  <a:pt x="7" y="0"/>
                </a:lnTo>
                <a:lnTo>
                  <a:pt x="11" y="1"/>
                </a:lnTo>
                <a:lnTo>
                  <a:pt x="16" y="3"/>
                </a:lnTo>
                <a:lnTo>
                  <a:pt x="19" y="4"/>
                </a:lnTo>
                <a:lnTo>
                  <a:pt x="24" y="7"/>
                </a:lnTo>
                <a:lnTo>
                  <a:pt x="27" y="7"/>
                </a:lnTo>
                <a:lnTo>
                  <a:pt x="30" y="8"/>
                </a:lnTo>
                <a:lnTo>
                  <a:pt x="33" y="9"/>
                </a:lnTo>
                <a:lnTo>
                  <a:pt x="36" y="10"/>
                </a:lnTo>
                <a:lnTo>
                  <a:pt x="41" y="10"/>
                </a:lnTo>
                <a:lnTo>
                  <a:pt x="46" y="10"/>
                </a:lnTo>
                <a:lnTo>
                  <a:pt x="50" y="12"/>
                </a:lnTo>
                <a:lnTo>
                  <a:pt x="51" y="12"/>
                </a:lnTo>
                <a:lnTo>
                  <a:pt x="50" y="14"/>
                </a:lnTo>
                <a:lnTo>
                  <a:pt x="47" y="19"/>
                </a:lnTo>
                <a:lnTo>
                  <a:pt x="45" y="23"/>
                </a:lnTo>
                <a:lnTo>
                  <a:pt x="42" y="25"/>
                </a:lnTo>
                <a:lnTo>
                  <a:pt x="39" y="29"/>
                </a:lnTo>
                <a:lnTo>
                  <a:pt x="36" y="30"/>
                </a:lnTo>
                <a:lnTo>
                  <a:pt x="33" y="31"/>
                </a:lnTo>
                <a:lnTo>
                  <a:pt x="28" y="31"/>
                </a:lnTo>
                <a:lnTo>
                  <a:pt x="23" y="31"/>
                </a:lnTo>
                <a:lnTo>
                  <a:pt x="18" y="31"/>
                </a:lnTo>
                <a:lnTo>
                  <a:pt x="13" y="29"/>
                </a:lnTo>
                <a:lnTo>
                  <a:pt x="8" y="26"/>
                </a:lnTo>
                <a:lnTo>
                  <a:pt x="5" y="24"/>
                </a:lnTo>
                <a:lnTo>
                  <a:pt x="4" y="21"/>
                </a:lnTo>
                <a:lnTo>
                  <a:pt x="1" y="19"/>
                </a:lnTo>
                <a:lnTo>
                  <a:pt x="0" y="17"/>
                </a:lnTo>
                <a:lnTo>
                  <a:pt x="0" y="4"/>
                </a:lnTo>
                <a:close/>
              </a:path>
            </a:pathLst>
          </a:custGeom>
          <a:solidFill>
            <a:srgbClr val="FF91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3" name="Freeform 66"/>
          <p:cNvSpPr>
            <a:spLocks/>
          </p:cNvSpPr>
          <p:nvPr/>
        </p:nvSpPr>
        <p:spPr bwMode="auto">
          <a:xfrm flipH="1">
            <a:off x="7712075" y="5238750"/>
            <a:ext cx="60325" cy="80963"/>
          </a:xfrm>
          <a:custGeom>
            <a:avLst/>
            <a:gdLst>
              <a:gd name="T0" fmla="*/ 2147483647 w 38"/>
              <a:gd name="T1" fmla="*/ 2147483647 h 51"/>
              <a:gd name="T2" fmla="*/ 2147483647 w 38"/>
              <a:gd name="T3" fmla="*/ 2147483647 h 51"/>
              <a:gd name="T4" fmla="*/ 2147483647 w 38"/>
              <a:gd name="T5" fmla="*/ 2147483647 h 51"/>
              <a:gd name="T6" fmla="*/ 2147483647 w 38"/>
              <a:gd name="T7" fmla="*/ 2147483647 h 51"/>
              <a:gd name="T8" fmla="*/ 2147483647 w 38"/>
              <a:gd name="T9" fmla="*/ 2147483647 h 51"/>
              <a:gd name="T10" fmla="*/ 2147483647 w 38"/>
              <a:gd name="T11" fmla="*/ 2147483647 h 51"/>
              <a:gd name="T12" fmla="*/ 0 w 38"/>
              <a:gd name="T13" fmla="*/ 2147483647 h 51"/>
              <a:gd name="T14" fmla="*/ 2147483647 w 38"/>
              <a:gd name="T15" fmla="*/ 2147483647 h 51"/>
              <a:gd name="T16" fmla="*/ 2147483647 w 38"/>
              <a:gd name="T17" fmla="*/ 2147483647 h 51"/>
              <a:gd name="T18" fmla="*/ 2147483647 w 38"/>
              <a:gd name="T19" fmla="*/ 2147483647 h 51"/>
              <a:gd name="T20" fmla="*/ 2147483647 w 38"/>
              <a:gd name="T21" fmla="*/ 2147483647 h 51"/>
              <a:gd name="T22" fmla="*/ 2147483647 w 38"/>
              <a:gd name="T23" fmla="*/ 2147483647 h 51"/>
              <a:gd name="T24" fmla="*/ 2147483647 w 38"/>
              <a:gd name="T25" fmla="*/ 2147483647 h 51"/>
              <a:gd name="T26" fmla="*/ 2147483647 w 38"/>
              <a:gd name="T27" fmla="*/ 2147483647 h 51"/>
              <a:gd name="T28" fmla="*/ 2147483647 w 38"/>
              <a:gd name="T29" fmla="*/ 2147483647 h 51"/>
              <a:gd name="T30" fmla="*/ 2147483647 w 38"/>
              <a:gd name="T31" fmla="*/ 2147483647 h 51"/>
              <a:gd name="T32" fmla="*/ 2147483647 w 38"/>
              <a:gd name="T33" fmla="*/ 2147483647 h 51"/>
              <a:gd name="T34" fmla="*/ 2147483647 w 38"/>
              <a:gd name="T35" fmla="*/ 2147483647 h 51"/>
              <a:gd name="T36" fmla="*/ 2147483647 w 38"/>
              <a:gd name="T37" fmla="*/ 2147483647 h 51"/>
              <a:gd name="T38" fmla="*/ 2147483647 w 38"/>
              <a:gd name="T39" fmla="*/ 2147483647 h 51"/>
              <a:gd name="T40" fmla="*/ 2147483647 w 38"/>
              <a:gd name="T41" fmla="*/ 2147483647 h 51"/>
              <a:gd name="T42" fmla="*/ 2147483647 w 38"/>
              <a:gd name="T43" fmla="*/ 2147483647 h 51"/>
              <a:gd name="T44" fmla="*/ 2147483647 w 38"/>
              <a:gd name="T45" fmla="*/ 2147483647 h 51"/>
              <a:gd name="T46" fmla="*/ 2147483647 w 38"/>
              <a:gd name="T47" fmla="*/ 2147483647 h 51"/>
              <a:gd name="T48" fmla="*/ 2147483647 w 38"/>
              <a:gd name="T49" fmla="*/ 2147483647 h 51"/>
              <a:gd name="T50" fmla="*/ 2147483647 w 38"/>
              <a:gd name="T51" fmla="*/ 2147483647 h 51"/>
              <a:gd name="T52" fmla="*/ 2147483647 w 38"/>
              <a:gd name="T53" fmla="*/ 2147483647 h 51"/>
              <a:gd name="T54" fmla="*/ 2147483647 w 38"/>
              <a:gd name="T55" fmla="*/ 2147483647 h 51"/>
              <a:gd name="T56" fmla="*/ 2147483647 w 38"/>
              <a:gd name="T57" fmla="*/ 2147483647 h 51"/>
              <a:gd name="T58" fmla="*/ 2147483647 w 38"/>
              <a:gd name="T59" fmla="*/ 2147483647 h 51"/>
              <a:gd name="T60" fmla="*/ 2147483647 w 38"/>
              <a:gd name="T61" fmla="*/ 0 h 51"/>
              <a:gd name="T62" fmla="*/ 2147483647 w 38"/>
              <a:gd name="T63" fmla="*/ 2147483647 h 51"/>
              <a:gd name="T64" fmla="*/ 2147483647 w 38"/>
              <a:gd name="T65" fmla="*/ 2147483647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51"/>
              <a:gd name="T101" fmla="*/ 38 w 38"/>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51">
                <a:moveTo>
                  <a:pt x="11" y="10"/>
                </a:moveTo>
                <a:lnTo>
                  <a:pt x="11" y="10"/>
                </a:lnTo>
                <a:lnTo>
                  <a:pt x="8" y="13"/>
                </a:lnTo>
                <a:lnTo>
                  <a:pt x="6" y="17"/>
                </a:lnTo>
                <a:lnTo>
                  <a:pt x="3" y="22"/>
                </a:lnTo>
                <a:lnTo>
                  <a:pt x="1" y="26"/>
                </a:lnTo>
                <a:lnTo>
                  <a:pt x="0" y="33"/>
                </a:lnTo>
                <a:lnTo>
                  <a:pt x="1" y="37"/>
                </a:lnTo>
                <a:lnTo>
                  <a:pt x="5" y="41"/>
                </a:lnTo>
                <a:lnTo>
                  <a:pt x="8" y="43"/>
                </a:lnTo>
                <a:lnTo>
                  <a:pt x="13" y="47"/>
                </a:lnTo>
                <a:lnTo>
                  <a:pt x="18" y="48"/>
                </a:lnTo>
                <a:lnTo>
                  <a:pt x="23" y="51"/>
                </a:lnTo>
                <a:lnTo>
                  <a:pt x="26" y="51"/>
                </a:lnTo>
                <a:lnTo>
                  <a:pt x="31" y="48"/>
                </a:lnTo>
                <a:lnTo>
                  <a:pt x="32" y="47"/>
                </a:lnTo>
                <a:lnTo>
                  <a:pt x="35" y="45"/>
                </a:lnTo>
                <a:lnTo>
                  <a:pt x="36" y="43"/>
                </a:lnTo>
                <a:lnTo>
                  <a:pt x="37" y="40"/>
                </a:lnTo>
                <a:lnTo>
                  <a:pt x="37" y="36"/>
                </a:lnTo>
                <a:lnTo>
                  <a:pt x="38" y="33"/>
                </a:lnTo>
                <a:lnTo>
                  <a:pt x="38" y="29"/>
                </a:lnTo>
                <a:lnTo>
                  <a:pt x="38" y="25"/>
                </a:lnTo>
                <a:lnTo>
                  <a:pt x="38" y="23"/>
                </a:lnTo>
                <a:lnTo>
                  <a:pt x="38" y="19"/>
                </a:lnTo>
                <a:lnTo>
                  <a:pt x="38" y="16"/>
                </a:lnTo>
                <a:lnTo>
                  <a:pt x="38" y="13"/>
                </a:lnTo>
                <a:lnTo>
                  <a:pt x="37" y="7"/>
                </a:lnTo>
                <a:lnTo>
                  <a:pt x="36" y="4"/>
                </a:lnTo>
                <a:lnTo>
                  <a:pt x="35" y="1"/>
                </a:lnTo>
                <a:lnTo>
                  <a:pt x="35" y="0"/>
                </a:lnTo>
                <a:lnTo>
                  <a:pt x="11" y="10"/>
                </a:lnTo>
                <a:close/>
              </a:path>
            </a:pathLst>
          </a:custGeom>
          <a:solidFill>
            <a:srgbClr val="5E4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4" name="Freeform 67"/>
          <p:cNvSpPr>
            <a:spLocks/>
          </p:cNvSpPr>
          <p:nvPr/>
        </p:nvSpPr>
        <p:spPr bwMode="auto">
          <a:xfrm flipH="1">
            <a:off x="7462838" y="5402263"/>
            <a:ext cx="176212" cy="63500"/>
          </a:xfrm>
          <a:custGeom>
            <a:avLst/>
            <a:gdLst>
              <a:gd name="T0" fmla="*/ 2147483647 w 111"/>
              <a:gd name="T1" fmla="*/ 0 h 40"/>
              <a:gd name="T2" fmla="*/ 0 w 111"/>
              <a:gd name="T3" fmla="*/ 2147483647 h 40"/>
              <a:gd name="T4" fmla="*/ 0 w 111"/>
              <a:gd name="T5" fmla="*/ 2147483647 h 40"/>
              <a:gd name="T6" fmla="*/ 2147483647 w 111"/>
              <a:gd name="T7" fmla="*/ 2147483647 h 40"/>
              <a:gd name="T8" fmla="*/ 2147483647 w 111"/>
              <a:gd name="T9" fmla="*/ 2147483647 h 40"/>
              <a:gd name="T10" fmla="*/ 2147483647 w 111"/>
              <a:gd name="T11" fmla="*/ 2147483647 h 40"/>
              <a:gd name="T12" fmla="*/ 2147483647 w 111"/>
              <a:gd name="T13" fmla="*/ 2147483647 h 40"/>
              <a:gd name="T14" fmla="*/ 2147483647 w 111"/>
              <a:gd name="T15" fmla="*/ 2147483647 h 40"/>
              <a:gd name="T16" fmla="*/ 2147483647 w 111"/>
              <a:gd name="T17" fmla="*/ 2147483647 h 40"/>
              <a:gd name="T18" fmla="*/ 2147483647 w 111"/>
              <a:gd name="T19" fmla="*/ 2147483647 h 40"/>
              <a:gd name="T20" fmla="*/ 2147483647 w 111"/>
              <a:gd name="T21" fmla="*/ 2147483647 h 40"/>
              <a:gd name="T22" fmla="*/ 2147483647 w 111"/>
              <a:gd name="T23" fmla="*/ 2147483647 h 40"/>
              <a:gd name="T24" fmla="*/ 2147483647 w 111"/>
              <a:gd name="T25" fmla="*/ 2147483647 h 40"/>
              <a:gd name="T26" fmla="*/ 2147483647 w 111"/>
              <a:gd name="T27" fmla="*/ 2147483647 h 40"/>
              <a:gd name="T28" fmla="*/ 2147483647 w 111"/>
              <a:gd name="T29" fmla="*/ 2147483647 h 40"/>
              <a:gd name="T30" fmla="*/ 2147483647 w 111"/>
              <a:gd name="T31" fmla="*/ 2147483647 h 40"/>
              <a:gd name="T32" fmla="*/ 2147483647 w 111"/>
              <a:gd name="T33" fmla="*/ 2147483647 h 40"/>
              <a:gd name="T34" fmla="*/ 2147483647 w 111"/>
              <a:gd name="T35" fmla="*/ 2147483647 h 40"/>
              <a:gd name="T36" fmla="*/ 2147483647 w 111"/>
              <a:gd name="T37" fmla="*/ 2147483647 h 40"/>
              <a:gd name="T38" fmla="*/ 2147483647 w 111"/>
              <a:gd name="T39" fmla="*/ 2147483647 h 40"/>
              <a:gd name="T40" fmla="*/ 2147483647 w 111"/>
              <a:gd name="T41" fmla="*/ 2147483647 h 40"/>
              <a:gd name="T42" fmla="*/ 2147483647 w 111"/>
              <a:gd name="T43" fmla="*/ 2147483647 h 40"/>
              <a:gd name="T44" fmla="*/ 2147483647 w 111"/>
              <a:gd name="T45" fmla="*/ 2147483647 h 40"/>
              <a:gd name="T46" fmla="*/ 2147483647 w 111"/>
              <a:gd name="T47" fmla="*/ 2147483647 h 40"/>
              <a:gd name="T48" fmla="*/ 2147483647 w 111"/>
              <a:gd name="T49" fmla="*/ 2147483647 h 40"/>
              <a:gd name="T50" fmla="*/ 2147483647 w 111"/>
              <a:gd name="T51" fmla="*/ 2147483647 h 40"/>
              <a:gd name="T52" fmla="*/ 2147483647 w 111"/>
              <a:gd name="T53" fmla="*/ 2147483647 h 40"/>
              <a:gd name="T54" fmla="*/ 2147483647 w 111"/>
              <a:gd name="T55" fmla="*/ 2147483647 h 40"/>
              <a:gd name="T56" fmla="*/ 2147483647 w 111"/>
              <a:gd name="T57" fmla="*/ 2147483647 h 40"/>
              <a:gd name="T58" fmla="*/ 2147483647 w 111"/>
              <a:gd name="T59" fmla="*/ 2147483647 h 40"/>
              <a:gd name="T60" fmla="*/ 2147483647 w 111"/>
              <a:gd name="T61" fmla="*/ 2147483647 h 40"/>
              <a:gd name="T62" fmla="*/ 2147483647 w 111"/>
              <a:gd name="T63" fmla="*/ 2147483647 h 40"/>
              <a:gd name="T64" fmla="*/ 2147483647 w 111"/>
              <a:gd name="T65" fmla="*/ 2147483647 h 40"/>
              <a:gd name="T66" fmla="*/ 2147483647 w 111"/>
              <a:gd name="T67" fmla="*/ 2147483647 h 40"/>
              <a:gd name="T68" fmla="*/ 2147483647 w 111"/>
              <a:gd name="T69" fmla="*/ 0 h 40"/>
              <a:gd name="T70" fmla="*/ 2147483647 w 111"/>
              <a:gd name="T71" fmla="*/ 0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1"/>
              <a:gd name="T109" fmla="*/ 0 h 40"/>
              <a:gd name="T110" fmla="*/ 111 w 111"/>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1" h="40">
                <a:moveTo>
                  <a:pt x="11" y="0"/>
                </a:moveTo>
                <a:lnTo>
                  <a:pt x="0" y="35"/>
                </a:lnTo>
                <a:lnTo>
                  <a:pt x="4" y="35"/>
                </a:lnTo>
                <a:lnTo>
                  <a:pt x="9" y="35"/>
                </a:lnTo>
                <a:lnTo>
                  <a:pt x="15" y="36"/>
                </a:lnTo>
                <a:lnTo>
                  <a:pt x="22" y="36"/>
                </a:lnTo>
                <a:lnTo>
                  <a:pt x="31" y="37"/>
                </a:lnTo>
                <a:lnTo>
                  <a:pt x="39" y="38"/>
                </a:lnTo>
                <a:lnTo>
                  <a:pt x="50" y="40"/>
                </a:lnTo>
                <a:lnTo>
                  <a:pt x="59" y="40"/>
                </a:lnTo>
                <a:lnTo>
                  <a:pt x="68" y="40"/>
                </a:lnTo>
                <a:lnTo>
                  <a:pt x="77" y="38"/>
                </a:lnTo>
                <a:lnTo>
                  <a:pt x="86" y="38"/>
                </a:lnTo>
                <a:lnTo>
                  <a:pt x="92" y="37"/>
                </a:lnTo>
                <a:lnTo>
                  <a:pt x="100" y="36"/>
                </a:lnTo>
                <a:lnTo>
                  <a:pt x="103" y="34"/>
                </a:lnTo>
                <a:lnTo>
                  <a:pt x="107" y="31"/>
                </a:lnTo>
                <a:lnTo>
                  <a:pt x="111" y="2"/>
                </a:lnTo>
                <a:lnTo>
                  <a:pt x="109" y="2"/>
                </a:lnTo>
                <a:lnTo>
                  <a:pt x="106" y="2"/>
                </a:lnTo>
                <a:lnTo>
                  <a:pt x="101" y="2"/>
                </a:lnTo>
                <a:lnTo>
                  <a:pt x="95" y="3"/>
                </a:lnTo>
                <a:lnTo>
                  <a:pt x="86" y="5"/>
                </a:lnTo>
                <a:lnTo>
                  <a:pt x="78" y="6"/>
                </a:lnTo>
                <a:lnTo>
                  <a:pt x="68" y="6"/>
                </a:lnTo>
                <a:lnTo>
                  <a:pt x="59" y="7"/>
                </a:lnTo>
                <a:lnTo>
                  <a:pt x="49" y="7"/>
                </a:lnTo>
                <a:lnTo>
                  <a:pt x="40" y="7"/>
                </a:lnTo>
                <a:lnTo>
                  <a:pt x="32" y="7"/>
                </a:lnTo>
                <a:lnTo>
                  <a:pt x="25" y="7"/>
                </a:lnTo>
                <a:lnTo>
                  <a:pt x="17" y="6"/>
                </a:lnTo>
                <a:lnTo>
                  <a:pt x="14" y="5"/>
                </a:lnTo>
                <a:lnTo>
                  <a:pt x="10" y="2"/>
                </a:lnTo>
                <a:lnTo>
                  <a:pt x="11" y="0"/>
                </a:lnTo>
                <a:close/>
              </a:path>
            </a:pathLst>
          </a:custGeom>
          <a:solidFill>
            <a:srgbClr val="FFA6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5" name="Freeform 68"/>
          <p:cNvSpPr>
            <a:spLocks/>
          </p:cNvSpPr>
          <p:nvPr/>
        </p:nvSpPr>
        <p:spPr bwMode="auto">
          <a:xfrm flipH="1">
            <a:off x="7942263" y="5781675"/>
            <a:ext cx="39687" cy="41275"/>
          </a:xfrm>
          <a:custGeom>
            <a:avLst/>
            <a:gdLst>
              <a:gd name="T0" fmla="*/ 2147483647 w 25"/>
              <a:gd name="T1" fmla="*/ 2147483647 h 26"/>
              <a:gd name="T2" fmla="*/ 2147483647 w 25"/>
              <a:gd name="T3" fmla="*/ 2147483647 h 26"/>
              <a:gd name="T4" fmla="*/ 2147483647 w 25"/>
              <a:gd name="T5" fmla="*/ 2147483647 h 26"/>
              <a:gd name="T6" fmla="*/ 2147483647 w 25"/>
              <a:gd name="T7" fmla="*/ 2147483647 h 26"/>
              <a:gd name="T8" fmla="*/ 2147483647 w 25"/>
              <a:gd name="T9" fmla="*/ 2147483647 h 26"/>
              <a:gd name="T10" fmla="*/ 2147483647 w 25"/>
              <a:gd name="T11" fmla="*/ 2147483647 h 26"/>
              <a:gd name="T12" fmla="*/ 2147483647 w 25"/>
              <a:gd name="T13" fmla="*/ 2147483647 h 26"/>
              <a:gd name="T14" fmla="*/ 2147483647 w 25"/>
              <a:gd name="T15" fmla="*/ 0 h 26"/>
              <a:gd name="T16" fmla="*/ 2147483647 w 25"/>
              <a:gd name="T17" fmla="*/ 0 h 26"/>
              <a:gd name="T18" fmla="*/ 2147483647 w 25"/>
              <a:gd name="T19" fmla="*/ 0 h 26"/>
              <a:gd name="T20" fmla="*/ 2147483647 w 25"/>
              <a:gd name="T21" fmla="*/ 2147483647 h 26"/>
              <a:gd name="T22" fmla="*/ 0 w 25"/>
              <a:gd name="T23" fmla="*/ 2147483647 h 26"/>
              <a:gd name="T24" fmla="*/ 0 w 25"/>
              <a:gd name="T25" fmla="*/ 2147483647 h 26"/>
              <a:gd name="T26" fmla="*/ 0 w 25"/>
              <a:gd name="T27" fmla="*/ 2147483647 h 26"/>
              <a:gd name="T28" fmla="*/ 2147483647 w 25"/>
              <a:gd name="T29" fmla="*/ 2147483647 h 26"/>
              <a:gd name="T30" fmla="*/ 2147483647 w 25"/>
              <a:gd name="T31" fmla="*/ 2147483647 h 26"/>
              <a:gd name="T32" fmla="*/ 2147483647 w 25"/>
              <a:gd name="T33" fmla="*/ 2147483647 h 26"/>
              <a:gd name="T34" fmla="*/ 2147483647 w 25"/>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6"/>
              <a:gd name="T56" fmla="*/ 25 w 2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6">
                <a:moveTo>
                  <a:pt x="12" y="26"/>
                </a:moveTo>
                <a:lnTo>
                  <a:pt x="17" y="24"/>
                </a:lnTo>
                <a:lnTo>
                  <a:pt x="22" y="22"/>
                </a:lnTo>
                <a:lnTo>
                  <a:pt x="24" y="17"/>
                </a:lnTo>
                <a:lnTo>
                  <a:pt x="25" y="12"/>
                </a:lnTo>
                <a:lnTo>
                  <a:pt x="24" y="7"/>
                </a:lnTo>
                <a:lnTo>
                  <a:pt x="22" y="4"/>
                </a:lnTo>
                <a:lnTo>
                  <a:pt x="17" y="0"/>
                </a:lnTo>
                <a:lnTo>
                  <a:pt x="12" y="0"/>
                </a:lnTo>
                <a:lnTo>
                  <a:pt x="7" y="0"/>
                </a:lnTo>
                <a:lnTo>
                  <a:pt x="2" y="4"/>
                </a:lnTo>
                <a:lnTo>
                  <a:pt x="0" y="7"/>
                </a:lnTo>
                <a:lnTo>
                  <a:pt x="0" y="12"/>
                </a:lnTo>
                <a:lnTo>
                  <a:pt x="0" y="17"/>
                </a:lnTo>
                <a:lnTo>
                  <a:pt x="2" y="22"/>
                </a:lnTo>
                <a:lnTo>
                  <a:pt x="7" y="24"/>
                </a:lnTo>
                <a:lnTo>
                  <a:pt x="12" y="26"/>
                </a:lnTo>
                <a:close/>
              </a:path>
            </a:pathLst>
          </a:custGeom>
          <a:solidFill>
            <a:srgbClr val="A8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6" name="Freeform 69"/>
          <p:cNvSpPr>
            <a:spLocks/>
          </p:cNvSpPr>
          <p:nvPr/>
        </p:nvSpPr>
        <p:spPr bwMode="auto">
          <a:xfrm flipH="1">
            <a:off x="7553325" y="4795838"/>
            <a:ext cx="225425" cy="227012"/>
          </a:xfrm>
          <a:custGeom>
            <a:avLst/>
            <a:gdLst>
              <a:gd name="T0" fmla="*/ 2147483647 w 142"/>
              <a:gd name="T1" fmla="*/ 0 h 143"/>
              <a:gd name="T2" fmla="*/ 2147483647 w 142"/>
              <a:gd name="T3" fmla="*/ 0 h 143"/>
              <a:gd name="T4" fmla="*/ 2147483647 w 142"/>
              <a:gd name="T5" fmla="*/ 0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2147483647 w 142"/>
              <a:gd name="T15" fmla="*/ 2147483647 h 143"/>
              <a:gd name="T16" fmla="*/ 2147483647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2147483647 h 143"/>
              <a:gd name="T64" fmla="*/ 2147483647 w 142"/>
              <a:gd name="T65" fmla="*/ 2147483647 h 143"/>
              <a:gd name="T66" fmla="*/ 2147483647 w 142"/>
              <a:gd name="T67" fmla="*/ 2147483647 h 143"/>
              <a:gd name="T68" fmla="*/ 2147483647 w 142"/>
              <a:gd name="T69" fmla="*/ 2147483647 h 143"/>
              <a:gd name="T70" fmla="*/ 0 w 142"/>
              <a:gd name="T71" fmla="*/ 2147483647 h 143"/>
              <a:gd name="T72" fmla="*/ 2147483647 w 142"/>
              <a:gd name="T73" fmla="*/ 2147483647 h 143"/>
              <a:gd name="T74" fmla="*/ 2147483647 w 142"/>
              <a:gd name="T75" fmla="*/ 2147483647 h 143"/>
              <a:gd name="T76" fmla="*/ 2147483647 w 142"/>
              <a:gd name="T77" fmla="*/ 2147483647 h 143"/>
              <a:gd name="T78" fmla="*/ 2147483647 w 142"/>
              <a:gd name="T79" fmla="*/ 2147483647 h 143"/>
              <a:gd name="T80" fmla="*/ 2147483647 w 142"/>
              <a:gd name="T81" fmla="*/ 2147483647 h 143"/>
              <a:gd name="T82" fmla="*/ 2147483647 w 142"/>
              <a:gd name="T83" fmla="*/ 2147483647 h 143"/>
              <a:gd name="T84" fmla="*/ 2147483647 w 142"/>
              <a:gd name="T85" fmla="*/ 2147483647 h 143"/>
              <a:gd name="T86" fmla="*/ 2147483647 w 142"/>
              <a:gd name="T87" fmla="*/ 2147483647 h 143"/>
              <a:gd name="T88" fmla="*/ 2147483647 w 142"/>
              <a:gd name="T89" fmla="*/ 2147483647 h 143"/>
              <a:gd name="T90" fmla="*/ 2147483647 w 142"/>
              <a:gd name="T91" fmla="*/ 2147483647 h 143"/>
              <a:gd name="T92" fmla="*/ 2147483647 w 142"/>
              <a:gd name="T93" fmla="*/ 2147483647 h 143"/>
              <a:gd name="T94" fmla="*/ 2147483647 w 142"/>
              <a:gd name="T95" fmla="*/ 2147483647 h 143"/>
              <a:gd name="T96" fmla="*/ 2147483647 w 142"/>
              <a:gd name="T97" fmla="*/ 2147483647 h 143"/>
              <a:gd name="T98" fmla="*/ 2147483647 w 142"/>
              <a:gd name="T99" fmla="*/ 2147483647 h 143"/>
              <a:gd name="T100" fmla="*/ 2147483647 w 142"/>
              <a:gd name="T101" fmla="*/ 0 h 143"/>
              <a:gd name="T102" fmla="*/ 2147483647 w 142"/>
              <a:gd name="T103" fmla="*/ 0 h 1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143"/>
              <a:gd name="T158" fmla="*/ 142 w 142"/>
              <a:gd name="T159" fmla="*/ 143 h 1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143">
                <a:moveTo>
                  <a:pt x="81" y="0"/>
                </a:moveTo>
                <a:lnTo>
                  <a:pt x="85" y="0"/>
                </a:lnTo>
                <a:lnTo>
                  <a:pt x="88" y="0"/>
                </a:lnTo>
                <a:lnTo>
                  <a:pt x="91" y="0"/>
                </a:lnTo>
                <a:lnTo>
                  <a:pt x="96" y="0"/>
                </a:lnTo>
                <a:lnTo>
                  <a:pt x="98" y="0"/>
                </a:lnTo>
                <a:lnTo>
                  <a:pt x="103" y="1"/>
                </a:lnTo>
                <a:lnTo>
                  <a:pt x="105" y="1"/>
                </a:lnTo>
                <a:lnTo>
                  <a:pt x="109" y="2"/>
                </a:lnTo>
                <a:lnTo>
                  <a:pt x="113" y="2"/>
                </a:lnTo>
                <a:lnTo>
                  <a:pt x="116" y="3"/>
                </a:lnTo>
                <a:lnTo>
                  <a:pt x="120" y="3"/>
                </a:lnTo>
                <a:lnTo>
                  <a:pt x="122" y="4"/>
                </a:lnTo>
                <a:lnTo>
                  <a:pt x="126" y="6"/>
                </a:lnTo>
                <a:lnTo>
                  <a:pt x="130" y="6"/>
                </a:lnTo>
                <a:lnTo>
                  <a:pt x="132" y="7"/>
                </a:lnTo>
                <a:lnTo>
                  <a:pt x="137" y="8"/>
                </a:lnTo>
                <a:lnTo>
                  <a:pt x="138" y="12"/>
                </a:lnTo>
                <a:lnTo>
                  <a:pt x="142" y="15"/>
                </a:lnTo>
                <a:lnTo>
                  <a:pt x="137" y="15"/>
                </a:lnTo>
                <a:lnTo>
                  <a:pt x="132" y="15"/>
                </a:lnTo>
                <a:lnTo>
                  <a:pt x="127" y="15"/>
                </a:lnTo>
                <a:lnTo>
                  <a:pt x="124" y="15"/>
                </a:lnTo>
                <a:lnTo>
                  <a:pt x="119" y="14"/>
                </a:lnTo>
                <a:lnTo>
                  <a:pt x="114" y="13"/>
                </a:lnTo>
                <a:lnTo>
                  <a:pt x="109" y="12"/>
                </a:lnTo>
                <a:lnTo>
                  <a:pt x="105" y="12"/>
                </a:lnTo>
                <a:lnTo>
                  <a:pt x="101" y="10"/>
                </a:lnTo>
                <a:lnTo>
                  <a:pt x="96" y="10"/>
                </a:lnTo>
                <a:lnTo>
                  <a:pt x="91" y="9"/>
                </a:lnTo>
                <a:lnTo>
                  <a:pt x="87" y="9"/>
                </a:lnTo>
                <a:lnTo>
                  <a:pt x="82" y="9"/>
                </a:lnTo>
                <a:lnTo>
                  <a:pt x="78" y="10"/>
                </a:lnTo>
                <a:lnTo>
                  <a:pt x="74" y="12"/>
                </a:lnTo>
                <a:lnTo>
                  <a:pt x="69" y="13"/>
                </a:lnTo>
                <a:lnTo>
                  <a:pt x="62" y="14"/>
                </a:lnTo>
                <a:lnTo>
                  <a:pt x="56" y="16"/>
                </a:lnTo>
                <a:lnTo>
                  <a:pt x="50" y="19"/>
                </a:lnTo>
                <a:lnTo>
                  <a:pt x="46" y="24"/>
                </a:lnTo>
                <a:lnTo>
                  <a:pt x="41" y="27"/>
                </a:lnTo>
                <a:lnTo>
                  <a:pt x="39" y="33"/>
                </a:lnTo>
                <a:lnTo>
                  <a:pt x="35" y="38"/>
                </a:lnTo>
                <a:lnTo>
                  <a:pt x="33" y="44"/>
                </a:lnTo>
                <a:lnTo>
                  <a:pt x="30" y="50"/>
                </a:lnTo>
                <a:lnTo>
                  <a:pt x="29" y="58"/>
                </a:lnTo>
                <a:lnTo>
                  <a:pt x="27" y="64"/>
                </a:lnTo>
                <a:lnTo>
                  <a:pt x="26" y="71"/>
                </a:lnTo>
                <a:lnTo>
                  <a:pt x="24" y="77"/>
                </a:lnTo>
                <a:lnTo>
                  <a:pt x="22" y="83"/>
                </a:lnTo>
                <a:lnTo>
                  <a:pt x="21" y="89"/>
                </a:lnTo>
                <a:lnTo>
                  <a:pt x="20" y="95"/>
                </a:lnTo>
                <a:lnTo>
                  <a:pt x="17" y="99"/>
                </a:lnTo>
                <a:lnTo>
                  <a:pt x="16" y="105"/>
                </a:lnTo>
                <a:lnTo>
                  <a:pt x="15" y="107"/>
                </a:lnTo>
                <a:lnTo>
                  <a:pt x="13" y="110"/>
                </a:lnTo>
                <a:lnTo>
                  <a:pt x="12" y="113"/>
                </a:lnTo>
                <a:lnTo>
                  <a:pt x="12" y="116"/>
                </a:lnTo>
                <a:lnTo>
                  <a:pt x="11" y="120"/>
                </a:lnTo>
                <a:lnTo>
                  <a:pt x="12" y="127"/>
                </a:lnTo>
                <a:lnTo>
                  <a:pt x="12" y="129"/>
                </a:lnTo>
                <a:lnTo>
                  <a:pt x="15" y="131"/>
                </a:lnTo>
                <a:lnTo>
                  <a:pt x="16" y="134"/>
                </a:lnTo>
                <a:lnTo>
                  <a:pt x="21" y="136"/>
                </a:lnTo>
                <a:lnTo>
                  <a:pt x="21" y="139"/>
                </a:lnTo>
                <a:lnTo>
                  <a:pt x="21" y="143"/>
                </a:lnTo>
                <a:lnTo>
                  <a:pt x="15" y="142"/>
                </a:lnTo>
                <a:lnTo>
                  <a:pt x="11" y="142"/>
                </a:lnTo>
                <a:lnTo>
                  <a:pt x="6" y="137"/>
                </a:lnTo>
                <a:lnTo>
                  <a:pt x="4" y="131"/>
                </a:lnTo>
                <a:lnTo>
                  <a:pt x="1" y="127"/>
                </a:lnTo>
                <a:lnTo>
                  <a:pt x="1" y="123"/>
                </a:lnTo>
                <a:lnTo>
                  <a:pt x="0" y="118"/>
                </a:lnTo>
                <a:lnTo>
                  <a:pt x="1" y="113"/>
                </a:lnTo>
                <a:lnTo>
                  <a:pt x="3" y="108"/>
                </a:lnTo>
                <a:lnTo>
                  <a:pt x="4" y="104"/>
                </a:lnTo>
                <a:lnTo>
                  <a:pt x="5" y="99"/>
                </a:lnTo>
                <a:lnTo>
                  <a:pt x="7" y="94"/>
                </a:lnTo>
                <a:lnTo>
                  <a:pt x="9" y="89"/>
                </a:lnTo>
                <a:lnTo>
                  <a:pt x="11" y="83"/>
                </a:lnTo>
                <a:lnTo>
                  <a:pt x="12" y="78"/>
                </a:lnTo>
                <a:lnTo>
                  <a:pt x="13" y="73"/>
                </a:lnTo>
                <a:lnTo>
                  <a:pt x="15" y="70"/>
                </a:lnTo>
                <a:lnTo>
                  <a:pt x="15" y="65"/>
                </a:lnTo>
                <a:lnTo>
                  <a:pt x="17" y="60"/>
                </a:lnTo>
                <a:lnTo>
                  <a:pt x="18" y="54"/>
                </a:lnTo>
                <a:lnTo>
                  <a:pt x="21" y="48"/>
                </a:lnTo>
                <a:lnTo>
                  <a:pt x="22" y="43"/>
                </a:lnTo>
                <a:lnTo>
                  <a:pt x="24" y="37"/>
                </a:lnTo>
                <a:lnTo>
                  <a:pt x="27" y="32"/>
                </a:lnTo>
                <a:lnTo>
                  <a:pt x="29" y="27"/>
                </a:lnTo>
                <a:lnTo>
                  <a:pt x="33" y="23"/>
                </a:lnTo>
                <a:lnTo>
                  <a:pt x="36" y="18"/>
                </a:lnTo>
                <a:lnTo>
                  <a:pt x="39" y="14"/>
                </a:lnTo>
                <a:lnTo>
                  <a:pt x="44" y="10"/>
                </a:lnTo>
                <a:lnTo>
                  <a:pt x="49" y="7"/>
                </a:lnTo>
                <a:lnTo>
                  <a:pt x="53" y="4"/>
                </a:lnTo>
                <a:lnTo>
                  <a:pt x="58" y="3"/>
                </a:lnTo>
                <a:lnTo>
                  <a:pt x="64" y="3"/>
                </a:lnTo>
                <a:lnTo>
                  <a:pt x="72" y="3"/>
                </a:lnTo>
                <a:lnTo>
                  <a:pt x="74" y="2"/>
                </a:lnTo>
                <a:lnTo>
                  <a:pt x="76" y="1"/>
                </a:lnTo>
                <a:lnTo>
                  <a:pt x="80" y="0"/>
                </a:lnTo>
                <a:lnTo>
                  <a:pt x="81" y="0"/>
                </a:lnTo>
                <a:close/>
              </a:path>
            </a:pathLst>
          </a:custGeom>
          <a:solidFill>
            <a:srgbClr val="F7B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7" name="Freeform 70"/>
          <p:cNvSpPr>
            <a:spLocks/>
          </p:cNvSpPr>
          <p:nvPr/>
        </p:nvSpPr>
        <p:spPr bwMode="auto">
          <a:xfrm flipH="1">
            <a:off x="8513763" y="4779963"/>
            <a:ext cx="101600" cy="90487"/>
          </a:xfrm>
          <a:custGeom>
            <a:avLst/>
            <a:gdLst>
              <a:gd name="T0" fmla="*/ 2147483647 w 64"/>
              <a:gd name="T1" fmla="*/ 2147483647 h 57"/>
              <a:gd name="T2" fmla="*/ 2147483647 w 64"/>
              <a:gd name="T3" fmla="*/ 2147483647 h 57"/>
              <a:gd name="T4" fmla="*/ 2147483647 w 64"/>
              <a:gd name="T5" fmla="*/ 2147483647 h 57"/>
              <a:gd name="T6" fmla="*/ 2147483647 w 64"/>
              <a:gd name="T7" fmla="*/ 2147483647 h 57"/>
              <a:gd name="T8" fmla="*/ 2147483647 w 64"/>
              <a:gd name="T9" fmla="*/ 2147483647 h 57"/>
              <a:gd name="T10" fmla="*/ 2147483647 w 64"/>
              <a:gd name="T11" fmla="*/ 2147483647 h 57"/>
              <a:gd name="T12" fmla="*/ 2147483647 w 64"/>
              <a:gd name="T13" fmla="*/ 2147483647 h 57"/>
              <a:gd name="T14" fmla="*/ 2147483647 w 64"/>
              <a:gd name="T15" fmla="*/ 2147483647 h 57"/>
              <a:gd name="T16" fmla="*/ 2147483647 w 64"/>
              <a:gd name="T17" fmla="*/ 2147483647 h 57"/>
              <a:gd name="T18" fmla="*/ 2147483647 w 64"/>
              <a:gd name="T19" fmla="*/ 2147483647 h 57"/>
              <a:gd name="T20" fmla="*/ 2147483647 w 64"/>
              <a:gd name="T21" fmla="*/ 2147483647 h 57"/>
              <a:gd name="T22" fmla="*/ 2147483647 w 64"/>
              <a:gd name="T23" fmla="*/ 2147483647 h 57"/>
              <a:gd name="T24" fmla="*/ 2147483647 w 64"/>
              <a:gd name="T25" fmla="*/ 2147483647 h 57"/>
              <a:gd name="T26" fmla="*/ 2147483647 w 64"/>
              <a:gd name="T27" fmla="*/ 2147483647 h 57"/>
              <a:gd name="T28" fmla="*/ 2147483647 w 64"/>
              <a:gd name="T29" fmla="*/ 2147483647 h 57"/>
              <a:gd name="T30" fmla="*/ 2147483647 w 64"/>
              <a:gd name="T31" fmla="*/ 2147483647 h 57"/>
              <a:gd name="T32" fmla="*/ 2147483647 w 64"/>
              <a:gd name="T33" fmla="*/ 2147483647 h 57"/>
              <a:gd name="T34" fmla="*/ 2147483647 w 64"/>
              <a:gd name="T35" fmla="*/ 2147483647 h 57"/>
              <a:gd name="T36" fmla="*/ 2147483647 w 64"/>
              <a:gd name="T37" fmla="*/ 2147483647 h 57"/>
              <a:gd name="T38" fmla="*/ 2147483647 w 64"/>
              <a:gd name="T39" fmla="*/ 2147483647 h 57"/>
              <a:gd name="T40" fmla="*/ 2147483647 w 64"/>
              <a:gd name="T41" fmla="*/ 2147483647 h 57"/>
              <a:gd name="T42" fmla="*/ 2147483647 w 64"/>
              <a:gd name="T43" fmla="*/ 2147483647 h 57"/>
              <a:gd name="T44" fmla="*/ 2147483647 w 64"/>
              <a:gd name="T45" fmla="*/ 2147483647 h 57"/>
              <a:gd name="T46" fmla="*/ 2147483647 w 64"/>
              <a:gd name="T47" fmla="*/ 2147483647 h 57"/>
              <a:gd name="T48" fmla="*/ 2147483647 w 64"/>
              <a:gd name="T49" fmla="*/ 2147483647 h 57"/>
              <a:gd name="T50" fmla="*/ 2147483647 w 64"/>
              <a:gd name="T51" fmla="*/ 2147483647 h 57"/>
              <a:gd name="T52" fmla="*/ 2147483647 w 64"/>
              <a:gd name="T53" fmla="*/ 2147483647 h 57"/>
              <a:gd name="T54" fmla="*/ 2147483647 w 64"/>
              <a:gd name="T55" fmla="*/ 2147483647 h 57"/>
              <a:gd name="T56" fmla="*/ 2147483647 w 64"/>
              <a:gd name="T57" fmla="*/ 2147483647 h 57"/>
              <a:gd name="T58" fmla="*/ 2147483647 w 64"/>
              <a:gd name="T59" fmla="*/ 2147483647 h 57"/>
              <a:gd name="T60" fmla="*/ 2147483647 w 64"/>
              <a:gd name="T61" fmla="*/ 2147483647 h 57"/>
              <a:gd name="T62" fmla="*/ 2147483647 w 64"/>
              <a:gd name="T63" fmla="*/ 0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57"/>
              <a:gd name="T98" fmla="*/ 64 w 64"/>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57">
                <a:moveTo>
                  <a:pt x="36" y="0"/>
                </a:moveTo>
                <a:lnTo>
                  <a:pt x="41" y="4"/>
                </a:lnTo>
                <a:lnTo>
                  <a:pt x="42" y="7"/>
                </a:lnTo>
                <a:lnTo>
                  <a:pt x="42" y="11"/>
                </a:lnTo>
                <a:lnTo>
                  <a:pt x="41" y="16"/>
                </a:lnTo>
                <a:lnTo>
                  <a:pt x="38" y="19"/>
                </a:lnTo>
                <a:lnTo>
                  <a:pt x="37" y="24"/>
                </a:lnTo>
                <a:lnTo>
                  <a:pt x="38" y="29"/>
                </a:lnTo>
                <a:lnTo>
                  <a:pt x="42" y="33"/>
                </a:lnTo>
                <a:lnTo>
                  <a:pt x="43" y="35"/>
                </a:lnTo>
                <a:lnTo>
                  <a:pt x="48" y="35"/>
                </a:lnTo>
                <a:lnTo>
                  <a:pt x="53" y="35"/>
                </a:lnTo>
                <a:lnTo>
                  <a:pt x="57" y="35"/>
                </a:lnTo>
                <a:lnTo>
                  <a:pt x="60" y="35"/>
                </a:lnTo>
                <a:lnTo>
                  <a:pt x="64" y="37"/>
                </a:lnTo>
                <a:lnTo>
                  <a:pt x="64" y="39"/>
                </a:lnTo>
                <a:lnTo>
                  <a:pt x="64" y="41"/>
                </a:lnTo>
                <a:lnTo>
                  <a:pt x="64" y="42"/>
                </a:lnTo>
                <a:lnTo>
                  <a:pt x="64" y="46"/>
                </a:lnTo>
                <a:lnTo>
                  <a:pt x="59" y="46"/>
                </a:lnTo>
                <a:lnTo>
                  <a:pt x="54" y="45"/>
                </a:lnTo>
                <a:lnTo>
                  <a:pt x="48" y="45"/>
                </a:lnTo>
                <a:lnTo>
                  <a:pt x="44" y="45"/>
                </a:lnTo>
                <a:lnTo>
                  <a:pt x="40" y="45"/>
                </a:lnTo>
                <a:lnTo>
                  <a:pt x="35" y="46"/>
                </a:lnTo>
                <a:lnTo>
                  <a:pt x="30" y="46"/>
                </a:lnTo>
                <a:lnTo>
                  <a:pt x="28" y="49"/>
                </a:lnTo>
                <a:lnTo>
                  <a:pt x="28" y="46"/>
                </a:lnTo>
                <a:lnTo>
                  <a:pt x="30" y="41"/>
                </a:lnTo>
                <a:lnTo>
                  <a:pt x="32" y="35"/>
                </a:lnTo>
                <a:lnTo>
                  <a:pt x="35" y="31"/>
                </a:lnTo>
                <a:lnTo>
                  <a:pt x="34" y="28"/>
                </a:lnTo>
                <a:lnTo>
                  <a:pt x="32" y="25"/>
                </a:lnTo>
                <a:lnTo>
                  <a:pt x="29" y="25"/>
                </a:lnTo>
                <a:lnTo>
                  <a:pt x="26" y="25"/>
                </a:lnTo>
                <a:lnTo>
                  <a:pt x="25" y="26"/>
                </a:lnTo>
                <a:lnTo>
                  <a:pt x="23" y="29"/>
                </a:lnTo>
                <a:lnTo>
                  <a:pt x="20" y="33"/>
                </a:lnTo>
                <a:lnTo>
                  <a:pt x="19" y="37"/>
                </a:lnTo>
                <a:lnTo>
                  <a:pt x="17" y="42"/>
                </a:lnTo>
                <a:lnTo>
                  <a:pt x="14" y="47"/>
                </a:lnTo>
                <a:lnTo>
                  <a:pt x="12" y="52"/>
                </a:lnTo>
                <a:lnTo>
                  <a:pt x="8" y="57"/>
                </a:lnTo>
                <a:lnTo>
                  <a:pt x="7" y="55"/>
                </a:lnTo>
                <a:lnTo>
                  <a:pt x="3" y="54"/>
                </a:lnTo>
                <a:lnTo>
                  <a:pt x="1" y="52"/>
                </a:lnTo>
                <a:lnTo>
                  <a:pt x="0" y="52"/>
                </a:lnTo>
                <a:lnTo>
                  <a:pt x="3" y="48"/>
                </a:lnTo>
                <a:lnTo>
                  <a:pt x="8" y="45"/>
                </a:lnTo>
                <a:lnTo>
                  <a:pt x="12" y="41"/>
                </a:lnTo>
                <a:lnTo>
                  <a:pt x="14" y="36"/>
                </a:lnTo>
                <a:lnTo>
                  <a:pt x="17" y="31"/>
                </a:lnTo>
                <a:lnTo>
                  <a:pt x="18" y="26"/>
                </a:lnTo>
                <a:lnTo>
                  <a:pt x="18" y="22"/>
                </a:lnTo>
                <a:lnTo>
                  <a:pt x="17" y="16"/>
                </a:lnTo>
                <a:lnTo>
                  <a:pt x="19" y="16"/>
                </a:lnTo>
                <a:lnTo>
                  <a:pt x="24" y="16"/>
                </a:lnTo>
                <a:lnTo>
                  <a:pt x="26" y="14"/>
                </a:lnTo>
                <a:lnTo>
                  <a:pt x="30" y="13"/>
                </a:lnTo>
                <a:lnTo>
                  <a:pt x="34" y="10"/>
                </a:lnTo>
                <a:lnTo>
                  <a:pt x="36" y="7"/>
                </a:lnTo>
                <a:lnTo>
                  <a:pt x="36" y="4"/>
                </a:lnTo>
                <a:lnTo>
                  <a:pt x="36" y="0"/>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8" name="Freeform 71"/>
          <p:cNvSpPr>
            <a:spLocks/>
          </p:cNvSpPr>
          <p:nvPr/>
        </p:nvSpPr>
        <p:spPr bwMode="auto">
          <a:xfrm flipH="1">
            <a:off x="7653338" y="4560888"/>
            <a:ext cx="28575" cy="44450"/>
          </a:xfrm>
          <a:custGeom>
            <a:avLst/>
            <a:gdLst>
              <a:gd name="T0" fmla="*/ 2147483647 w 18"/>
              <a:gd name="T1" fmla="*/ 0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0 w 18"/>
              <a:gd name="T17" fmla="*/ 2147483647 h 28"/>
              <a:gd name="T18" fmla="*/ 0 w 18"/>
              <a:gd name="T19" fmla="*/ 2147483647 h 28"/>
              <a:gd name="T20" fmla="*/ 2147483647 w 18"/>
              <a:gd name="T21" fmla="*/ 2147483647 h 28"/>
              <a:gd name="T22" fmla="*/ 2147483647 w 18"/>
              <a:gd name="T23" fmla="*/ 2147483647 h 28"/>
              <a:gd name="T24" fmla="*/ 2147483647 w 18"/>
              <a:gd name="T25" fmla="*/ 2147483647 h 28"/>
              <a:gd name="T26" fmla="*/ 2147483647 w 18"/>
              <a:gd name="T27" fmla="*/ 2147483647 h 28"/>
              <a:gd name="T28" fmla="*/ 2147483647 w 18"/>
              <a:gd name="T29" fmla="*/ 0 h 28"/>
              <a:gd name="T30" fmla="*/ 2147483647 w 18"/>
              <a:gd name="T31" fmla="*/ 0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28"/>
              <a:gd name="T50" fmla="*/ 18 w 18"/>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28">
                <a:moveTo>
                  <a:pt x="14" y="0"/>
                </a:moveTo>
                <a:lnTo>
                  <a:pt x="17" y="4"/>
                </a:lnTo>
                <a:lnTo>
                  <a:pt x="18" y="7"/>
                </a:lnTo>
                <a:lnTo>
                  <a:pt x="17" y="12"/>
                </a:lnTo>
                <a:lnTo>
                  <a:pt x="14" y="17"/>
                </a:lnTo>
                <a:lnTo>
                  <a:pt x="9" y="23"/>
                </a:lnTo>
                <a:lnTo>
                  <a:pt x="7" y="28"/>
                </a:lnTo>
                <a:lnTo>
                  <a:pt x="1" y="24"/>
                </a:lnTo>
                <a:lnTo>
                  <a:pt x="0" y="22"/>
                </a:lnTo>
                <a:lnTo>
                  <a:pt x="0" y="17"/>
                </a:lnTo>
                <a:lnTo>
                  <a:pt x="2" y="13"/>
                </a:lnTo>
                <a:lnTo>
                  <a:pt x="4" y="10"/>
                </a:lnTo>
                <a:lnTo>
                  <a:pt x="7" y="6"/>
                </a:lnTo>
                <a:lnTo>
                  <a:pt x="11" y="2"/>
                </a:lnTo>
                <a:lnTo>
                  <a:pt x="14"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49" name="Freeform 72"/>
          <p:cNvSpPr>
            <a:spLocks/>
          </p:cNvSpPr>
          <p:nvPr/>
        </p:nvSpPr>
        <p:spPr bwMode="auto">
          <a:xfrm flipH="1">
            <a:off x="7581900" y="4570413"/>
            <a:ext cx="25400" cy="50800"/>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2147483647 w 16"/>
              <a:gd name="T19" fmla="*/ 2147483647 h 32"/>
              <a:gd name="T20" fmla="*/ 2147483647 w 16"/>
              <a:gd name="T21" fmla="*/ 2147483647 h 32"/>
              <a:gd name="T22" fmla="*/ 2147483647 w 16"/>
              <a:gd name="T23" fmla="*/ 2147483647 h 32"/>
              <a:gd name="T24" fmla="*/ 2147483647 w 16"/>
              <a:gd name="T25" fmla="*/ 2147483647 h 32"/>
              <a:gd name="T26" fmla="*/ 0 w 16"/>
              <a:gd name="T27" fmla="*/ 2147483647 h 32"/>
              <a:gd name="T28" fmla="*/ 0 w 16"/>
              <a:gd name="T29" fmla="*/ 2147483647 h 32"/>
              <a:gd name="T30" fmla="*/ 2147483647 w 16"/>
              <a:gd name="T31" fmla="*/ 2147483647 h 32"/>
              <a:gd name="T32" fmla="*/ 2147483647 w 16"/>
              <a:gd name="T33" fmla="*/ 0 h 32"/>
              <a:gd name="T34" fmla="*/ 2147483647 w 16"/>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2"/>
              <a:gd name="T56" fmla="*/ 16 w 16"/>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2">
                <a:moveTo>
                  <a:pt x="5" y="0"/>
                </a:moveTo>
                <a:lnTo>
                  <a:pt x="8" y="2"/>
                </a:lnTo>
                <a:lnTo>
                  <a:pt x="12" y="7"/>
                </a:lnTo>
                <a:lnTo>
                  <a:pt x="14" y="11"/>
                </a:lnTo>
                <a:lnTo>
                  <a:pt x="16" y="17"/>
                </a:lnTo>
                <a:lnTo>
                  <a:pt x="16" y="21"/>
                </a:lnTo>
                <a:lnTo>
                  <a:pt x="16" y="24"/>
                </a:lnTo>
                <a:lnTo>
                  <a:pt x="13" y="28"/>
                </a:lnTo>
                <a:lnTo>
                  <a:pt x="11" y="32"/>
                </a:lnTo>
                <a:lnTo>
                  <a:pt x="7" y="28"/>
                </a:lnTo>
                <a:lnTo>
                  <a:pt x="5" y="24"/>
                </a:lnTo>
                <a:lnTo>
                  <a:pt x="2" y="21"/>
                </a:lnTo>
                <a:lnTo>
                  <a:pt x="1" y="16"/>
                </a:lnTo>
                <a:lnTo>
                  <a:pt x="0" y="11"/>
                </a:lnTo>
                <a:lnTo>
                  <a:pt x="0" y="7"/>
                </a:lnTo>
                <a:lnTo>
                  <a:pt x="1" y="2"/>
                </a:lnTo>
                <a:lnTo>
                  <a:pt x="5"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0" name="Freeform 73"/>
          <p:cNvSpPr>
            <a:spLocks/>
          </p:cNvSpPr>
          <p:nvPr/>
        </p:nvSpPr>
        <p:spPr bwMode="auto">
          <a:xfrm flipH="1">
            <a:off x="7534275" y="4573588"/>
            <a:ext cx="19050" cy="42862"/>
          </a:xfrm>
          <a:custGeom>
            <a:avLst/>
            <a:gdLst>
              <a:gd name="T0" fmla="*/ 2147483647 w 12"/>
              <a:gd name="T1" fmla="*/ 0 h 27"/>
              <a:gd name="T2" fmla="*/ 2147483647 w 12"/>
              <a:gd name="T3" fmla="*/ 2147483647 h 27"/>
              <a:gd name="T4" fmla="*/ 2147483647 w 12"/>
              <a:gd name="T5" fmla="*/ 2147483647 h 27"/>
              <a:gd name="T6" fmla="*/ 2147483647 w 12"/>
              <a:gd name="T7" fmla="*/ 2147483647 h 27"/>
              <a:gd name="T8" fmla="*/ 2147483647 w 12"/>
              <a:gd name="T9" fmla="*/ 2147483647 h 27"/>
              <a:gd name="T10" fmla="*/ 2147483647 w 12"/>
              <a:gd name="T11" fmla="*/ 2147483647 h 27"/>
              <a:gd name="T12" fmla="*/ 2147483647 w 12"/>
              <a:gd name="T13" fmla="*/ 2147483647 h 27"/>
              <a:gd name="T14" fmla="*/ 2147483647 w 12"/>
              <a:gd name="T15" fmla="*/ 2147483647 h 27"/>
              <a:gd name="T16" fmla="*/ 2147483647 w 12"/>
              <a:gd name="T17" fmla="*/ 2147483647 h 27"/>
              <a:gd name="T18" fmla="*/ 2147483647 w 12"/>
              <a:gd name="T19" fmla="*/ 2147483647 h 27"/>
              <a:gd name="T20" fmla="*/ 2147483647 w 12"/>
              <a:gd name="T21" fmla="*/ 2147483647 h 27"/>
              <a:gd name="T22" fmla="*/ 2147483647 w 12"/>
              <a:gd name="T23" fmla="*/ 2147483647 h 27"/>
              <a:gd name="T24" fmla="*/ 2147483647 w 12"/>
              <a:gd name="T25" fmla="*/ 2147483647 h 27"/>
              <a:gd name="T26" fmla="*/ 0 w 12"/>
              <a:gd name="T27" fmla="*/ 2147483647 h 27"/>
              <a:gd name="T28" fmla="*/ 2147483647 w 12"/>
              <a:gd name="T29" fmla="*/ 2147483647 h 27"/>
              <a:gd name="T30" fmla="*/ 2147483647 w 12"/>
              <a:gd name="T31" fmla="*/ 2147483647 h 27"/>
              <a:gd name="T32" fmla="*/ 2147483647 w 12"/>
              <a:gd name="T33" fmla="*/ 2147483647 h 27"/>
              <a:gd name="T34" fmla="*/ 2147483647 w 12"/>
              <a:gd name="T35" fmla="*/ 2147483647 h 27"/>
              <a:gd name="T36" fmla="*/ 2147483647 w 12"/>
              <a:gd name="T37" fmla="*/ 0 h 27"/>
              <a:gd name="T38" fmla="*/ 2147483647 w 12"/>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27"/>
              <a:gd name="T62" fmla="*/ 12 w 12"/>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27">
                <a:moveTo>
                  <a:pt x="6" y="0"/>
                </a:moveTo>
                <a:lnTo>
                  <a:pt x="9" y="3"/>
                </a:lnTo>
                <a:lnTo>
                  <a:pt x="12" y="9"/>
                </a:lnTo>
                <a:lnTo>
                  <a:pt x="12" y="11"/>
                </a:lnTo>
                <a:lnTo>
                  <a:pt x="12" y="15"/>
                </a:lnTo>
                <a:lnTo>
                  <a:pt x="12" y="17"/>
                </a:lnTo>
                <a:lnTo>
                  <a:pt x="11" y="21"/>
                </a:lnTo>
                <a:lnTo>
                  <a:pt x="9" y="22"/>
                </a:lnTo>
                <a:lnTo>
                  <a:pt x="7" y="25"/>
                </a:lnTo>
                <a:lnTo>
                  <a:pt x="3" y="26"/>
                </a:lnTo>
                <a:lnTo>
                  <a:pt x="1" y="27"/>
                </a:lnTo>
                <a:lnTo>
                  <a:pt x="1" y="22"/>
                </a:lnTo>
                <a:lnTo>
                  <a:pt x="1" y="19"/>
                </a:lnTo>
                <a:lnTo>
                  <a:pt x="0" y="15"/>
                </a:lnTo>
                <a:lnTo>
                  <a:pt x="1" y="13"/>
                </a:lnTo>
                <a:lnTo>
                  <a:pt x="1" y="9"/>
                </a:lnTo>
                <a:lnTo>
                  <a:pt x="2" y="5"/>
                </a:lnTo>
                <a:lnTo>
                  <a:pt x="3" y="3"/>
                </a:lnTo>
                <a:lnTo>
                  <a:pt x="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1" name="Freeform 74"/>
          <p:cNvSpPr>
            <a:spLocks/>
          </p:cNvSpPr>
          <p:nvPr/>
        </p:nvSpPr>
        <p:spPr bwMode="auto">
          <a:xfrm flipH="1">
            <a:off x="7735888" y="4581525"/>
            <a:ext cx="22225" cy="28575"/>
          </a:xfrm>
          <a:custGeom>
            <a:avLst/>
            <a:gdLst>
              <a:gd name="T0" fmla="*/ 2147483647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2147483647 w 14"/>
              <a:gd name="T15" fmla="*/ 2147483647 h 18"/>
              <a:gd name="T16" fmla="*/ 0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0 h 18"/>
              <a:gd name="T26" fmla="*/ 2147483647 w 14"/>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8"/>
              <a:gd name="T44" fmla="*/ 14 w 14"/>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8">
                <a:moveTo>
                  <a:pt x="8" y="0"/>
                </a:moveTo>
                <a:lnTo>
                  <a:pt x="11" y="2"/>
                </a:lnTo>
                <a:lnTo>
                  <a:pt x="14" y="4"/>
                </a:lnTo>
                <a:lnTo>
                  <a:pt x="14" y="9"/>
                </a:lnTo>
                <a:lnTo>
                  <a:pt x="13" y="12"/>
                </a:lnTo>
                <a:lnTo>
                  <a:pt x="10" y="16"/>
                </a:lnTo>
                <a:lnTo>
                  <a:pt x="8" y="18"/>
                </a:lnTo>
                <a:lnTo>
                  <a:pt x="4" y="17"/>
                </a:lnTo>
                <a:lnTo>
                  <a:pt x="0" y="15"/>
                </a:lnTo>
                <a:lnTo>
                  <a:pt x="2" y="10"/>
                </a:lnTo>
                <a:lnTo>
                  <a:pt x="4" y="5"/>
                </a:lnTo>
                <a:lnTo>
                  <a:pt x="7" y="2"/>
                </a:lnTo>
                <a:lnTo>
                  <a:pt x="8"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2" name="Freeform 75"/>
          <p:cNvSpPr>
            <a:spLocks/>
          </p:cNvSpPr>
          <p:nvPr/>
        </p:nvSpPr>
        <p:spPr bwMode="auto">
          <a:xfrm flipH="1">
            <a:off x="7705725" y="4605338"/>
            <a:ext cx="34925" cy="57150"/>
          </a:xfrm>
          <a:custGeom>
            <a:avLst/>
            <a:gdLst>
              <a:gd name="T0" fmla="*/ 2147483647 w 22"/>
              <a:gd name="T1" fmla="*/ 0 h 36"/>
              <a:gd name="T2" fmla="*/ 2147483647 w 22"/>
              <a:gd name="T3" fmla="*/ 2147483647 h 36"/>
              <a:gd name="T4" fmla="*/ 2147483647 w 22"/>
              <a:gd name="T5" fmla="*/ 2147483647 h 36"/>
              <a:gd name="T6" fmla="*/ 2147483647 w 22"/>
              <a:gd name="T7" fmla="*/ 2147483647 h 36"/>
              <a:gd name="T8" fmla="*/ 2147483647 w 22"/>
              <a:gd name="T9" fmla="*/ 2147483647 h 36"/>
              <a:gd name="T10" fmla="*/ 2147483647 w 22"/>
              <a:gd name="T11" fmla="*/ 2147483647 h 36"/>
              <a:gd name="T12" fmla="*/ 2147483647 w 22"/>
              <a:gd name="T13" fmla="*/ 2147483647 h 36"/>
              <a:gd name="T14" fmla="*/ 2147483647 w 22"/>
              <a:gd name="T15" fmla="*/ 2147483647 h 36"/>
              <a:gd name="T16" fmla="*/ 2147483647 w 22"/>
              <a:gd name="T17" fmla="*/ 2147483647 h 36"/>
              <a:gd name="T18" fmla="*/ 2147483647 w 22"/>
              <a:gd name="T19" fmla="*/ 2147483647 h 36"/>
              <a:gd name="T20" fmla="*/ 0 w 22"/>
              <a:gd name="T21" fmla="*/ 2147483647 h 36"/>
              <a:gd name="T22" fmla="*/ 0 w 22"/>
              <a:gd name="T23" fmla="*/ 2147483647 h 36"/>
              <a:gd name="T24" fmla="*/ 2147483647 w 22"/>
              <a:gd name="T25" fmla="*/ 2147483647 h 36"/>
              <a:gd name="T26" fmla="*/ 2147483647 w 22"/>
              <a:gd name="T27" fmla="*/ 2147483647 h 36"/>
              <a:gd name="T28" fmla="*/ 2147483647 w 22"/>
              <a:gd name="T29" fmla="*/ 2147483647 h 36"/>
              <a:gd name="T30" fmla="*/ 2147483647 w 22"/>
              <a:gd name="T31" fmla="*/ 2147483647 h 36"/>
              <a:gd name="T32" fmla="*/ 2147483647 w 22"/>
              <a:gd name="T33" fmla="*/ 2147483647 h 36"/>
              <a:gd name="T34" fmla="*/ 2147483647 w 22"/>
              <a:gd name="T35" fmla="*/ 2147483647 h 36"/>
              <a:gd name="T36" fmla="*/ 2147483647 w 22"/>
              <a:gd name="T37" fmla="*/ 0 h 36"/>
              <a:gd name="T38" fmla="*/ 2147483647 w 22"/>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6"/>
              <a:gd name="T62" fmla="*/ 22 w 2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6">
                <a:moveTo>
                  <a:pt x="20" y="0"/>
                </a:moveTo>
                <a:lnTo>
                  <a:pt x="22" y="2"/>
                </a:lnTo>
                <a:lnTo>
                  <a:pt x="22" y="7"/>
                </a:lnTo>
                <a:lnTo>
                  <a:pt x="21" y="13"/>
                </a:lnTo>
                <a:lnTo>
                  <a:pt x="18" y="18"/>
                </a:lnTo>
                <a:lnTo>
                  <a:pt x="15" y="22"/>
                </a:lnTo>
                <a:lnTo>
                  <a:pt x="11" y="26"/>
                </a:lnTo>
                <a:lnTo>
                  <a:pt x="9" y="31"/>
                </a:lnTo>
                <a:lnTo>
                  <a:pt x="8" y="36"/>
                </a:lnTo>
                <a:lnTo>
                  <a:pt x="3" y="34"/>
                </a:lnTo>
                <a:lnTo>
                  <a:pt x="0" y="31"/>
                </a:lnTo>
                <a:lnTo>
                  <a:pt x="0" y="26"/>
                </a:lnTo>
                <a:lnTo>
                  <a:pt x="3" y="23"/>
                </a:lnTo>
                <a:lnTo>
                  <a:pt x="4" y="18"/>
                </a:lnTo>
                <a:lnTo>
                  <a:pt x="8" y="14"/>
                </a:lnTo>
                <a:lnTo>
                  <a:pt x="9" y="10"/>
                </a:lnTo>
                <a:lnTo>
                  <a:pt x="12" y="6"/>
                </a:lnTo>
                <a:lnTo>
                  <a:pt x="16" y="2"/>
                </a:lnTo>
                <a:lnTo>
                  <a:pt x="2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3" name="Freeform 76"/>
          <p:cNvSpPr>
            <a:spLocks/>
          </p:cNvSpPr>
          <p:nvPr/>
        </p:nvSpPr>
        <p:spPr bwMode="auto">
          <a:xfrm flipH="1">
            <a:off x="7643813" y="4616450"/>
            <a:ext cx="20637" cy="36513"/>
          </a:xfrm>
          <a:custGeom>
            <a:avLst/>
            <a:gdLst>
              <a:gd name="T0" fmla="*/ 2147483647 w 13"/>
              <a:gd name="T1" fmla="*/ 0 h 23"/>
              <a:gd name="T2" fmla="*/ 2147483647 w 13"/>
              <a:gd name="T3" fmla="*/ 2147483647 h 23"/>
              <a:gd name="T4" fmla="*/ 2147483647 w 13"/>
              <a:gd name="T5" fmla="*/ 2147483647 h 23"/>
              <a:gd name="T6" fmla="*/ 2147483647 w 13"/>
              <a:gd name="T7" fmla="*/ 2147483647 h 23"/>
              <a:gd name="T8" fmla="*/ 2147483647 w 13"/>
              <a:gd name="T9" fmla="*/ 2147483647 h 23"/>
              <a:gd name="T10" fmla="*/ 2147483647 w 13"/>
              <a:gd name="T11" fmla="*/ 2147483647 h 23"/>
              <a:gd name="T12" fmla="*/ 2147483647 w 13"/>
              <a:gd name="T13" fmla="*/ 2147483647 h 23"/>
              <a:gd name="T14" fmla="*/ 2147483647 w 13"/>
              <a:gd name="T15" fmla="*/ 2147483647 h 23"/>
              <a:gd name="T16" fmla="*/ 2147483647 w 13"/>
              <a:gd name="T17" fmla="*/ 2147483647 h 23"/>
              <a:gd name="T18" fmla="*/ 0 w 13"/>
              <a:gd name="T19" fmla="*/ 2147483647 h 23"/>
              <a:gd name="T20" fmla="*/ 0 w 13"/>
              <a:gd name="T21" fmla="*/ 2147483647 h 23"/>
              <a:gd name="T22" fmla="*/ 0 w 13"/>
              <a:gd name="T23" fmla="*/ 2147483647 h 23"/>
              <a:gd name="T24" fmla="*/ 2147483647 w 13"/>
              <a:gd name="T25" fmla="*/ 2147483647 h 23"/>
              <a:gd name="T26" fmla="*/ 2147483647 w 13"/>
              <a:gd name="T27" fmla="*/ 2147483647 h 23"/>
              <a:gd name="T28" fmla="*/ 2147483647 w 13"/>
              <a:gd name="T29" fmla="*/ 2147483647 h 23"/>
              <a:gd name="T30" fmla="*/ 2147483647 w 13"/>
              <a:gd name="T31" fmla="*/ 2147483647 h 23"/>
              <a:gd name="T32" fmla="*/ 2147483647 w 13"/>
              <a:gd name="T33" fmla="*/ 0 h 23"/>
              <a:gd name="T34" fmla="*/ 2147483647 w 13"/>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3"/>
              <a:gd name="T56" fmla="*/ 13 w 1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3">
                <a:moveTo>
                  <a:pt x="8" y="0"/>
                </a:moveTo>
                <a:lnTo>
                  <a:pt x="10" y="1"/>
                </a:lnTo>
                <a:lnTo>
                  <a:pt x="12" y="6"/>
                </a:lnTo>
                <a:lnTo>
                  <a:pt x="13" y="10"/>
                </a:lnTo>
                <a:lnTo>
                  <a:pt x="13" y="15"/>
                </a:lnTo>
                <a:lnTo>
                  <a:pt x="10" y="18"/>
                </a:lnTo>
                <a:lnTo>
                  <a:pt x="9" y="22"/>
                </a:lnTo>
                <a:lnTo>
                  <a:pt x="6" y="23"/>
                </a:lnTo>
                <a:lnTo>
                  <a:pt x="1" y="23"/>
                </a:lnTo>
                <a:lnTo>
                  <a:pt x="0" y="19"/>
                </a:lnTo>
                <a:lnTo>
                  <a:pt x="0" y="17"/>
                </a:lnTo>
                <a:lnTo>
                  <a:pt x="0" y="13"/>
                </a:lnTo>
                <a:lnTo>
                  <a:pt x="1" y="10"/>
                </a:lnTo>
                <a:lnTo>
                  <a:pt x="1" y="6"/>
                </a:lnTo>
                <a:lnTo>
                  <a:pt x="3" y="5"/>
                </a:lnTo>
                <a:lnTo>
                  <a:pt x="6" y="1"/>
                </a:lnTo>
                <a:lnTo>
                  <a:pt x="8"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4" name="Freeform 77"/>
          <p:cNvSpPr>
            <a:spLocks/>
          </p:cNvSpPr>
          <p:nvPr/>
        </p:nvSpPr>
        <p:spPr bwMode="auto">
          <a:xfrm flipH="1">
            <a:off x="7804150" y="4622800"/>
            <a:ext cx="30163" cy="63500"/>
          </a:xfrm>
          <a:custGeom>
            <a:avLst/>
            <a:gdLst>
              <a:gd name="T0" fmla="*/ 2147483647 w 19"/>
              <a:gd name="T1" fmla="*/ 0 h 40"/>
              <a:gd name="T2" fmla="*/ 2147483647 w 19"/>
              <a:gd name="T3" fmla="*/ 2147483647 h 40"/>
              <a:gd name="T4" fmla="*/ 2147483647 w 19"/>
              <a:gd name="T5" fmla="*/ 2147483647 h 40"/>
              <a:gd name="T6" fmla="*/ 2147483647 w 19"/>
              <a:gd name="T7" fmla="*/ 2147483647 h 40"/>
              <a:gd name="T8" fmla="*/ 2147483647 w 19"/>
              <a:gd name="T9" fmla="*/ 2147483647 h 40"/>
              <a:gd name="T10" fmla="*/ 2147483647 w 19"/>
              <a:gd name="T11" fmla="*/ 2147483647 h 40"/>
              <a:gd name="T12" fmla="*/ 2147483647 w 19"/>
              <a:gd name="T13" fmla="*/ 2147483647 h 40"/>
              <a:gd name="T14" fmla="*/ 2147483647 w 19"/>
              <a:gd name="T15" fmla="*/ 2147483647 h 40"/>
              <a:gd name="T16" fmla="*/ 2147483647 w 19"/>
              <a:gd name="T17" fmla="*/ 2147483647 h 40"/>
              <a:gd name="T18" fmla="*/ 2147483647 w 19"/>
              <a:gd name="T19" fmla="*/ 2147483647 h 40"/>
              <a:gd name="T20" fmla="*/ 0 w 19"/>
              <a:gd name="T21" fmla="*/ 2147483647 h 40"/>
              <a:gd name="T22" fmla="*/ 0 w 19"/>
              <a:gd name="T23" fmla="*/ 2147483647 h 40"/>
              <a:gd name="T24" fmla="*/ 2147483647 w 19"/>
              <a:gd name="T25" fmla="*/ 2147483647 h 40"/>
              <a:gd name="T26" fmla="*/ 2147483647 w 19"/>
              <a:gd name="T27" fmla="*/ 2147483647 h 40"/>
              <a:gd name="T28" fmla="*/ 2147483647 w 19"/>
              <a:gd name="T29" fmla="*/ 2147483647 h 40"/>
              <a:gd name="T30" fmla="*/ 2147483647 w 19"/>
              <a:gd name="T31" fmla="*/ 2147483647 h 40"/>
              <a:gd name="T32" fmla="*/ 2147483647 w 19"/>
              <a:gd name="T33" fmla="*/ 2147483647 h 40"/>
              <a:gd name="T34" fmla="*/ 2147483647 w 19"/>
              <a:gd name="T35" fmla="*/ 2147483647 h 40"/>
              <a:gd name="T36" fmla="*/ 2147483647 w 19"/>
              <a:gd name="T37" fmla="*/ 0 h 40"/>
              <a:gd name="T38" fmla="*/ 2147483647 w 19"/>
              <a:gd name="T39" fmla="*/ 0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40"/>
              <a:gd name="T62" fmla="*/ 19 w 19"/>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40">
                <a:moveTo>
                  <a:pt x="16" y="0"/>
                </a:moveTo>
                <a:lnTo>
                  <a:pt x="18" y="3"/>
                </a:lnTo>
                <a:lnTo>
                  <a:pt x="19" y="8"/>
                </a:lnTo>
                <a:lnTo>
                  <a:pt x="18" y="14"/>
                </a:lnTo>
                <a:lnTo>
                  <a:pt x="16" y="19"/>
                </a:lnTo>
                <a:lnTo>
                  <a:pt x="13" y="25"/>
                </a:lnTo>
                <a:lnTo>
                  <a:pt x="10" y="30"/>
                </a:lnTo>
                <a:lnTo>
                  <a:pt x="7" y="35"/>
                </a:lnTo>
                <a:lnTo>
                  <a:pt x="6" y="40"/>
                </a:lnTo>
                <a:lnTo>
                  <a:pt x="2" y="36"/>
                </a:lnTo>
                <a:lnTo>
                  <a:pt x="0" y="32"/>
                </a:lnTo>
                <a:lnTo>
                  <a:pt x="0" y="28"/>
                </a:lnTo>
                <a:lnTo>
                  <a:pt x="1" y="24"/>
                </a:lnTo>
                <a:lnTo>
                  <a:pt x="2" y="19"/>
                </a:lnTo>
                <a:lnTo>
                  <a:pt x="5" y="15"/>
                </a:lnTo>
                <a:lnTo>
                  <a:pt x="7" y="11"/>
                </a:lnTo>
                <a:lnTo>
                  <a:pt x="9" y="7"/>
                </a:lnTo>
                <a:lnTo>
                  <a:pt x="12" y="3"/>
                </a:lnTo>
                <a:lnTo>
                  <a:pt x="1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5" name="Freeform 78"/>
          <p:cNvSpPr>
            <a:spLocks/>
          </p:cNvSpPr>
          <p:nvPr/>
        </p:nvSpPr>
        <p:spPr bwMode="auto">
          <a:xfrm flipH="1">
            <a:off x="7605713" y="4624388"/>
            <a:ext cx="22225" cy="34925"/>
          </a:xfrm>
          <a:custGeom>
            <a:avLst/>
            <a:gdLst>
              <a:gd name="T0" fmla="*/ 2147483647 w 14"/>
              <a:gd name="T1" fmla="*/ 0 h 22"/>
              <a:gd name="T2" fmla="*/ 2147483647 w 14"/>
              <a:gd name="T3" fmla="*/ 2147483647 h 22"/>
              <a:gd name="T4" fmla="*/ 2147483647 w 14"/>
              <a:gd name="T5" fmla="*/ 2147483647 h 22"/>
              <a:gd name="T6" fmla="*/ 2147483647 w 14"/>
              <a:gd name="T7" fmla="*/ 2147483647 h 22"/>
              <a:gd name="T8" fmla="*/ 2147483647 w 14"/>
              <a:gd name="T9" fmla="*/ 2147483647 h 22"/>
              <a:gd name="T10" fmla="*/ 2147483647 w 14"/>
              <a:gd name="T11" fmla="*/ 2147483647 h 22"/>
              <a:gd name="T12" fmla="*/ 2147483647 w 14"/>
              <a:gd name="T13" fmla="*/ 2147483647 h 22"/>
              <a:gd name="T14" fmla="*/ 2147483647 w 14"/>
              <a:gd name="T15" fmla="*/ 2147483647 h 22"/>
              <a:gd name="T16" fmla="*/ 2147483647 w 14"/>
              <a:gd name="T17" fmla="*/ 2147483647 h 22"/>
              <a:gd name="T18" fmla="*/ 2147483647 w 14"/>
              <a:gd name="T19" fmla="*/ 2147483647 h 22"/>
              <a:gd name="T20" fmla="*/ 2147483647 w 14"/>
              <a:gd name="T21" fmla="*/ 2147483647 h 22"/>
              <a:gd name="T22" fmla="*/ 2147483647 w 14"/>
              <a:gd name="T23" fmla="*/ 2147483647 h 22"/>
              <a:gd name="T24" fmla="*/ 2147483647 w 14"/>
              <a:gd name="T25" fmla="*/ 2147483647 h 22"/>
              <a:gd name="T26" fmla="*/ 2147483647 w 14"/>
              <a:gd name="T27" fmla="*/ 2147483647 h 22"/>
              <a:gd name="T28" fmla="*/ 2147483647 w 14"/>
              <a:gd name="T29" fmla="*/ 2147483647 h 22"/>
              <a:gd name="T30" fmla="*/ 0 w 14"/>
              <a:gd name="T31" fmla="*/ 2147483647 h 22"/>
              <a:gd name="T32" fmla="*/ 0 w 14"/>
              <a:gd name="T33" fmla="*/ 2147483647 h 22"/>
              <a:gd name="T34" fmla="*/ 2147483647 w 14"/>
              <a:gd name="T35" fmla="*/ 2147483647 h 22"/>
              <a:gd name="T36" fmla="*/ 2147483647 w 14"/>
              <a:gd name="T37" fmla="*/ 0 h 22"/>
              <a:gd name="T38" fmla="*/ 2147483647 w 14"/>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2"/>
              <a:gd name="T62" fmla="*/ 14 w 14"/>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2">
                <a:moveTo>
                  <a:pt x="4" y="0"/>
                </a:moveTo>
                <a:lnTo>
                  <a:pt x="7" y="1"/>
                </a:lnTo>
                <a:lnTo>
                  <a:pt x="9" y="4"/>
                </a:lnTo>
                <a:lnTo>
                  <a:pt x="10" y="7"/>
                </a:lnTo>
                <a:lnTo>
                  <a:pt x="13" y="12"/>
                </a:lnTo>
                <a:lnTo>
                  <a:pt x="14" y="16"/>
                </a:lnTo>
                <a:lnTo>
                  <a:pt x="13" y="20"/>
                </a:lnTo>
                <a:lnTo>
                  <a:pt x="10" y="20"/>
                </a:lnTo>
                <a:lnTo>
                  <a:pt x="9" y="22"/>
                </a:lnTo>
                <a:lnTo>
                  <a:pt x="7" y="20"/>
                </a:lnTo>
                <a:lnTo>
                  <a:pt x="4" y="19"/>
                </a:lnTo>
                <a:lnTo>
                  <a:pt x="3" y="18"/>
                </a:lnTo>
                <a:lnTo>
                  <a:pt x="2" y="14"/>
                </a:lnTo>
                <a:lnTo>
                  <a:pt x="1" y="12"/>
                </a:lnTo>
                <a:lnTo>
                  <a:pt x="1" y="10"/>
                </a:lnTo>
                <a:lnTo>
                  <a:pt x="0" y="6"/>
                </a:lnTo>
                <a:lnTo>
                  <a:pt x="0" y="4"/>
                </a:lnTo>
                <a:lnTo>
                  <a:pt x="1" y="1"/>
                </a:lnTo>
                <a:lnTo>
                  <a:pt x="4"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6" name="Freeform 79"/>
          <p:cNvSpPr>
            <a:spLocks/>
          </p:cNvSpPr>
          <p:nvPr/>
        </p:nvSpPr>
        <p:spPr bwMode="auto">
          <a:xfrm flipH="1">
            <a:off x="7773988" y="4627563"/>
            <a:ext cx="17462" cy="36512"/>
          </a:xfrm>
          <a:custGeom>
            <a:avLst/>
            <a:gdLst>
              <a:gd name="T0" fmla="*/ 2147483647 w 11"/>
              <a:gd name="T1" fmla="*/ 0 h 23"/>
              <a:gd name="T2" fmla="*/ 2147483647 w 11"/>
              <a:gd name="T3" fmla="*/ 2147483647 h 23"/>
              <a:gd name="T4" fmla="*/ 2147483647 w 11"/>
              <a:gd name="T5" fmla="*/ 2147483647 h 23"/>
              <a:gd name="T6" fmla="*/ 2147483647 w 11"/>
              <a:gd name="T7" fmla="*/ 2147483647 h 23"/>
              <a:gd name="T8" fmla="*/ 2147483647 w 11"/>
              <a:gd name="T9" fmla="*/ 2147483647 h 23"/>
              <a:gd name="T10" fmla="*/ 2147483647 w 11"/>
              <a:gd name="T11" fmla="*/ 2147483647 h 23"/>
              <a:gd name="T12" fmla="*/ 2147483647 w 11"/>
              <a:gd name="T13" fmla="*/ 2147483647 h 23"/>
              <a:gd name="T14" fmla="*/ 2147483647 w 11"/>
              <a:gd name="T15" fmla="*/ 2147483647 h 23"/>
              <a:gd name="T16" fmla="*/ 2147483647 w 11"/>
              <a:gd name="T17" fmla="*/ 2147483647 h 23"/>
              <a:gd name="T18" fmla="*/ 2147483647 w 11"/>
              <a:gd name="T19" fmla="*/ 2147483647 h 23"/>
              <a:gd name="T20" fmla="*/ 0 w 11"/>
              <a:gd name="T21" fmla="*/ 2147483647 h 23"/>
              <a:gd name="T22" fmla="*/ 0 w 11"/>
              <a:gd name="T23" fmla="*/ 2147483647 h 23"/>
              <a:gd name="T24" fmla="*/ 0 w 11"/>
              <a:gd name="T25" fmla="*/ 2147483647 h 23"/>
              <a:gd name="T26" fmla="*/ 0 w 11"/>
              <a:gd name="T27" fmla="*/ 2147483647 h 23"/>
              <a:gd name="T28" fmla="*/ 0 w 11"/>
              <a:gd name="T29" fmla="*/ 2147483647 h 23"/>
              <a:gd name="T30" fmla="*/ 0 w 11"/>
              <a:gd name="T31" fmla="*/ 2147483647 h 23"/>
              <a:gd name="T32" fmla="*/ 2147483647 w 11"/>
              <a:gd name="T33" fmla="*/ 2147483647 h 23"/>
              <a:gd name="T34" fmla="*/ 2147483647 w 11"/>
              <a:gd name="T35" fmla="*/ 2147483647 h 23"/>
              <a:gd name="T36" fmla="*/ 2147483647 w 11"/>
              <a:gd name="T37" fmla="*/ 0 h 23"/>
              <a:gd name="T38" fmla="*/ 2147483647 w 11"/>
              <a:gd name="T39" fmla="*/ 0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23"/>
              <a:gd name="T62" fmla="*/ 11 w 11"/>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23">
                <a:moveTo>
                  <a:pt x="6" y="0"/>
                </a:moveTo>
                <a:lnTo>
                  <a:pt x="8" y="2"/>
                </a:lnTo>
                <a:lnTo>
                  <a:pt x="9" y="4"/>
                </a:lnTo>
                <a:lnTo>
                  <a:pt x="11" y="8"/>
                </a:lnTo>
                <a:lnTo>
                  <a:pt x="11" y="11"/>
                </a:lnTo>
                <a:lnTo>
                  <a:pt x="11" y="15"/>
                </a:lnTo>
                <a:lnTo>
                  <a:pt x="11" y="18"/>
                </a:lnTo>
                <a:lnTo>
                  <a:pt x="8" y="22"/>
                </a:lnTo>
                <a:lnTo>
                  <a:pt x="7" y="23"/>
                </a:lnTo>
                <a:lnTo>
                  <a:pt x="3" y="22"/>
                </a:lnTo>
                <a:lnTo>
                  <a:pt x="0" y="20"/>
                </a:lnTo>
                <a:lnTo>
                  <a:pt x="0" y="16"/>
                </a:lnTo>
                <a:lnTo>
                  <a:pt x="0" y="12"/>
                </a:lnTo>
                <a:lnTo>
                  <a:pt x="0" y="11"/>
                </a:lnTo>
                <a:lnTo>
                  <a:pt x="0" y="9"/>
                </a:lnTo>
                <a:lnTo>
                  <a:pt x="0" y="8"/>
                </a:lnTo>
                <a:lnTo>
                  <a:pt x="1" y="5"/>
                </a:lnTo>
                <a:lnTo>
                  <a:pt x="3" y="3"/>
                </a:lnTo>
                <a:lnTo>
                  <a:pt x="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7" name="Freeform 80"/>
          <p:cNvSpPr>
            <a:spLocks/>
          </p:cNvSpPr>
          <p:nvPr/>
        </p:nvSpPr>
        <p:spPr bwMode="auto">
          <a:xfrm flipH="1">
            <a:off x="7459663" y="4630738"/>
            <a:ext cx="33337" cy="65087"/>
          </a:xfrm>
          <a:custGeom>
            <a:avLst/>
            <a:gdLst>
              <a:gd name="T0" fmla="*/ 2147483647 w 21"/>
              <a:gd name="T1" fmla="*/ 0 h 41"/>
              <a:gd name="T2" fmla="*/ 2147483647 w 21"/>
              <a:gd name="T3" fmla="*/ 2147483647 h 41"/>
              <a:gd name="T4" fmla="*/ 2147483647 w 21"/>
              <a:gd name="T5" fmla="*/ 2147483647 h 41"/>
              <a:gd name="T6" fmla="*/ 2147483647 w 21"/>
              <a:gd name="T7" fmla="*/ 2147483647 h 41"/>
              <a:gd name="T8" fmla="*/ 2147483647 w 21"/>
              <a:gd name="T9" fmla="*/ 2147483647 h 41"/>
              <a:gd name="T10" fmla="*/ 2147483647 w 21"/>
              <a:gd name="T11" fmla="*/ 2147483647 h 41"/>
              <a:gd name="T12" fmla="*/ 2147483647 w 21"/>
              <a:gd name="T13" fmla="*/ 2147483647 h 41"/>
              <a:gd name="T14" fmla="*/ 2147483647 w 21"/>
              <a:gd name="T15" fmla="*/ 2147483647 h 41"/>
              <a:gd name="T16" fmla="*/ 2147483647 w 21"/>
              <a:gd name="T17" fmla="*/ 2147483647 h 41"/>
              <a:gd name="T18" fmla="*/ 2147483647 w 21"/>
              <a:gd name="T19" fmla="*/ 2147483647 h 41"/>
              <a:gd name="T20" fmla="*/ 2147483647 w 21"/>
              <a:gd name="T21" fmla="*/ 2147483647 h 41"/>
              <a:gd name="T22" fmla="*/ 2147483647 w 21"/>
              <a:gd name="T23" fmla="*/ 2147483647 h 41"/>
              <a:gd name="T24" fmla="*/ 2147483647 w 21"/>
              <a:gd name="T25" fmla="*/ 2147483647 h 41"/>
              <a:gd name="T26" fmla="*/ 2147483647 w 21"/>
              <a:gd name="T27" fmla="*/ 2147483647 h 41"/>
              <a:gd name="T28" fmla="*/ 2147483647 w 21"/>
              <a:gd name="T29" fmla="*/ 2147483647 h 41"/>
              <a:gd name="T30" fmla="*/ 2147483647 w 21"/>
              <a:gd name="T31" fmla="*/ 2147483647 h 41"/>
              <a:gd name="T32" fmla="*/ 2147483647 w 21"/>
              <a:gd name="T33" fmla="*/ 2147483647 h 41"/>
              <a:gd name="T34" fmla="*/ 2147483647 w 21"/>
              <a:gd name="T35" fmla="*/ 2147483647 h 41"/>
              <a:gd name="T36" fmla="*/ 2147483647 w 21"/>
              <a:gd name="T37" fmla="*/ 2147483647 h 41"/>
              <a:gd name="T38" fmla="*/ 0 w 21"/>
              <a:gd name="T39" fmla="*/ 2147483647 h 41"/>
              <a:gd name="T40" fmla="*/ 2147483647 w 21"/>
              <a:gd name="T41" fmla="*/ 2147483647 h 41"/>
              <a:gd name="T42" fmla="*/ 2147483647 w 21"/>
              <a:gd name="T43" fmla="*/ 2147483647 h 41"/>
              <a:gd name="T44" fmla="*/ 2147483647 w 21"/>
              <a:gd name="T45" fmla="*/ 0 h 41"/>
              <a:gd name="T46" fmla="*/ 2147483647 w 21"/>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41"/>
              <a:gd name="T74" fmla="*/ 21 w 21"/>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41">
                <a:moveTo>
                  <a:pt x="4" y="0"/>
                </a:moveTo>
                <a:lnTo>
                  <a:pt x="8" y="3"/>
                </a:lnTo>
                <a:lnTo>
                  <a:pt x="13" y="7"/>
                </a:lnTo>
                <a:lnTo>
                  <a:pt x="15" y="12"/>
                </a:lnTo>
                <a:lnTo>
                  <a:pt x="19" y="18"/>
                </a:lnTo>
                <a:lnTo>
                  <a:pt x="20" y="23"/>
                </a:lnTo>
                <a:lnTo>
                  <a:pt x="21" y="29"/>
                </a:lnTo>
                <a:lnTo>
                  <a:pt x="20" y="32"/>
                </a:lnTo>
                <a:lnTo>
                  <a:pt x="20" y="35"/>
                </a:lnTo>
                <a:lnTo>
                  <a:pt x="19" y="38"/>
                </a:lnTo>
                <a:lnTo>
                  <a:pt x="17" y="41"/>
                </a:lnTo>
                <a:lnTo>
                  <a:pt x="14" y="39"/>
                </a:lnTo>
                <a:lnTo>
                  <a:pt x="10" y="39"/>
                </a:lnTo>
                <a:lnTo>
                  <a:pt x="10" y="33"/>
                </a:lnTo>
                <a:lnTo>
                  <a:pt x="10" y="29"/>
                </a:lnTo>
                <a:lnTo>
                  <a:pt x="9" y="24"/>
                </a:lnTo>
                <a:lnTo>
                  <a:pt x="6" y="20"/>
                </a:lnTo>
                <a:lnTo>
                  <a:pt x="4" y="15"/>
                </a:lnTo>
                <a:lnTo>
                  <a:pt x="3" y="10"/>
                </a:lnTo>
                <a:lnTo>
                  <a:pt x="0" y="6"/>
                </a:lnTo>
                <a:lnTo>
                  <a:pt x="2" y="2"/>
                </a:lnTo>
                <a:lnTo>
                  <a:pt x="3" y="1"/>
                </a:lnTo>
                <a:lnTo>
                  <a:pt x="4"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8" name="Freeform 81"/>
          <p:cNvSpPr>
            <a:spLocks/>
          </p:cNvSpPr>
          <p:nvPr/>
        </p:nvSpPr>
        <p:spPr bwMode="auto">
          <a:xfrm flipH="1">
            <a:off x="7524750" y="4633913"/>
            <a:ext cx="25400" cy="49212"/>
          </a:xfrm>
          <a:custGeom>
            <a:avLst/>
            <a:gdLst>
              <a:gd name="T0" fmla="*/ 2147483647 w 16"/>
              <a:gd name="T1" fmla="*/ 0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2147483647 w 16"/>
              <a:gd name="T39" fmla="*/ 2147483647 h 31"/>
              <a:gd name="T40" fmla="*/ 2147483647 w 16"/>
              <a:gd name="T41" fmla="*/ 0 h 31"/>
              <a:gd name="T42" fmla="*/ 2147483647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9" y="0"/>
                </a:moveTo>
                <a:lnTo>
                  <a:pt x="12" y="1"/>
                </a:lnTo>
                <a:lnTo>
                  <a:pt x="15" y="5"/>
                </a:lnTo>
                <a:lnTo>
                  <a:pt x="16" y="8"/>
                </a:lnTo>
                <a:lnTo>
                  <a:pt x="16" y="13"/>
                </a:lnTo>
                <a:lnTo>
                  <a:pt x="15" y="18"/>
                </a:lnTo>
                <a:lnTo>
                  <a:pt x="13" y="23"/>
                </a:lnTo>
                <a:lnTo>
                  <a:pt x="11" y="27"/>
                </a:lnTo>
                <a:lnTo>
                  <a:pt x="9" y="30"/>
                </a:lnTo>
                <a:lnTo>
                  <a:pt x="4" y="30"/>
                </a:lnTo>
                <a:lnTo>
                  <a:pt x="0" y="31"/>
                </a:lnTo>
                <a:lnTo>
                  <a:pt x="0" y="28"/>
                </a:lnTo>
                <a:lnTo>
                  <a:pt x="1" y="24"/>
                </a:lnTo>
                <a:lnTo>
                  <a:pt x="3" y="21"/>
                </a:lnTo>
                <a:lnTo>
                  <a:pt x="5" y="17"/>
                </a:lnTo>
                <a:lnTo>
                  <a:pt x="5" y="13"/>
                </a:lnTo>
                <a:lnTo>
                  <a:pt x="6" y="10"/>
                </a:lnTo>
                <a:lnTo>
                  <a:pt x="6" y="6"/>
                </a:lnTo>
                <a:lnTo>
                  <a:pt x="5" y="2"/>
                </a:lnTo>
                <a:lnTo>
                  <a:pt x="6" y="1"/>
                </a:lnTo>
                <a:lnTo>
                  <a:pt x="9"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59" name="Freeform 82"/>
          <p:cNvSpPr>
            <a:spLocks/>
          </p:cNvSpPr>
          <p:nvPr/>
        </p:nvSpPr>
        <p:spPr bwMode="auto">
          <a:xfrm flipH="1">
            <a:off x="7415213" y="4652963"/>
            <a:ext cx="25400" cy="57150"/>
          </a:xfrm>
          <a:custGeom>
            <a:avLst/>
            <a:gdLst>
              <a:gd name="T0" fmla="*/ 2147483647 w 16"/>
              <a:gd name="T1" fmla="*/ 0 h 36"/>
              <a:gd name="T2" fmla="*/ 2147483647 w 16"/>
              <a:gd name="T3" fmla="*/ 2147483647 h 36"/>
              <a:gd name="T4" fmla="*/ 2147483647 w 16"/>
              <a:gd name="T5" fmla="*/ 2147483647 h 36"/>
              <a:gd name="T6" fmla="*/ 2147483647 w 16"/>
              <a:gd name="T7" fmla="*/ 2147483647 h 36"/>
              <a:gd name="T8" fmla="*/ 2147483647 w 16"/>
              <a:gd name="T9" fmla="*/ 2147483647 h 36"/>
              <a:gd name="T10" fmla="*/ 2147483647 w 16"/>
              <a:gd name="T11" fmla="*/ 2147483647 h 36"/>
              <a:gd name="T12" fmla="*/ 2147483647 w 16"/>
              <a:gd name="T13" fmla="*/ 2147483647 h 36"/>
              <a:gd name="T14" fmla="*/ 2147483647 w 16"/>
              <a:gd name="T15" fmla="*/ 2147483647 h 36"/>
              <a:gd name="T16" fmla="*/ 2147483647 w 16"/>
              <a:gd name="T17" fmla="*/ 2147483647 h 36"/>
              <a:gd name="T18" fmla="*/ 2147483647 w 16"/>
              <a:gd name="T19" fmla="*/ 2147483647 h 36"/>
              <a:gd name="T20" fmla="*/ 2147483647 w 16"/>
              <a:gd name="T21" fmla="*/ 2147483647 h 36"/>
              <a:gd name="T22" fmla="*/ 2147483647 w 16"/>
              <a:gd name="T23" fmla="*/ 2147483647 h 36"/>
              <a:gd name="T24" fmla="*/ 2147483647 w 16"/>
              <a:gd name="T25" fmla="*/ 2147483647 h 36"/>
              <a:gd name="T26" fmla="*/ 2147483647 w 16"/>
              <a:gd name="T27" fmla="*/ 2147483647 h 36"/>
              <a:gd name="T28" fmla="*/ 2147483647 w 16"/>
              <a:gd name="T29" fmla="*/ 2147483647 h 36"/>
              <a:gd name="T30" fmla="*/ 0 w 16"/>
              <a:gd name="T31" fmla="*/ 2147483647 h 36"/>
              <a:gd name="T32" fmla="*/ 0 w 16"/>
              <a:gd name="T33" fmla="*/ 2147483647 h 36"/>
              <a:gd name="T34" fmla="*/ 0 w 16"/>
              <a:gd name="T35" fmla="*/ 2147483647 h 36"/>
              <a:gd name="T36" fmla="*/ 2147483647 w 16"/>
              <a:gd name="T37" fmla="*/ 0 h 36"/>
              <a:gd name="T38" fmla="*/ 2147483647 w 16"/>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6"/>
              <a:gd name="T62" fmla="*/ 16 w 16"/>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6">
                <a:moveTo>
                  <a:pt x="2" y="0"/>
                </a:moveTo>
                <a:lnTo>
                  <a:pt x="6" y="2"/>
                </a:lnTo>
                <a:lnTo>
                  <a:pt x="9" y="6"/>
                </a:lnTo>
                <a:lnTo>
                  <a:pt x="11" y="10"/>
                </a:lnTo>
                <a:lnTo>
                  <a:pt x="13" y="15"/>
                </a:lnTo>
                <a:lnTo>
                  <a:pt x="13" y="19"/>
                </a:lnTo>
                <a:lnTo>
                  <a:pt x="15" y="23"/>
                </a:lnTo>
                <a:lnTo>
                  <a:pt x="15" y="28"/>
                </a:lnTo>
                <a:lnTo>
                  <a:pt x="16" y="33"/>
                </a:lnTo>
                <a:lnTo>
                  <a:pt x="12" y="34"/>
                </a:lnTo>
                <a:lnTo>
                  <a:pt x="10" y="36"/>
                </a:lnTo>
                <a:lnTo>
                  <a:pt x="7" y="32"/>
                </a:lnTo>
                <a:lnTo>
                  <a:pt x="6" y="27"/>
                </a:lnTo>
                <a:lnTo>
                  <a:pt x="4" y="23"/>
                </a:lnTo>
                <a:lnTo>
                  <a:pt x="2" y="18"/>
                </a:lnTo>
                <a:lnTo>
                  <a:pt x="0" y="13"/>
                </a:lnTo>
                <a:lnTo>
                  <a:pt x="0" y="9"/>
                </a:lnTo>
                <a:lnTo>
                  <a:pt x="0" y="4"/>
                </a:lnTo>
                <a:lnTo>
                  <a:pt x="2"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0" name="Freeform 83"/>
          <p:cNvSpPr>
            <a:spLocks/>
          </p:cNvSpPr>
          <p:nvPr/>
        </p:nvSpPr>
        <p:spPr bwMode="auto">
          <a:xfrm flipH="1">
            <a:off x="7489825" y="4672013"/>
            <a:ext cx="22225" cy="47625"/>
          </a:xfrm>
          <a:custGeom>
            <a:avLst/>
            <a:gdLst>
              <a:gd name="T0" fmla="*/ 2147483647 w 14"/>
              <a:gd name="T1" fmla="*/ 0 h 30"/>
              <a:gd name="T2" fmla="*/ 2147483647 w 14"/>
              <a:gd name="T3" fmla="*/ 2147483647 h 30"/>
              <a:gd name="T4" fmla="*/ 2147483647 w 14"/>
              <a:gd name="T5" fmla="*/ 2147483647 h 30"/>
              <a:gd name="T6" fmla="*/ 2147483647 w 14"/>
              <a:gd name="T7" fmla="*/ 2147483647 h 30"/>
              <a:gd name="T8" fmla="*/ 2147483647 w 14"/>
              <a:gd name="T9" fmla="*/ 2147483647 h 30"/>
              <a:gd name="T10" fmla="*/ 2147483647 w 14"/>
              <a:gd name="T11" fmla="*/ 2147483647 h 30"/>
              <a:gd name="T12" fmla="*/ 2147483647 w 14"/>
              <a:gd name="T13" fmla="*/ 2147483647 h 30"/>
              <a:gd name="T14" fmla="*/ 2147483647 w 14"/>
              <a:gd name="T15" fmla="*/ 2147483647 h 30"/>
              <a:gd name="T16" fmla="*/ 2147483647 w 14"/>
              <a:gd name="T17" fmla="*/ 2147483647 h 30"/>
              <a:gd name="T18" fmla="*/ 2147483647 w 14"/>
              <a:gd name="T19" fmla="*/ 2147483647 h 30"/>
              <a:gd name="T20" fmla="*/ 2147483647 w 14"/>
              <a:gd name="T21" fmla="*/ 2147483647 h 30"/>
              <a:gd name="T22" fmla="*/ 2147483647 w 14"/>
              <a:gd name="T23" fmla="*/ 2147483647 h 30"/>
              <a:gd name="T24" fmla="*/ 2147483647 w 14"/>
              <a:gd name="T25" fmla="*/ 2147483647 h 30"/>
              <a:gd name="T26" fmla="*/ 2147483647 w 14"/>
              <a:gd name="T27" fmla="*/ 2147483647 h 30"/>
              <a:gd name="T28" fmla="*/ 2147483647 w 14"/>
              <a:gd name="T29" fmla="*/ 2147483647 h 30"/>
              <a:gd name="T30" fmla="*/ 0 w 14"/>
              <a:gd name="T31" fmla="*/ 2147483647 h 30"/>
              <a:gd name="T32" fmla="*/ 2147483647 w 14"/>
              <a:gd name="T33" fmla="*/ 2147483647 h 30"/>
              <a:gd name="T34" fmla="*/ 2147483647 w 14"/>
              <a:gd name="T35" fmla="*/ 2147483647 h 30"/>
              <a:gd name="T36" fmla="*/ 2147483647 w 14"/>
              <a:gd name="T37" fmla="*/ 0 h 30"/>
              <a:gd name="T38" fmla="*/ 2147483647 w 14"/>
              <a:gd name="T39" fmla="*/ 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30"/>
              <a:gd name="T62" fmla="*/ 14 w 14"/>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30">
                <a:moveTo>
                  <a:pt x="6" y="0"/>
                </a:moveTo>
                <a:lnTo>
                  <a:pt x="10" y="4"/>
                </a:lnTo>
                <a:lnTo>
                  <a:pt x="12" y="9"/>
                </a:lnTo>
                <a:lnTo>
                  <a:pt x="12" y="11"/>
                </a:lnTo>
                <a:lnTo>
                  <a:pt x="14" y="15"/>
                </a:lnTo>
                <a:lnTo>
                  <a:pt x="14" y="17"/>
                </a:lnTo>
                <a:lnTo>
                  <a:pt x="14" y="21"/>
                </a:lnTo>
                <a:lnTo>
                  <a:pt x="12" y="23"/>
                </a:lnTo>
                <a:lnTo>
                  <a:pt x="11" y="26"/>
                </a:lnTo>
                <a:lnTo>
                  <a:pt x="9" y="28"/>
                </a:lnTo>
                <a:lnTo>
                  <a:pt x="6" y="30"/>
                </a:lnTo>
                <a:lnTo>
                  <a:pt x="4" y="27"/>
                </a:lnTo>
                <a:lnTo>
                  <a:pt x="3" y="23"/>
                </a:lnTo>
                <a:lnTo>
                  <a:pt x="2" y="20"/>
                </a:lnTo>
                <a:lnTo>
                  <a:pt x="2" y="15"/>
                </a:lnTo>
                <a:lnTo>
                  <a:pt x="0" y="11"/>
                </a:lnTo>
                <a:lnTo>
                  <a:pt x="2" y="7"/>
                </a:lnTo>
                <a:lnTo>
                  <a:pt x="3" y="4"/>
                </a:lnTo>
                <a:lnTo>
                  <a:pt x="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1" name="Freeform 84"/>
          <p:cNvSpPr>
            <a:spLocks/>
          </p:cNvSpPr>
          <p:nvPr/>
        </p:nvSpPr>
        <p:spPr bwMode="auto">
          <a:xfrm flipH="1">
            <a:off x="7843838" y="4700588"/>
            <a:ext cx="22225" cy="46037"/>
          </a:xfrm>
          <a:custGeom>
            <a:avLst/>
            <a:gdLst>
              <a:gd name="T0" fmla="*/ 2147483647 w 14"/>
              <a:gd name="T1" fmla="*/ 0 h 29"/>
              <a:gd name="T2" fmla="*/ 2147483647 w 14"/>
              <a:gd name="T3" fmla="*/ 2147483647 h 29"/>
              <a:gd name="T4" fmla="*/ 2147483647 w 14"/>
              <a:gd name="T5" fmla="*/ 2147483647 h 29"/>
              <a:gd name="T6" fmla="*/ 2147483647 w 14"/>
              <a:gd name="T7" fmla="*/ 2147483647 h 29"/>
              <a:gd name="T8" fmla="*/ 2147483647 w 14"/>
              <a:gd name="T9" fmla="*/ 2147483647 h 29"/>
              <a:gd name="T10" fmla="*/ 2147483647 w 14"/>
              <a:gd name="T11" fmla="*/ 2147483647 h 29"/>
              <a:gd name="T12" fmla="*/ 2147483647 w 14"/>
              <a:gd name="T13" fmla="*/ 2147483647 h 29"/>
              <a:gd name="T14" fmla="*/ 2147483647 w 14"/>
              <a:gd name="T15" fmla="*/ 2147483647 h 29"/>
              <a:gd name="T16" fmla="*/ 2147483647 w 14"/>
              <a:gd name="T17" fmla="*/ 2147483647 h 29"/>
              <a:gd name="T18" fmla="*/ 2147483647 w 14"/>
              <a:gd name="T19" fmla="*/ 2147483647 h 29"/>
              <a:gd name="T20" fmla="*/ 2147483647 w 14"/>
              <a:gd name="T21" fmla="*/ 2147483647 h 29"/>
              <a:gd name="T22" fmla="*/ 2147483647 w 14"/>
              <a:gd name="T23" fmla="*/ 2147483647 h 29"/>
              <a:gd name="T24" fmla="*/ 2147483647 w 14"/>
              <a:gd name="T25" fmla="*/ 2147483647 h 29"/>
              <a:gd name="T26" fmla="*/ 0 w 14"/>
              <a:gd name="T27" fmla="*/ 2147483647 h 29"/>
              <a:gd name="T28" fmla="*/ 0 w 14"/>
              <a:gd name="T29" fmla="*/ 2147483647 h 29"/>
              <a:gd name="T30" fmla="*/ 2147483647 w 14"/>
              <a:gd name="T31" fmla="*/ 2147483647 h 29"/>
              <a:gd name="T32" fmla="*/ 2147483647 w 14"/>
              <a:gd name="T33" fmla="*/ 0 h 29"/>
              <a:gd name="T34" fmla="*/ 2147483647 w 1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29"/>
              <a:gd name="T56" fmla="*/ 14 w 1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29">
                <a:moveTo>
                  <a:pt x="4" y="0"/>
                </a:moveTo>
                <a:lnTo>
                  <a:pt x="6" y="2"/>
                </a:lnTo>
                <a:lnTo>
                  <a:pt x="9" y="5"/>
                </a:lnTo>
                <a:lnTo>
                  <a:pt x="10" y="9"/>
                </a:lnTo>
                <a:lnTo>
                  <a:pt x="13" y="14"/>
                </a:lnTo>
                <a:lnTo>
                  <a:pt x="14" y="18"/>
                </a:lnTo>
                <a:lnTo>
                  <a:pt x="14" y="23"/>
                </a:lnTo>
                <a:lnTo>
                  <a:pt x="12" y="26"/>
                </a:lnTo>
                <a:lnTo>
                  <a:pt x="10" y="29"/>
                </a:lnTo>
                <a:lnTo>
                  <a:pt x="7" y="26"/>
                </a:lnTo>
                <a:lnTo>
                  <a:pt x="4" y="22"/>
                </a:lnTo>
                <a:lnTo>
                  <a:pt x="2" y="18"/>
                </a:lnTo>
                <a:lnTo>
                  <a:pt x="1" y="15"/>
                </a:lnTo>
                <a:lnTo>
                  <a:pt x="0" y="10"/>
                </a:lnTo>
                <a:lnTo>
                  <a:pt x="0" y="6"/>
                </a:lnTo>
                <a:lnTo>
                  <a:pt x="1" y="3"/>
                </a:lnTo>
                <a:lnTo>
                  <a:pt x="4"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2" name="Freeform 85"/>
          <p:cNvSpPr>
            <a:spLocks/>
          </p:cNvSpPr>
          <p:nvPr/>
        </p:nvSpPr>
        <p:spPr bwMode="auto">
          <a:xfrm flipH="1">
            <a:off x="7378700" y="4725988"/>
            <a:ext cx="23813" cy="65087"/>
          </a:xfrm>
          <a:custGeom>
            <a:avLst/>
            <a:gdLst>
              <a:gd name="T0" fmla="*/ 2147483647 w 15"/>
              <a:gd name="T1" fmla="*/ 0 h 41"/>
              <a:gd name="T2" fmla="*/ 2147483647 w 15"/>
              <a:gd name="T3" fmla="*/ 2147483647 h 41"/>
              <a:gd name="T4" fmla="*/ 2147483647 w 15"/>
              <a:gd name="T5" fmla="*/ 2147483647 h 41"/>
              <a:gd name="T6" fmla="*/ 2147483647 w 15"/>
              <a:gd name="T7" fmla="*/ 2147483647 h 41"/>
              <a:gd name="T8" fmla="*/ 2147483647 w 15"/>
              <a:gd name="T9" fmla="*/ 2147483647 h 41"/>
              <a:gd name="T10" fmla="*/ 2147483647 w 15"/>
              <a:gd name="T11" fmla="*/ 2147483647 h 41"/>
              <a:gd name="T12" fmla="*/ 2147483647 w 15"/>
              <a:gd name="T13" fmla="*/ 2147483647 h 41"/>
              <a:gd name="T14" fmla="*/ 2147483647 w 15"/>
              <a:gd name="T15" fmla="*/ 2147483647 h 41"/>
              <a:gd name="T16" fmla="*/ 2147483647 w 15"/>
              <a:gd name="T17" fmla="*/ 2147483647 h 41"/>
              <a:gd name="T18" fmla="*/ 2147483647 w 15"/>
              <a:gd name="T19" fmla="*/ 2147483647 h 41"/>
              <a:gd name="T20" fmla="*/ 2147483647 w 15"/>
              <a:gd name="T21" fmla="*/ 2147483647 h 41"/>
              <a:gd name="T22" fmla="*/ 2147483647 w 15"/>
              <a:gd name="T23" fmla="*/ 2147483647 h 41"/>
              <a:gd name="T24" fmla="*/ 2147483647 w 15"/>
              <a:gd name="T25" fmla="*/ 2147483647 h 41"/>
              <a:gd name="T26" fmla="*/ 2147483647 w 15"/>
              <a:gd name="T27" fmla="*/ 2147483647 h 41"/>
              <a:gd name="T28" fmla="*/ 0 w 15"/>
              <a:gd name="T29" fmla="*/ 2147483647 h 41"/>
              <a:gd name="T30" fmla="*/ 0 w 15"/>
              <a:gd name="T31" fmla="*/ 2147483647 h 41"/>
              <a:gd name="T32" fmla="*/ 0 w 15"/>
              <a:gd name="T33" fmla="*/ 2147483647 h 41"/>
              <a:gd name="T34" fmla="*/ 2147483647 w 15"/>
              <a:gd name="T35" fmla="*/ 2147483647 h 41"/>
              <a:gd name="T36" fmla="*/ 2147483647 w 15"/>
              <a:gd name="T37" fmla="*/ 2147483647 h 41"/>
              <a:gd name="T38" fmla="*/ 2147483647 w 15"/>
              <a:gd name="T39" fmla="*/ 2147483647 h 41"/>
              <a:gd name="T40" fmla="*/ 2147483647 w 15"/>
              <a:gd name="T41" fmla="*/ 2147483647 h 41"/>
              <a:gd name="T42" fmla="*/ 2147483647 w 15"/>
              <a:gd name="T43" fmla="*/ 2147483647 h 41"/>
              <a:gd name="T44" fmla="*/ 2147483647 w 15"/>
              <a:gd name="T45" fmla="*/ 2147483647 h 41"/>
              <a:gd name="T46" fmla="*/ 2147483647 w 15"/>
              <a:gd name="T47" fmla="*/ 2147483647 h 41"/>
              <a:gd name="T48" fmla="*/ 2147483647 w 15"/>
              <a:gd name="T49" fmla="*/ 2147483647 h 41"/>
              <a:gd name="T50" fmla="*/ 2147483647 w 15"/>
              <a:gd name="T51" fmla="*/ 2147483647 h 41"/>
              <a:gd name="T52" fmla="*/ 2147483647 w 15"/>
              <a:gd name="T53" fmla="*/ 0 h 41"/>
              <a:gd name="T54" fmla="*/ 2147483647 w 15"/>
              <a:gd name="T55" fmla="*/ 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
              <a:gd name="T85" fmla="*/ 0 h 41"/>
              <a:gd name="T86" fmla="*/ 15 w 15"/>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 h="41">
                <a:moveTo>
                  <a:pt x="6" y="0"/>
                </a:moveTo>
                <a:lnTo>
                  <a:pt x="9" y="1"/>
                </a:lnTo>
                <a:lnTo>
                  <a:pt x="11" y="2"/>
                </a:lnTo>
                <a:lnTo>
                  <a:pt x="12" y="5"/>
                </a:lnTo>
                <a:lnTo>
                  <a:pt x="14" y="8"/>
                </a:lnTo>
                <a:lnTo>
                  <a:pt x="15" y="13"/>
                </a:lnTo>
                <a:lnTo>
                  <a:pt x="15" y="19"/>
                </a:lnTo>
                <a:lnTo>
                  <a:pt x="14" y="22"/>
                </a:lnTo>
                <a:lnTo>
                  <a:pt x="14" y="25"/>
                </a:lnTo>
                <a:lnTo>
                  <a:pt x="12" y="28"/>
                </a:lnTo>
                <a:lnTo>
                  <a:pt x="12" y="31"/>
                </a:lnTo>
                <a:lnTo>
                  <a:pt x="10" y="36"/>
                </a:lnTo>
                <a:lnTo>
                  <a:pt x="8" y="41"/>
                </a:lnTo>
                <a:lnTo>
                  <a:pt x="3" y="41"/>
                </a:lnTo>
                <a:lnTo>
                  <a:pt x="0" y="40"/>
                </a:lnTo>
                <a:lnTo>
                  <a:pt x="0" y="35"/>
                </a:lnTo>
                <a:lnTo>
                  <a:pt x="0" y="31"/>
                </a:lnTo>
                <a:lnTo>
                  <a:pt x="1" y="28"/>
                </a:lnTo>
                <a:lnTo>
                  <a:pt x="4" y="24"/>
                </a:lnTo>
                <a:lnTo>
                  <a:pt x="5" y="21"/>
                </a:lnTo>
                <a:lnTo>
                  <a:pt x="6" y="17"/>
                </a:lnTo>
                <a:lnTo>
                  <a:pt x="6" y="15"/>
                </a:lnTo>
                <a:lnTo>
                  <a:pt x="4" y="11"/>
                </a:lnTo>
                <a:lnTo>
                  <a:pt x="4" y="7"/>
                </a:lnTo>
                <a:lnTo>
                  <a:pt x="4" y="5"/>
                </a:lnTo>
                <a:lnTo>
                  <a:pt x="5" y="1"/>
                </a:lnTo>
                <a:lnTo>
                  <a:pt x="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3" name="Freeform 86"/>
          <p:cNvSpPr>
            <a:spLocks/>
          </p:cNvSpPr>
          <p:nvPr/>
        </p:nvSpPr>
        <p:spPr bwMode="auto">
          <a:xfrm flipH="1">
            <a:off x="7434263" y="4729163"/>
            <a:ext cx="33337" cy="52387"/>
          </a:xfrm>
          <a:custGeom>
            <a:avLst/>
            <a:gdLst>
              <a:gd name="T0" fmla="*/ 2147483647 w 21"/>
              <a:gd name="T1" fmla="*/ 0 h 33"/>
              <a:gd name="T2" fmla="*/ 2147483647 w 21"/>
              <a:gd name="T3" fmla="*/ 2147483647 h 33"/>
              <a:gd name="T4" fmla="*/ 2147483647 w 21"/>
              <a:gd name="T5" fmla="*/ 2147483647 h 33"/>
              <a:gd name="T6" fmla="*/ 2147483647 w 21"/>
              <a:gd name="T7" fmla="*/ 2147483647 h 33"/>
              <a:gd name="T8" fmla="*/ 2147483647 w 21"/>
              <a:gd name="T9" fmla="*/ 2147483647 h 33"/>
              <a:gd name="T10" fmla="*/ 2147483647 w 21"/>
              <a:gd name="T11" fmla="*/ 2147483647 h 33"/>
              <a:gd name="T12" fmla="*/ 2147483647 w 21"/>
              <a:gd name="T13" fmla="*/ 2147483647 h 33"/>
              <a:gd name="T14" fmla="*/ 2147483647 w 21"/>
              <a:gd name="T15" fmla="*/ 2147483647 h 33"/>
              <a:gd name="T16" fmla="*/ 2147483647 w 21"/>
              <a:gd name="T17" fmla="*/ 2147483647 h 33"/>
              <a:gd name="T18" fmla="*/ 2147483647 w 21"/>
              <a:gd name="T19" fmla="*/ 2147483647 h 33"/>
              <a:gd name="T20" fmla="*/ 2147483647 w 21"/>
              <a:gd name="T21" fmla="*/ 2147483647 h 33"/>
              <a:gd name="T22" fmla="*/ 2147483647 w 21"/>
              <a:gd name="T23" fmla="*/ 2147483647 h 33"/>
              <a:gd name="T24" fmla="*/ 0 w 21"/>
              <a:gd name="T25" fmla="*/ 2147483647 h 33"/>
              <a:gd name="T26" fmla="*/ 2147483647 w 21"/>
              <a:gd name="T27" fmla="*/ 2147483647 h 33"/>
              <a:gd name="T28" fmla="*/ 2147483647 w 21"/>
              <a:gd name="T29" fmla="*/ 2147483647 h 33"/>
              <a:gd name="T30" fmla="*/ 2147483647 w 21"/>
              <a:gd name="T31" fmla="*/ 2147483647 h 33"/>
              <a:gd name="T32" fmla="*/ 2147483647 w 21"/>
              <a:gd name="T33" fmla="*/ 2147483647 h 33"/>
              <a:gd name="T34" fmla="*/ 2147483647 w 21"/>
              <a:gd name="T35" fmla="*/ 2147483647 h 33"/>
              <a:gd name="T36" fmla="*/ 2147483647 w 21"/>
              <a:gd name="T37" fmla="*/ 2147483647 h 33"/>
              <a:gd name="T38" fmla="*/ 2147483647 w 21"/>
              <a:gd name="T39" fmla="*/ 2147483647 h 33"/>
              <a:gd name="T40" fmla="*/ 2147483647 w 21"/>
              <a:gd name="T41" fmla="*/ 0 h 33"/>
              <a:gd name="T42" fmla="*/ 2147483647 w 21"/>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3"/>
              <a:gd name="T68" fmla="*/ 21 w 21"/>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3">
                <a:moveTo>
                  <a:pt x="16" y="0"/>
                </a:moveTo>
                <a:lnTo>
                  <a:pt x="19" y="3"/>
                </a:lnTo>
                <a:lnTo>
                  <a:pt x="21" y="6"/>
                </a:lnTo>
                <a:lnTo>
                  <a:pt x="21" y="10"/>
                </a:lnTo>
                <a:lnTo>
                  <a:pt x="21" y="15"/>
                </a:lnTo>
                <a:lnTo>
                  <a:pt x="19" y="19"/>
                </a:lnTo>
                <a:lnTo>
                  <a:pt x="18" y="23"/>
                </a:lnTo>
                <a:lnTo>
                  <a:pt x="16" y="27"/>
                </a:lnTo>
                <a:lnTo>
                  <a:pt x="13" y="31"/>
                </a:lnTo>
                <a:lnTo>
                  <a:pt x="10" y="32"/>
                </a:lnTo>
                <a:lnTo>
                  <a:pt x="7" y="33"/>
                </a:lnTo>
                <a:lnTo>
                  <a:pt x="4" y="33"/>
                </a:lnTo>
                <a:lnTo>
                  <a:pt x="0" y="32"/>
                </a:lnTo>
                <a:lnTo>
                  <a:pt x="3" y="27"/>
                </a:lnTo>
                <a:lnTo>
                  <a:pt x="5" y="23"/>
                </a:lnTo>
                <a:lnTo>
                  <a:pt x="6" y="20"/>
                </a:lnTo>
                <a:lnTo>
                  <a:pt x="7" y="16"/>
                </a:lnTo>
                <a:lnTo>
                  <a:pt x="9" y="11"/>
                </a:lnTo>
                <a:lnTo>
                  <a:pt x="11" y="8"/>
                </a:lnTo>
                <a:lnTo>
                  <a:pt x="13" y="3"/>
                </a:lnTo>
                <a:lnTo>
                  <a:pt x="1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4" name="Freeform 87"/>
          <p:cNvSpPr>
            <a:spLocks/>
          </p:cNvSpPr>
          <p:nvPr/>
        </p:nvSpPr>
        <p:spPr bwMode="auto">
          <a:xfrm flipH="1">
            <a:off x="7419975" y="4778375"/>
            <a:ext cx="22225" cy="46038"/>
          </a:xfrm>
          <a:custGeom>
            <a:avLst/>
            <a:gdLst>
              <a:gd name="T0" fmla="*/ 2147483647 w 14"/>
              <a:gd name="T1" fmla="*/ 0 h 29"/>
              <a:gd name="T2" fmla="*/ 2147483647 w 14"/>
              <a:gd name="T3" fmla="*/ 2147483647 h 29"/>
              <a:gd name="T4" fmla="*/ 2147483647 w 14"/>
              <a:gd name="T5" fmla="*/ 2147483647 h 29"/>
              <a:gd name="T6" fmla="*/ 2147483647 w 14"/>
              <a:gd name="T7" fmla="*/ 2147483647 h 29"/>
              <a:gd name="T8" fmla="*/ 2147483647 w 14"/>
              <a:gd name="T9" fmla="*/ 2147483647 h 29"/>
              <a:gd name="T10" fmla="*/ 2147483647 w 14"/>
              <a:gd name="T11" fmla="*/ 2147483647 h 29"/>
              <a:gd name="T12" fmla="*/ 2147483647 w 14"/>
              <a:gd name="T13" fmla="*/ 2147483647 h 29"/>
              <a:gd name="T14" fmla="*/ 2147483647 w 14"/>
              <a:gd name="T15" fmla="*/ 2147483647 h 29"/>
              <a:gd name="T16" fmla="*/ 2147483647 w 14"/>
              <a:gd name="T17" fmla="*/ 2147483647 h 29"/>
              <a:gd name="T18" fmla="*/ 2147483647 w 14"/>
              <a:gd name="T19" fmla="*/ 2147483647 h 29"/>
              <a:gd name="T20" fmla="*/ 2147483647 w 14"/>
              <a:gd name="T21" fmla="*/ 2147483647 h 29"/>
              <a:gd name="T22" fmla="*/ 0 w 14"/>
              <a:gd name="T23" fmla="*/ 2147483647 h 29"/>
              <a:gd name="T24" fmla="*/ 2147483647 w 14"/>
              <a:gd name="T25" fmla="*/ 2147483647 h 29"/>
              <a:gd name="T26" fmla="*/ 2147483647 w 14"/>
              <a:gd name="T27" fmla="*/ 2147483647 h 29"/>
              <a:gd name="T28" fmla="*/ 2147483647 w 14"/>
              <a:gd name="T29" fmla="*/ 2147483647 h 29"/>
              <a:gd name="T30" fmla="*/ 2147483647 w 14"/>
              <a:gd name="T31" fmla="*/ 2147483647 h 29"/>
              <a:gd name="T32" fmla="*/ 2147483647 w 14"/>
              <a:gd name="T33" fmla="*/ 0 h 29"/>
              <a:gd name="T34" fmla="*/ 2147483647 w 1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29"/>
              <a:gd name="T56" fmla="*/ 14 w 14"/>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29">
                <a:moveTo>
                  <a:pt x="7" y="0"/>
                </a:moveTo>
                <a:lnTo>
                  <a:pt x="10" y="2"/>
                </a:lnTo>
                <a:lnTo>
                  <a:pt x="12" y="6"/>
                </a:lnTo>
                <a:lnTo>
                  <a:pt x="13" y="11"/>
                </a:lnTo>
                <a:lnTo>
                  <a:pt x="14" y="17"/>
                </a:lnTo>
                <a:lnTo>
                  <a:pt x="13" y="20"/>
                </a:lnTo>
                <a:lnTo>
                  <a:pt x="11" y="25"/>
                </a:lnTo>
                <a:lnTo>
                  <a:pt x="7" y="27"/>
                </a:lnTo>
                <a:lnTo>
                  <a:pt x="3" y="29"/>
                </a:lnTo>
                <a:lnTo>
                  <a:pt x="1" y="25"/>
                </a:lnTo>
                <a:lnTo>
                  <a:pt x="1" y="21"/>
                </a:lnTo>
                <a:lnTo>
                  <a:pt x="0" y="17"/>
                </a:lnTo>
                <a:lnTo>
                  <a:pt x="1" y="13"/>
                </a:lnTo>
                <a:lnTo>
                  <a:pt x="1" y="9"/>
                </a:lnTo>
                <a:lnTo>
                  <a:pt x="2" y="6"/>
                </a:lnTo>
                <a:lnTo>
                  <a:pt x="3" y="2"/>
                </a:lnTo>
                <a:lnTo>
                  <a:pt x="7"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5" name="Freeform 88"/>
          <p:cNvSpPr>
            <a:spLocks/>
          </p:cNvSpPr>
          <p:nvPr/>
        </p:nvSpPr>
        <p:spPr bwMode="auto">
          <a:xfrm flipH="1">
            <a:off x="7394575" y="4826000"/>
            <a:ext cx="30163" cy="65088"/>
          </a:xfrm>
          <a:custGeom>
            <a:avLst/>
            <a:gdLst>
              <a:gd name="T0" fmla="*/ 2147483647 w 19"/>
              <a:gd name="T1" fmla="*/ 0 h 41"/>
              <a:gd name="T2" fmla="*/ 2147483647 w 19"/>
              <a:gd name="T3" fmla="*/ 2147483647 h 41"/>
              <a:gd name="T4" fmla="*/ 2147483647 w 19"/>
              <a:gd name="T5" fmla="*/ 2147483647 h 41"/>
              <a:gd name="T6" fmla="*/ 2147483647 w 19"/>
              <a:gd name="T7" fmla="*/ 2147483647 h 41"/>
              <a:gd name="T8" fmla="*/ 2147483647 w 19"/>
              <a:gd name="T9" fmla="*/ 2147483647 h 41"/>
              <a:gd name="T10" fmla="*/ 2147483647 w 19"/>
              <a:gd name="T11" fmla="*/ 2147483647 h 41"/>
              <a:gd name="T12" fmla="*/ 2147483647 w 19"/>
              <a:gd name="T13" fmla="*/ 2147483647 h 41"/>
              <a:gd name="T14" fmla="*/ 2147483647 w 19"/>
              <a:gd name="T15" fmla="*/ 2147483647 h 41"/>
              <a:gd name="T16" fmla="*/ 2147483647 w 19"/>
              <a:gd name="T17" fmla="*/ 2147483647 h 41"/>
              <a:gd name="T18" fmla="*/ 2147483647 w 19"/>
              <a:gd name="T19" fmla="*/ 2147483647 h 41"/>
              <a:gd name="T20" fmla="*/ 2147483647 w 19"/>
              <a:gd name="T21" fmla="*/ 2147483647 h 41"/>
              <a:gd name="T22" fmla="*/ 2147483647 w 19"/>
              <a:gd name="T23" fmla="*/ 2147483647 h 41"/>
              <a:gd name="T24" fmla="*/ 0 w 19"/>
              <a:gd name="T25" fmla="*/ 2147483647 h 41"/>
              <a:gd name="T26" fmla="*/ 2147483647 w 19"/>
              <a:gd name="T27" fmla="*/ 2147483647 h 41"/>
              <a:gd name="T28" fmla="*/ 2147483647 w 19"/>
              <a:gd name="T29" fmla="*/ 2147483647 h 41"/>
              <a:gd name="T30" fmla="*/ 2147483647 w 19"/>
              <a:gd name="T31" fmla="*/ 2147483647 h 41"/>
              <a:gd name="T32" fmla="*/ 2147483647 w 19"/>
              <a:gd name="T33" fmla="*/ 2147483647 h 41"/>
              <a:gd name="T34" fmla="*/ 2147483647 w 19"/>
              <a:gd name="T35" fmla="*/ 2147483647 h 41"/>
              <a:gd name="T36" fmla="*/ 2147483647 w 19"/>
              <a:gd name="T37" fmla="*/ 2147483647 h 41"/>
              <a:gd name="T38" fmla="*/ 2147483647 w 19"/>
              <a:gd name="T39" fmla="*/ 2147483647 h 41"/>
              <a:gd name="T40" fmla="*/ 2147483647 w 19"/>
              <a:gd name="T41" fmla="*/ 0 h 41"/>
              <a:gd name="T42" fmla="*/ 2147483647 w 19"/>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41"/>
              <a:gd name="T68" fmla="*/ 19 w 19"/>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41">
                <a:moveTo>
                  <a:pt x="14" y="0"/>
                </a:moveTo>
                <a:lnTo>
                  <a:pt x="18" y="5"/>
                </a:lnTo>
                <a:lnTo>
                  <a:pt x="19" y="11"/>
                </a:lnTo>
                <a:lnTo>
                  <a:pt x="18" y="13"/>
                </a:lnTo>
                <a:lnTo>
                  <a:pt x="18" y="17"/>
                </a:lnTo>
                <a:lnTo>
                  <a:pt x="17" y="20"/>
                </a:lnTo>
                <a:lnTo>
                  <a:pt x="15" y="23"/>
                </a:lnTo>
                <a:lnTo>
                  <a:pt x="13" y="28"/>
                </a:lnTo>
                <a:lnTo>
                  <a:pt x="11" y="33"/>
                </a:lnTo>
                <a:lnTo>
                  <a:pt x="8" y="36"/>
                </a:lnTo>
                <a:lnTo>
                  <a:pt x="6" y="41"/>
                </a:lnTo>
                <a:lnTo>
                  <a:pt x="2" y="37"/>
                </a:lnTo>
                <a:lnTo>
                  <a:pt x="0" y="35"/>
                </a:lnTo>
                <a:lnTo>
                  <a:pt x="1" y="30"/>
                </a:lnTo>
                <a:lnTo>
                  <a:pt x="3" y="25"/>
                </a:lnTo>
                <a:lnTo>
                  <a:pt x="3" y="22"/>
                </a:lnTo>
                <a:lnTo>
                  <a:pt x="6" y="17"/>
                </a:lnTo>
                <a:lnTo>
                  <a:pt x="7" y="12"/>
                </a:lnTo>
                <a:lnTo>
                  <a:pt x="8" y="8"/>
                </a:lnTo>
                <a:lnTo>
                  <a:pt x="11" y="5"/>
                </a:lnTo>
                <a:lnTo>
                  <a:pt x="14"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6" name="Freeform 89"/>
          <p:cNvSpPr>
            <a:spLocks/>
          </p:cNvSpPr>
          <p:nvPr/>
        </p:nvSpPr>
        <p:spPr bwMode="auto">
          <a:xfrm flipH="1">
            <a:off x="7423150" y="4908550"/>
            <a:ext cx="39688" cy="46038"/>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2147483647 w 25"/>
              <a:gd name="T11" fmla="*/ 2147483647 h 29"/>
              <a:gd name="T12" fmla="*/ 2147483647 w 25"/>
              <a:gd name="T13" fmla="*/ 2147483647 h 29"/>
              <a:gd name="T14" fmla="*/ 2147483647 w 25"/>
              <a:gd name="T15" fmla="*/ 2147483647 h 29"/>
              <a:gd name="T16" fmla="*/ 2147483647 w 25"/>
              <a:gd name="T17" fmla="*/ 2147483647 h 29"/>
              <a:gd name="T18" fmla="*/ 2147483647 w 25"/>
              <a:gd name="T19" fmla="*/ 2147483647 h 29"/>
              <a:gd name="T20" fmla="*/ 2147483647 w 25"/>
              <a:gd name="T21" fmla="*/ 2147483647 h 29"/>
              <a:gd name="T22" fmla="*/ 2147483647 w 25"/>
              <a:gd name="T23" fmla="*/ 2147483647 h 29"/>
              <a:gd name="T24" fmla="*/ 0 w 25"/>
              <a:gd name="T25" fmla="*/ 2147483647 h 29"/>
              <a:gd name="T26" fmla="*/ 2147483647 w 25"/>
              <a:gd name="T27" fmla="*/ 2147483647 h 29"/>
              <a:gd name="T28" fmla="*/ 2147483647 w 25"/>
              <a:gd name="T29" fmla="*/ 2147483647 h 29"/>
              <a:gd name="T30" fmla="*/ 2147483647 w 25"/>
              <a:gd name="T31" fmla="*/ 2147483647 h 29"/>
              <a:gd name="T32" fmla="*/ 2147483647 w 25"/>
              <a:gd name="T33" fmla="*/ 2147483647 h 29"/>
              <a:gd name="T34" fmla="*/ 2147483647 w 25"/>
              <a:gd name="T35" fmla="*/ 2147483647 h 29"/>
              <a:gd name="T36" fmla="*/ 2147483647 w 25"/>
              <a:gd name="T37" fmla="*/ 2147483647 h 29"/>
              <a:gd name="T38" fmla="*/ 2147483647 w 25"/>
              <a:gd name="T39" fmla="*/ 2147483647 h 29"/>
              <a:gd name="T40" fmla="*/ 2147483647 w 25"/>
              <a:gd name="T41" fmla="*/ 0 h 29"/>
              <a:gd name="T42" fmla="*/ 2147483647 w 25"/>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9"/>
              <a:gd name="T68" fmla="*/ 25 w 25"/>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9">
                <a:moveTo>
                  <a:pt x="20" y="0"/>
                </a:moveTo>
                <a:lnTo>
                  <a:pt x="23" y="1"/>
                </a:lnTo>
                <a:lnTo>
                  <a:pt x="24" y="2"/>
                </a:lnTo>
                <a:lnTo>
                  <a:pt x="25" y="5"/>
                </a:lnTo>
                <a:lnTo>
                  <a:pt x="25" y="8"/>
                </a:lnTo>
                <a:lnTo>
                  <a:pt x="24" y="11"/>
                </a:lnTo>
                <a:lnTo>
                  <a:pt x="23" y="13"/>
                </a:lnTo>
                <a:lnTo>
                  <a:pt x="21" y="17"/>
                </a:lnTo>
                <a:lnTo>
                  <a:pt x="19" y="19"/>
                </a:lnTo>
                <a:lnTo>
                  <a:pt x="14" y="24"/>
                </a:lnTo>
                <a:lnTo>
                  <a:pt x="9" y="28"/>
                </a:lnTo>
                <a:lnTo>
                  <a:pt x="4" y="29"/>
                </a:lnTo>
                <a:lnTo>
                  <a:pt x="0" y="29"/>
                </a:lnTo>
                <a:lnTo>
                  <a:pt x="1" y="24"/>
                </a:lnTo>
                <a:lnTo>
                  <a:pt x="3" y="20"/>
                </a:lnTo>
                <a:lnTo>
                  <a:pt x="6" y="17"/>
                </a:lnTo>
                <a:lnTo>
                  <a:pt x="9" y="13"/>
                </a:lnTo>
                <a:lnTo>
                  <a:pt x="12" y="10"/>
                </a:lnTo>
                <a:lnTo>
                  <a:pt x="15" y="7"/>
                </a:lnTo>
                <a:lnTo>
                  <a:pt x="18" y="2"/>
                </a:lnTo>
                <a:lnTo>
                  <a:pt x="2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7" name="Freeform 90"/>
          <p:cNvSpPr>
            <a:spLocks/>
          </p:cNvSpPr>
          <p:nvPr/>
        </p:nvSpPr>
        <p:spPr bwMode="auto">
          <a:xfrm flipH="1">
            <a:off x="7726363" y="5053013"/>
            <a:ext cx="84137" cy="41275"/>
          </a:xfrm>
          <a:custGeom>
            <a:avLst/>
            <a:gdLst>
              <a:gd name="T0" fmla="*/ 2147483647 w 53"/>
              <a:gd name="T1" fmla="*/ 0 h 26"/>
              <a:gd name="T2" fmla="*/ 2147483647 w 53"/>
              <a:gd name="T3" fmla="*/ 2147483647 h 26"/>
              <a:gd name="T4" fmla="*/ 2147483647 w 53"/>
              <a:gd name="T5" fmla="*/ 2147483647 h 26"/>
              <a:gd name="T6" fmla="*/ 2147483647 w 53"/>
              <a:gd name="T7" fmla="*/ 2147483647 h 26"/>
              <a:gd name="T8" fmla="*/ 2147483647 w 53"/>
              <a:gd name="T9" fmla="*/ 2147483647 h 26"/>
              <a:gd name="T10" fmla="*/ 2147483647 w 53"/>
              <a:gd name="T11" fmla="*/ 2147483647 h 26"/>
              <a:gd name="T12" fmla="*/ 2147483647 w 53"/>
              <a:gd name="T13" fmla="*/ 2147483647 h 26"/>
              <a:gd name="T14" fmla="*/ 2147483647 w 53"/>
              <a:gd name="T15" fmla="*/ 2147483647 h 26"/>
              <a:gd name="T16" fmla="*/ 2147483647 w 53"/>
              <a:gd name="T17" fmla="*/ 2147483647 h 26"/>
              <a:gd name="T18" fmla="*/ 2147483647 w 53"/>
              <a:gd name="T19" fmla="*/ 2147483647 h 26"/>
              <a:gd name="T20" fmla="*/ 2147483647 w 53"/>
              <a:gd name="T21" fmla="*/ 2147483647 h 26"/>
              <a:gd name="T22" fmla="*/ 2147483647 w 53"/>
              <a:gd name="T23" fmla="*/ 2147483647 h 26"/>
              <a:gd name="T24" fmla="*/ 2147483647 w 53"/>
              <a:gd name="T25" fmla="*/ 2147483647 h 26"/>
              <a:gd name="T26" fmla="*/ 2147483647 w 53"/>
              <a:gd name="T27" fmla="*/ 2147483647 h 26"/>
              <a:gd name="T28" fmla="*/ 2147483647 w 53"/>
              <a:gd name="T29" fmla="*/ 2147483647 h 26"/>
              <a:gd name="T30" fmla="*/ 2147483647 w 53"/>
              <a:gd name="T31" fmla="*/ 2147483647 h 26"/>
              <a:gd name="T32" fmla="*/ 2147483647 w 53"/>
              <a:gd name="T33" fmla="*/ 2147483647 h 26"/>
              <a:gd name="T34" fmla="*/ 2147483647 w 53"/>
              <a:gd name="T35" fmla="*/ 2147483647 h 26"/>
              <a:gd name="T36" fmla="*/ 2147483647 w 53"/>
              <a:gd name="T37" fmla="*/ 2147483647 h 26"/>
              <a:gd name="T38" fmla="*/ 2147483647 w 53"/>
              <a:gd name="T39" fmla="*/ 2147483647 h 26"/>
              <a:gd name="T40" fmla="*/ 2147483647 w 53"/>
              <a:gd name="T41" fmla="*/ 2147483647 h 26"/>
              <a:gd name="T42" fmla="*/ 2147483647 w 53"/>
              <a:gd name="T43" fmla="*/ 2147483647 h 26"/>
              <a:gd name="T44" fmla="*/ 2147483647 w 53"/>
              <a:gd name="T45" fmla="*/ 2147483647 h 26"/>
              <a:gd name="T46" fmla="*/ 2147483647 w 53"/>
              <a:gd name="T47" fmla="*/ 2147483647 h 26"/>
              <a:gd name="T48" fmla="*/ 2147483647 w 53"/>
              <a:gd name="T49" fmla="*/ 2147483647 h 26"/>
              <a:gd name="T50" fmla="*/ 2147483647 w 53"/>
              <a:gd name="T51" fmla="*/ 2147483647 h 26"/>
              <a:gd name="T52" fmla="*/ 2147483647 w 53"/>
              <a:gd name="T53" fmla="*/ 2147483647 h 26"/>
              <a:gd name="T54" fmla="*/ 2147483647 w 53"/>
              <a:gd name="T55" fmla="*/ 2147483647 h 26"/>
              <a:gd name="T56" fmla="*/ 2147483647 w 53"/>
              <a:gd name="T57" fmla="*/ 2147483647 h 26"/>
              <a:gd name="T58" fmla="*/ 2147483647 w 53"/>
              <a:gd name="T59" fmla="*/ 2147483647 h 26"/>
              <a:gd name="T60" fmla="*/ 0 w 53"/>
              <a:gd name="T61" fmla="*/ 2147483647 h 26"/>
              <a:gd name="T62" fmla="*/ 2147483647 w 53"/>
              <a:gd name="T63" fmla="*/ 2147483647 h 26"/>
              <a:gd name="T64" fmla="*/ 2147483647 w 53"/>
              <a:gd name="T65" fmla="*/ 0 h 26"/>
              <a:gd name="T66" fmla="*/ 2147483647 w 53"/>
              <a:gd name="T67" fmla="*/ 0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
              <a:gd name="T103" fmla="*/ 0 h 26"/>
              <a:gd name="T104" fmla="*/ 53 w 53"/>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 h="26">
                <a:moveTo>
                  <a:pt x="4" y="0"/>
                </a:moveTo>
                <a:lnTo>
                  <a:pt x="8" y="3"/>
                </a:lnTo>
                <a:lnTo>
                  <a:pt x="12" y="8"/>
                </a:lnTo>
                <a:lnTo>
                  <a:pt x="15" y="10"/>
                </a:lnTo>
                <a:lnTo>
                  <a:pt x="19" y="15"/>
                </a:lnTo>
                <a:lnTo>
                  <a:pt x="23" y="17"/>
                </a:lnTo>
                <a:lnTo>
                  <a:pt x="27" y="19"/>
                </a:lnTo>
                <a:lnTo>
                  <a:pt x="30" y="19"/>
                </a:lnTo>
                <a:lnTo>
                  <a:pt x="33" y="19"/>
                </a:lnTo>
                <a:lnTo>
                  <a:pt x="36" y="19"/>
                </a:lnTo>
                <a:lnTo>
                  <a:pt x="41" y="19"/>
                </a:lnTo>
                <a:lnTo>
                  <a:pt x="43" y="17"/>
                </a:lnTo>
                <a:lnTo>
                  <a:pt x="47" y="17"/>
                </a:lnTo>
                <a:lnTo>
                  <a:pt x="49" y="15"/>
                </a:lnTo>
                <a:lnTo>
                  <a:pt x="53" y="15"/>
                </a:lnTo>
                <a:lnTo>
                  <a:pt x="52" y="18"/>
                </a:lnTo>
                <a:lnTo>
                  <a:pt x="50" y="23"/>
                </a:lnTo>
                <a:lnTo>
                  <a:pt x="47" y="23"/>
                </a:lnTo>
                <a:lnTo>
                  <a:pt x="43" y="25"/>
                </a:lnTo>
                <a:lnTo>
                  <a:pt x="40" y="25"/>
                </a:lnTo>
                <a:lnTo>
                  <a:pt x="36" y="26"/>
                </a:lnTo>
                <a:lnTo>
                  <a:pt x="32" y="26"/>
                </a:lnTo>
                <a:lnTo>
                  <a:pt x="29" y="26"/>
                </a:lnTo>
                <a:lnTo>
                  <a:pt x="25" y="26"/>
                </a:lnTo>
                <a:lnTo>
                  <a:pt x="21" y="26"/>
                </a:lnTo>
                <a:lnTo>
                  <a:pt x="17" y="25"/>
                </a:lnTo>
                <a:lnTo>
                  <a:pt x="12" y="23"/>
                </a:lnTo>
                <a:lnTo>
                  <a:pt x="7" y="19"/>
                </a:lnTo>
                <a:lnTo>
                  <a:pt x="4" y="17"/>
                </a:lnTo>
                <a:lnTo>
                  <a:pt x="1" y="12"/>
                </a:lnTo>
                <a:lnTo>
                  <a:pt x="0" y="8"/>
                </a:lnTo>
                <a:lnTo>
                  <a:pt x="1" y="3"/>
                </a:lnTo>
                <a:lnTo>
                  <a:pt x="4" y="0"/>
                </a:lnTo>
                <a:close/>
              </a:path>
            </a:pathLst>
          </a:custGeom>
          <a:solidFill>
            <a:srgbClr val="E363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8" name="Freeform 91"/>
          <p:cNvSpPr>
            <a:spLocks/>
          </p:cNvSpPr>
          <p:nvPr/>
        </p:nvSpPr>
        <p:spPr bwMode="auto">
          <a:xfrm flipH="1">
            <a:off x="7735888" y="5343525"/>
            <a:ext cx="33337" cy="14288"/>
          </a:xfrm>
          <a:custGeom>
            <a:avLst/>
            <a:gdLst>
              <a:gd name="T0" fmla="*/ 2147483647 w 21"/>
              <a:gd name="T1" fmla="*/ 0 h 9"/>
              <a:gd name="T2" fmla="*/ 2147483647 w 21"/>
              <a:gd name="T3" fmla="*/ 0 h 9"/>
              <a:gd name="T4" fmla="*/ 2147483647 w 21"/>
              <a:gd name="T5" fmla="*/ 0 h 9"/>
              <a:gd name="T6" fmla="*/ 2147483647 w 21"/>
              <a:gd name="T7" fmla="*/ 0 h 9"/>
              <a:gd name="T8" fmla="*/ 2147483647 w 21"/>
              <a:gd name="T9" fmla="*/ 0 h 9"/>
              <a:gd name="T10" fmla="*/ 2147483647 w 21"/>
              <a:gd name="T11" fmla="*/ 0 h 9"/>
              <a:gd name="T12" fmla="*/ 2147483647 w 21"/>
              <a:gd name="T13" fmla="*/ 2147483647 h 9"/>
              <a:gd name="T14" fmla="*/ 2147483647 w 21"/>
              <a:gd name="T15" fmla="*/ 2147483647 h 9"/>
              <a:gd name="T16" fmla="*/ 2147483647 w 21"/>
              <a:gd name="T17" fmla="*/ 2147483647 h 9"/>
              <a:gd name="T18" fmla="*/ 2147483647 w 21"/>
              <a:gd name="T19" fmla="*/ 2147483647 h 9"/>
              <a:gd name="T20" fmla="*/ 2147483647 w 21"/>
              <a:gd name="T21" fmla="*/ 2147483647 h 9"/>
              <a:gd name="T22" fmla="*/ 2147483647 w 21"/>
              <a:gd name="T23" fmla="*/ 2147483647 h 9"/>
              <a:gd name="T24" fmla="*/ 2147483647 w 21"/>
              <a:gd name="T25" fmla="*/ 2147483647 h 9"/>
              <a:gd name="T26" fmla="*/ 2147483647 w 21"/>
              <a:gd name="T27" fmla="*/ 2147483647 h 9"/>
              <a:gd name="T28" fmla="*/ 2147483647 w 21"/>
              <a:gd name="T29" fmla="*/ 2147483647 h 9"/>
              <a:gd name="T30" fmla="*/ 0 w 21"/>
              <a:gd name="T31" fmla="*/ 2147483647 h 9"/>
              <a:gd name="T32" fmla="*/ 2147483647 w 21"/>
              <a:gd name="T33" fmla="*/ 2147483647 h 9"/>
              <a:gd name="T34" fmla="*/ 2147483647 w 21"/>
              <a:gd name="T35" fmla="*/ 2147483647 h 9"/>
              <a:gd name="T36" fmla="*/ 2147483647 w 21"/>
              <a:gd name="T37" fmla="*/ 0 h 9"/>
              <a:gd name="T38" fmla="*/ 2147483647 w 21"/>
              <a:gd name="T39" fmla="*/ 0 h 9"/>
              <a:gd name="T40" fmla="*/ 2147483647 w 21"/>
              <a:gd name="T41" fmla="*/ 0 h 9"/>
              <a:gd name="T42" fmla="*/ 2147483647 w 21"/>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9"/>
              <a:gd name="T68" fmla="*/ 21 w 21"/>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9">
                <a:moveTo>
                  <a:pt x="9" y="0"/>
                </a:moveTo>
                <a:lnTo>
                  <a:pt x="11" y="0"/>
                </a:lnTo>
                <a:lnTo>
                  <a:pt x="14" y="0"/>
                </a:lnTo>
                <a:lnTo>
                  <a:pt x="16" y="0"/>
                </a:lnTo>
                <a:lnTo>
                  <a:pt x="18" y="0"/>
                </a:lnTo>
                <a:lnTo>
                  <a:pt x="20" y="0"/>
                </a:lnTo>
                <a:lnTo>
                  <a:pt x="21" y="3"/>
                </a:lnTo>
                <a:lnTo>
                  <a:pt x="21" y="4"/>
                </a:lnTo>
                <a:lnTo>
                  <a:pt x="20" y="8"/>
                </a:lnTo>
                <a:lnTo>
                  <a:pt x="16" y="6"/>
                </a:lnTo>
                <a:lnTo>
                  <a:pt x="14" y="6"/>
                </a:lnTo>
                <a:lnTo>
                  <a:pt x="10" y="8"/>
                </a:lnTo>
                <a:lnTo>
                  <a:pt x="7" y="9"/>
                </a:lnTo>
                <a:lnTo>
                  <a:pt x="4" y="9"/>
                </a:lnTo>
                <a:lnTo>
                  <a:pt x="1" y="9"/>
                </a:lnTo>
                <a:lnTo>
                  <a:pt x="0" y="6"/>
                </a:lnTo>
                <a:lnTo>
                  <a:pt x="1" y="3"/>
                </a:lnTo>
                <a:lnTo>
                  <a:pt x="3" y="2"/>
                </a:lnTo>
                <a:lnTo>
                  <a:pt x="5" y="0"/>
                </a:lnTo>
                <a:lnTo>
                  <a:pt x="7" y="0"/>
                </a:lnTo>
                <a:lnTo>
                  <a:pt x="9"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69" name="Freeform 92"/>
          <p:cNvSpPr>
            <a:spLocks/>
          </p:cNvSpPr>
          <p:nvPr/>
        </p:nvSpPr>
        <p:spPr bwMode="auto">
          <a:xfrm flipH="1">
            <a:off x="7731125" y="5365750"/>
            <a:ext cx="41275" cy="14288"/>
          </a:xfrm>
          <a:custGeom>
            <a:avLst/>
            <a:gdLst>
              <a:gd name="T0" fmla="*/ 2147483647 w 26"/>
              <a:gd name="T1" fmla="*/ 0 h 9"/>
              <a:gd name="T2" fmla="*/ 2147483647 w 26"/>
              <a:gd name="T3" fmla="*/ 0 h 9"/>
              <a:gd name="T4" fmla="*/ 2147483647 w 26"/>
              <a:gd name="T5" fmla="*/ 0 h 9"/>
              <a:gd name="T6" fmla="*/ 2147483647 w 26"/>
              <a:gd name="T7" fmla="*/ 0 h 9"/>
              <a:gd name="T8" fmla="*/ 2147483647 w 26"/>
              <a:gd name="T9" fmla="*/ 0 h 9"/>
              <a:gd name="T10" fmla="*/ 2147483647 w 26"/>
              <a:gd name="T11" fmla="*/ 0 h 9"/>
              <a:gd name="T12" fmla="*/ 2147483647 w 26"/>
              <a:gd name="T13" fmla="*/ 2147483647 h 9"/>
              <a:gd name="T14" fmla="*/ 2147483647 w 26"/>
              <a:gd name="T15" fmla="*/ 2147483647 h 9"/>
              <a:gd name="T16" fmla="*/ 2147483647 w 26"/>
              <a:gd name="T17" fmla="*/ 2147483647 h 9"/>
              <a:gd name="T18" fmla="*/ 2147483647 w 26"/>
              <a:gd name="T19" fmla="*/ 2147483647 h 9"/>
              <a:gd name="T20" fmla="*/ 2147483647 w 26"/>
              <a:gd name="T21" fmla="*/ 2147483647 h 9"/>
              <a:gd name="T22" fmla="*/ 2147483647 w 26"/>
              <a:gd name="T23" fmla="*/ 2147483647 h 9"/>
              <a:gd name="T24" fmla="*/ 2147483647 w 26"/>
              <a:gd name="T25" fmla="*/ 2147483647 h 9"/>
              <a:gd name="T26" fmla="*/ 2147483647 w 26"/>
              <a:gd name="T27" fmla="*/ 2147483647 h 9"/>
              <a:gd name="T28" fmla="*/ 2147483647 w 26"/>
              <a:gd name="T29" fmla="*/ 2147483647 h 9"/>
              <a:gd name="T30" fmla="*/ 2147483647 w 26"/>
              <a:gd name="T31" fmla="*/ 2147483647 h 9"/>
              <a:gd name="T32" fmla="*/ 0 w 26"/>
              <a:gd name="T33" fmla="*/ 2147483647 h 9"/>
              <a:gd name="T34" fmla="*/ 0 w 26"/>
              <a:gd name="T35" fmla="*/ 2147483647 h 9"/>
              <a:gd name="T36" fmla="*/ 0 w 26"/>
              <a:gd name="T37" fmla="*/ 2147483647 h 9"/>
              <a:gd name="T38" fmla="*/ 2147483647 w 26"/>
              <a:gd name="T39" fmla="*/ 2147483647 h 9"/>
              <a:gd name="T40" fmla="*/ 2147483647 w 26"/>
              <a:gd name="T41" fmla="*/ 0 h 9"/>
              <a:gd name="T42" fmla="*/ 2147483647 w 2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9"/>
              <a:gd name="T68" fmla="*/ 26 w 26"/>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9">
                <a:moveTo>
                  <a:pt x="2" y="0"/>
                </a:moveTo>
                <a:lnTo>
                  <a:pt x="5" y="0"/>
                </a:lnTo>
                <a:lnTo>
                  <a:pt x="7" y="0"/>
                </a:lnTo>
                <a:lnTo>
                  <a:pt x="11" y="0"/>
                </a:lnTo>
                <a:lnTo>
                  <a:pt x="14" y="0"/>
                </a:lnTo>
                <a:lnTo>
                  <a:pt x="17" y="0"/>
                </a:lnTo>
                <a:lnTo>
                  <a:pt x="20" y="1"/>
                </a:lnTo>
                <a:lnTo>
                  <a:pt x="23" y="2"/>
                </a:lnTo>
                <a:lnTo>
                  <a:pt x="26" y="6"/>
                </a:lnTo>
                <a:lnTo>
                  <a:pt x="22" y="8"/>
                </a:lnTo>
                <a:lnTo>
                  <a:pt x="18" y="9"/>
                </a:lnTo>
                <a:lnTo>
                  <a:pt x="13" y="9"/>
                </a:lnTo>
                <a:lnTo>
                  <a:pt x="9" y="8"/>
                </a:lnTo>
                <a:lnTo>
                  <a:pt x="7" y="8"/>
                </a:lnTo>
                <a:lnTo>
                  <a:pt x="5" y="8"/>
                </a:lnTo>
                <a:lnTo>
                  <a:pt x="2" y="7"/>
                </a:lnTo>
                <a:lnTo>
                  <a:pt x="0" y="7"/>
                </a:lnTo>
                <a:lnTo>
                  <a:pt x="0" y="6"/>
                </a:lnTo>
                <a:lnTo>
                  <a:pt x="0" y="3"/>
                </a:lnTo>
                <a:lnTo>
                  <a:pt x="1" y="1"/>
                </a:lnTo>
                <a:lnTo>
                  <a:pt x="2"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0" name="Freeform 93"/>
          <p:cNvSpPr>
            <a:spLocks/>
          </p:cNvSpPr>
          <p:nvPr/>
        </p:nvSpPr>
        <p:spPr bwMode="auto">
          <a:xfrm flipH="1">
            <a:off x="7732713" y="5384800"/>
            <a:ext cx="49212" cy="17463"/>
          </a:xfrm>
          <a:custGeom>
            <a:avLst/>
            <a:gdLst>
              <a:gd name="T0" fmla="*/ 2147483647 w 31"/>
              <a:gd name="T1" fmla="*/ 0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2147483647 w 31"/>
              <a:gd name="T17" fmla="*/ 2147483647 h 11"/>
              <a:gd name="T18" fmla="*/ 2147483647 w 31"/>
              <a:gd name="T19" fmla="*/ 2147483647 h 11"/>
              <a:gd name="T20" fmla="*/ 2147483647 w 31"/>
              <a:gd name="T21" fmla="*/ 2147483647 h 11"/>
              <a:gd name="T22" fmla="*/ 2147483647 w 31"/>
              <a:gd name="T23" fmla="*/ 2147483647 h 11"/>
              <a:gd name="T24" fmla="*/ 2147483647 w 31"/>
              <a:gd name="T25" fmla="*/ 2147483647 h 11"/>
              <a:gd name="T26" fmla="*/ 2147483647 w 31"/>
              <a:gd name="T27" fmla="*/ 2147483647 h 11"/>
              <a:gd name="T28" fmla="*/ 2147483647 w 31"/>
              <a:gd name="T29" fmla="*/ 2147483647 h 11"/>
              <a:gd name="T30" fmla="*/ 2147483647 w 31"/>
              <a:gd name="T31" fmla="*/ 2147483647 h 11"/>
              <a:gd name="T32" fmla="*/ 2147483647 w 31"/>
              <a:gd name="T33" fmla="*/ 2147483647 h 11"/>
              <a:gd name="T34" fmla="*/ 2147483647 w 31"/>
              <a:gd name="T35" fmla="*/ 2147483647 h 11"/>
              <a:gd name="T36" fmla="*/ 0 w 31"/>
              <a:gd name="T37" fmla="*/ 2147483647 h 11"/>
              <a:gd name="T38" fmla="*/ 0 w 31"/>
              <a:gd name="T39" fmla="*/ 2147483647 h 11"/>
              <a:gd name="T40" fmla="*/ 2147483647 w 31"/>
              <a:gd name="T41" fmla="*/ 0 h 11"/>
              <a:gd name="T42" fmla="*/ 2147483647 w 31"/>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1"/>
              <a:gd name="T68" fmla="*/ 31 w 31"/>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1">
                <a:moveTo>
                  <a:pt x="1" y="0"/>
                </a:moveTo>
                <a:lnTo>
                  <a:pt x="5" y="1"/>
                </a:lnTo>
                <a:lnTo>
                  <a:pt x="8" y="1"/>
                </a:lnTo>
                <a:lnTo>
                  <a:pt x="12" y="1"/>
                </a:lnTo>
                <a:lnTo>
                  <a:pt x="15" y="2"/>
                </a:lnTo>
                <a:lnTo>
                  <a:pt x="19" y="2"/>
                </a:lnTo>
                <a:lnTo>
                  <a:pt x="23" y="2"/>
                </a:lnTo>
                <a:lnTo>
                  <a:pt x="26" y="2"/>
                </a:lnTo>
                <a:lnTo>
                  <a:pt x="31" y="5"/>
                </a:lnTo>
                <a:lnTo>
                  <a:pt x="30" y="7"/>
                </a:lnTo>
                <a:lnTo>
                  <a:pt x="30" y="9"/>
                </a:lnTo>
                <a:lnTo>
                  <a:pt x="25" y="9"/>
                </a:lnTo>
                <a:lnTo>
                  <a:pt x="22" y="9"/>
                </a:lnTo>
                <a:lnTo>
                  <a:pt x="17" y="9"/>
                </a:lnTo>
                <a:lnTo>
                  <a:pt x="13" y="11"/>
                </a:lnTo>
                <a:lnTo>
                  <a:pt x="8" y="11"/>
                </a:lnTo>
                <a:lnTo>
                  <a:pt x="5" y="9"/>
                </a:lnTo>
                <a:lnTo>
                  <a:pt x="1" y="7"/>
                </a:lnTo>
                <a:lnTo>
                  <a:pt x="0" y="3"/>
                </a:lnTo>
                <a:lnTo>
                  <a:pt x="0" y="2"/>
                </a:lnTo>
                <a:lnTo>
                  <a:pt x="1"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1" name="Freeform 94"/>
          <p:cNvSpPr>
            <a:spLocks/>
          </p:cNvSpPr>
          <p:nvPr/>
        </p:nvSpPr>
        <p:spPr bwMode="auto">
          <a:xfrm flipH="1">
            <a:off x="7724775" y="5405438"/>
            <a:ext cx="57150" cy="19050"/>
          </a:xfrm>
          <a:custGeom>
            <a:avLst/>
            <a:gdLst>
              <a:gd name="T0" fmla="*/ 0 w 36"/>
              <a:gd name="T1" fmla="*/ 0 h 12"/>
              <a:gd name="T2" fmla="*/ 2147483647 w 36"/>
              <a:gd name="T3" fmla="*/ 2147483647 h 12"/>
              <a:gd name="T4" fmla="*/ 2147483647 w 36"/>
              <a:gd name="T5" fmla="*/ 2147483647 h 12"/>
              <a:gd name="T6" fmla="*/ 2147483647 w 36"/>
              <a:gd name="T7" fmla="*/ 2147483647 h 12"/>
              <a:gd name="T8" fmla="*/ 2147483647 w 36"/>
              <a:gd name="T9" fmla="*/ 2147483647 h 12"/>
              <a:gd name="T10" fmla="*/ 2147483647 w 36"/>
              <a:gd name="T11" fmla="*/ 2147483647 h 12"/>
              <a:gd name="T12" fmla="*/ 2147483647 w 36"/>
              <a:gd name="T13" fmla="*/ 2147483647 h 12"/>
              <a:gd name="T14" fmla="*/ 2147483647 w 36"/>
              <a:gd name="T15" fmla="*/ 2147483647 h 12"/>
              <a:gd name="T16" fmla="*/ 2147483647 w 36"/>
              <a:gd name="T17" fmla="*/ 2147483647 h 12"/>
              <a:gd name="T18" fmla="*/ 2147483647 w 36"/>
              <a:gd name="T19" fmla="*/ 2147483647 h 12"/>
              <a:gd name="T20" fmla="*/ 2147483647 w 36"/>
              <a:gd name="T21" fmla="*/ 2147483647 h 12"/>
              <a:gd name="T22" fmla="*/ 2147483647 w 36"/>
              <a:gd name="T23" fmla="*/ 2147483647 h 12"/>
              <a:gd name="T24" fmla="*/ 2147483647 w 36"/>
              <a:gd name="T25" fmla="*/ 2147483647 h 12"/>
              <a:gd name="T26" fmla="*/ 2147483647 w 36"/>
              <a:gd name="T27" fmla="*/ 2147483647 h 12"/>
              <a:gd name="T28" fmla="*/ 2147483647 w 36"/>
              <a:gd name="T29" fmla="*/ 2147483647 h 12"/>
              <a:gd name="T30" fmla="*/ 2147483647 w 36"/>
              <a:gd name="T31" fmla="*/ 2147483647 h 12"/>
              <a:gd name="T32" fmla="*/ 2147483647 w 36"/>
              <a:gd name="T33" fmla="*/ 2147483647 h 12"/>
              <a:gd name="T34" fmla="*/ 2147483647 w 36"/>
              <a:gd name="T35" fmla="*/ 2147483647 h 12"/>
              <a:gd name="T36" fmla="*/ 2147483647 w 36"/>
              <a:gd name="T37" fmla="*/ 2147483647 h 12"/>
              <a:gd name="T38" fmla="*/ 0 w 36"/>
              <a:gd name="T39" fmla="*/ 2147483647 h 12"/>
              <a:gd name="T40" fmla="*/ 0 w 36"/>
              <a:gd name="T41" fmla="*/ 2147483647 h 12"/>
              <a:gd name="T42" fmla="*/ 0 w 36"/>
              <a:gd name="T43" fmla="*/ 2147483647 h 12"/>
              <a:gd name="T44" fmla="*/ 0 w 36"/>
              <a:gd name="T45" fmla="*/ 0 h 12"/>
              <a:gd name="T46" fmla="*/ 0 w 36"/>
              <a:gd name="T47" fmla="*/ 0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12"/>
              <a:gd name="T74" fmla="*/ 36 w 36"/>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12">
                <a:moveTo>
                  <a:pt x="0" y="0"/>
                </a:moveTo>
                <a:lnTo>
                  <a:pt x="3" y="1"/>
                </a:lnTo>
                <a:lnTo>
                  <a:pt x="8" y="3"/>
                </a:lnTo>
                <a:lnTo>
                  <a:pt x="11" y="3"/>
                </a:lnTo>
                <a:lnTo>
                  <a:pt x="15" y="4"/>
                </a:lnTo>
                <a:lnTo>
                  <a:pt x="19" y="4"/>
                </a:lnTo>
                <a:lnTo>
                  <a:pt x="24" y="4"/>
                </a:lnTo>
                <a:lnTo>
                  <a:pt x="28" y="4"/>
                </a:lnTo>
                <a:lnTo>
                  <a:pt x="32" y="5"/>
                </a:lnTo>
                <a:lnTo>
                  <a:pt x="34" y="9"/>
                </a:lnTo>
                <a:lnTo>
                  <a:pt x="36" y="10"/>
                </a:lnTo>
                <a:lnTo>
                  <a:pt x="31" y="12"/>
                </a:lnTo>
                <a:lnTo>
                  <a:pt x="28" y="12"/>
                </a:lnTo>
                <a:lnTo>
                  <a:pt x="23" y="12"/>
                </a:lnTo>
                <a:lnTo>
                  <a:pt x="18" y="11"/>
                </a:lnTo>
                <a:lnTo>
                  <a:pt x="14" y="10"/>
                </a:lnTo>
                <a:lnTo>
                  <a:pt x="9" y="10"/>
                </a:lnTo>
                <a:lnTo>
                  <a:pt x="5" y="9"/>
                </a:lnTo>
                <a:lnTo>
                  <a:pt x="1" y="9"/>
                </a:lnTo>
                <a:lnTo>
                  <a:pt x="0" y="6"/>
                </a:lnTo>
                <a:lnTo>
                  <a:pt x="0" y="4"/>
                </a:lnTo>
                <a:lnTo>
                  <a:pt x="0" y="1"/>
                </a:lnTo>
                <a:lnTo>
                  <a:pt x="0"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2" name="Freeform 95"/>
          <p:cNvSpPr>
            <a:spLocks/>
          </p:cNvSpPr>
          <p:nvPr/>
        </p:nvSpPr>
        <p:spPr bwMode="auto">
          <a:xfrm flipH="1">
            <a:off x="7721600" y="5432425"/>
            <a:ext cx="69850" cy="23813"/>
          </a:xfrm>
          <a:custGeom>
            <a:avLst/>
            <a:gdLst>
              <a:gd name="T0" fmla="*/ 0 w 44"/>
              <a:gd name="T1" fmla="*/ 0 h 15"/>
              <a:gd name="T2" fmla="*/ 2147483647 w 44"/>
              <a:gd name="T3" fmla="*/ 0 h 15"/>
              <a:gd name="T4" fmla="*/ 2147483647 w 44"/>
              <a:gd name="T5" fmla="*/ 0 h 15"/>
              <a:gd name="T6" fmla="*/ 2147483647 w 44"/>
              <a:gd name="T7" fmla="*/ 2147483647 h 15"/>
              <a:gd name="T8" fmla="*/ 2147483647 w 44"/>
              <a:gd name="T9" fmla="*/ 2147483647 h 15"/>
              <a:gd name="T10" fmla="*/ 2147483647 w 44"/>
              <a:gd name="T11" fmla="*/ 2147483647 h 15"/>
              <a:gd name="T12" fmla="*/ 2147483647 w 44"/>
              <a:gd name="T13" fmla="*/ 2147483647 h 15"/>
              <a:gd name="T14" fmla="*/ 2147483647 w 44"/>
              <a:gd name="T15" fmla="*/ 2147483647 h 15"/>
              <a:gd name="T16" fmla="*/ 2147483647 w 44"/>
              <a:gd name="T17" fmla="*/ 2147483647 h 15"/>
              <a:gd name="T18" fmla="*/ 2147483647 w 44"/>
              <a:gd name="T19" fmla="*/ 2147483647 h 15"/>
              <a:gd name="T20" fmla="*/ 2147483647 w 44"/>
              <a:gd name="T21" fmla="*/ 2147483647 h 15"/>
              <a:gd name="T22" fmla="*/ 2147483647 w 44"/>
              <a:gd name="T23" fmla="*/ 2147483647 h 15"/>
              <a:gd name="T24" fmla="*/ 2147483647 w 44"/>
              <a:gd name="T25" fmla="*/ 2147483647 h 15"/>
              <a:gd name="T26" fmla="*/ 2147483647 w 44"/>
              <a:gd name="T27" fmla="*/ 2147483647 h 15"/>
              <a:gd name="T28" fmla="*/ 2147483647 w 44"/>
              <a:gd name="T29" fmla="*/ 2147483647 h 15"/>
              <a:gd name="T30" fmla="*/ 2147483647 w 44"/>
              <a:gd name="T31" fmla="*/ 2147483647 h 15"/>
              <a:gd name="T32" fmla="*/ 2147483647 w 44"/>
              <a:gd name="T33" fmla="*/ 2147483647 h 15"/>
              <a:gd name="T34" fmla="*/ 2147483647 w 44"/>
              <a:gd name="T35" fmla="*/ 2147483647 h 15"/>
              <a:gd name="T36" fmla="*/ 2147483647 w 44"/>
              <a:gd name="T37" fmla="*/ 2147483647 h 15"/>
              <a:gd name="T38" fmla="*/ 2147483647 w 44"/>
              <a:gd name="T39" fmla="*/ 2147483647 h 15"/>
              <a:gd name="T40" fmla="*/ 2147483647 w 44"/>
              <a:gd name="T41" fmla="*/ 2147483647 h 15"/>
              <a:gd name="T42" fmla="*/ 2147483647 w 44"/>
              <a:gd name="T43" fmla="*/ 2147483647 h 15"/>
              <a:gd name="T44" fmla="*/ 2147483647 w 44"/>
              <a:gd name="T45" fmla="*/ 2147483647 h 15"/>
              <a:gd name="T46" fmla="*/ 2147483647 w 44"/>
              <a:gd name="T47" fmla="*/ 2147483647 h 15"/>
              <a:gd name="T48" fmla="*/ 2147483647 w 44"/>
              <a:gd name="T49" fmla="*/ 2147483647 h 15"/>
              <a:gd name="T50" fmla="*/ 2147483647 w 44"/>
              <a:gd name="T51" fmla="*/ 2147483647 h 15"/>
              <a:gd name="T52" fmla="*/ 0 w 44"/>
              <a:gd name="T53" fmla="*/ 2147483647 h 15"/>
              <a:gd name="T54" fmla="*/ 0 w 44"/>
              <a:gd name="T55" fmla="*/ 2147483647 h 15"/>
              <a:gd name="T56" fmla="*/ 0 w 44"/>
              <a:gd name="T57" fmla="*/ 2147483647 h 15"/>
              <a:gd name="T58" fmla="*/ 0 w 44"/>
              <a:gd name="T59" fmla="*/ 2147483647 h 15"/>
              <a:gd name="T60" fmla="*/ 0 w 44"/>
              <a:gd name="T61" fmla="*/ 0 h 15"/>
              <a:gd name="T62" fmla="*/ 0 w 44"/>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
              <a:gd name="T97" fmla="*/ 0 h 15"/>
              <a:gd name="T98" fmla="*/ 44 w 44"/>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 h="15">
                <a:moveTo>
                  <a:pt x="0" y="0"/>
                </a:moveTo>
                <a:lnTo>
                  <a:pt x="2" y="0"/>
                </a:lnTo>
                <a:lnTo>
                  <a:pt x="6" y="0"/>
                </a:lnTo>
                <a:lnTo>
                  <a:pt x="8" y="1"/>
                </a:lnTo>
                <a:lnTo>
                  <a:pt x="11" y="1"/>
                </a:lnTo>
                <a:lnTo>
                  <a:pt x="14" y="1"/>
                </a:lnTo>
                <a:lnTo>
                  <a:pt x="18" y="1"/>
                </a:lnTo>
                <a:lnTo>
                  <a:pt x="21" y="1"/>
                </a:lnTo>
                <a:lnTo>
                  <a:pt x="24" y="2"/>
                </a:lnTo>
                <a:lnTo>
                  <a:pt x="28" y="2"/>
                </a:lnTo>
                <a:lnTo>
                  <a:pt x="30" y="2"/>
                </a:lnTo>
                <a:lnTo>
                  <a:pt x="34" y="4"/>
                </a:lnTo>
                <a:lnTo>
                  <a:pt x="36" y="5"/>
                </a:lnTo>
                <a:lnTo>
                  <a:pt x="38" y="6"/>
                </a:lnTo>
                <a:lnTo>
                  <a:pt x="41" y="8"/>
                </a:lnTo>
                <a:lnTo>
                  <a:pt x="42" y="11"/>
                </a:lnTo>
                <a:lnTo>
                  <a:pt x="44" y="15"/>
                </a:lnTo>
                <a:lnTo>
                  <a:pt x="40" y="15"/>
                </a:lnTo>
                <a:lnTo>
                  <a:pt x="35" y="15"/>
                </a:lnTo>
                <a:lnTo>
                  <a:pt x="30" y="12"/>
                </a:lnTo>
                <a:lnTo>
                  <a:pt x="25" y="11"/>
                </a:lnTo>
                <a:lnTo>
                  <a:pt x="20" y="10"/>
                </a:lnTo>
                <a:lnTo>
                  <a:pt x="15" y="8"/>
                </a:lnTo>
                <a:lnTo>
                  <a:pt x="11" y="8"/>
                </a:lnTo>
                <a:lnTo>
                  <a:pt x="6" y="10"/>
                </a:lnTo>
                <a:lnTo>
                  <a:pt x="2" y="8"/>
                </a:lnTo>
                <a:lnTo>
                  <a:pt x="0" y="8"/>
                </a:lnTo>
                <a:lnTo>
                  <a:pt x="0" y="6"/>
                </a:lnTo>
                <a:lnTo>
                  <a:pt x="0" y="5"/>
                </a:lnTo>
                <a:lnTo>
                  <a:pt x="0" y="1"/>
                </a:lnTo>
                <a:lnTo>
                  <a:pt x="0"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3" name="Freeform 96"/>
          <p:cNvSpPr>
            <a:spLocks/>
          </p:cNvSpPr>
          <p:nvPr/>
        </p:nvSpPr>
        <p:spPr bwMode="auto">
          <a:xfrm flipH="1">
            <a:off x="7724775" y="5457825"/>
            <a:ext cx="82550" cy="23813"/>
          </a:xfrm>
          <a:custGeom>
            <a:avLst/>
            <a:gdLst>
              <a:gd name="T0" fmla="*/ 2147483647 w 52"/>
              <a:gd name="T1" fmla="*/ 0 h 15"/>
              <a:gd name="T2" fmla="*/ 2147483647 w 52"/>
              <a:gd name="T3" fmla="*/ 0 h 15"/>
              <a:gd name="T4" fmla="*/ 2147483647 w 52"/>
              <a:gd name="T5" fmla="*/ 0 h 15"/>
              <a:gd name="T6" fmla="*/ 2147483647 w 52"/>
              <a:gd name="T7" fmla="*/ 0 h 15"/>
              <a:gd name="T8" fmla="*/ 2147483647 w 52"/>
              <a:gd name="T9" fmla="*/ 2147483647 h 15"/>
              <a:gd name="T10" fmla="*/ 2147483647 w 52"/>
              <a:gd name="T11" fmla="*/ 2147483647 h 15"/>
              <a:gd name="T12" fmla="*/ 2147483647 w 52"/>
              <a:gd name="T13" fmla="*/ 2147483647 h 15"/>
              <a:gd name="T14" fmla="*/ 2147483647 w 52"/>
              <a:gd name="T15" fmla="*/ 2147483647 h 15"/>
              <a:gd name="T16" fmla="*/ 2147483647 w 52"/>
              <a:gd name="T17" fmla="*/ 2147483647 h 15"/>
              <a:gd name="T18" fmla="*/ 2147483647 w 52"/>
              <a:gd name="T19" fmla="*/ 2147483647 h 15"/>
              <a:gd name="T20" fmla="*/ 2147483647 w 52"/>
              <a:gd name="T21" fmla="*/ 2147483647 h 15"/>
              <a:gd name="T22" fmla="*/ 2147483647 w 52"/>
              <a:gd name="T23" fmla="*/ 2147483647 h 15"/>
              <a:gd name="T24" fmla="*/ 2147483647 w 52"/>
              <a:gd name="T25" fmla="*/ 2147483647 h 15"/>
              <a:gd name="T26" fmla="*/ 2147483647 w 52"/>
              <a:gd name="T27" fmla="*/ 2147483647 h 15"/>
              <a:gd name="T28" fmla="*/ 2147483647 w 52"/>
              <a:gd name="T29" fmla="*/ 2147483647 h 15"/>
              <a:gd name="T30" fmla="*/ 2147483647 w 52"/>
              <a:gd name="T31" fmla="*/ 2147483647 h 15"/>
              <a:gd name="T32" fmla="*/ 2147483647 w 52"/>
              <a:gd name="T33" fmla="*/ 2147483647 h 15"/>
              <a:gd name="T34" fmla="*/ 2147483647 w 52"/>
              <a:gd name="T35" fmla="*/ 2147483647 h 15"/>
              <a:gd name="T36" fmla="*/ 2147483647 w 52"/>
              <a:gd name="T37" fmla="*/ 2147483647 h 15"/>
              <a:gd name="T38" fmla="*/ 2147483647 w 52"/>
              <a:gd name="T39" fmla="*/ 2147483647 h 15"/>
              <a:gd name="T40" fmla="*/ 2147483647 w 52"/>
              <a:gd name="T41" fmla="*/ 2147483647 h 15"/>
              <a:gd name="T42" fmla="*/ 2147483647 w 52"/>
              <a:gd name="T43" fmla="*/ 2147483647 h 15"/>
              <a:gd name="T44" fmla="*/ 2147483647 w 52"/>
              <a:gd name="T45" fmla="*/ 2147483647 h 15"/>
              <a:gd name="T46" fmla="*/ 2147483647 w 52"/>
              <a:gd name="T47" fmla="*/ 2147483647 h 15"/>
              <a:gd name="T48" fmla="*/ 2147483647 w 52"/>
              <a:gd name="T49" fmla="*/ 2147483647 h 15"/>
              <a:gd name="T50" fmla="*/ 2147483647 w 52"/>
              <a:gd name="T51" fmla="*/ 2147483647 h 15"/>
              <a:gd name="T52" fmla="*/ 2147483647 w 52"/>
              <a:gd name="T53" fmla="*/ 2147483647 h 15"/>
              <a:gd name="T54" fmla="*/ 2147483647 w 52"/>
              <a:gd name="T55" fmla="*/ 2147483647 h 15"/>
              <a:gd name="T56" fmla="*/ 0 w 52"/>
              <a:gd name="T57" fmla="*/ 2147483647 h 15"/>
              <a:gd name="T58" fmla="*/ 0 w 52"/>
              <a:gd name="T59" fmla="*/ 2147483647 h 15"/>
              <a:gd name="T60" fmla="*/ 2147483647 w 52"/>
              <a:gd name="T61" fmla="*/ 0 h 15"/>
              <a:gd name="T62" fmla="*/ 2147483647 w 52"/>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15"/>
              <a:gd name="T98" fmla="*/ 52 w 52"/>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15">
                <a:moveTo>
                  <a:pt x="2" y="0"/>
                </a:moveTo>
                <a:lnTo>
                  <a:pt x="5" y="0"/>
                </a:lnTo>
                <a:lnTo>
                  <a:pt x="8" y="0"/>
                </a:lnTo>
                <a:lnTo>
                  <a:pt x="11" y="0"/>
                </a:lnTo>
                <a:lnTo>
                  <a:pt x="15" y="1"/>
                </a:lnTo>
                <a:lnTo>
                  <a:pt x="17" y="1"/>
                </a:lnTo>
                <a:lnTo>
                  <a:pt x="21" y="1"/>
                </a:lnTo>
                <a:lnTo>
                  <a:pt x="24" y="1"/>
                </a:lnTo>
                <a:lnTo>
                  <a:pt x="27" y="2"/>
                </a:lnTo>
                <a:lnTo>
                  <a:pt x="30" y="2"/>
                </a:lnTo>
                <a:lnTo>
                  <a:pt x="33" y="2"/>
                </a:lnTo>
                <a:lnTo>
                  <a:pt x="36" y="3"/>
                </a:lnTo>
                <a:lnTo>
                  <a:pt x="39" y="5"/>
                </a:lnTo>
                <a:lnTo>
                  <a:pt x="45" y="6"/>
                </a:lnTo>
                <a:lnTo>
                  <a:pt x="51" y="9"/>
                </a:lnTo>
                <a:lnTo>
                  <a:pt x="52" y="12"/>
                </a:lnTo>
                <a:lnTo>
                  <a:pt x="52" y="15"/>
                </a:lnTo>
                <a:lnTo>
                  <a:pt x="46" y="14"/>
                </a:lnTo>
                <a:lnTo>
                  <a:pt x="41" y="13"/>
                </a:lnTo>
                <a:lnTo>
                  <a:pt x="35" y="12"/>
                </a:lnTo>
                <a:lnTo>
                  <a:pt x="29" y="11"/>
                </a:lnTo>
                <a:lnTo>
                  <a:pt x="27" y="9"/>
                </a:lnTo>
                <a:lnTo>
                  <a:pt x="23" y="9"/>
                </a:lnTo>
                <a:lnTo>
                  <a:pt x="21" y="9"/>
                </a:lnTo>
                <a:lnTo>
                  <a:pt x="17" y="9"/>
                </a:lnTo>
                <a:lnTo>
                  <a:pt x="11" y="8"/>
                </a:lnTo>
                <a:lnTo>
                  <a:pt x="6" y="9"/>
                </a:lnTo>
                <a:lnTo>
                  <a:pt x="1" y="8"/>
                </a:lnTo>
                <a:lnTo>
                  <a:pt x="0" y="6"/>
                </a:lnTo>
                <a:lnTo>
                  <a:pt x="0" y="2"/>
                </a:lnTo>
                <a:lnTo>
                  <a:pt x="2"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4" name="Freeform 97"/>
          <p:cNvSpPr>
            <a:spLocks/>
          </p:cNvSpPr>
          <p:nvPr/>
        </p:nvSpPr>
        <p:spPr bwMode="auto">
          <a:xfrm flipH="1">
            <a:off x="7716838" y="5487988"/>
            <a:ext cx="98425" cy="17462"/>
          </a:xfrm>
          <a:custGeom>
            <a:avLst/>
            <a:gdLst>
              <a:gd name="T0" fmla="*/ 2147483647 w 62"/>
              <a:gd name="T1" fmla="*/ 0 h 11"/>
              <a:gd name="T2" fmla="*/ 2147483647 w 62"/>
              <a:gd name="T3" fmla="*/ 2147483647 h 11"/>
              <a:gd name="T4" fmla="*/ 2147483647 w 62"/>
              <a:gd name="T5" fmla="*/ 2147483647 h 11"/>
              <a:gd name="T6" fmla="*/ 2147483647 w 62"/>
              <a:gd name="T7" fmla="*/ 2147483647 h 11"/>
              <a:gd name="T8" fmla="*/ 2147483647 w 62"/>
              <a:gd name="T9" fmla="*/ 2147483647 h 11"/>
              <a:gd name="T10" fmla="*/ 2147483647 w 62"/>
              <a:gd name="T11" fmla="*/ 2147483647 h 11"/>
              <a:gd name="T12" fmla="*/ 2147483647 w 62"/>
              <a:gd name="T13" fmla="*/ 2147483647 h 11"/>
              <a:gd name="T14" fmla="*/ 2147483647 w 62"/>
              <a:gd name="T15" fmla="*/ 2147483647 h 11"/>
              <a:gd name="T16" fmla="*/ 2147483647 w 62"/>
              <a:gd name="T17" fmla="*/ 2147483647 h 11"/>
              <a:gd name="T18" fmla="*/ 2147483647 w 62"/>
              <a:gd name="T19" fmla="*/ 2147483647 h 11"/>
              <a:gd name="T20" fmla="*/ 2147483647 w 62"/>
              <a:gd name="T21" fmla="*/ 2147483647 h 11"/>
              <a:gd name="T22" fmla="*/ 2147483647 w 62"/>
              <a:gd name="T23" fmla="*/ 2147483647 h 11"/>
              <a:gd name="T24" fmla="*/ 2147483647 w 62"/>
              <a:gd name="T25" fmla="*/ 2147483647 h 11"/>
              <a:gd name="T26" fmla="*/ 2147483647 w 62"/>
              <a:gd name="T27" fmla="*/ 2147483647 h 11"/>
              <a:gd name="T28" fmla="*/ 2147483647 w 62"/>
              <a:gd name="T29" fmla="*/ 2147483647 h 11"/>
              <a:gd name="T30" fmla="*/ 2147483647 w 62"/>
              <a:gd name="T31" fmla="*/ 2147483647 h 11"/>
              <a:gd name="T32" fmla="*/ 2147483647 w 62"/>
              <a:gd name="T33" fmla="*/ 2147483647 h 11"/>
              <a:gd name="T34" fmla="*/ 2147483647 w 62"/>
              <a:gd name="T35" fmla="*/ 2147483647 h 11"/>
              <a:gd name="T36" fmla="*/ 2147483647 w 62"/>
              <a:gd name="T37" fmla="*/ 2147483647 h 11"/>
              <a:gd name="T38" fmla="*/ 2147483647 w 62"/>
              <a:gd name="T39" fmla="*/ 2147483647 h 11"/>
              <a:gd name="T40" fmla="*/ 2147483647 w 62"/>
              <a:gd name="T41" fmla="*/ 2147483647 h 11"/>
              <a:gd name="T42" fmla="*/ 2147483647 w 62"/>
              <a:gd name="T43" fmla="*/ 2147483647 h 11"/>
              <a:gd name="T44" fmla="*/ 2147483647 w 62"/>
              <a:gd name="T45" fmla="*/ 2147483647 h 11"/>
              <a:gd name="T46" fmla="*/ 2147483647 w 62"/>
              <a:gd name="T47" fmla="*/ 2147483647 h 11"/>
              <a:gd name="T48" fmla="*/ 2147483647 w 62"/>
              <a:gd name="T49" fmla="*/ 2147483647 h 11"/>
              <a:gd name="T50" fmla="*/ 2147483647 w 62"/>
              <a:gd name="T51" fmla="*/ 2147483647 h 11"/>
              <a:gd name="T52" fmla="*/ 2147483647 w 62"/>
              <a:gd name="T53" fmla="*/ 2147483647 h 11"/>
              <a:gd name="T54" fmla="*/ 2147483647 w 62"/>
              <a:gd name="T55" fmla="*/ 2147483647 h 11"/>
              <a:gd name="T56" fmla="*/ 2147483647 w 62"/>
              <a:gd name="T57" fmla="*/ 2147483647 h 11"/>
              <a:gd name="T58" fmla="*/ 2147483647 w 62"/>
              <a:gd name="T59" fmla="*/ 2147483647 h 11"/>
              <a:gd name="T60" fmla="*/ 2147483647 w 62"/>
              <a:gd name="T61" fmla="*/ 2147483647 h 11"/>
              <a:gd name="T62" fmla="*/ 2147483647 w 62"/>
              <a:gd name="T63" fmla="*/ 2147483647 h 11"/>
              <a:gd name="T64" fmla="*/ 2147483647 w 62"/>
              <a:gd name="T65" fmla="*/ 2147483647 h 11"/>
              <a:gd name="T66" fmla="*/ 2147483647 w 62"/>
              <a:gd name="T67" fmla="*/ 2147483647 h 11"/>
              <a:gd name="T68" fmla="*/ 2147483647 w 62"/>
              <a:gd name="T69" fmla="*/ 2147483647 h 11"/>
              <a:gd name="T70" fmla="*/ 2147483647 w 62"/>
              <a:gd name="T71" fmla="*/ 2147483647 h 11"/>
              <a:gd name="T72" fmla="*/ 0 w 62"/>
              <a:gd name="T73" fmla="*/ 2147483647 h 11"/>
              <a:gd name="T74" fmla="*/ 2147483647 w 62"/>
              <a:gd name="T75" fmla="*/ 2147483647 h 11"/>
              <a:gd name="T76" fmla="*/ 2147483647 w 62"/>
              <a:gd name="T77" fmla="*/ 0 h 11"/>
              <a:gd name="T78" fmla="*/ 2147483647 w 62"/>
              <a:gd name="T79" fmla="*/ 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
              <a:gd name="T121" fmla="*/ 0 h 11"/>
              <a:gd name="T122" fmla="*/ 62 w 62"/>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 h="11">
                <a:moveTo>
                  <a:pt x="3" y="0"/>
                </a:moveTo>
                <a:lnTo>
                  <a:pt x="6" y="1"/>
                </a:lnTo>
                <a:lnTo>
                  <a:pt x="10" y="1"/>
                </a:lnTo>
                <a:lnTo>
                  <a:pt x="13" y="3"/>
                </a:lnTo>
                <a:lnTo>
                  <a:pt x="17" y="3"/>
                </a:lnTo>
                <a:lnTo>
                  <a:pt x="21" y="3"/>
                </a:lnTo>
                <a:lnTo>
                  <a:pt x="24" y="3"/>
                </a:lnTo>
                <a:lnTo>
                  <a:pt x="28" y="3"/>
                </a:lnTo>
                <a:lnTo>
                  <a:pt x="32" y="4"/>
                </a:lnTo>
                <a:lnTo>
                  <a:pt x="35" y="4"/>
                </a:lnTo>
                <a:lnTo>
                  <a:pt x="39" y="4"/>
                </a:lnTo>
                <a:lnTo>
                  <a:pt x="43" y="4"/>
                </a:lnTo>
                <a:lnTo>
                  <a:pt x="46" y="4"/>
                </a:lnTo>
                <a:lnTo>
                  <a:pt x="50" y="4"/>
                </a:lnTo>
                <a:lnTo>
                  <a:pt x="53" y="4"/>
                </a:lnTo>
                <a:lnTo>
                  <a:pt x="57" y="5"/>
                </a:lnTo>
                <a:lnTo>
                  <a:pt x="62" y="6"/>
                </a:lnTo>
                <a:lnTo>
                  <a:pt x="62" y="7"/>
                </a:lnTo>
                <a:lnTo>
                  <a:pt x="62" y="10"/>
                </a:lnTo>
                <a:lnTo>
                  <a:pt x="58" y="11"/>
                </a:lnTo>
                <a:lnTo>
                  <a:pt x="56" y="11"/>
                </a:lnTo>
                <a:lnTo>
                  <a:pt x="51" y="11"/>
                </a:lnTo>
                <a:lnTo>
                  <a:pt x="49" y="11"/>
                </a:lnTo>
                <a:lnTo>
                  <a:pt x="44" y="11"/>
                </a:lnTo>
                <a:lnTo>
                  <a:pt x="41" y="11"/>
                </a:lnTo>
                <a:lnTo>
                  <a:pt x="38" y="11"/>
                </a:lnTo>
                <a:lnTo>
                  <a:pt x="34" y="11"/>
                </a:lnTo>
                <a:lnTo>
                  <a:pt x="30" y="11"/>
                </a:lnTo>
                <a:lnTo>
                  <a:pt x="27" y="11"/>
                </a:lnTo>
                <a:lnTo>
                  <a:pt x="23" y="10"/>
                </a:lnTo>
                <a:lnTo>
                  <a:pt x="21" y="10"/>
                </a:lnTo>
                <a:lnTo>
                  <a:pt x="16" y="10"/>
                </a:lnTo>
                <a:lnTo>
                  <a:pt x="12" y="10"/>
                </a:lnTo>
                <a:lnTo>
                  <a:pt x="9" y="10"/>
                </a:lnTo>
                <a:lnTo>
                  <a:pt x="6" y="10"/>
                </a:lnTo>
                <a:lnTo>
                  <a:pt x="1" y="9"/>
                </a:lnTo>
                <a:lnTo>
                  <a:pt x="0" y="6"/>
                </a:lnTo>
                <a:lnTo>
                  <a:pt x="1" y="3"/>
                </a:lnTo>
                <a:lnTo>
                  <a:pt x="3"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5" name="Freeform 98"/>
          <p:cNvSpPr>
            <a:spLocks/>
          </p:cNvSpPr>
          <p:nvPr/>
        </p:nvSpPr>
        <p:spPr bwMode="auto">
          <a:xfrm flipH="1">
            <a:off x="7718425" y="5511800"/>
            <a:ext cx="98425" cy="22225"/>
          </a:xfrm>
          <a:custGeom>
            <a:avLst/>
            <a:gdLst>
              <a:gd name="T0" fmla="*/ 2147483647 w 62"/>
              <a:gd name="T1" fmla="*/ 0 h 14"/>
              <a:gd name="T2" fmla="*/ 2147483647 w 62"/>
              <a:gd name="T3" fmla="*/ 2147483647 h 14"/>
              <a:gd name="T4" fmla="*/ 2147483647 w 62"/>
              <a:gd name="T5" fmla="*/ 2147483647 h 14"/>
              <a:gd name="T6" fmla="*/ 2147483647 w 62"/>
              <a:gd name="T7" fmla="*/ 2147483647 h 14"/>
              <a:gd name="T8" fmla="*/ 2147483647 w 62"/>
              <a:gd name="T9" fmla="*/ 2147483647 h 14"/>
              <a:gd name="T10" fmla="*/ 2147483647 w 62"/>
              <a:gd name="T11" fmla="*/ 2147483647 h 14"/>
              <a:gd name="T12" fmla="*/ 2147483647 w 62"/>
              <a:gd name="T13" fmla="*/ 2147483647 h 14"/>
              <a:gd name="T14" fmla="*/ 2147483647 w 62"/>
              <a:gd name="T15" fmla="*/ 2147483647 h 14"/>
              <a:gd name="T16" fmla="*/ 2147483647 w 62"/>
              <a:gd name="T17" fmla="*/ 2147483647 h 14"/>
              <a:gd name="T18" fmla="*/ 2147483647 w 62"/>
              <a:gd name="T19" fmla="*/ 2147483647 h 14"/>
              <a:gd name="T20" fmla="*/ 2147483647 w 62"/>
              <a:gd name="T21" fmla="*/ 2147483647 h 14"/>
              <a:gd name="T22" fmla="*/ 2147483647 w 62"/>
              <a:gd name="T23" fmla="*/ 2147483647 h 14"/>
              <a:gd name="T24" fmla="*/ 2147483647 w 62"/>
              <a:gd name="T25" fmla="*/ 2147483647 h 14"/>
              <a:gd name="T26" fmla="*/ 2147483647 w 62"/>
              <a:gd name="T27" fmla="*/ 2147483647 h 14"/>
              <a:gd name="T28" fmla="*/ 2147483647 w 62"/>
              <a:gd name="T29" fmla="*/ 2147483647 h 14"/>
              <a:gd name="T30" fmla="*/ 2147483647 w 62"/>
              <a:gd name="T31" fmla="*/ 2147483647 h 14"/>
              <a:gd name="T32" fmla="*/ 2147483647 w 62"/>
              <a:gd name="T33" fmla="*/ 2147483647 h 14"/>
              <a:gd name="T34" fmla="*/ 2147483647 w 62"/>
              <a:gd name="T35" fmla="*/ 2147483647 h 14"/>
              <a:gd name="T36" fmla="*/ 2147483647 w 62"/>
              <a:gd name="T37" fmla="*/ 2147483647 h 14"/>
              <a:gd name="T38" fmla="*/ 2147483647 w 62"/>
              <a:gd name="T39" fmla="*/ 2147483647 h 14"/>
              <a:gd name="T40" fmla="*/ 2147483647 w 62"/>
              <a:gd name="T41" fmla="*/ 2147483647 h 14"/>
              <a:gd name="T42" fmla="*/ 2147483647 w 62"/>
              <a:gd name="T43" fmla="*/ 2147483647 h 14"/>
              <a:gd name="T44" fmla="*/ 2147483647 w 62"/>
              <a:gd name="T45" fmla="*/ 2147483647 h 14"/>
              <a:gd name="T46" fmla="*/ 2147483647 w 62"/>
              <a:gd name="T47" fmla="*/ 2147483647 h 14"/>
              <a:gd name="T48" fmla="*/ 2147483647 w 62"/>
              <a:gd name="T49" fmla="*/ 2147483647 h 14"/>
              <a:gd name="T50" fmla="*/ 2147483647 w 62"/>
              <a:gd name="T51" fmla="*/ 2147483647 h 14"/>
              <a:gd name="T52" fmla="*/ 2147483647 w 62"/>
              <a:gd name="T53" fmla="*/ 2147483647 h 14"/>
              <a:gd name="T54" fmla="*/ 2147483647 w 62"/>
              <a:gd name="T55" fmla="*/ 2147483647 h 14"/>
              <a:gd name="T56" fmla="*/ 2147483647 w 62"/>
              <a:gd name="T57" fmla="*/ 2147483647 h 14"/>
              <a:gd name="T58" fmla="*/ 2147483647 w 62"/>
              <a:gd name="T59" fmla="*/ 2147483647 h 14"/>
              <a:gd name="T60" fmla="*/ 2147483647 w 62"/>
              <a:gd name="T61" fmla="*/ 2147483647 h 14"/>
              <a:gd name="T62" fmla="*/ 2147483647 w 62"/>
              <a:gd name="T63" fmla="*/ 2147483647 h 14"/>
              <a:gd name="T64" fmla="*/ 2147483647 w 62"/>
              <a:gd name="T65" fmla="*/ 2147483647 h 14"/>
              <a:gd name="T66" fmla="*/ 2147483647 w 62"/>
              <a:gd name="T67" fmla="*/ 2147483647 h 14"/>
              <a:gd name="T68" fmla="*/ 2147483647 w 62"/>
              <a:gd name="T69" fmla="*/ 2147483647 h 14"/>
              <a:gd name="T70" fmla="*/ 0 w 62"/>
              <a:gd name="T71" fmla="*/ 2147483647 h 14"/>
              <a:gd name="T72" fmla="*/ 0 w 62"/>
              <a:gd name="T73" fmla="*/ 2147483647 h 14"/>
              <a:gd name="T74" fmla="*/ 2147483647 w 62"/>
              <a:gd name="T75" fmla="*/ 2147483647 h 14"/>
              <a:gd name="T76" fmla="*/ 2147483647 w 62"/>
              <a:gd name="T77" fmla="*/ 0 h 14"/>
              <a:gd name="T78" fmla="*/ 2147483647 w 62"/>
              <a:gd name="T79" fmla="*/ 0 h 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
              <a:gd name="T121" fmla="*/ 0 h 14"/>
              <a:gd name="T122" fmla="*/ 62 w 62"/>
              <a:gd name="T123" fmla="*/ 14 h 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 h="14">
                <a:moveTo>
                  <a:pt x="2" y="0"/>
                </a:moveTo>
                <a:lnTo>
                  <a:pt x="5" y="1"/>
                </a:lnTo>
                <a:lnTo>
                  <a:pt x="8" y="1"/>
                </a:lnTo>
                <a:lnTo>
                  <a:pt x="12" y="2"/>
                </a:lnTo>
                <a:lnTo>
                  <a:pt x="16" y="3"/>
                </a:lnTo>
                <a:lnTo>
                  <a:pt x="18" y="3"/>
                </a:lnTo>
                <a:lnTo>
                  <a:pt x="22" y="4"/>
                </a:lnTo>
                <a:lnTo>
                  <a:pt x="25" y="4"/>
                </a:lnTo>
                <a:lnTo>
                  <a:pt x="29" y="6"/>
                </a:lnTo>
                <a:lnTo>
                  <a:pt x="33" y="6"/>
                </a:lnTo>
                <a:lnTo>
                  <a:pt x="36" y="6"/>
                </a:lnTo>
                <a:lnTo>
                  <a:pt x="40" y="6"/>
                </a:lnTo>
                <a:lnTo>
                  <a:pt x="44" y="7"/>
                </a:lnTo>
                <a:lnTo>
                  <a:pt x="47" y="7"/>
                </a:lnTo>
                <a:lnTo>
                  <a:pt x="51" y="7"/>
                </a:lnTo>
                <a:lnTo>
                  <a:pt x="54" y="7"/>
                </a:lnTo>
                <a:lnTo>
                  <a:pt x="58" y="7"/>
                </a:lnTo>
                <a:lnTo>
                  <a:pt x="60" y="9"/>
                </a:lnTo>
                <a:lnTo>
                  <a:pt x="62" y="13"/>
                </a:lnTo>
                <a:lnTo>
                  <a:pt x="57" y="13"/>
                </a:lnTo>
                <a:lnTo>
                  <a:pt x="53" y="14"/>
                </a:lnTo>
                <a:lnTo>
                  <a:pt x="50" y="14"/>
                </a:lnTo>
                <a:lnTo>
                  <a:pt x="46" y="14"/>
                </a:lnTo>
                <a:lnTo>
                  <a:pt x="41" y="14"/>
                </a:lnTo>
                <a:lnTo>
                  <a:pt x="39" y="14"/>
                </a:lnTo>
                <a:lnTo>
                  <a:pt x="34" y="14"/>
                </a:lnTo>
                <a:lnTo>
                  <a:pt x="30" y="14"/>
                </a:lnTo>
                <a:lnTo>
                  <a:pt x="27" y="13"/>
                </a:lnTo>
                <a:lnTo>
                  <a:pt x="22" y="13"/>
                </a:lnTo>
                <a:lnTo>
                  <a:pt x="18" y="12"/>
                </a:lnTo>
                <a:lnTo>
                  <a:pt x="16" y="12"/>
                </a:lnTo>
                <a:lnTo>
                  <a:pt x="11" y="10"/>
                </a:lnTo>
                <a:lnTo>
                  <a:pt x="7" y="9"/>
                </a:lnTo>
                <a:lnTo>
                  <a:pt x="4" y="8"/>
                </a:lnTo>
                <a:lnTo>
                  <a:pt x="1" y="7"/>
                </a:lnTo>
                <a:lnTo>
                  <a:pt x="0" y="6"/>
                </a:lnTo>
                <a:lnTo>
                  <a:pt x="0" y="3"/>
                </a:lnTo>
                <a:lnTo>
                  <a:pt x="1" y="1"/>
                </a:lnTo>
                <a:lnTo>
                  <a:pt x="2"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6" name="Freeform 99"/>
          <p:cNvSpPr>
            <a:spLocks/>
          </p:cNvSpPr>
          <p:nvPr/>
        </p:nvSpPr>
        <p:spPr bwMode="auto">
          <a:xfrm flipH="1">
            <a:off x="7718425" y="5538788"/>
            <a:ext cx="115888" cy="22225"/>
          </a:xfrm>
          <a:custGeom>
            <a:avLst/>
            <a:gdLst>
              <a:gd name="T0" fmla="*/ 2147483647 w 73"/>
              <a:gd name="T1" fmla="*/ 0 h 14"/>
              <a:gd name="T2" fmla="*/ 2147483647 w 73"/>
              <a:gd name="T3" fmla="*/ 2147483647 h 14"/>
              <a:gd name="T4" fmla="*/ 2147483647 w 73"/>
              <a:gd name="T5" fmla="*/ 2147483647 h 14"/>
              <a:gd name="T6" fmla="*/ 2147483647 w 73"/>
              <a:gd name="T7" fmla="*/ 2147483647 h 14"/>
              <a:gd name="T8" fmla="*/ 2147483647 w 73"/>
              <a:gd name="T9" fmla="*/ 2147483647 h 14"/>
              <a:gd name="T10" fmla="*/ 2147483647 w 73"/>
              <a:gd name="T11" fmla="*/ 2147483647 h 14"/>
              <a:gd name="T12" fmla="*/ 2147483647 w 73"/>
              <a:gd name="T13" fmla="*/ 2147483647 h 14"/>
              <a:gd name="T14" fmla="*/ 2147483647 w 73"/>
              <a:gd name="T15" fmla="*/ 2147483647 h 14"/>
              <a:gd name="T16" fmla="*/ 2147483647 w 73"/>
              <a:gd name="T17" fmla="*/ 2147483647 h 14"/>
              <a:gd name="T18" fmla="*/ 2147483647 w 73"/>
              <a:gd name="T19" fmla="*/ 2147483647 h 14"/>
              <a:gd name="T20" fmla="*/ 2147483647 w 73"/>
              <a:gd name="T21" fmla="*/ 2147483647 h 14"/>
              <a:gd name="T22" fmla="*/ 2147483647 w 73"/>
              <a:gd name="T23" fmla="*/ 2147483647 h 14"/>
              <a:gd name="T24" fmla="*/ 2147483647 w 73"/>
              <a:gd name="T25" fmla="*/ 2147483647 h 14"/>
              <a:gd name="T26" fmla="*/ 2147483647 w 73"/>
              <a:gd name="T27" fmla="*/ 2147483647 h 14"/>
              <a:gd name="T28" fmla="*/ 2147483647 w 73"/>
              <a:gd name="T29" fmla="*/ 2147483647 h 14"/>
              <a:gd name="T30" fmla="*/ 2147483647 w 73"/>
              <a:gd name="T31" fmla="*/ 2147483647 h 14"/>
              <a:gd name="T32" fmla="*/ 2147483647 w 73"/>
              <a:gd name="T33" fmla="*/ 2147483647 h 14"/>
              <a:gd name="T34" fmla="*/ 2147483647 w 73"/>
              <a:gd name="T35" fmla="*/ 2147483647 h 14"/>
              <a:gd name="T36" fmla="*/ 2147483647 w 73"/>
              <a:gd name="T37" fmla="*/ 2147483647 h 14"/>
              <a:gd name="T38" fmla="*/ 2147483647 w 73"/>
              <a:gd name="T39" fmla="*/ 2147483647 h 14"/>
              <a:gd name="T40" fmla="*/ 2147483647 w 73"/>
              <a:gd name="T41" fmla="*/ 2147483647 h 14"/>
              <a:gd name="T42" fmla="*/ 2147483647 w 73"/>
              <a:gd name="T43" fmla="*/ 2147483647 h 14"/>
              <a:gd name="T44" fmla="*/ 2147483647 w 73"/>
              <a:gd name="T45" fmla="*/ 2147483647 h 14"/>
              <a:gd name="T46" fmla="*/ 2147483647 w 73"/>
              <a:gd name="T47" fmla="*/ 2147483647 h 14"/>
              <a:gd name="T48" fmla="*/ 2147483647 w 73"/>
              <a:gd name="T49" fmla="*/ 2147483647 h 14"/>
              <a:gd name="T50" fmla="*/ 2147483647 w 73"/>
              <a:gd name="T51" fmla="*/ 2147483647 h 14"/>
              <a:gd name="T52" fmla="*/ 2147483647 w 73"/>
              <a:gd name="T53" fmla="*/ 2147483647 h 14"/>
              <a:gd name="T54" fmla="*/ 2147483647 w 73"/>
              <a:gd name="T55" fmla="*/ 2147483647 h 14"/>
              <a:gd name="T56" fmla="*/ 2147483647 w 73"/>
              <a:gd name="T57" fmla="*/ 2147483647 h 14"/>
              <a:gd name="T58" fmla="*/ 2147483647 w 73"/>
              <a:gd name="T59" fmla="*/ 2147483647 h 14"/>
              <a:gd name="T60" fmla="*/ 2147483647 w 73"/>
              <a:gd name="T61" fmla="*/ 2147483647 h 14"/>
              <a:gd name="T62" fmla="*/ 2147483647 w 73"/>
              <a:gd name="T63" fmla="*/ 2147483647 h 14"/>
              <a:gd name="T64" fmla="*/ 2147483647 w 73"/>
              <a:gd name="T65" fmla="*/ 2147483647 h 14"/>
              <a:gd name="T66" fmla="*/ 2147483647 w 73"/>
              <a:gd name="T67" fmla="*/ 2147483647 h 14"/>
              <a:gd name="T68" fmla="*/ 2147483647 w 73"/>
              <a:gd name="T69" fmla="*/ 2147483647 h 14"/>
              <a:gd name="T70" fmla="*/ 2147483647 w 73"/>
              <a:gd name="T71" fmla="*/ 2147483647 h 14"/>
              <a:gd name="T72" fmla="*/ 2147483647 w 73"/>
              <a:gd name="T73" fmla="*/ 2147483647 h 14"/>
              <a:gd name="T74" fmla="*/ 2147483647 w 73"/>
              <a:gd name="T75" fmla="*/ 2147483647 h 14"/>
              <a:gd name="T76" fmla="*/ 2147483647 w 73"/>
              <a:gd name="T77" fmla="*/ 2147483647 h 14"/>
              <a:gd name="T78" fmla="*/ 2147483647 w 73"/>
              <a:gd name="T79" fmla="*/ 2147483647 h 14"/>
              <a:gd name="T80" fmla="*/ 0 w 73"/>
              <a:gd name="T81" fmla="*/ 2147483647 h 14"/>
              <a:gd name="T82" fmla="*/ 0 w 73"/>
              <a:gd name="T83" fmla="*/ 2147483647 h 14"/>
              <a:gd name="T84" fmla="*/ 2147483647 w 73"/>
              <a:gd name="T85" fmla="*/ 0 h 14"/>
              <a:gd name="T86" fmla="*/ 2147483647 w 73"/>
              <a:gd name="T87" fmla="*/ 0 h 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14"/>
              <a:gd name="T134" fmla="*/ 73 w 73"/>
              <a:gd name="T135" fmla="*/ 14 h 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14">
                <a:moveTo>
                  <a:pt x="2" y="0"/>
                </a:moveTo>
                <a:lnTo>
                  <a:pt x="6" y="1"/>
                </a:lnTo>
                <a:lnTo>
                  <a:pt x="10" y="2"/>
                </a:lnTo>
                <a:lnTo>
                  <a:pt x="15" y="3"/>
                </a:lnTo>
                <a:lnTo>
                  <a:pt x="18" y="3"/>
                </a:lnTo>
                <a:lnTo>
                  <a:pt x="22" y="3"/>
                </a:lnTo>
                <a:lnTo>
                  <a:pt x="27" y="4"/>
                </a:lnTo>
                <a:lnTo>
                  <a:pt x="32" y="4"/>
                </a:lnTo>
                <a:lnTo>
                  <a:pt x="36" y="6"/>
                </a:lnTo>
                <a:lnTo>
                  <a:pt x="40" y="6"/>
                </a:lnTo>
                <a:lnTo>
                  <a:pt x="44" y="6"/>
                </a:lnTo>
                <a:lnTo>
                  <a:pt x="48" y="6"/>
                </a:lnTo>
                <a:lnTo>
                  <a:pt x="53" y="6"/>
                </a:lnTo>
                <a:lnTo>
                  <a:pt x="57" y="6"/>
                </a:lnTo>
                <a:lnTo>
                  <a:pt x="62" y="6"/>
                </a:lnTo>
                <a:lnTo>
                  <a:pt x="67" y="6"/>
                </a:lnTo>
                <a:lnTo>
                  <a:pt x="70" y="7"/>
                </a:lnTo>
                <a:lnTo>
                  <a:pt x="71" y="9"/>
                </a:lnTo>
                <a:lnTo>
                  <a:pt x="73" y="13"/>
                </a:lnTo>
                <a:lnTo>
                  <a:pt x="69" y="13"/>
                </a:lnTo>
                <a:lnTo>
                  <a:pt x="65" y="13"/>
                </a:lnTo>
                <a:lnTo>
                  <a:pt x="62" y="13"/>
                </a:lnTo>
                <a:lnTo>
                  <a:pt x="58" y="13"/>
                </a:lnTo>
                <a:lnTo>
                  <a:pt x="55" y="13"/>
                </a:lnTo>
                <a:lnTo>
                  <a:pt x="51" y="13"/>
                </a:lnTo>
                <a:lnTo>
                  <a:pt x="48" y="13"/>
                </a:lnTo>
                <a:lnTo>
                  <a:pt x="45" y="14"/>
                </a:lnTo>
                <a:lnTo>
                  <a:pt x="41" y="13"/>
                </a:lnTo>
                <a:lnTo>
                  <a:pt x="38" y="13"/>
                </a:lnTo>
                <a:lnTo>
                  <a:pt x="34" y="13"/>
                </a:lnTo>
                <a:lnTo>
                  <a:pt x="30" y="13"/>
                </a:lnTo>
                <a:lnTo>
                  <a:pt x="27" y="12"/>
                </a:lnTo>
                <a:lnTo>
                  <a:pt x="23" y="12"/>
                </a:lnTo>
                <a:lnTo>
                  <a:pt x="21" y="12"/>
                </a:lnTo>
                <a:lnTo>
                  <a:pt x="17" y="12"/>
                </a:lnTo>
                <a:lnTo>
                  <a:pt x="15" y="10"/>
                </a:lnTo>
                <a:lnTo>
                  <a:pt x="11" y="9"/>
                </a:lnTo>
                <a:lnTo>
                  <a:pt x="9" y="9"/>
                </a:lnTo>
                <a:lnTo>
                  <a:pt x="5" y="8"/>
                </a:lnTo>
                <a:lnTo>
                  <a:pt x="2" y="7"/>
                </a:lnTo>
                <a:lnTo>
                  <a:pt x="0" y="4"/>
                </a:lnTo>
                <a:lnTo>
                  <a:pt x="0" y="2"/>
                </a:lnTo>
                <a:lnTo>
                  <a:pt x="2"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7" name="Freeform 100"/>
          <p:cNvSpPr>
            <a:spLocks/>
          </p:cNvSpPr>
          <p:nvPr/>
        </p:nvSpPr>
        <p:spPr bwMode="auto">
          <a:xfrm flipH="1">
            <a:off x="7715250" y="5568950"/>
            <a:ext cx="122238" cy="20638"/>
          </a:xfrm>
          <a:custGeom>
            <a:avLst/>
            <a:gdLst>
              <a:gd name="T0" fmla="*/ 2147483647 w 77"/>
              <a:gd name="T1" fmla="*/ 0 h 13"/>
              <a:gd name="T2" fmla="*/ 2147483647 w 77"/>
              <a:gd name="T3" fmla="*/ 0 h 13"/>
              <a:gd name="T4" fmla="*/ 2147483647 w 77"/>
              <a:gd name="T5" fmla="*/ 0 h 13"/>
              <a:gd name="T6" fmla="*/ 2147483647 w 77"/>
              <a:gd name="T7" fmla="*/ 0 h 13"/>
              <a:gd name="T8" fmla="*/ 2147483647 w 77"/>
              <a:gd name="T9" fmla="*/ 0 h 13"/>
              <a:gd name="T10" fmla="*/ 2147483647 w 77"/>
              <a:gd name="T11" fmla="*/ 0 h 13"/>
              <a:gd name="T12" fmla="*/ 2147483647 w 77"/>
              <a:gd name="T13" fmla="*/ 2147483647 h 13"/>
              <a:gd name="T14" fmla="*/ 2147483647 w 77"/>
              <a:gd name="T15" fmla="*/ 2147483647 h 13"/>
              <a:gd name="T16" fmla="*/ 2147483647 w 77"/>
              <a:gd name="T17" fmla="*/ 2147483647 h 13"/>
              <a:gd name="T18" fmla="*/ 2147483647 w 77"/>
              <a:gd name="T19" fmla="*/ 2147483647 h 13"/>
              <a:gd name="T20" fmla="*/ 2147483647 w 77"/>
              <a:gd name="T21" fmla="*/ 2147483647 h 13"/>
              <a:gd name="T22" fmla="*/ 2147483647 w 77"/>
              <a:gd name="T23" fmla="*/ 2147483647 h 13"/>
              <a:gd name="T24" fmla="*/ 2147483647 w 77"/>
              <a:gd name="T25" fmla="*/ 2147483647 h 13"/>
              <a:gd name="T26" fmla="*/ 2147483647 w 77"/>
              <a:gd name="T27" fmla="*/ 2147483647 h 13"/>
              <a:gd name="T28" fmla="*/ 2147483647 w 77"/>
              <a:gd name="T29" fmla="*/ 2147483647 h 13"/>
              <a:gd name="T30" fmla="*/ 2147483647 w 77"/>
              <a:gd name="T31" fmla="*/ 2147483647 h 13"/>
              <a:gd name="T32" fmla="*/ 2147483647 w 77"/>
              <a:gd name="T33" fmla="*/ 2147483647 h 13"/>
              <a:gd name="T34" fmla="*/ 2147483647 w 77"/>
              <a:gd name="T35" fmla="*/ 2147483647 h 13"/>
              <a:gd name="T36" fmla="*/ 2147483647 w 77"/>
              <a:gd name="T37" fmla="*/ 2147483647 h 13"/>
              <a:gd name="T38" fmla="*/ 2147483647 w 77"/>
              <a:gd name="T39" fmla="*/ 2147483647 h 13"/>
              <a:gd name="T40" fmla="*/ 2147483647 w 77"/>
              <a:gd name="T41" fmla="*/ 2147483647 h 13"/>
              <a:gd name="T42" fmla="*/ 2147483647 w 77"/>
              <a:gd name="T43" fmla="*/ 2147483647 h 13"/>
              <a:gd name="T44" fmla="*/ 2147483647 w 77"/>
              <a:gd name="T45" fmla="*/ 2147483647 h 13"/>
              <a:gd name="T46" fmla="*/ 2147483647 w 77"/>
              <a:gd name="T47" fmla="*/ 2147483647 h 13"/>
              <a:gd name="T48" fmla="*/ 2147483647 w 77"/>
              <a:gd name="T49" fmla="*/ 2147483647 h 13"/>
              <a:gd name="T50" fmla="*/ 2147483647 w 77"/>
              <a:gd name="T51" fmla="*/ 2147483647 h 13"/>
              <a:gd name="T52" fmla="*/ 2147483647 w 77"/>
              <a:gd name="T53" fmla="*/ 2147483647 h 13"/>
              <a:gd name="T54" fmla="*/ 2147483647 w 77"/>
              <a:gd name="T55" fmla="*/ 2147483647 h 13"/>
              <a:gd name="T56" fmla="*/ 2147483647 w 77"/>
              <a:gd name="T57" fmla="*/ 2147483647 h 13"/>
              <a:gd name="T58" fmla="*/ 2147483647 w 77"/>
              <a:gd name="T59" fmla="*/ 2147483647 h 13"/>
              <a:gd name="T60" fmla="*/ 2147483647 w 77"/>
              <a:gd name="T61" fmla="*/ 2147483647 h 13"/>
              <a:gd name="T62" fmla="*/ 2147483647 w 77"/>
              <a:gd name="T63" fmla="*/ 2147483647 h 13"/>
              <a:gd name="T64" fmla="*/ 2147483647 w 77"/>
              <a:gd name="T65" fmla="*/ 2147483647 h 13"/>
              <a:gd name="T66" fmla="*/ 2147483647 w 77"/>
              <a:gd name="T67" fmla="*/ 2147483647 h 13"/>
              <a:gd name="T68" fmla="*/ 0 w 77"/>
              <a:gd name="T69" fmla="*/ 2147483647 h 13"/>
              <a:gd name="T70" fmla="*/ 2147483647 w 77"/>
              <a:gd name="T71" fmla="*/ 2147483647 h 13"/>
              <a:gd name="T72" fmla="*/ 2147483647 w 77"/>
              <a:gd name="T73" fmla="*/ 0 h 13"/>
              <a:gd name="T74" fmla="*/ 2147483647 w 77"/>
              <a:gd name="T75" fmla="*/ 0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
              <a:gd name="T115" fmla="*/ 0 h 13"/>
              <a:gd name="T116" fmla="*/ 77 w 77"/>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 h="13">
                <a:moveTo>
                  <a:pt x="2" y="0"/>
                </a:moveTo>
                <a:lnTo>
                  <a:pt x="6" y="0"/>
                </a:lnTo>
                <a:lnTo>
                  <a:pt x="11" y="0"/>
                </a:lnTo>
                <a:lnTo>
                  <a:pt x="15" y="0"/>
                </a:lnTo>
                <a:lnTo>
                  <a:pt x="19" y="0"/>
                </a:lnTo>
                <a:lnTo>
                  <a:pt x="24" y="0"/>
                </a:lnTo>
                <a:lnTo>
                  <a:pt x="29" y="1"/>
                </a:lnTo>
                <a:lnTo>
                  <a:pt x="32" y="1"/>
                </a:lnTo>
                <a:lnTo>
                  <a:pt x="37" y="1"/>
                </a:lnTo>
                <a:lnTo>
                  <a:pt x="41" y="1"/>
                </a:lnTo>
                <a:lnTo>
                  <a:pt x="46" y="2"/>
                </a:lnTo>
                <a:lnTo>
                  <a:pt x="50" y="2"/>
                </a:lnTo>
                <a:lnTo>
                  <a:pt x="55" y="2"/>
                </a:lnTo>
                <a:lnTo>
                  <a:pt x="59" y="2"/>
                </a:lnTo>
                <a:lnTo>
                  <a:pt x="64" y="4"/>
                </a:lnTo>
                <a:lnTo>
                  <a:pt x="67" y="4"/>
                </a:lnTo>
                <a:lnTo>
                  <a:pt x="72" y="5"/>
                </a:lnTo>
                <a:lnTo>
                  <a:pt x="75" y="7"/>
                </a:lnTo>
                <a:lnTo>
                  <a:pt x="77" y="11"/>
                </a:lnTo>
                <a:lnTo>
                  <a:pt x="73" y="12"/>
                </a:lnTo>
                <a:lnTo>
                  <a:pt x="69" y="13"/>
                </a:lnTo>
                <a:lnTo>
                  <a:pt x="64" y="12"/>
                </a:lnTo>
                <a:lnTo>
                  <a:pt x="60" y="12"/>
                </a:lnTo>
                <a:lnTo>
                  <a:pt x="55" y="11"/>
                </a:lnTo>
                <a:lnTo>
                  <a:pt x="52" y="11"/>
                </a:lnTo>
                <a:lnTo>
                  <a:pt x="47" y="11"/>
                </a:lnTo>
                <a:lnTo>
                  <a:pt x="43" y="11"/>
                </a:lnTo>
                <a:lnTo>
                  <a:pt x="37" y="8"/>
                </a:lnTo>
                <a:lnTo>
                  <a:pt x="32" y="8"/>
                </a:lnTo>
                <a:lnTo>
                  <a:pt x="26" y="7"/>
                </a:lnTo>
                <a:lnTo>
                  <a:pt x="21" y="8"/>
                </a:lnTo>
                <a:lnTo>
                  <a:pt x="15" y="8"/>
                </a:lnTo>
                <a:lnTo>
                  <a:pt x="11" y="8"/>
                </a:lnTo>
                <a:lnTo>
                  <a:pt x="4" y="7"/>
                </a:lnTo>
                <a:lnTo>
                  <a:pt x="0" y="5"/>
                </a:lnTo>
                <a:lnTo>
                  <a:pt x="1" y="1"/>
                </a:lnTo>
                <a:lnTo>
                  <a:pt x="2"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8" name="Freeform 101"/>
          <p:cNvSpPr>
            <a:spLocks/>
          </p:cNvSpPr>
          <p:nvPr/>
        </p:nvSpPr>
        <p:spPr bwMode="auto">
          <a:xfrm flipH="1">
            <a:off x="7715250" y="5591175"/>
            <a:ext cx="127000" cy="22225"/>
          </a:xfrm>
          <a:custGeom>
            <a:avLst/>
            <a:gdLst>
              <a:gd name="T0" fmla="*/ 2147483647 w 80"/>
              <a:gd name="T1" fmla="*/ 0 h 14"/>
              <a:gd name="T2" fmla="*/ 2147483647 w 80"/>
              <a:gd name="T3" fmla="*/ 0 h 14"/>
              <a:gd name="T4" fmla="*/ 2147483647 w 80"/>
              <a:gd name="T5" fmla="*/ 2147483647 h 14"/>
              <a:gd name="T6" fmla="*/ 2147483647 w 80"/>
              <a:gd name="T7" fmla="*/ 2147483647 h 14"/>
              <a:gd name="T8" fmla="*/ 2147483647 w 80"/>
              <a:gd name="T9" fmla="*/ 2147483647 h 14"/>
              <a:gd name="T10" fmla="*/ 2147483647 w 80"/>
              <a:gd name="T11" fmla="*/ 2147483647 h 14"/>
              <a:gd name="T12" fmla="*/ 2147483647 w 80"/>
              <a:gd name="T13" fmla="*/ 2147483647 h 14"/>
              <a:gd name="T14" fmla="*/ 2147483647 w 80"/>
              <a:gd name="T15" fmla="*/ 2147483647 h 14"/>
              <a:gd name="T16" fmla="*/ 2147483647 w 80"/>
              <a:gd name="T17" fmla="*/ 2147483647 h 14"/>
              <a:gd name="T18" fmla="*/ 2147483647 w 80"/>
              <a:gd name="T19" fmla="*/ 2147483647 h 14"/>
              <a:gd name="T20" fmla="*/ 2147483647 w 80"/>
              <a:gd name="T21" fmla="*/ 2147483647 h 14"/>
              <a:gd name="T22" fmla="*/ 2147483647 w 80"/>
              <a:gd name="T23" fmla="*/ 2147483647 h 14"/>
              <a:gd name="T24" fmla="*/ 2147483647 w 80"/>
              <a:gd name="T25" fmla="*/ 2147483647 h 14"/>
              <a:gd name="T26" fmla="*/ 2147483647 w 80"/>
              <a:gd name="T27" fmla="*/ 2147483647 h 14"/>
              <a:gd name="T28" fmla="*/ 2147483647 w 80"/>
              <a:gd name="T29" fmla="*/ 2147483647 h 14"/>
              <a:gd name="T30" fmla="*/ 2147483647 w 80"/>
              <a:gd name="T31" fmla="*/ 2147483647 h 14"/>
              <a:gd name="T32" fmla="*/ 2147483647 w 80"/>
              <a:gd name="T33" fmla="*/ 2147483647 h 14"/>
              <a:gd name="T34" fmla="*/ 2147483647 w 80"/>
              <a:gd name="T35" fmla="*/ 2147483647 h 14"/>
              <a:gd name="T36" fmla="*/ 2147483647 w 80"/>
              <a:gd name="T37" fmla="*/ 2147483647 h 14"/>
              <a:gd name="T38" fmla="*/ 2147483647 w 80"/>
              <a:gd name="T39" fmla="*/ 2147483647 h 14"/>
              <a:gd name="T40" fmla="*/ 2147483647 w 80"/>
              <a:gd name="T41" fmla="*/ 2147483647 h 14"/>
              <a:gd name="T42" fmla="*/ 2147483647 w 80"/>
              <a:gd name="T43" fmla="*/ 2147483647 h 14"/>
              <a:gd name="T44" fmla="*/ 2147483647 w 80"/>
              <a:gd name="T45" fmla="*/ 2147483647 h 14"/>
              <a:gd name="T46" fmla="*/ 2147483647 w 80"/>
              <a:gd name="T47" fmla="*/ 2147483647 h 14"/>
              <a:gd name="T48" fmla="*/ 2147483647 w 80"/>
              <a:gd name="T49" fmla="*/ 2147483647 h 14"/>
              <a:gd name="T50" fmla="*/ 2147483647 w 80"/>
              <a:gd name="T51" fmla="*/ 2147483647 h 14"/>
              <a:gd name="T52" fmla="*/ 2147483647 w 80"/>
              <a:gd name="T53" fmla="*/ 2147483647 h 14"/>
              <a:gd name="T54" fmla="*/ 2147483647 w 80"/>
              <a:gd name="T55" fmla="*/ 2147483647 h 14"/>
              <a:gd name="T56" fmla="*/ 2147483647 w 80"/>
              <a:gd name="T57" fmla="*/ 2147483647 h 14"/>
              <a:gd name="T58" fmla="*/ 2147483647 w 80"/>
              <a:gd name="T59" fmla="*/ 2147483647 h 14"/>
              <a:gd name="T60" fmla="*/ 2147483647 w 80"/>
              <a:gd name="T61" fmla="*/ 2147483647 h 14"/>
              <a:gd name="T62" fmla="*/ 2147483647 w 80"/>
              <a:gd name="T63" fmla="*/ 2147483647 h 14"/>
              <a:gd name="T64" fmla="*/ 2147483647 w 80"/>
              <a:gd name="T65" fmla="*/ 2147483647 h 14"/>
              <a:gd name="T66" fmla="*/ 2147483647 w 80"/>
              <a:gd name="T67" fmla="*/ 2147483647 h 14"/>
              <a:gd name="T68" fmla="*/ 2147483647 w 80"/>
              <a:gd name="T69" fmla="*/ 2147483647 h 14"/>
              <a:gd name="T70" fmla="*/ 2147483647 w 80"/>
              <a:gd name="T71" fmla="*/ 2147483647 h 14"/>
              <a:gd name="T72" fmla="*/ 0 w 80"/>
              <a:gd name="T73" fmla="*/ 2147483647 h 14"/>
              <a:gd name="T74" fmla="*/ 0 w 80"/>
              <a:gd name="T75" fmla="*/ 2147483647 h 14"/>
              <a:gd name="T76" fmla="*/ 0 w 80"/>
              <a:gd name="T77" fmla="*/ 2147483647 h 14"/>
              <a:gd name="T78" fmla="*/ 0 w 80"/>
              <a:gd name="T79" fmla="*/ 2147483647 h 14"/>
              <a:gd name="T80" fmla="*/ 2147483647 w 80"/>
              <a:gd name="T81" fmla="*/ 0 h 14"/>
              <a:gd name="T82" fmla="*/ 2147483647 w 80"/>
              <a:gd name="T83" fmla="*/ 0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14"/>
              <a:gd name="T128" fmla="*/ 80 w 80"/>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14">
                <a:moveTo>
                  <a:pt x="1" y="0"/>
                </a:moveTo>
                <a:lnTo>
                  <a:pt x="5" y="0"/>
                </a:lnTo>
                <a:lnTo>
                  <a:pt x="10" y="2"/>
                </a:lnTo>
                <a:lnTo>
                  <a:pt x="14" y="2"/>
                </a:lnTo>
                <a:lnTo>
                  <a:pt x="18" y="3"/>
                </a:lnTo>
                <a:lnTo>
                  <a:pt x="22" y="3"/>
                </a:lnTo>
                <a:lnTo>
                  <a:pt x="26" y="4"/>
                </a:lnTo>
                <a:lnTo>
                  <a:pt x="30" y="5"/>
                </a:lnTo>
                <a:lnTo>
                  <a:pt x="35" y="5"/>
                </a:lnTo>
                <a:lnTo>
                  <a:pt x="39" y="5"/>
                </a:lnTo>
                <a:lnTo>
                  <a:pt x="43" y="5"/>
                </a:lnTo>
                <a:lnTo>
                  <a:pt x="47" y="5"/>
                </a:lnTo>
                <a:lnTo>
                  <a:pt x="51" y="6"/>
                </a:lnTo>
                <a:lnTo>
                  <a:pt x="55" y="5"/>
                </a:lnTo>
                <a:lnTo>
                  <a:pt x="61" y="5"/>
                </a:lnTo>
                <a:lnTo>
                  <a:pt x="64" y="5"/>
                </a:lnTo>
                <a:lnTo>
                  <a:pt x="69" y="5"/>
                </a:lnTo>
                <a:lnTo>
                  <a:pt x="73" y="5"/>
                </a:lnTo>
                <a:lnTo>
                  <a:pt x="79" y="5"/>
                </a:lnTo>
                <a:lnTo>
                  <a:pt x="79" y="9"/>
                </a:lnTo>
                <a:lnTo>
                  <a:pt x="80" y="12"/>
                </a:lnTo>
                <a:lnTo>
                  <a:pt x="74" y="11"/>
                </a:lnTo>
                <a:lnTo>
                  <a:pt x="69" y="11"/>
                </a:lnTo>
                <a:lnTo>
                  <a:pt x="63" y="12"/>
                </a:lnTo>
                <a:lnTo>
                  <a:pt x="58" y="14"/>
                </a:lnTo>
                <a:lnTo>
                  <a:pt x="52" y="14"/>
                </a:lnTo>
                <a:lnTo>
                  <a:pt x="47" y="14"/>
                </a:lnTo>
                <a:lnTo>
                  <a:pt x="41" y="14"/>
                </a:lnTo>
                <a:lnTo>
                  <a:pt x="37" y="14"/>
                </a:lnTo>
                <a:lnTo>
                  <a:pt x="32" y="12"/>
                </a:lnTo>
                <a:lnTo>
                  <a:pt x="27" y="12"/>
                </a:lnTo>
                <a:lnTo>
                  <a:pt x="22" y="11"/>
                </a:lnTo>
                <a:lnTo>
                  <a:pt x="18" y="11"/>
                </a:lnTo>
                <a:lnTo>
                  <a:pt x="14" y="10"/>
                </a:lnTo>
                <a:lnTo>
                  <a:pt x="9" y="9"/>
                </a:lnTo>
                <a:lnTo>
                  <a:pt x="4" y="9"/>
                </a:lnTo>
                <a:lnTo>
                  <a:pt x="0" y="9"/>
                </a:lnTo>
                <a:lnTo>
                  <a:pt x="0" y="6"/>
                </a:lnTo>
                <a:lnTo>
                  <a:pt x="0" y="4"/>
                </a:lnTo>
                <a:lnTo>
                  <a:pt x="0" y="2"/>
                </a:lnTo>
                <a:lnTo>
                  <a:pt x="1"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79" name="Freeform 102"/>
          <p:cNvSpPr>
            <a:spLocks/>
          </p:cNvSpPr>
          <p:nvPr/>
        </p:nvSpPr>
        <p:spPr bwMode="auto">
          <a:xfrm flipH="1">
            <a:off x="7716838" y="5621338"/>
            <a:ext cx="139700" cy="15875"/>
          </a:xfrm>
          <a:custGeom>
            <a:avLst/>
            <a:gdLst>
              <a:gd name="T0" fmla="*/ 2147483647 w 88"/>
              <a:gd name="T1" fmla="*/ 0 h 10"/>
              <a:gd name="T2" fmla="*/ 2147483647 w 88"/>
              <a:gd name="T3" fmla="*/ 0 h 10"/>
              <a:gd name="T4" fmla="*/ 2147483647 w 88"/>
              <a:gd name="T5" fmla="*/ 0 h 10"/>
              <a:gd name="T6" fmla="*/ 2147483647 w 88"/>
              <a:gd name="T7" fmla="*/ 0 h 10"/>
              <a:gd name="T8" fmla="*/ 2147483647 w 88"/>
              <a:gd name="T9" fmla="*/ 2147483647 h 10"/>
              <a:gd name="T10" fmla="*/ 2147483647 w 88"/>
              <a:gd name="T11" fmla="*/ 2147483647 h 10"/>
              <a:gd name="T12" fmla="*/ 2147483647 w 88"/>
              <a:gd name="T13" fmla="*/ 2147483647 h 10"/>
              <a:gd name="T14" fmla="*/ 2147483647 w 88"/>
              <a:gd name="T15" fmla="*/ 2147483647 h 10"/>
              <a:gd name="T16" fmla="*/ 2147483647 w 88"/>
              <a:gd name="T17" fmla="*/ 2147483647 h 10"/>
              <a:gd name="T18" fmla="*/ 2147483647 w 88"/>
              <a:gd name="T19" fmla="*/ 2147483647 h 10"/>
              <a:gd name="T20" fmla="*/ 2147483647 w 88"/>
              <a:gd name="T21" fmla="*/ 2147483647 h 10"/>
              <a:gd name="T22" fmla="*/ 2147483647 w 88"/>
              <a:gd name="T23" fmla="*/ 2147483647 h 10"/>
              <a:gd name="T24" fmla="*/ 2147483647 w 88"/>
              <a:gd name="T25" fmla="*/ 2147483647 h 10"/>
              <a:gd name="T26" fmla="*/ 2147483647 w 88"/>
              <a:gd name="T27" fmla="*/ 2147483647 h 10"/>
              <a:gd name="T28" fmla="*/ 2147483647 w 88"/>
              <a:gd name="T29" fmla="*/ 2147483647 h 10"/>
              <a:gd name="T30" fmla="*/ 2147483647 w 88"/>
              <a:gd name="T31" fmla="*/ 2147483647 h 10"/>
              <a:gd name="T32" fmla="*/ 2147483647 w 88"/>
              <a:gd name="T33" fmla="*/ 2147483647 h 10"/>
              <a:gd name="T34" fmla="*/ 2147483647 w 88"/>
              <a:gd name="T35" fmla="*/ 2147483647 h 10"/>
              <a:gd name="T36" fmla="*/ 2147483647 w 88"/>
              <a:gd name="T37" fmla="*/ 2147483647 h 10"/>
              <a:gd name="T38" fmla="*/ 2147483647 w 88"/>
              <a:gd name="T39" fmla="*/ 2147483647 h 10"/>
              <a:gd name="T40" fmla="*/ 2147483647 w 88"/>
              <a:gd name="T41" fmla="*/ 2147483647 h 10"/>
              <a:gd name="T42" fmla="*/ 2147483647 w 88"/>
              <a:gd name="T43" fmla="*/ 2147483647 h 10"/>
              <a:gd name="T44" fmla="*/ 2147483647 w 88"/>
              <a:gd name="T45" fmla="*/ 2147483647 h 10"/>
              <a:gd name="T46" fmla="*/ 2147483647 w 88"/>
              <a:gd name="T47" fmla="*/ 2147483647 h 10"/>
              <a:gd name="T48" fmla="*/ 2147483647 w 88"/>
              <a:gd name="T49" fmla="*/ 2147483647 h 10"/>
              <a:gd name="T50" fmla="*/ 2147483647 w 88"/>
              <a:gd name="T51" fmla="*/ 2147483647 h 10"/>
              <a:gd name="T52" fmla="*/ 2147483647 w 88"/>
              <a:gd name="T53" fmla="*/ 2147483647 h 10"/>
              <a:gd name="T54" fmla="*/ 2147483647 w 88"/>
              <a:gd name="T55" fmla="*/ 2147483647 h 10"/>
              <a:gd name="T56" fmla="*/ 0 w 88"/>
              <a:gd name="T57" fmla="*/ 2147483647 h 10"/>
              <a:gd name="T58" fmla="*/ 2147483647 w 88"/>
              <a:gd name="T59" fmla="*/ 2147483647 h 10"/>
              <a:gd name="T60" fmla="*/ 2147483647 w 88"/>
              <a:gd name="T61" fmla="*/ 0 h 10"/>
              <a:gd name="T62" fmla="*/ 2147483647 w 88"/>
              <a:gd name="T63" fmla="*/ 2147483647 h 10"/>
              <a:gd name="T64" fmla="*/ 2147483647 w 88"/>
              <a:gd name="T65" fmla="*/ 2147483647 h 10"/>
              <a:gd name="T66" fmla="*/ 2147483647 w 88"/>
              <a:gd name="T67" fmla="*/ 2147483647 h 10"/>
              <a:gd name="T68" fmla="*/ 2147483647 w 88"/>
              <a:gd name="T69" fmla="*/ 2147483647 h 10"/>
              <a:gd name="T70" fmla="*/ 2147483647 w 88"/>
              <a:gd name="T71" fmla="*/ 2147483647 h 10"/>
              <a:gd name="T72" fmla="*/ 2147483647 w 88"/>
              <a:gd name="T73" fmla="*/ 2147483647 h 10"/>
              <a:gd name="T74" fmla="*/ 2147483647 w 88"/>
              <a:gd name="T75" fmla="*/ 2147483647 h 10"/>
              <a:gd name="T76" fmla="*/ 2147483647 w 88"/>
              <a:gd name="T77" fmla="*/ 2147483647 h 10"/>
              <a:gd name="T78" fmla="*/ 2147483647 w 88"/>
              <a:gd name="T79" fmla="*/ 2147483647 h 10"/>
              <a:gd name="T80" fmla="*/ 2147483647 w 88"/>
              <a:gd name="T81" fmla="*/ 2147483647 h 10"/>
              <a:gd name="T82" fmla="*/ 2147483647 w 88"/>
              <a:gd name="T83" fmla="*/ 2147483647 h 10"/>
              <a:gd name="T84" fmla="*/ 2147483647 w 88"/>
              <a:gd name="T85" fmla="*/ 2147483647 h 10"/>
              <a:gd name="T86" fmla="*/ 2147483647 w 88"/>
              <a:gd name="T87" fmla="*/ 2147483647 h 10"/>
              <a:gd name="T88" fmla="*/ 2147483647 w 88"/>
              <a:gd name="T89" fmla="*/ 2147483647 h 10"/>
              <a:gd name="T90" fmla="*/ 2147483647 w 88"/>
              <a:gd name="T91" fmla="*/ 0 h 10"/>
              <a:gd name="T92" fmla="*/ 2147483647 w 88"/>
              <a:gd name="T93" fmla="*/ 0 h 10"/>
              <a:gd name="T94" fmla="*/ 2147483647 w 88"/>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10"/>
              <a:gd name="T146" fmla="*/ 88 w 88"/>
              <a:gd name="T147" fmla="*/ 10 h 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10">
                <a:moveTo>
                  <a:pt x="69" y="0"/>
                </a:moveTo>
                <a:lnTo>
                  <a:pt x="70" y="0"/>
                </a:lnTo>
                <a:lnTo>
                  <a:pt x="73" y="0"/>
                </a:lnTo>
                <a:lnTo>
                  <a:pt x="77" y="0"/>
                </a:lnTo>
                <a:lnTo>
                  <a:pt x="81" y="1"/>
                </a:lnTo>
                <a:lnTo>
                  <a:pt x="82" y="1"/>
                </a:lnTo>
                <a:lnTo>
                  <a:pt x="85" y="2"/>
                </a:lnTo>
                <a:lnTo>
                  <a:pt x="87" y="4"/>
                </a:lnTo>
                <a:lnTo>
                  <a:pt x="88" y="8"/>
                </a:lnTo>
                <a:lnTo>
                  <a:pt x="83" y="8"/>
                </a:lnTo>
                <a:lnTo>
                  <a:pt x="78" y="8"/>
                </a:lnTo>
                <a:lnTo>
                  <a:pt x="72" y="8"/>
                </a:lnTo>
                <a:lnTo>
                  <a:pt x="67" y="9"/>
                </a:lnTo>
                <a:lnTo>
                  <a:pt x="61" y="9"/>
                </a:lnTo>
                <a:lnTo>
                  <a:pt x="56" y="9"/>
                </a:lnTo>
                <a:lnTo>
                  <a:pt x="50" y="9"/>
                </a:lnTo>
                <a:lnTo>
                  <a:pt x="46" y="10"/>
                </a:lnTo>
                <a:lnTo>
                  <a:pt x="41" y="10"/>
                </a:lnTo>
                <a:lnTo>
                  <a:pt x="37" y="10"/>
                </a:lnTo>
                <a:lnTo>
                  <a:pt x="33" y="10"/>
                </a:lnTo>
                <a:lnTo>
                  <a:pt x="30" y="10"/>
                </a:lnTo>
                <a:lnTo>
                  <a:pt x="26" y="10"/>
                </a:lnTo>
                <a:lnTo>
                  <a:pt x="23" y="10"/>
                </a:lnTo>
                <a:lnTo>
                  <a:pt x="18" y="10"/>
                </a:lnTo>
                <a:lnTo>
                  <a:pt x="14" y="10"/>
                </a:lnTo>
                <a:lnTo>
                  <a:pt x="10" y="9"/>
                </a:lnTo>
                <a:lnTo>
                  <a:pt x="7" y="8"/>
                </a:lnTo>
                <a:lnTo>
                  <a:pt x="2" y="7"/>
                </a:lnTo>
                <a:lnTo>
                  <a:pt x="0" y="6"/>
                </a:lnTo>
                <a:lnTo>
                  <a:pt x="1" y="3"/>
                </a:lnTo>
                <a:lnTo>
                  <a:pt x="3" y="0"/>
                </a:lnTo>
                <a:lnTo>
                  <a:pt x="7" y="1"/>
                </a:lnTo>
                <a:lnTo>
                  <a:pt x="10" y="1"/>
                </a:lnTo>
                <a:lnTo>
                  <a:pt x="15" y="2"/>
                </a:lnTo>
                <a:lnTo>
                  <a:pt x="19" y="2"/>
                </a:lnTo>
                <a:lnTo>
                  <a:pt x="23" y="2"/>
                </a:lnTo>
                <a:lnTo>
                  <a:pt x="27" y="2"/>
                </a:lnTo>
                <a:lnTo>
                  <a:pt x="31" y="2"/>
                </a:lnTo>
                <a:lnTo>
                  <a:pt x="36" y="3"/>
                </a:lnTo>
                <a:lnTo>
                  <a:pt x="39" y="2"/>
                </a:lnTo>
                <a:lnTo>
                  <a:pt x="43" y="2"/>
                </a:lnTo>
                <a:lnTo>
                  <a:pt x="47" y="1"/>
                </a:lnTo>
                <a:lnTo>
                  <a:pt x="52" y="1"/>
                </a:lnTo>
                <a:lnTo>
                  <a:pt x="55" y="1"/>
                </a:lnTo>
                <a:lnTo>
                  <a:pt x="60" y="1"/>
                </a:lnTo>
                <a:lnTo>
                  <a:pt x="64" y="0"/>
                </a:lnTo>
                <a:lnTo>
                  <a:pt x="69" y="0"/>
                </a:lnTo>
                <a:close/>
              </a:path>
            </a:pathLst>
          </a:custGeom>
          <a:solidFill>
            <a:srgbClr val="E86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0" name="Freeform 103"/>
          <p:cNvSpPr>
            <a:spLocks/>
          </p:cNvSpPr>
          <p:nvPr/>
        </p:nvSpPr>
        <p:spPr bwMode="auto">
          <a:xfrm flipH="1">
            <a:off x="8556625" y="5715000"/>
            <a:ext cx="28575" cy="30163"/>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2147483647 w 18"/>
              <a:gd name="T15" fmla="*/ 0 h 19"/>
              <a:gd name="T16" fmla="*/ 2147483647 w 18"/>
              <a:gd name="T17" fmla="*/ 0 h 19"/>
              <a:gd name="T18" fmla="*/ 2147483647 w 18"/>
              <a:gd name="T19" fmla="*/ 0 h 19"/>
              <a:gd name="T20" fmla="*/ 2147483647 w 18"/>
              <a:gd name="T21" fmla="*/ 2147483647 h 19"/>
              <a:gd name="T22" fmla="*/ 0 w 18"/>
              <a:gd name="T23" fmla="*/ 2147483647 h 19"/>
              <a:gd name="T24" fmla="*/ 0 w 18"/>
              <a:gd name="T25" fmla="*/ 2147483647 h 19"/>
              <a:gd name="T26" fmla="*/ 0 w 18"/>
              <a:gd name="T27" fmla="*/ 2147483647 h 19"/>
              <a:gd name="T28" fmla="*/ 2147483647 w 18"/>
              <a:gd name="T29" fmla="*/ 2147483647 h 19"/>
              <a:gd name="T30" fmla="*/ 2147483647 w 18"/>
              <a:gd name="T31" fmla="*/ 2147483647 h 19"/>
              <a:gd name="T32" fmla="*/ 2147483647 w 18"/>
              <a:gd name="T33" fmla="*/ 2147483647 h 19"/>
              <a:gd name="T34" fmla="*/ 2147483647 w 18"/>
              <a:gd name="T35" fmla="*/ 214748364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9"/>
              <a:gd name="T56" fmla="*/ 18 w 18"/>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9">
                <a:moveTo>
                  <a:pt x="9" y="19"/>
                </a:moveTo>
                <a:lnTo>
                  <a:pt x="12" y="18"/>
                </a:lnTo>
                <a:lnTo>
                  <a:pt x="16" y="17"/>
                </a:lnTo>
                <a:lnTo>
                  <a:pt x="17" y="13"/>
                </a:lnTo>
                <a:lnTo>
                  <a:pt x="18" y="9"/>
                </a:lnTo>
                <a:lnTo>
                  <a:pt x="17" y="5"/>
                </a:lnTo>
                <a:lnTo>
                  <a:pt x="16" y="2"/>
                </a:lnTo>
                <a:lnTo>
                  <a:pt x="12" y="0"/>
                </a:lnTo>
                <a:lnTo>
                  <a:pt x="9" y="0"/>
                </a:lnTo>
                <a:lnTo>
                  <a:pt x="5" y="0"/>
                </a:lnTo>
                <a:lnTo>
                  <a:pt x="1" y="2"/>
                </a:lnTo>
                <a:lnTo>
                  <a:pt x="0" y="5"/>
                </a:lnTo>
                <a:lnTo>
                  <a:pt x="0" y="9"/>
                </a:lnTo>
                <a:lnTo>
                  <a:pt x="0" y="13"/>
                </a:lnTo>
                <a:lnTo>
                  <a:pt x="1" y="17"/>
                </a:lnTo>
                <a:lnTo>
                  <a:pt x="5" y="18"/>
                </a:lnTo>
                <a:lnTo>
                  <a:pt x="9" y="19"/>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1" name="Freeform 104"/>
          <p:cNvSpPr>
            <a:spLocks/>
          </p:cNvSpPr>
          <p:nvPr/>
        </p:nvSpPr>
        <p:spPr bwMode="auto">
          <a:xfrm flipH="1">
            <a:off x="8515350" y="5680075"/>
            <a:ext cx="25400" cy="23813"/>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2147483647 w 16"/>
              <a:gd name="T9" fmla="*/ 2147483647 h 15"/>
              <a:gd name="T10" fmla="*/ 2147483647 w 16"/>
              <a:gd name="T11" fmla="*/ 2147483647 h 15"/>
              <a:gd name="T12" fmla="*/ 2147483647 w 16"/>
              <a:gd name="T13" fmla="*/ 0 h 15"/>
              <a:gd name="T14" fmla="*/ 2147483647 w 16"/>
              <a:gd name="T15" fmla="*/ 0 h 15"/>
              <a:gd name="T16" fmla="*/ 2147483647 w 16"/>
              <a:gd name="T17" fmla="*/ 2147483647 h 15"/>
              <a:gd name="T18" fmla="*/ 0 w 16"/>
              <a:gd name="T19" fmla="*/ 2147483647 h 15"/>
              <a:gd name="T20" fmla="*/ 0 w 16"/>
              <a:gd name="T21" fmla="*/ 2147483647 h 15"/>
              <a:gd name="T22" fmla="*/ 0 w 16"/>
              <a:gd name="T23" fmla="*/ 2147483647 h 15"/>
              <a:gd name="T24" fmla="*/ 2147483647 w 16"/>
              <a:gd name="T25" fmla="*/ 2147483647 h 15"/>
              <a:gd name="T26" fmla="*/ 2147483647 w 16"/>
              <a:gd name="T27" fmla="*/ 2147483647 h 15"/>
              <a:gd name="T28" fmla="*/ 2147483647 w 16"/>
              <a:gd name="T29" fmla="*/ 2147483647 h 15"/>
              <a:gd name="T30" fmla="*/ 2147483647 w 16"/>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15"/>
              <a:gd name="T50" fmla="*/ 16 w 16"/>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15">
                <a:moveTo>
                  <a:pt x="7" y="15"/>
                </a:moveTo>
                <a:lnTo>
                  <a:pt x="10" y="15"/>
                </a:lnTo>
                <a:lnTo>
                  <a:pt x="13" y="13"/>
                </a:lnTo>
                <a:lnTo>
                  <a:pt x="14" y="10"/>
                </a:lnTo>
                <a:lnTo>
                  <a:pt x="16" y="7"/>
                </a:lnTo>
                <a:lnTo>
                  <a:pt x="13" y="2"/>
                </a:lnTo>
                <a:lnTo>
                  <a:pt x="7" y="0"/>
                </a:lnTo>
                <a:lnTo>
                  <a:pt x="5" y="0"/>
                </a:lnTo>
                <a:lnTo>
                  <a:pt x="2" y="2"/>
                </a:lnTo>
                <a:lnTo>
                  <a:pt x="0" y="4"/>
                </a:lnTo>
                <a:lnTo>
                  <a:pt x="0" y="7"/>
                </a:lnTo>
                <a:lnTo>
                  <a:pt x="0" y="10"/>
                </a:lnTo>
                <a:lnTo>
                  <a:pt x="2" y="13"/>
                </a:lnTo>
                <a:lnTo>
                  <a:pt x="5" y="15"/>
                </a:lnTo>
                <a:lnTo>
                  <a:pt x="7" y="15"/>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2" name="Freeform 105"/>
          <p:cNvSpPr>
            <a:spLocks/>
          </p:cNvSpPr>
          <p:nvPr/>
        </p:nvSpPr>
        <p:spPr bwMode="auto">
          <a:xfrm flipH="1">
            <a:off x="8482013" y="5737225"/>
            <a:ext cx="26987" cy="28575"/>
          </a:xfrm>
          <a:custGeom>
            <a:avLst/>
            <a:gdLst>
              <a:gd name="T0" fmla="*/ 2147483647 w 17"/>
              <a:gd name="T1" fmla="*/ 2147483647 h 18"/>
              <a:gd name="T2" fmla="*/ 2147483647 w 17"/>
              <a:gd name="T3" fmla="*/ 2147483647 h 18"/>
              <a:gd name="T4" fmla="*/ 2147483647 w 17"/>
              <a:gd name="T5" fmla="*/ 2147483647 h 18"/>
              <a:gd name="T6" fmla="*/ 2147483647 w 17"/>
              <a:gd name="T7" fmla="*/ 2147483647 h 18"/>
              <a:gd name="T8" fmla="*/ 2147483647 w 17"/>
              <a:gd name="T9" fmla="*/ 2147483647 h 18"/>
              <a:gd name="T10" fmla="*/ 2147483647 w 17"/>
              <a:gd name="T11" fmla="*/ 2147483647 h 18"/>
              <a:gd name="T12" fmla="*/ 2147483647 w 17"/>
              <a:gd name="T13" fmla="*/ 2147483647 h 18"/>
              <a:gd name="T14" fmla="*/ 2147483647 w 17"/>
              <a:gd name="T15" fmla="*/ 0 h 18"/>
              <a:gd name="T16" fmla="*/ 2147483647 w 17"/>
              <a:gd name="T17" fmla="*/ 0 h 18"/>
              <a:gd name="T18" fmla="*/ 2147483647 w 17"/>
              <a:gd name="T19" fmla="*/ 0 h 18"/>
              <a:gd name="T20" fmla="*/ 2147483647 w 17"/>
              <a:gd name="T21" fmla="*/ 2147483647 h 18"/>
              <a:gd name="T22" fmla="*/ 0 w 17"/>
              <a:gd name="T23" fmla="*/ 2147483647 h 18"/>
              <a:gd name="T24" fmla="*/ 0 w 17"/>
              <a:gd name="T25" fmla="*/ 2147483647 h 18"/>
              <a:gd name="T26" fmla="*/ 0 w 17"/>
              <a:gd name="T27" fmla="*/ 2147483647 h 18"/>
              <a:gd name="T28" fmla="*/ 2147483647 w 17"/>
              <a:gd name="T29" fmla="*/ 2147483647 h 18"/>
              <a:gd name="T30" fmla="*/ 2147483647 w 17"/>
              <a:gd name="T31" fmla="*/ 2147483647 h 18"/>
              <a:gd name="T32" fmla="*/ 2147483647 w 17"/>
              <a:gd name="T33" fmla="*/ 2147483647 h 18"/>
              <a:gd name="T34" fmla="*/ 2147483647 w 17"/>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8"/>
              <a:gd name="T56" fmla="*/ 17 w 17"/>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8">
                <a:moveTo>
                  <a:pt x="9" y="18"/>
                </a:moveTo>
                <a:lnTo>
                  <a:pt x="11" y="17"/>
                </a:lnTo>
                <a:lnTo>
                  <a:pt x="15" y="15"/>
                </a:lnTo>
                <a:lnTo>
                  <a:pt x="16" y="11"/>
                </a:lnTo>
                <a:lnTo>
                  <a:pt x="17" y="9"/>
                </a:lnTo>
                <a:lnTo>
                  <a:pt x="16" y="5"/>
                </a:lnTo>
                <a:lnTo>
                  <a:pt x="15" y="3"/>
                </a:lnTo>
                <a:lnTo>
                  <a:pt x="11" y="0"/>
                </a:lnTo>
                <a:lnTo>
                  <a:pt x="9" y="0"/>
                </a:lnTo>
                <a:lnTo>
                  <a:pt x="5" y="0"/>
                </a:lnTo>
                <a:lnTo>
                  <a:pt x="3" y="3"/>
                </a:lnTo>
                <a:lnTo>
                  <a:pt x="0" y="5"/>
                </a:lnTo>
                <a:lnTo>
                  <a:pt x="0" y="9"/>
                </a:lnTo>
                <a:lnTo>
                  <a:pt x="0" y="11"/>
                </a:lnTo>
                <a:lnTo>
                  <a:pt x="3" y="15"/>
                </a:lnTo>
                <a:lnTo>
                  <a:pt x="5" y="17"/>
                </a:lnTo>
                <a:lnTo>
                  <a:pt x="9" y="18"/>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3" name="Freeform 106"/>
          <p:cNvSpPr>
            <a:spLocks/>
          </p:cNvSpPr>
          <p:nvPr/>
        </p:nvSpPr>
        <p:spPr bwMode="auto">
          <a:xfrm flipH="1">
            <a:off x="8515350" y="5599113"/>
            <a:ext cx="25400" cy="23812"/>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2147483647 w 16"/>
              <a:gd name="T9" fmla="*/ 2147483647 h 15"/>
              <a:gd name="T10" fmla="*/ 2147483647 w 16"/>
              <a:gd name="T11" fmla="*/ 2147483647 h 15"/>
              <a:gd name="T12" fmla="*/ 2147483647 w 16"/>
              <a:gd name="T13" fmla="*/ 0 h 15"/>
              <a:gd name="T14" fmla="*/ 2147483647 w 16"/>
              <a:gd name="T15" fmla="*/ 0 h 15"/>
              <a:gd name="T16" fmla="*/ 2147483647 w 16"/>
              <a:gd name="T17" fmla="*/ 2147483647 h 15"/>
              <a:gd name="T18" fmla="*/ 0 w 16"/>
              <a:gd name="T19" fmla="*/ 2147483647 h 15"/>
              <a:gd name="T20" fmla="*/ 0 w 16"/>
              <a:gd name="T21" fmla="*/ 2147483647 h 15"/>
              <a:gd name="T22" fmla="*/ 0 w 16"/>
              <a:gd name="T23" fmla="*/ 2147483647 h 15"/>
              <a:gd name="T24" fmla="*/ 2147483647 w 16"/>
              <a:gd name="T25" fmla="*/ 2147483647 h 15"/>
              <a:gd name="T26" fmla="*/ 2147483647 w 16"/>
              <a:gd name="T27" fmla="*/ 2147483647 h 15"/>
              <a:gd name="T28" fmla="*/ 2147483647 w 16"/>
              <a:gd name="T29" fmla="*/ 2147483647 h 15"/>
              <a:gd name="T30" fmla="*/ 2147483647 w 16"/>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15"/>
              <a:gd name="T50" fmla="*/ 16 w 16"/>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15">
                <a:moveTo>
                  <a:pt x="7" y="15"/>
                </a:moveTo>
                <a:lnTo>
                  <a:pt x="10" y="14"/>
                </a:lnTo>
                <a:lnTo>
                  <a:pt x="13" y="12"/>
                </a:lnTo>
                <a:lnTo>
                  <a:pt x="14" y="10"/>
                </a:lnTo>
                <a:lnTo>
                  <a:pt x="16" y="7"/>
                </a:lnTo>
                <a:lnTo>
                  <a:pt x="13" y="1"/>
                </a:lnTo>
                <a:lnTo>
                  <a:pt x="7" y="0"/>
                </a:lnTo>
                <a:lnTo>
                  <a:pt x="5" y="0"/>
                </a:lnTo>
                <a:lnTo>
                  <a:pt x="1" y="1"/>
                </a:lnTo>
                <a:lnTo>
                  <a:pt x="0" y="4"/>
                </a:lnTo>
                <a:lnTo>
                  <a:pt x="0" y="7"/>
                </a:lnTo>
                <a:lnTo>
                  <a:pt x="0" y="10"/>
                </a:lnTo>
                <a:lnTo>
                  <a:pt x="1" y="12"/>
                </a:lnTo>
                <a:lnTo>
                  <a:pt x="5" y="14"/>
                </a:lnTo>
                <a:lnTo>
                  <a:pt x="7" y="15"/>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4" name="Freeform 107"/>
          <p:cNvSpPr>
            <a:spLocks/>
          </p:cNvSpPr>
          <p:nvPr/>
        </p:nvSpPr>
        <p:spPr bwMode="auto">
          <a:xfrm flipH="1">
            <a:off x="8556625" y="5637213"/>
            <a:ext cx="25400" cy="2698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0 h 17"/>
              <a:gd name="T16" fmla="*/ 2147483647 w 16"/>
              <a:gd name="T17" fmla="*/ 0 h 17"/>
              <a:gd name="T18" fmla="*/ 2147483647 w 16"/>
              <a:gd name="T19" fmla="*/ 0 h 17"/>
              <a:gd name="T20" fmla="*/ 2147483647 w 16"/>
              <a:gd name="T21" fmla="*/ 2147483647 h 17"/>
              <a:gd name="T22" fmla="*/ 0 w 16"/>
              <a:gd name="T23" fmla="*/ 2147483647 h 17"/>
              <a:gd name="T24" fmla="*/ 0 w 16"/>
              <a:gd name="T25" fmla="*/ 2147483647 h 17"/>
              <a:gd name="T26" fmla="*/ 0 w 16"/>
              <a:gd name="T27" fmla="*/ 2147483647 h 17"/>
              <a:gd name="T28" fmla="*/ 2147483647 w 16"/>
              <a:gd name="T29" fmla="*/ 2147483647 h 17"/>
              <a:gd name="T30" fmla="*/ 2147483647 w 16"/>
              <a:gd name="T31" fmla="*/ 2147483647 h 17"/>
              <a:gd name="T32" fmla="*/ 2147483647 w 16"/>
              <a:gd name="T33" fmla="*/ 2147483647 h 17"/>
              <a:gd name="T34" fmla="*/ 2147483647 w 16"/>
              <a:gd name="T35" fmla="*/ 214748364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7"/>
              <a:gd name="T56" fmla="*/ 16 w 16"/>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7">
                <a:moveTo>
                  <a:pt x="8" y="17"/>
                </a:moveTo>
                <a:lnTo>
                  <a:pt x="10" y="16"/>
                </a:lnTo>
                <a:lnTo>
                  <a:pt x="14" y="15"/>
                </a:lnTo>
                <a:lnTo>
                  <a:pt x="15" y="11"/>
                </a:lnTo>
                <a:lnTo>
                  <a:pt x="16" y="9"/>
                </a:lnTo>
                <a:lnTo>
                  <a:pt x="15" y="5"/>
                </a:lnTo>
                <a:lnTo>
                  <a:pt x="14" y="3"/>
                </a:lnTo>
                <a:lnTo>
                  <a:pt x="10" y="0"/>
                </a:lnTo>
                <a:lnTo>
                  <a:pt x="8" y="0"/>
                </a:lnTo>
                <a:lnTo>
                  <a:pt x="4" y="0"/>
                </a:lnTo>
                <a:lnTo>
                  <a:pt x="3" y="3"/>
                </a:lnTo>
                <a:lnTo>
                  <a:pt x="0" y="5"/>
                </a:lnTo>
                <a:lnTo>
                  <a:pt x="0" y="9"/>
                </a:lnTo>
                <a:lnTo>
                  <a:pt x="0" y="11"/>
                </a:lnTo>
                <a:lnTo>
                  <a:pt x="3" y="15"/>
                </a:lnTo>
                <a:lnTo>
                  <a:pt x="4" y="16"/>
                </a:lnTo>
                <a:lnTo>
                  <a:pt x="8" y="17"/>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5" name="Freeform 108"/>
          <p:cNvSpPr>
            <a:spLocks/>
          </p:cNvSpPr>
          <p:nvPr/>
        </p:nvSpPr>
        <p:spPr bwMode="auto">
          <a:xfrm flipH="1">
            <a:off x="8483600" y="5641975"/>
            <a:ext cx="34925" cy="31750"/>
          </a:xfrm>
          <a:custGeom>
            <a:avLst/>
            <a:gdLst>
              <a:gd name="T0" fmla="*/ 2147483647 w 22"/>
              <a:gd name="T1" fmla="*/ 2147483647 h 20"/>
              <a:gd name="T2" fmla="*/ 2147483647 w 22"/>
              <a:gd name="T3" fmla="*/ 2147483647 h 20"/>
              <a:gd name="T4" fmla="*/ 2147483647 w 22"/>
              <a:gd name="T5" fmla="*/ 2147483647 h 20"/>
              <a:gd name="T6" fmla="*/ 2147483647 w 22"/>
              <a:gd name="T7" fmla="*/ 2147483647 h 20"/>
              <a:gd name="T8" fmla="*/ 2147483647 w 22"/>
              <a:gd name="T9" fmla="*/ 2147483647 h 20"/>
              <a:gd name="T10" fmla="*/ 2147483647 w 22"/>
              <a:gd name="T11" fmla="*/ 2147483647 h 20"/>
              <a:gd name="T12" fmla="*/ 2147483647 w 22"/>
              <a:gd name="T13" fmla="*/ 2147483647 h 20"/>
              <a:gd name="T14" fmla="*/ 2147483647 w 22"/>
              <a:gd name="T15" fmla="*/ 0 h 20"/>
              <a:gd name="T16" fmla="*/ 2147483647 w 22"/>
              <a:gd name="T17" fmla="*/ 0 h 20"/>
              <a:gd name="T18" fmla="*/ 2147483647 w 22"/>
              <a:gd name="T19" fmla="*/ 0 h 20"/>
              <a:gd name="T20" fmla="*/ 2147483647 w 22"/>
              <a:gd name="T21" fmla="*/ 2147483647 h 20"/>
              <a:gd name="T22" fmla="*/ 2147483647 w 22"/>
              <a:gd name="T23" fmla="*/ 2147483647 h 20"/>
              <a:gd name="T24" fmla="*/ 0 w 22"/>
              <a:gd name="T25" fmla="*/ 2147483647 h 20"/>
              <a:gd name="T26" fmla="*/ 2147483647 w 22"/>
              <a:gd name="T27" fmla="*/ 2147483647 h 20"/>
              <a:gd name="T28" fmla="*/ 2147483647 w 22"/>
              <a:gd name="T29" fmla="*/ 2147483647 h 20"/>
              <a:gd name="T30" fmla="*/ 2147483647 w 22"/>
              <a:gd name="T31" fmla="*/ 2147483647 h 20"/>
              <a:gd name="T32" fmla="*/ 2147483647 w 22"/>
              <a:gd name="T33" fmla="*/ 2147483647 h 20"/>
              <a:gd name="T34" fmla="*/ 2147483647 w 22"/>
              <a:gd name="T35" fmla="*/ 2147483647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0"/>
              <a:gd name="T56" fmla="*/ 22 w 22"/>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0">
                <a:moveTo>
                  <a:pt x="11" y="20"/>
                </a:moveTo>
                <a:lnTo>
                  <a:pt x="16" y="19"/>
                </a:lnTo>
                <a:lnTo>
                  <a:pt x="20" y="17"/>
                </a:lnTo>
                <a:lnTo>
                  <a:pt x="22" y="14"/>
                </a:lnTo>
                <a:lnTo>
                  <a:pt x="22" y="10"/>
                </a:lnTo>
                <a:lnTo>
                  <a:pt x="22" y="6"/>
                </a:lnTo>
                <a:lnTo>
                  <a:pt x="20" y="2"/>
                </a:lnTo>
                <a:lnTo>
                  <a:pt x="16" y="0"/>
                </a:lnTo>
                <a:lnTo>
                  <a:pt x="11" y="0"/>
                </a:lnTo>
                <a:lnTo>
                  <a:pt x="6" y="0"/>
                </a:lnTo>
                <a:lnTo>
                  <a:pt x="4" y="2"/>
                </a:lnTo>
                <a:lnTo>
                  <a:pt x="2" y="6"/>
                </a:lnTo>
                <a:lnTo>
                  <a:pt x="0" y="10"/>
                </a:lnTo>
                <a:lnTo>
                  <a:pt x="2" y="14"/>
                </a:lnTo>
                <a:lnTo>
                  <a:pt x="4" y="17"/>
                </a:lnTo>
                <a:lnTo>
                  <a:pt x="6" y="19"/>
                </a:lnTo>
                <a:lnTo>
                  <a:pt x="11" y="20"/>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6" name="Freeform 109"/>
          <p:cNvSpPr>
            <a:spLocks/>
          </p:cNvSpPr>
          <p:nvPr/>
        </p:nvSpPr>
        <p:spPr bwMode="auto">
          <a:xfrm flipH="1">
            <a:off x="8513763" y="5541963"/>
            <a:ext cx="26987" cy="25400"/>
          </a:xfrm>
          <a:custGeom>
            <a:avLst/>
            <a:gdLst>
              <a:gd name="T0" fmla="*/ 2147483647 w 17"/>
              <a:gd name="T1" fmla="*/ 2147483647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2147483647 h 16"/>
              <a:gd name="T12" fmla="*/ 2147483647 w 17"/>
              <a:gd name="T13" fmla="*/ 0 h 16"/>
              <a:gd name="T14" fmla="*/ 2147483647 w 17"/>
              <a:gd name="T15" fmla="*/ 0 h 16"/>
              <a:gd name="T16" fmla="*/ 2147483647 w 17"/>
              <a:gd name="T17" fmla="*/ 2147483647 h 16"/>
              <a:gd name="T18" fmla="*/ 0 w 17"/>
              <a:gd name="T19" fmla="*/ 2147483647 h 16"/>
              <a:gd name="T20" fmla="*/ 0 w 17"/>
              <a:gd name="T21" fmla="*/ 2147483647 h 16"/>
              <a:gd name="T22" fmla="*/ 0 w 17"/>
              <a:gd name="T23" fmla="*/ 2147483647 h 16"/>
              <a:gd name="T24" fmla="*/ 2147483647 w 17"/>
              <a:gd name="T25" fmla="*/ 2147483647 h 16"/>
              <a:gd name="T26" fmla="*/ 2147483647 w 17"/>
              <a:gd name="T27" fmla="*/ 2147483647 h 16"/>
              <a:gd name="T28" fmla="*/ 2147483647 w 17"/>
              <a:gd name="T29" fmla="*/ 2147483647 h 16"/>
              <a:gd name="T30" fmla="*/ 2147483647 w 17"/>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6"/>
              <a:gd name="T50" fmla="*/ 17 w 17"/>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6">
                <a:moveTo>
                  <a:pt x="8" y="16"/>
                </a:moveTo>
                <a:lnTo>
                  <a:pt x="11" y="14"/>
                </a:lnTo>
                <a:lnTo>
                  <a:pt x="13" y="13"/>
                </a:lnTo>
                <a:lnTo>
                  <a:pt x="16" y="11"/>
                </a:lnTo>
                <a:lnTo>
                  <a:pt x="17" y="7"/>
                </a:lnTo>
                <a:lnTo>
                  <a:pt x="13" y="2"/>
                </a:lnTo>
                <a:lnTo>
                  <a:pt x="8" y="0"/>
                </a:lnTo>
                <a:lnTo>
                  <a:pt x="5" y="0"/>
                </a:lnTo>
                <a:lnTo>
                  <a:pt x="2" y="2"/>
                </a:lnTo>
                <a:lnTo>
                  <a:pt x="0" y="5"/>
                </a:lnTo>
                <a:lnTo>
                  <a:pt x="0" y="7"/>
                </a:lnTo>
                <a:lnTo>
                  <a:pt x="0" y="11"/>
                </a:lnTo>
                <a:lnTo>
                  <a:pt x="2" y="13"/>
                </a:lnTo>
                <a:lnTo>
                  <a:pt x="5" y="14"/>
                </a:lnTo>
                <a:lnTo>
                  <a:pt x="8" y="16"/>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7" name="Freeform 110"/>
          <p:cNvSpPr>
            <a:spLocks/>
          </p:cNvSpPr>
          <p:nvPr/>
        </p:nvSpPr>
        <p:spPr bwMode="auto">
          <a:xfrm flipH="1">
            <a:off x="8548688" y="5561013"/>
            <a:ext cx="28575" cy="28575"/>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0 h 18"/>
              <a:gd name="T16" fmla="*/ 2147483647 w 18"/>
              <a:gd name="T17" fmla="*/ 0 h 18"/>
              <a:gd name="T18" fmla="*/ 2147483647 w 18"/>
              <a:gd name="T19" fmla="*/ 0 h 18"/>
              <a:gd name="T20" fmla="*/ 2147483647 w 18"/>
              <a:gd name="T21" fmla="*/ 2147483647 h 18"/>
              <a:gd name="T22" fmla="*/ 0 w 18"/>
              <a:gd name="T23" fmla="*/ 2147483647 h 18"/>
              <a:gd name="T24" fmla="*/ 0 w 18"/>
              <a:gd name="T25" fmla="*/ 2147483647 h 18"/>
              <a:gd name="T26" fmla="*/ 0 w 18"/>
              <a:gd name="T27" fmla="*/ 2147483647 h 18"/>
              <a:gd name="T28" fmla="*/ 2147483647 w 18"/>
              <a:gd name="T29" fmla="*/ 2147483647 h 18"/>
              <a:gd name="T30" fmla="*/ 2147483647 w 18"/>
              <a:gd name="T31" fmla="*/ 2147483647 h 18"/>
              <a:gd name="T32" fmla="*/ 2147483647 w 18"/>
              <a:gd name="T33" fmla="*/ 2147483647 h 18"/>
              <a:gd name="T34" fmla="*/ 2147483647 w 1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8"/>
              <a:gd name="T56" fmla="*/ 18 w 1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8">
                <a:moveTo>
                  <a:pt x="8" y="18"/>
                </a:moveTo>
                <a:lnTo>
                  <a:pt x="12" y="18"/>
                </a:lnTo>
                <a:lnTo>
                  <a:pt x="16" y="16"/>
                </a:lnTo>
                <a:lnTo>
                  <a:pt x="18" y="12"/>
                </a:lnTo>
                <a:lnTo>
                  <a:pt x="18" y="10"/>
                </a:lnTo>
                <a:lnTo>
                  <a:pt x="18" y="6"/>
                </a:lnTo>
                <a:lnTo>
                  <a:pt x="16" y="2"/>
                </a:lnTo>
                <a:lnTo>
                  <a:pt x="12" y="0"/>
                </a:lnTo>
                <a:lnTo>
                  <a:pt x="8" y="0"/>
                </a:lnTo>
                <a:lnTo>
                  <a:pt x="5" y="0"/>
                </a:lnTo>
                <a:lnTo>
                  <a:pt x="2" y="2"/>
                </a:lnTo>
                <a:lnTo>
                  <a:pt x="0" y="6"/>
                </a:lnTo>
                <a:lnTo>
                  <a:pt x="0" y="10"/>
                </a:lnTo>
                <a:lnTo>
                  <a:pt x="0" y="12"/>
                </a:lnTo>
                <a:lnTo>
                  <a:pt x="2" y="16"/>
                </a:lnTo>
                <a:lnTo>
                  <a:pt x="5" y="18"/>
                </a:lnTo>
                <a:lnTo>
                  <a:pt x="8" y="18"/>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8" name="Freeform 111"/>
          <p:cNvSpPr>
            <a:spLocks/>
          </p:cNvSpPr>
          <p:nvPr/>
        </p:nvSpPr>
        <p:spPr bwMode="auto">
          <a:xfrm flipH="1">
            <a:off x="8547100" y="5505450"/>
            <a:ext cx="28575" cy="28575"/>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0 h 18"/>
              <a:gd name="T16" fmla="*/ 2147483647 w 18"/>
              <a:gd name="T17" fmla="*/ 0 h 18"/>
              <a:gd name="T18" fmla="*/ 2147483647 w 18"/>
              <a:gd name="T19" fmla="*/ 0 h 18"/>
              <a:gd name="T20" fmla="*/ 2147483647 w 18"/>
              <a:gd name="T21" fmla="*/ 2147483647 h 18"/>
              <a:gd name="T22" fmla="*/ 0 w 18"/>
              <a:gd name="T23" fmla="*/ 2147483647 h 18"/>
              <a:gd name="T24" fmla="*/ 0 w 18"/>
              <a:gd name="T25" fmla="*/ 2147483647 h 18"/>
              <a:gd name="T26" fmla="*/ 0 w 18"/>
              <a:gd name="T27" fmla="*/ 2147483647 h 18"/>
              <a:gd name="T28" fmla="*/ 2147483647 w 18"/>
              <a:gd name="T29" fmla="*/ 2147483647 h 18"/>
              <a:gd name="T30" fmla="*/ 2147483647 w 18"/>
              <a:gd name="T31" fmla="*/ 2147483647 h 18"/>
              <a:gd name="T32" fmla="*/ 2147483647 w 18"/>
              <a:gd name="T33" fmla="*/ 2147483647 h 18"/>
              <a:gd name="T34" fmla="*/ 2147483647 w 1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8"/>
              <a:gd name="T56" fmla="*/ 18 w 1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8">
                <a:moveTo>
                  <a:pt x="10" y="18"/>
                </a:moveTo>
                <a:lnTo>
                  <a:pt x="12" y="17"/>
                </a:lnTo>
                <a:lnTo>
                  <a:pt x="16" y="16"/>
                </a:lnTo>
                <a:lnTo>
                  <a:pt x="17" y="12"/>
                </a:lnTo>
                <a:lnTo>
                  <a:pt x="18" y="8"/>
                </a:lnTo>
                <a:lnTo>
                  <a:pt x="17" y="5"/>
                </a:lnTo>
                <a:lnTo>
                  <a:pt x="16" y="2"/>
                </a:lnTo>
                <a:lnTo>
                  <a:pt x="12" y="0"/>
                </a:lnTo>
                <a:lnTo>
                  <a:pt x="10" y="0"/>
                </a:lnTo>
                <a:lnTo>
                  <a:pt x="6" y="0"/>
                </a:lnTo>
                <a:lnTo>
                  <a:pt x="3" y="2"/>
                </a:lnTo>
                <a:lnTo>
                  <a:pt x="0" y="5"/>
                </a:lnTo>
                <a:lnTo>
                  <a:pt x="0" y="8"/>
                </a:lnTo>
                <a:lnTo>
                  <a:pt x="0" y="12"/>
                </a:lnTo>
                <a:lnTo>
                  <a:pt x="3" y="16"/>
                </a:lnTo>
                <a:lnTo>
                  <a:pt x="6" y="17"/>
                </a:lnTo>
                <a:lnTo>
                  <a:pt x="10" y="18"/>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89" name="Freeform 112"/>
          <p:cNvSpPr>
            <a:spLocks/>
          </p:cNvSpPr>
          <p:nvPr/>
        </p:nvSpPr>
        <p:spPr bwMode="auto">
          <a:xfrm flipH="1">
            <a:off x="8537575" y="5438775"/>
            <a:ext cx="28575" cy="28575"/>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0 h 18"/>
              <a:gd name="T16" fmla="*/ 2147483647 w 18"/>
              <a:gd name="T17" fmla="*/ 0 h 18"/>
              <a:gd name="T18" fmla="*/ 2147483647 w 18"/>
              <a:gd name="T19" fmla="*/ 0 h 18"/>
              <a:gd name="T20" fmla="*/ 2147483647 w 18"/>
              <a:gd name="T21" fmla="*/ 2147483647 h 18"/>
              <a:gd name="T22" fmla="*/ 0 w 18"/>
              <a:gd name="T23" fmla="*/ 2147483647 h 18"/>
              <a:gd name="T24" fmla="*/ 0 w 18"/>
              <a:gd name="T25" fmla="*/ 2147483647 h 18"/>
              <a:gd name="T26" fmla="*/ 0 w 18"/>
              <a:gd name="T27" fmla="*/ 2147483647 h 18"/>
              <a:gd name="T28" fmla="*/ 2147483647 w 18"/>
              <a:gd name="T29" fmla="*/ 2147483647 h 18"/>
              <a:gd name="T30" fmla="*/ 2147483647 w 18"/>
              <a:gd name="T31" fmla="*/ 2147483647 h 18"/>
              <a:gd name="T32" fmla="*/ 2147483647 w 18"/>
              <a:gd name="T33" fmla="*/ 2147483647 h 18"/>
              <a:gd name="T34" fmla="*/ 2147483647 w 18"/>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8"/>
              <a:gd name="T56" fmla="*/ 18 w 1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8">
                <a:moveTo>
                  <a:pt x="10" y="18"/>
                </a:moveTo>
                <a:lnTo>
                  <a:pt x="12" y="17"/>
                </a:lnTo>
                <a:lnTo>
                  <a:pt x="16" y="14"/>
                </a:lnTo>
                <a:lnTo>
                  <a:pt x="17" y="12"/>
                </a:lnTo>
                <a:lnTo>
                  <a:pt x="18" y="8"/>
                </a:lnTo>
                <a:lnTo>
                  <a:pt x="17" y="4"/>
                </a:lnTo>
                <a:lnTo>
                  <a:pt x="16" y="2"/>
                </a:lnTo>
                <a:lnTo>
                  <a:pt x="12" y="0"/>
                </a:lnTo>
                <a:lnTo>
                  <a:pt x="10" y="0"/>
                </a:lnTo>
                <a:lnTo>
                  <a:pt x="5" y="0"/>
                </a:lnTo>
                <a:lnTo>
                  <a:pt x="3" y="2"/>
                </a:lnTo>
                <a:lnTo>
                  <a:pt x="0" y="4"/>
                </a:lnTo>
                <a:lnTo>
                  <a:pt x="0" y="8"/>
                </a:lnTo>
                <a:lnTo>
                  <a:pt x="0" y="12"/>
                </a:lnTo>
                <a:lnTo>
                  <a:pt x="3" y="14"/>
                </a:lnTo>
                <a:lnTo>
                  <a:pt x="5" y="17"/>
                </a:lnTo>
                <a:lnTo>
                  <a:pt x="10" y="18"/>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0" name="Freeform 113"/>
          <p:cNvSpPr>
            <a:spLocks/>
          </p:cNvSpPr>
          <p:nvPr/>
        </p:nvSpPr>
        <p:spPr bwMode="auto">
          <a:xfrm flipH="1">
            <a:off x="8567738" y="5357813"/>
            <a:ext cx="25400" cy="222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0 h 14"/>
              <a:gd name="T16" fmla="*/ 2147483647 w 16"/>
              <a:gd name="T17" fmla="*/ 0 h 14"/>
              <a:gd name="T18" fmla="*/ 2147483647 w 16"/>
              <a:gd name="T19" fmla="*/ 2147483647 h 14"/>
              <a:gd name="T20" fmla="*/ 0 w 16"/>
              <a:gd name="T21" fmla="*/ 2147483647 h 14"/>
              <a:gd name="T22" fmla="*/ 0 w 16"/>
              <a:gd name="T23" fmla="*/ 2147483647 h 14"/>
              <a:gd name="T24" fmla="*/ 2147483647 w 16"/>
              <a:gd name="T25" fmla="*/ 2147483647 h 14"/>
              <a:gd name="T26" fmla="*/ 2147483647 w 16"/>
              <a:gd name="T27" fmla="*/ 2147483647 h 14"/>
              <a:gd name="T28" fmla="*/ 2147483647 w 16"/>
              <a:gd name="T29" fmla="*/ 2147483647 h 14"/>
              <a:gd name="T30" fmla="*/ 2147483647 w 16"/>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14"/>
              <a:gd name="T50" fmla="*/ 16 w 16"/>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14">
                <a:moveTo>
                  <a:pt x="9" y="14"/>
                </a:moveTo>
                <a:lnTo>
                  <a:pt x="11" y="14"/>
                </a:lnTo>
                <a:lnTo>
                  <a:pt x="14" y="13"/>
                </a:lnTo>
                <a:lnTo>
                  <a:pt x="15" y="10"/>
                </a:lnTo>
                <a:lnTo>
                  <a:pt x="16" y="7"/>
                </a:lnTo>
                <a:lnTo>
                  <a:pt x="15" y="3"/>
                </a:lnTo>
                <a:lnTo>
                  <a:pt x="14" y="2"/>
                </a:lnTo>
                <a:lnTo>
                  <a:pt x="11" y="0"/>
                </a:lnTo>
                <a:lnTo>
                  <a:pt x="9" y="0"/>
                </a:lnTo>
                <a:lnTo>
                  <a:pt x="3" y="2"/>
                </a:lnTo>
                <a:lnTo>
                  <a:pt x="0" y="7"/>
                </a:lnTo>
                <a:lnTo>
                  <a:pt x="0" y="10"/>
                </a:lnTo>
                <a:lnTo>
                  <a:pt x="3" y="13"/>
                </a:lnTo>
                <a:lnTo>
                  <a:pt x="5" y="14"/>
                </a:lnTo>
                <a:lnTo>
                  <a:pt x="9" y="14"/>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1" name="Freeform 114"/>
          <p:cNvSpPr>
            <a:spLocks/>
          </p:cNvSpPr>
          <p:nvPr/>
        </p:nvSpPr>
        <p:spPr bwMode="auto">
          <a:xfrm flipH="1">
            <a:off x="8532813" y="5332413"/>
            <a:ext cx="19050" cy="19050"/>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0 h 12"/>
              <a:gd name="T10" fmla="*/ 2147483647 w 12"/>
              <a:gd name="T11" fmla="*/ 2147483647 h 12"/>
              <a:gd name="T12" fmla="*/ 0 w 12"/>
              <a:gd name="T13" fmla="*/ 2147483647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7" y="12"/>
                </a:moveTo>
                <a:lnTo>
                  <a:pt x="9" y="10"/>
                </a:lnTo>
                <a:lnTo>
                  <a:pt x="12" y="6"/>
                </a:lnTo>
                <a:lnTo>
                  <a:pt x="9" y="1"/>
                </a:lnTo>
                <a:lnTo>
                  <a:pt x="7" y="0"/>
                </a:lnTo>
                <a:lnTo>
                  <a:pt x="1" y="1"/>
                </a:lnTo>
                <a:lnTo>
                  <a:pt x="0" y="6"/>
                </a:lnTo>
                <a:lnTo>
                  <a:pt x="1" y="10"/>
                </a:lnTo>
                <a:lnTo>
                  <a:pt x="7" y="12"/>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2" name="Freeform 115"/>
          <p:cNvSpPr>
            <a:spLocks/>
          </p:cNvSpPr>
          <p:nvPr/>
        </p:nvSpPr>
        <p:spPr bwMode="auto">
          <a:xfrm flipH="1">
            <a:off x="8531225" y="5362575"/>
            <a:ext cx="30163" cy="31750"/>
          </a:xfrm>
          <a:custGeom>
            <a:avLst/>
            <a:gdLst>
              <a:gd name="T0" fmla="*/ 2147483647 w 19"/>
              <a:gd name="T1" fmla="*/ 2147483647 h 20"/>
              <a:gd name="T2" fmla="*/ 2147483647 w 19"/>
              <a:gd name="T3" fmla="*/ 2147483647 h 20"/>
              <a:gd name="T4" fmla="*/ 2147483647 w 19"/>
              <a:gd name="T5" fmla="*/ 2147483647 h 20"/>
              <a:gd name="T6" fmla="*/ 2147483647 w 19"/>
              <a:gd name="T7" fmla="*/ 2147483647 h 20"/>
              <a:gd name="T8" fmla="*/ 2147483647 w 19"/>
              <a:gd name="T9" fmla="*/ 2147483647 h 20"/>
              <a:gd name="T10" fmla="*/ 2147483647 w 19"/>
              <a:gd name="T11" fmla="*/ 2147483647 h 20"/>
              <a:gd name="T12" fmla="*/ 2147483647 w 19"/>
              <a:gd name="T13" fmla="*/ 2147483647 h 20"/>
              <a:gd name="T14" fmla="*/ 2147483647 w 19"/>
              <a:gd name="T15" fmla="*/ 0 h 20"/>
              <a:gd name="T16" fmla="*/ 2147483647 w 19"/>
              <a:gd name="T17" fmla="*/ 0 h 20"/>
              <a:gd name="T18" fmla="*/ 2147483647 w 19"/>
              <a:gd name="T19" fmla="*/ 0 h 20"/>
              <a:gd name="T20" fmla="*/ 2147483647 w 19"/>
              <a:gd name="T21" fmla="*/ 2147483647 h 20"/>
              <a:gd name="T22" fmla="*/ 0 w 19"/>
              <a:gd name="T23" fmla="*/ 2147483647 h 20"/>
              <a:gd name="T24" fmla="*/ 0 w 19"/>
              <a:gd name="T25" fmla="*/ 2147483647 h 20"/>
              <a:gd name="T26" fmla="*/ 0 w 19"/>
              <a:gd name="T27" fmla="*/ 2147483647 h 20"/>
              <a:gd name="T28" fmla="*/ 2147483647 w 19"/>
              <a:gd name="T29" fmla="*/ 2147483647 h 20"/>
              <a:gd name="T30" fmla="*/ 2147483647 w 19"/>
              <a:gd name="T31" fmla="*/ 2147483647 h 20"/>
              <a:gd name="T32" fmla="*/ 2147483647 w 19"/>
              <a:gd name="T33" fmla="*/ 2147483647 h 20"/>
              <a:gd name="T34" fmla="*/ 2147483647 w 19"/>
              <a:gd name="T35" fmla="*/ 2147483647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0"/>
              <a:gd name="T56" fmla="*/ 19 w 1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0">
                <a:moveTo>
                  <a:pt x="9" y="20"/>
                </a:moveTo>
                <a:lnTo>
                  <a:pt x="13" y="19"/>
                </a:lnTo>
                <a:lnTo>
                  <a:pt x="15" y="17"/>
                </a:lnTo>
                <a:lnTo>
                  <a:pt x="18" y="14"/>
                </a:lnTo>
                <a:lnTo>
                  <a:pt x="19" y="10"/>
                </a:lnTo>
                <a:lnTo>
                  <a:pt x="18" y="7"/>
                </a:lnTo>
                <a:lnTo>
                  <a:pt x="15" y="3"/>
                </a:lnTo>
                <a:lnTo>
                  <a:pt x="13" y="0"/>
                </a:lnTo>
                <a:lnTo>
                  <a:pt x="9" y="0"/>
                </a:lnTo>
                <a:lnTo>
                  <a:pt x="4" y="0"/>
                </a:lnTo>
                <a:lnTo>
                  <a:pt x="2" y="3"/>
                </a:lnTo>
                <a:lnTo>
                  <a:pt x="0" y="7"/>
                </a:lnTo>
                <a:lnTo>
                  <a:pt x="0" y="10"/>
                </a:lnTo>
                <a:lnTo>
                  <a:pt x="0" y="14"/>
                </a:lnTo>
                <a:lnTo>
                  <a:pt x="2" y="17"/>
                </a:lnTo>
                <a:lnTo>
                  <a:pt x="4" y="19"/>
                </a:lnTo>
                <a:lnTo>
                  <a:pt x="9" y="20"/>
                </a:lnTo>
                <a:close/>
              </a:path>
            </a:pathLst>
          </a:custGeom>
          <a:solidFill>
            <a:srgbClr val="F557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3" name="Freeform 116"/>
          <p:cNvSpPr>
            <a:spLocks/>
          </p:cNvSpPr>
          <p:nvPr/>
        </p:nvSpPr>
        <p:spPr bwMode="auto">
          <a:xfrm flipH="1">
            <a:off x="8561388" y="5884863"/>
            <a:ext cx="25400" cy="61912"/>
          </a:xfrm>
          <a:custGeom>
            <a:avLst/>
            <a:gdLst>
              <a:gd name="T0" fmla="*/ 2147483647 w 16"/>
              <a:gd name="T1" fmla="*/ 0 h 39"/>
              <a:gd name="T2" fmla="*/ 2147483647 w 16"/>
              <a:gd name="T3" fmla="*/ 2147483647 h 39"/>
              <a:gd name="T4" fmla="*/ 2147483647 w 16"/>
              <a:gd name="T5" fmla="*/ 2147483647 h 39"/>
              <a:gd name="T6" fmla="*/ 2147483647 w 16"/>
              <a:gd name="T7" fmla="*/ 2147483647 h 39"/>
              <a:gd name="T8" fmla="*/ 2147483647 w 16"/>
              <a:gd name="T9" fmla="*/ 2147483647 h 39"/>
              <a:gd name="T10" fmla="*/ 2147483647 w 16"/>
              <a:gd name="T11" fmla="*/ 2147483647 h 39"/>
              <a:gd name="T12" fmla="*/ 2147483647 w 16"/>
              <a:gd name="T13" fmla="*/ 2147483647 h 39"/>
              <a:gd name="T14" fmla="*/ 2147483647 w 16"/>
              <a:gd name="T15" fmla="*/ 2147483647 h 39"/>
              <a:gd name="T16" fmla="*/ 2147483647 w 16"/>
              <a:gd name="T17" fmla="*/ 2147483647 h 39"/>
              <a:gd name="T18" fmla="*/ 2147483647 w 16"/>
              <a:gd name="T19" fmla="*/ 2147483647 h 39"/>
              <a:gd name="T20" fmla="*/ 2147483647 w 16"/>
              <a:gd name="T21" fmla="*/ 2147483647 h 39"/>
              <a:gd name="T22" fmla="*/ 2147483647 w 16"/>
              <a:gd name="T23" fmla="*/ 2147483647 h 39"/>
              <a:gd name="T24" fmla="*/ 2147483647 w 16"/>
              <a:gd name="T25" fmla="*/ 2147483647 h 39"/>
              <a:gd name="T26" fmla="*/ 2147483647 w 16"/>
              <a:gd name="T27" fmla="*/ 2147483647 h 39"/>
              <a:gd name="T28" fmla="*/ 0 w 16"/>
              <a:gd name="T29" fmla="*/ 2147483647 h 39"/>
              <a:gd name="T30" fmla="*/ 0 w 16"/>
              <a:gd name="T31" fmla="*/ 2147483647 h 39"/>
              <a:gd name="T32" fmla="*/ 0 w 16"/>
              <a:gd name="T33" fmla="*/ 2147483647 h 39"/>
              <a:gd name="T34" fmla="*/ 2147483647 w 16"/>
              <a:gd name="T35" fmla="*/ 2147483647 h 39"/>
              <a:gd name="T36" fmla="*/ 2147483647 w 16"/>
              <a:gd name="T37" fmla="*/ 0 h 39"/>
              <a:gd name="T38" fmla="*/ 2147483647 w 16"/>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9"/>
              <a:gd name="T62" fmla="*/ 16 w 16"/>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9">
                <a:moveTo>
                  <a:pt x="5" y="0"/>
                </a:moveTo>
                <a:lnTo>
                  <a:pt x="7" y="3"/>
                </a:lnTo>
                <a:lnTo>
                  <a:pt x="10" y="6"/>
                </a:lnTo>
                <a:lnTo>
                  <a:pt x="11" y="11"/>
                </a:lnTo>
                <a:lnTo>
                  <a:pt x="12" y="16"/>
                </a:lnTo>
                <a:lnTo>
                  <a:pt x="12" y="21"/>
                </a:lnTo>
                <a:lnTo>
                  <a:pt x="12" y="26"/>
                </a:lnTo>
                <a:lnTo>
                  <a:pt x="13" y="31"/>
                </a:lnTo>
                <a:lnTo>
                  <a:pt x="16" y="35"/>
                </a:lnTo>
                <a:lnTo>
                  <a:pt x="12" y="37"/>
                </a:lnTo>
                <a:lnTo>
                  <a:pt x="10" y="39"/>
                </a:lnTo>
                <a:lnTo>
                  <a:pt x="6" y="34"/>
                </a:lnTo>
                <a:lnTo>
                  <a:pt x="2" y="29"/>
                </a:lnTo>
                <a:lnTo>
                  <a:pt x="1" y="25"/>
                </a:lnTo>
                <a:lnTo>
                  <a:pt x="0" y="20"/>
                </a:lnTo>
                <a:lnTo>
                  <a:pt x="0" y="15"/>
                </a:lnTo>
                <a:lnTo>
                  <a:pt x="0" y="9"/>
                </a:lnTo>
                <a:lnTo>
                  <a:pt x="1" y="4"/>
                </a:lnTo>
                <a:lnTo>
                  <a:pt x="5" y="0"/>
                </a:lnTo>
                <a:close/>
              </a:path>
            </a:pathLst>
          </a:custGeom>
          <a:solidFill>
            <a:srgbClr val="1F99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4" name="Freeform 117"/>
          <p:cNvSpPr>
            <a:spLocks/>
          </p:cNvSpPr>
          <p:nvPr/>
        </p:nvSpPr>
        <p:spPr bwMode="auto">
          <a:xfrm flipH="1">
            <a:off x="7961313" y="5805488"/>
            <a:ext cx="26987" cy="55562"/>
          </a:xfrm>
          <a:custGeom>
            <a:avLst/>
            <a:gdLst>
              <a:gd name="T0" fmla="*/ 2147483647 w 17"/>
              <a:gd name="T1" fmla="*/ 0 h 35"/>
              <a:gd name="T2" fmla="*/ 2147483647 w 17"/>
              <a:gd name="T3" fmla="*/ 2147483647 h 35"/>
              <a:gd name="T4" fmla="*/ 2147483647 w 17"/>
              <a:gd name="T5" fmla="*/ 2147483647 h 35"/>
              <a:gd name="T6" fmla="*/ 2147483647 w 17"/>
              <a:gd name="T7" fmla="*/ 2147483647 h 35"/>
              <a:gd name="T8" fmla="*/ 2147483647 w 17"/>
              <a:gd name="T9" fmla="*/ 2147483647 h 35"/>
              <a:gd name="T10" fmla="*/ 2147483647 w 17"/>
              <a:gd name="T11" fmla="*/ 2147483647 h 35"/>
              <a:gd name="T12" fmla="*/ 2147483647 w 17"/>
              <a:gd name="T13" fmla="*/ 2147483647 h 35"/>
              <a:gd name="T14" fmla="*/ 2147483647 w 17"/>
              <a:gd name="T15" fmla="*/ 2147483647 h 35"/>
              <a:gd name="T16" fmla="*/ 2147483647 w 17"/>
              <a:gd name="T17" fmla="*/ 2147483647 h 35"/>
              <a:gd name="T18" fmla="*/ 2147483647 w 17"/>
              <a:gd name="T19" fmla="*/ 2147483647 h 35"/>
              <a:gd name="T20" fmla="*/ 2147483647 w 17"/>
              <a:gd name="T21" fmla="*/ 2147483647 h 35"/>
              <a:gd name="T22" fmla="*/ 2147483647 w 17"/>
              <a:gd name="T23" fmla="*/ 2147483647 h 35"/>
              <a:gd name="T24" fmla="*/ 0 w 17"/>
              <a:gd name="T25" fmla="*/ 2147483647 h 35"/>
              <a:gd name="T26" fmla="*/ 0 w 17"/>
              <a:gd name="T27" fmla="*/ 2147483647 h 35"/>
              <a:gd name="T28" fmla="*/ 2147483647 w 17"/>
              <a:gd name="T29" fmla="*/ 2147483647 h 35"/>
              <a:gd name="T30" fmla="*/ 2147483647 w 17"/>
              <a:gd name="T31" fmla="*/ 2147483647 h 35"/>
              <a:gd name="T32" fmla="*/ 2147483647 w 17"/>
              <a:gd name="T33" fmla="*/ 2147483647 h 35"/>
              <a:gd name="T34" fmla="*/ 2147483647 w 17"/>
              <a:gd name="T35" fmla="*/ 2147483647 h 35"/>
              <a:gd name="T36" fmla="*/ 2147483647 w 17"/>
              <a:gd name="T37" fmla="*/ 0 h 35"/>
              <a:gd name="T38" fmla="*/ 2147483647 w 17"/>
              <a:gd name="T39" fmla="*/ 0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35"/>
              <a:gd name="T62" fmla="*/ 17 w 17"/>
              <a:gd name="T63" fmla="*/ 35 h 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35">
                <a:moveTo>
                  <a:pt x="12" y="0"/>
                </a:moveTo>
                <a:lnTo>
                  <a:pt x="16" y="1"/>
                </a:lnTo>
                <a:lnTo>
                  <a:pt x="17" y="4"/>
                </a:lnTo>
                <a:lnTo>
                  <a:pt x="17" y="8"/>
                </a:lnTo>
                <a:lnTo>
                  <a:pt x="16" y="13"/>
                </a:lnTo>
                <a:lnTo>
                  <a:pt x="14" y="18"/>
                </a:lnTo>
                <a:lnTo>
                  <a:pt x="12" y="21"/>
                </a:lnTo>
                <a:lnTo>
                  <a:pt x="11" y="26"/>
                </a:lnTo>
                <a:lnTo>
                  <a:pt x="12" y="31"/>
                </a:lnTo>
                <a:lnTo>
                  <a:pt x="8" y="32"/>
                </a:lnTo>
                <a:lnTo>
                  <a:pt x="4" y="35"/>
                </a:lnTo>
                <a:lnTo>
                  <a:pt x="2" y="30"/>
                </a:lnTo>
                <a:lnTo>
                  <a:pt x="0" y="25"/>
                </a:lnTo>
                <a:lnTo>
                  <a:pt x="0" y="19"/>
                </a:lnTo>
                <a:lnTo>
                  <a:pt x="2" y="15"/>
                </a:lnTo>
                <a:lnTo>
                  <a:pt x="4" y="11"/>
                </a:lnTo>
                <a:lnTo>
                  <a:pt x="6" y="7"/>
                </a:lnTo>
                <a:lnTo>
                  <a:pt x="9" y="2"/>
                </a:lnTo>
                <a:lnTo>
                  <a:pt x="12" y="0"/>
                </a:lnTo>
                <a:close/>
              </a:path>
            </a:pathLst>
          </a:custGeom>
          <a:solidFill>
            <a:srgbClr val="7A9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5" name="Freeform 118"/>
          <p:cNvSpPr>
            <a:spLocks/>
          </p:cNvSpPr>
          <p:nvPr/>
        </p:nvSpPr>
        <p:spPr bwMode="auto">
          <a:xfrm flipH="1">
            <a:off x="8102600" y="5835650"/>
            <a:ext cx="155575" cy="174625"/>
          </a:xfrm>
          <a:custGeom>
            <a:avLst/>
            <a:gdLst>
              <a:gd name="T0" fmla="*/ 2147483647 w 98"/>
              <a:gd name="T1" fmla="*/ 0 h 110"/>
              <a:gd name="T2" fmla="*/ 2147483647 w 98"/>
              <a:gd name="T3" fmla="*/ 2147483647 h 110"/>
              <a:gd name="T4" fmla="*/ 2147483647 w 98"/>
              <a:gd name="T5" fmla="*/ 2147483647 h 110"/>
              <a:gd name="T6" fmla="*/ 2147483647 w 98"/>
              <a:gd name="T7" fmla="*/ 2147483647 h 110"/>
              <a:gd name="T8" fmla="*/ 2147483647 w 98"/>
              <a:gd name="T9" fmla="*/ 2147483647 h 110"/>
              <a:gd name="T10" fmla="*/ 2147483647 w 98"/>
              <a:gd name="T11" fmla="*/ 2147483647 h 110"/>
              <a:gd name="T12" fmla="*/ 2147483647 w 98"/>
              <a:gd name="T13" fmla="*/ 2147483647 h 110"/>
              <a:gd name="T14" fmla="*/ 2147483647 w 98"/>
              <a:gd name="T15" fmla="*/ 2147483647 h 110"/>
              <a:gd name="T16" fmla="*/ 2147483647 w 98"/>
              <a:gd name="T17" fmla="*/ 2147483647 h 110"/>
              <a:gd name="T18" fmla="*/ 2147483647 w 98"/>
              <a:gd name="T19" fmla="*/ 2147483647 h 110"/>
              <a:gd name="T20" fmla="*/ 2147483647 w 98"/>
              <a:gd name="T21" fmla="*/ 2147483647 h 110"/>
              <a:gd name="T22" fmla="*/ 2147483647 w 98"/>
              <a:gd name="T23" fmla="*/ 2147483647 h 110"/>
              <a:gd name="T24" fmla="*/ 2147483647 w 98"/>
              <a:gd name="T25" fmla="*/ 2147483647 h 110"/>
              <a:gd name="T26" fmla="*/ 2147483647 w 98"/>
              <a:gd name="T27" fmla="*/ 2147483647 h 110"/>
              <a:gd name="T28" fmla="*/ 2147483647 w 98"/>
              <a:gd name="T29" fmla="*/ 2147483647 h 110"/>
              <a:gd name="T30" fmla="*/ 2147483647 w 98"/>
              <a:gd name="T31" fmla="*/ 2147483647 h 110"/>
              <a:gd name="T32" fmla="*/ 2147483647 w 98"/>
              <a:gd name="T33" fmla="*/ 2147483647 h 110"/>
              <a:gd name="T34" fmla="*/ 2147483647 w 98"/>
              <a:gd name="T35" fmla="*/ 2147483647 h 110"/>
              <a:gd name="T36" fmla="*/ 2147483647 w 98"/>
              <a:gd name="T37" fmla="*/ 2147483647 h 110"/>
              <a:gd name="T38" fmla="*/ 2147483647 w 98"/>
              <a:gd name="T39" fmla="*/ 2147483647 h 110"/>
              <a:gd name="T40" fmla="*/ 2147483647 w 98"/>
              <a:gd name="T41" fmla="*/ 2147483647 h 110"/>
              <a:gd name="T42" fmla="*/ 2147483647 w 98"/>
              <a:gd name="T43" fmla="*/ 2147483647 h 110"/>
              <a:gd name="T44" fmla="*/ 2147483647 w 98"/>
              <a:gd name="T45" fmla="*/ 2147483647 h 110"/>
              <a:gd name="T46" fmla="*/ 2147483647 w 98"/>
              <a:gd name="T47" fmla="*/ 2147483647 h 110"/>
              <a:gd name="T48" fmla="*/ 2147483647 w 98"/>
              <a:gd name="T49" fmla="*/ 2147483647 h 110"/>
              <a:gd name="T50" fmla="*/ 2147483647 w 98"/>
              <a:gd name="T51" fmla="*/ 2147483647 h 110"/>
              <a:gd name="T52" fmla="*/ 2147483647 w 98"/>
              <a:gd name="T53" fmla="*/ 2147483647 h 110"/>
              <a:gd name="T54" fmla="*/ 2147483647 w 98"/>
              <a:gd name="T55" fmla="*/ 2147483647 h 110"/>
              <a:gd name="T56" fmla="*/ 0 w 98"/>
              <a:gd name="T57" fmla="*/ 2147483647 h 110"/>
              <a:gd name="T58" fmla="*/ 2147483647 w 98"/>
              <a:gd name="T59" fmla="*/ 2147483647 h 110"/>
              <a:gd name="T60" fmla="*/ 2147483647 w 98"/>
              <a:gd name="T61" fmla="*/ 2147483647 h 110"/>
              <a:gd name="T62" fmla="*/ 2147483647 w 98"/>
              <a:gd name="T63" fmla="*/ 2147483647 h 110"/>
              <a:gd name="T64" fmla="*/ 2147483647 w 98"/>
              <a:gd name="T65" fmla="*/ 2147483647 h 110"/>
              <a:gd name="T66" fmla="*/ 2147483647 w 98"/>
              <a:gd name="T67" fmla="*/ 2147483647 h 110"/>
              <a:gd name="T68" fmla="*/ 2147483647 w 98"/>
              <a:gd name="T69" fmla="*/ 2147483647 h 110"/>
              <a:gd name="T70" fmla="*/ 2147483647 w 98"/>
              <a:gd name="T71" fmla="*/ 2147483647 h 110"/>
              <a:gd name="T72" fmla="*/ 2147483647 w 98"/>
              <a:gd name="T73" fmla="*/ 2147483647 h 110"/>
              <a:gd name="T74" fmla="*/ 2147483647 w 98"/>
              <a:gd name="T75" fmla="*/ 2147483647 h 110"/>
              <a:gd name="T76" fmla="*/ 2147483647 w 98"/>
              <a:gd name="T77" fmla="*/ 2147483647 h 110"/>
              <a:gd name="T78" fmla="*/ 2147483647 w 98"/>
              <a:gd name="T79" fmla="*/ 2147483647 h 110"/>
              <a:gd name="T80" fmla="*/ 2147483647 w 98"/>
              <a:gd name="T81" fmla="*/ 2147483647 h 110"/>
              <a:gd name="T82" fmla="*/ 2147483647 w 98"/>
              <a:gd name="T83" fmla="*/ 2147483647 h 110"/>
              <a:gd name="T84" fmla="*/ 2147483647 w 98"/>
              <a:gd name="T85" fmla="*/ 2147483647 h 110"/>
              <a:gd name="T86" fmla="*/ 2147483647 w 98"/>
              <a:gd name="T87" fmla="*/ 2147483647 h 110"/>
              <a:gd name="T88" fmla="*/ 2147483647 w 98"/>
              <a:gd name="T89" fmla="*/ 0 h 110"/>
              <a:gd name="T90" fmla="*/ 2147483647 w 98"/>
              <a:gd name="T91" fmla="*/ 0 h 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8"/>
              <a:gd name="T139" fmla="*/ 0 h 110"/>
              <a:gd name="T140" fmla="*/ 98 w 98"/>
              <a:gd name="T141" fmla="*/ 110 h 1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8" h="110">
                <a:moveTo>
                  <a:pt x="89" y="0"/>
                </a:moveTo>
                <a:lnTo>
                  <a:pt x="93" y="5"/>
                </a:lnTo>
                <a:lnTo>
                  <a:pt x="96" y="10"/>
                </a:lnTo>
                <a:lnTo>
                  <a:pt x="98" y="14"/>
                </a:lnTo>
                <a:lnTo>
                  <a:pt x="98" y="21"/>
                </a:lnTo>
                <a:lnTo>
                  <a:pt x="96" y="25"/>
                </a:lnTo>
                <a:lnTo>
                  <a:pt x="94" y="31"/>
                </a:lnTo>
                <a:lnTo>
                  <a:pt x="90" y="37"/>
                </a:lnTo>
                <a:lnTo>
                  <a:pt x="87" y="43"/>
                </a:lnTo>
                <a:lnTo>
                  <a:pt x="81" y="48"/>
                </a:lnTo>
                <a:lnTo>
                  <a:pt x="76" y="54"/>
                </a:lnTo>
                <a:lnTo>
                  <a:pt x="71" y="59"/>
                </a:lnTo>
                <a:lnTo>
                  <a:pt x="66" y="66"/>
                </a:lnTo>
                <a:lnTo>
                  <a:pt x="60" y="71"/>
                </a:lnTo>
                <a:lnTo>
                  <a:pt x="55" y="76"/>
                </a:lnTo>
                <a:lnTo>
                  <a:pt x="51" y="80"/>
                </a:lnTo>
                <a:lnTo>
                  <a:pt x="47" y="85"/>
                </a:lnTo>
                <a:lnTo>
                  <a:pt x="43" y="87"/>
                </a:lnTo>
                <a:lnTo>
                  <a:pt x="40" y="91"/>
                </a:lnTo>
                <a:lnTo>
                  <a:pt x="35" y="94"/>
                </a:lnTo>
                <a:lnTo>
                  <a:pt x="30" y="98"/>
                </a:lnTo>
                <a:lnTo>
                  <a:pt x="25" y="102"/>
                </a:lnTo>
                <a:lnTo>
                  <a:pt x="20" y="105"/>
                </a:lnTo>
                <a:lnTo>
                  <a:pt x="17" y="108"/>
                </a:lnTo>
                <a:lnTo>
                  <a:pt x="14" y="110"/>
                </a:lnTo>
                <a:lnTo>
                  <a:pt x="11" y="108"/>
                </a:lnTo>
                <a:lnTo>
                  <a:pt x="7" y="105"/>
                </a:lnTo>
                <a:lnTo>
                  <a:pt x="3" y="102"/>
                </a:lnTo>
                <a:lnTo>
                  <a:pt x="0" y="99"/>
                </a:lnTo>
                <a:lnTo>
                  <a:pt x="6" y="94"/>
                </a:lnTo>
                <a:lnTo>
                  <a:pt x="13" y="89"/>
                </a:lnTo>
                <a:lnTo>
                  <a:pt x="20" y="83"/>
                </a:lnTo>
                <a:lnTo>
                  <a:pt x="26" y="79"/>
                </a:lnTo>
                <a:lnTo>
                  <a:pt x="32" y="73"/>
                </a:lnTo>
                <a:lnTo>
                  <a:pt x="38" y="66"/>
                </a:lnTo>
                <a:lnTo>
                  <a:pt x="44" y="60"/>
                </a:lnTo>
                <a:lnTo>
                  <a:pt x="51" y="54"/>
                </a:lnTo>
                <a:lnTo>
                  <a:pt x="55" y="47"/>
                </a:lnTo>
                <a:lnTo>
                  <a:pt x="61" y="41"/>
                </a:lnTo>
                <a:lnTo>
                  <a:pt x="66" y="35"/>
                </a:lnTo>
                <a:lnTo>
                  <a:pt x="71" y="28"/>
                </a:lnTo>
                <a:lnTo>
                  <a:pt x="76" y="21"/>
                </a:lnTo>
                <a:lnTo>
                  <a:pt x="81" y="14"/>
                </a:lnTo>
                <a:lnTo>
                  <a:pt x="84" y="7"/>
                </a:lnTo>
                <a:lnTo>
                  <a:pt x="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6" name="Freeform 119"/>
          <p:cNvSpPr>
            <a:spLocks/>
          </p:cNvSpPr>
          <p:nvPr/>
        </p:nvSpPr>
        <p:spPr bwMode="auto">
          <a:xfrm flipH="1">
            <a:off x="8072438" y="5873750"/>
            <a:ext cx="88900" cy="112713"/>
          </a:xfrm>
          <a:custGeom>
            <a:avLst/>
            <a:gdLst>
              <a:gd name="T0" fmla="*/ 2147483647 w 56"/>
              <a:gd name="T1" fmla="*/ 0 h 71"/>
              <a:gd name="T2" fmla="*/ 2147483647 w 56"/>
              <a:gd name="T3" fmla="*/ 2147483647 h 71"/>
              <a:gd name="T4" fmla="*/ 2147483647 w 56"/>
              <a:gd name="T5" fmla="*/ 2147483647 h 71"/>
              <a:gd name="T6" fmla="*/ 2147483647 w 56"/>
              <a:gd name="T7" fmla="*/ 2147483647 h 71"/>
              <a:gd name="T8" fmla="*/ 2147483647 w 56"/>
              <a:gd name="T9" fmla="*/ 2147483647 h 71"/>
              <a:gd name="T10" fmla="*/ 2147483647 w 56"/>
              <a:gd name="T11" fmla="*/ 2147483647 h 71"/>
              <a:gd name="T12" fmla="*/ 2147483647 w 56"/>
              <a:gd name="T13" fmla="*/ 2147483647 h 71"/>
              <a:gd name="T14" fmla="*/ 2147483647 w 56"/>
              <a:gd name="T15" fmla="*/ 2147483647 h 71"/>
              <a:gd name="T16" fmla="*/ 2147483647 w 56"/>
              <a:gd name="T17" fmla="*/ 2147483647 h 71"/>
              <a:gd name="T18" fmla="*/ 2147483647 w 56"/>
              <a:gd name="T19" fmla="*/ 2147483647 h 71"/>
              <a:gd name="T20" fmla="*/ 2147483647 w 56"/>
              <a:gd name="T21" fmla="*/ 2147483647 h 71"/>
              <a:gd name="T22" fmla="*/ 2147483647 w 56"/>
              <a:gd name="T23" fmla="*/ 2147483647 h 71"/>
              <a:gd name="T24" fmla="*/ 2147483647 w 56"/>
              <a:gd name="T25" fmla="*/ 2147483647 h 71"/>
              <a:gd name="T26" fmla="*/ 2147483647 w 56"/>
              <a:gd name="T27" fmla="*/ 2147483647 h 71"/>
              <a:gd name="T28" fmla="*/ 2147483647 w 56"/>
              <a:gd name="T29" fmla="*/ 2147483647 h 71"/>
              <a:gd name="T30" fmla="*/ 2147483647 w 56"/>
              <a:gd name="T31" fmla="*/ 2147483647 h 71"/>
              <a:gd name="T32" fmla="*/ 0 w 56"/>
              <a:gd name="T33" fmla="*/ 2147483647 h 71"/>
              <a:gd name="T34" fmla="*/ 2147483647 w 56"/>
              <a:gd name="T35" fmla="*/ 2147483647 h 71"/>
              <a:gd name="T36" fmla="*/ 2147483647 w 56"/>
              <a:gd name="T37" fmla="*/ 2147483647 h 71"/>
              <a:gd name="T38" fmla="*/ 2147483647 w 56"/>
              <a:gd name="T39" fmla="*/ 2147483647 h 71"/>
              <a:gd name="T40" fmla="*/ 2147483647 w 56"/>
              <a:gd name="T41" fmla="*/ 2147483647 h 71"/>
              <a:gd name="T42" fmla="*/ 2147483647 w 56"/>
              <a:gd name="T43" fmla="*/ 2147483647 h 71"/>
              <a:gd name="T44" fmla="*/ 2147483647 w 56"/>
              <a:gd name="T45" fmla="*/ 2147483647 h 71"/>
              <a:gd name="T46" fmla="*/ 2147483647 w 56"/>
              <a:gd name="T47" fmla="*/ 2147483647 h 71"/>
              <a:gd name="T48" fmla="*/ 2147483647 w 56"/>
              <a:gd name="T49" fmla="*/ 2147483647 h 71"/>
              <a:gd name="T50" fmla="*/ 2147483647 w 56"/>
              <a:gd name="T51" fmla="*/ 2147483647 h 71"/>
              <a:gd name="T52" fmla="*/ 2147483647 w 56"/>
              <a:gd name="T53" fmla="*/ 2147483647 h 71"/>
              <a:gd name="T54" fmla="*/ 2147483647 w 56"/>
              <a:gd name="T55" fmla="*/ 2147483647 h 71"/>
              <a:gd name="T56" fmla="*/ 2147483647 w 56"/>
              <a:gd name="T57" fmla="*/ 2147483647 h 71"/>
              <a:gd name="T58" fmla="*/ 2147483647 w 56"/>
              <a:gd name="T59" fmla="*/ 2147483647 h 71"/>
              <a:gd name="T60" fmla="*/ 2147483647 w 56"/>
              <a:gd name="T61" fmla="*/ 2147483647 h 71"/>
              <a:gd name="T62" fmla="*/ 2147483647 w 56"/>
              <a:gd name="T63" fmla="*/ 2147483647 h 71"/>
              <a:gd name="T64" fmla="*/ 2147483647 w 56"/>
              <a:gd name="T65" fmla="*/ 0 h 71"/>
              <a:gd name="T66" fmla="*/ 2147483647 w 56"/>
              <a:gd name="T67" fmla="*/ 0 h 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
              <a:gd name="T103" fmla="*/ 0 h 71"/>
              <a:gd name="T104" fmla="*/ 56 w 56"/>
              <a:gd name="T105" fmla="*/ 71 h 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 h="71">
                <a:moveTo>
                  <a:pt x="48" y="0"/>
                </a:moveTo>
                <a:lnTo>
                  <a:pt x="51" y="3"/>
                </a:lnTo>
                <a:lnTo>
                  <a:pt x="55" y="7"/>
                </a:lnTo>
                <a:lnTo>
                  <a:pt x="56" y="13"/>
                </a:lnTo>
                <a:lnTo>
                  <a:pt x="56" y="21"/>
                </a:lnTo>
                <a:lnTo>
                  <a:pt x="55" y="28"/>
                </a:lnTo>
                <a:lnTo>
                  <a:pt x="51" y="35"/>
                </a:lnTo>
                <a:lnTo>
                  <a:pt x="49" y="44"/>
                </a:lnTo>
                <a:lnTo>
                  <a:pt x="44" y="51"/>
                </a:lnTo>
                <a:lnTo>
                  <a:pt x="39" y="57"/>
                </a:lnTo>
                <a:lnTo>
                  <a:pt x="34" y="63"/>
                </a:lnTo>
                <a:lnTo>
                  <a:pt x="28" y="68"/>
                </a:lnTo>
                <a:lnTo>
                  <a:pt x="22" y="71"/>
                </a:lnTo>
                <a:lnTo>
                  <a:pt x="16" y="71"/>
                </a:lnTo>
                <a:lnTo>
                  <a:pt x="10" y="71"/>
                </a:lnTo>
                <a:lnTo>
                  <a:pt x="4" y="69"/>
                </a:lnTo>
                <a:lnTo>
                  <a:pt x="0" y="65"/>
                </a:lnTo>
                <a:lnTo>
                  <a:pt x="4" y="62"/>
                </a:lnTo>
                <a:lnTo>
                  <a:pt x="9" y="59"/>
                </a:lnTo>
                <a:lnTo>
                  <a:pt x="13" y="55"/>
                </a:lnTo>
                <a:lnTo>
                  <a:pt x="16" y="52"/>
                </a:lnTo>
                <a:lnTo>
                  <a:pt x="20" y="47"/>
                </a:lnTo>
                <a:lnTo>
                  <a:pt x="22" y="42"/>
                </a:lnTo>
                <a:lnTo>
                  <a:pt x="25" y="39"/>
                </a:lnTo>
                <a:lnTo>
                  <a:pt x="27" y="34"/>
                </a:lnTo>
                <a:lnTo>
                  <a:pt x="29" y="29"/>
                </a:lnTo>
                <a:lnTo>
                  <a:pt x="32" y="24"/>
                </a:lnTo>
                <a:lnTo>
                  <a:pt x="33" y="19"/>
                </a:lnTo>
                <a:lnTo>
                  <a:pt x="35" y="15"/>
                </a:lnTo>
                <a:lnTo>
                  <a:pt x="38" y="11"/>
                </a:lnTo>
                <a:lnTo>
                  <a:pt x="40" y="6"/>
                </a:lnTo>
                <a:lnTo>
                  <a:pt x="44" y="3"/>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7" name="Freeform 120"/>
          <p:cNvSpPr>
            <a:spLocks/>
          </p:cNvSpPr>
          <p:nvPr/>
        </p:nvSpPr>
        <p:spPr bwMode="auto">
          <a:xfrm flipH="1">
            <a:off x="8051800" y="5934075"/>
            <a:ext cx="41275" cy="66675"/>
          </a:xfrm>
          <a:custGeom>
            <a:avLst/>
            <a:gdLst>
              <a:gd name="T0" fmla="*/ 2147483647 w 26"/>
              <a:gd name="T1" fmla="*/ 0 h 42"/>
              <a:gd name="T2" fmla="*/ 2147483647 w 26"/>
              <a:gd name="T3" fmla="*/ 2147483647 h 42"/>
              <a:gd name="T4" fmla="*/ 2147483647 w 26"/>
              <a:gd name="T5" fmla="*/ 2147483647 h 42"/>
              <a:gd name="T6" fmla="*/ 2147483647 w 26"/>
              <a:gd name="T7" fmla="*/ 2147483647 h 42"/>
              <a:gd name="T8" fmla="*/ 2147483647 w 26"/>
              <a:gd name="T9" fmla="*/ 2147483647 h 42"/>
              <a:gd name="T10" fmla="*/ 2147483647 w 26"/>
              <a:gd name="T11" fmla="*/ 2147483647 h 42"/>
              <a:gd name="T12" fmla="*/ 2147483647 w 26"/>
              <a:gd name="T13" fmla="*/ 2147483647 h 42"/>
              <a:gd name="T14" fmla="*/ 2147483647 w 26"/>
              <a:gd name="T15" fmla="*/ 2147483647 h 42"/>
              <a:gd name="T16" fmla="*/ 2147483647 w 26"/>
              <a:gd name="T17" fmla="*/ 2147483647 h 42"/>
              <a:gd name="T18" fmla="*/ 2147483647 w 26"/>
              <a:gd name="T19" fmla="*/ 2147483647 h 42"/>
              <a:gd name="T20" fmla="*/ 2147483647 w 26"/>
              <a:gd name="T21" fmla="*/ 2147483647 h 42"/>
              <a:gd name="T22" fmla="*/ 2147483647 w 26"/>
              <a:gd name="T23" fmla="*/ 2147483647 h 42"/>
              <a:gd name="T24" fmla="*/ 2147483647 w 26"/>
              <a:gd name="T25" fmla="*/ 2147483647 h 42"/>
              <a:gd name="T26" fmla="*/ 2147483647 w 26"/>
              <a:gd name="T27" fmla="*/ 2147483647 h 42"/>
              <a:gd name="T28" fmla="*/ 2147483647 w 26"/>
              <a:gd name="T29" fmla="*/ 2147483647 h 42"/>
              <a:gd name="T30" fmla="*/ 2147483647 w 26"/>
              <a:gd name="T31" fmla="*/ 2147483647 h 42"/>
              <a:gd name="T32" fmla="*/ 0 w 26"/>
              <a:gd name="T33" fmla="*/ 2147483647 h 42"/>
              <a:gd name="T34" fmla="*/ 0 w 26"/>
              <a:gd name="T35" fmla="*/ 2147483647 h 42"/>
              <a:gd name="T36" fmla="*/ 2147483647 w 26"/>
              <a:gd name="T37" fmla="*/ 2147483647 h 42"/>
              <a:gd name="T38" fmla="*/ 2147483647 w 26"/>
              <a:gd name="T39" fmla="*/ 2147483647 h 42"/>
              <a:gd name="T40" fmla="*/ 2147483647 w 26"/>
              <a:gd name="T41" fmla="*/ 2147483647 h 42"/>
              <a:gd name="T42" fmla="*/ 2147483647 w 26"/>
              <a:gd name="T43" fmla="*/ 2147483647 h 42"/>
              <a:gd name="T44" fmla="*/ 2147483647 w 26"/>
              <a:gd name="T45" fmla="*/ 2147483647 h 42"/>
              <a:gd name="T46" fmla="*/ 2147483647 w 26"/>
              <a:gd name="T47" fmla="*/ 2147483647 h 42"/>
              <a:gd name="T48" fmla="*/ 2147483647 w 26"/>
              <a:gd name="T49" fmla="*/ 0 h 42"/>
              <a:gd name="T50" fmla="*/ 2147483647 w 26"/>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42"/>
              <a:gd name="T80" fmla="*/ 26 w 26"/>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42">
                <a:moveTo>
                  <a:pt x="19" y="0"/>
                </a:moveTo>
                <a:lnTo>
                  <a:pt x="22" y="1"/>
                </a:lnTo>
                <a:lnTo>
                  <a:pt x="24" y="4"/>
                </a:lnTo>
                <a:lnTo>
                  <a:pt x="25" y="7"/>
                </a:lnTo>
                <a:lnTo>
                  <a:pt x="26" y="11"/>
                </a:lnTo>
                <a:lnTo>
                  <a:pt x="26" y="14"/>
                </a:lnTo>
                <a:lnTo>
                  <a:pt x="26" y="18"/>
                </a:lnTo>
                <a:lnTo>
                  <a:pt x="26" y="23"/>
                </a:lnTo>
                <a:lnTo>
                  <a:pt x="25" y="27"/>
                </a:lnTo>
                <a:lnTo>
                  <a:pt x="23" y="30"/>
                </a:lnTo>
                <a:lnTo>
                  <a:pt x="20" y="33"/>
                </a:lnTo>
                <a:lnTo>
                  <a:pt x="18" y="37"/>
                </a:lnTo>
                <a:lnTo>
                  <a:pt x="14" y="40"/>
                </a:lnTo>
                <a:lnTo>
                  <a:pt x="11" y="41"/>
                </a:lnTo>
                <a:lnTo>
                  <a:pt x="7" y="42"/>
                </a:lnTo>
                <a:lnTo>
                  <a:pt x="3" y="42"/>
                </a:lnTo>
                <a:lnTo>
                  <a:pt x="0" y="41"/>
                </a:lnTo>
                <a:lnTo>
                  <a:pt x="0" y="35"/>
                </a:lnTo>
                <a:lnTo>
                  <a:pt x="1" y="30"/>
                </a:lnTo>
                <a:lnTo>
                  <a:pt x="1" y="24"/>
                </a:lnTo>
                <a:lnTo>
                  <a:pt x="3" y="18"/>
                </a:lnTo>
                <a:lnTo>
                  <a:pt x="6" y="13"/>
                </a:lnTo>
                <a:lnTo>
                  <a:pt x="9" y="8"/>
                </a:lnTo>
                <a:lnTo>
                  <a:pt x="13" y="3"/>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8" name="Freeform 121"/>
          <p:cNvSpPr>
            <a:spLocks/>
          </p:cNvSpPr>
          <p:nvPr/>
        </p:nvSpPr>
        <p:spPr bwMode="auto">
          <a:xfrm flipH="1">
            <a:off x="7011988" y="5719763"/>
            <a:ext cx="142875" cy="88900"/>
          </a:xfrm>
          <a:custGeom>
            <a:avLst/>
            <a:gdLst>
              <a:gd name="T0" fmla="*/ 2147483647 w 90"/>
              <a:gd name="T1" fmla="*/ 0 h 56"/>
              <a:gd name="T2" fmla="*/ 2147483647 w 90"/>
              <a:gd name="T3" fmla="*/ 2147483647 h 56"/>
              <a:gd name="T4" fmla="*/ 2147483647 w 90"/>
              <a:gd name="T5" fmla="*/ 2147483647 h 56"/>
              <a:gd name="T6" fmla="*/ 2147483647 w 90"/>
              <a:gd name="T7" fmla="*/ 2147483647 h 56"/>
              <a:gd name="T8" fmla="*/ 2147483647 w 90"/>
              <a:gd name="T9" fmla="*/ 2147483647 h 56"/>
              <a:gd name="T10" fmla="*/ 2147483647 w 90"/>
              <a:gd name="T11" fmla="*/ 2147483647 h 56"/>
              <a:gd name="T12" fmla="*/ 2147483647 w 90"/>
              <a:gd name="T13" fmla="*/ 2147483647 h 56"/>
              <a:gd name="T14" fmla="*/ 2147483647 w 90"/>
              <a:gd name="T15" fmla="*/ 2147483647 h 56"/>
              <a:gd name="T16" fmla="*/ 2147483647 w 90"/>
              <a:gd name="T17" fmla="*/ 2147483647 h 56"/>
              <a:gd name="T18" fmla="*/ 2147483647 w 90"/>
              <a:gd name="T19" fmla="*/ 2147483647 h 56"/>
              <a:gd name="T20" fmla="*/ 2147483647 w 90"/>
              <a:gd name="T21" fmla="*/ 2147483647 h 56"/>
              <a:gd name="T22" fmla="*/ 2147483647 w 90"/>
              <a:gd name="T23" fmla="*/ 2147483647 h 56"/>
              <a:gd name="T24" fmla="*/ 2147483647 w 90"/>
              <a:gd name="T25" fmla="*/ 2147483647 h 56"/>
              <a:gd name="T26" fmla="*/ 2147483647 w 90"/>
              <a:gd name="T27" fmla="*/ 2147483647 h 56"/>
              <a:gd name="T28" fmla="*/ 2147483647 w 90"/>
              <a:gd name="T29" fmla="*/ 2147483647 h 56"/>
              <a:gd name="T30" fmla="*/ 2147483647 w 90"/>
              <a:gd name="T31" fmla="*/ 2147483647 h 56"/>
              <a:gd name="T32" fmla="*/ 2147483647 w 90"/>
              <a:gd name="T33" fmla="*/ 2147483647 h 56"/>
              <a:gd name="T34" fmla="*/ 2147483647 w 90"/>
              <a:gd name="T35" fmla="*/ 2147483647 h 56"/>
              <a:gd name="T36" fmla="*/ 2147483647 w 90"/>
              <a:gd name="T37" fmla="*/ 2147483647 h 56"/>
              <a:gd name="T38" fmla="*/ 2147483647 w 90"/>
              <a:gd name="T39" fmla="*/ 2147483647 h 56"/>
              <a:gd name="T40" fmla="*/ 2147483647 w 90"/>
              <a:gd name="T41" fmla="*/ 2147483647 h 56"/>
              <a:gd name="T42" fmla="*/ 2147483647 w 90"/>
              <a:gd name="T43" fmla="*/ 2147483647 h 56"/>
              <a:gd name="T44" fmla="*/ 2147483647 w 90"/>
              <a:gd name="T45" fmla="*/ 2147483647 h 56"/>
              <a:gd name="T46" fmla="*/ 2147483647 w 90"/>
              <a:gd name="T47" fmla="*/ 2147483647 h 56"/>
              <a:gd name="T48" fmla="*/ 2147483647 w 90"/>
              <a:gd name="T49" fmla="*/ 2147483647 h 56"/>
              <a:gd name="T50" fmla="*/ 2147483647 w 90"/>
              <a:gd name="T51" fmla="*/ 2147483647 h 56"/>
              <a:gd name="T52" fmla="*/ 2147483647 w 90"/>
              <a:gd name="T53" fmla="*/ 2147483647 h 56"/>
              <a:gd name="T54" fmla="*/ 2147483647 w 90"/>
              <a:gd name="T55" fmla="*/ 2147483647 h 56"/>
              <a:gd name="T56" fmla="*/ 2147483647 w 90"/>
              <a:gd name="T57" fmla="*/ 2147483647 h 56"/>
              <a:gd name="T58" fmla="*/ 2147483647 w 90"/>
              <a:gd name="T59" fmla="*/ 2147483647 h 56"/>
              <a:gd name="T60" fmla="*/ 2147483647 w 90"/>
              <a:gd name="T61" fmla="*/ 2147483647 h 56"/>
              <a:gd name="T62" fmla="*/ 2147483647 w 90"/>
              <a:gd name="T63" fmla="*/ 2147483647 h 56"/>
              <a:gd name="T64" fmla="*/ 2147483647 w 90"/>
              <a:gd name="T65" fmla="*/ 2147483647 h 56"/>
              <a:gd name="T66" fmla="*/ 2147483647 w 90"/>
              <a:gd name="T67" fmla="*/ 2147483647 h 56"/>
              <a:gd name="T68" fmla="*/ 2147483647 w 90"/>
              <a:gd name="T69" fmla="*/ 2147483647 h 56"/>
              <a:gd name="T70" fmla="*/ 2147483647 w 90"/>
              <a:gd name="T71" fmla="*/ 2147483647 h 56"/>
              <a:gd name="T72" fmla="*/ 2147483647 w 90"/>
              <a:gd name="T73" fmla="*/ 2147483647 h 56"/>
              <a:gd name="T74" fmla="*/ 0 w 90"/>
              <a:gd name="T75" fmla="*/ 2147483647 h 56"/>
              <a:gd name="T76" fmla="*/ 0 w 90"/>
              <a:gd name="T77" fmla="*/ 2147483647 h 56"/>
              <a:gd name="T78" fmla="*/ 2147483647 w 90"/>
              <a:gd name="T79" fmla="*/ 2147483647 h 56"/>
              <a:gd name="T80" fmla="*/ 2147483647 w 90"/>
              <a:gd name="T81" fmla="*/ 0 h 56"/>
              <a:gd name="T82" fmla="*/ 2147483647 w 90"/>
              <a:gd name="T83" fmla="*/ 0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0"/>
              <a:gd name="T127" fmla="*/ 0 h 56"/>
              <a:gd name="T128" fmla="*/ 90 w 90"/>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0" h="56">
                <a:moveTo>
                  <a:pt x="4" y="0"/>
                </a:moveTo>
                <a:lnTo>
                  <a:pt x="8" y="3"/>
                </a:lnTo>
                <a:lnTo>
                  <a:pt x="11" y="6"/>
                </a:lnTo>
                <a:lnTo>
                  <a:pt x="15" y="9"/>
                </a:lnTo>
                <a:lnTo>
                  <a:pt x="17" y="13"/>
                </a:lnTo>
                <a:lnTo>
                  <a:pt x="21" y="15"/>
                </a:lnTo>
                <a:lnTo>
                  <a:pt x="25" y="19"/>
                </a:lnTo>
                <a:lnTo>
                  <a:pt x="28" y="21"/>
                </a:lnTo>
                <a:lnTo>
                  <a:pt x="32" y="25"/>
                </a:lnTo>
                <a:lnTo>
                  <a:pt x="35" y="26"/>
                </a:lnTo>
                <a:lnTo>
                  <a:pt x="39" y="29"/>
                </a:lnTo>
                <a:lnTo>
                  <a:pt x="43" y="31"/>
                </a:lnTo>
                <a:lnTo>
                  <a:pt x="48" y="33"/>
                </a:lnTo>
                <a:lnTo>
                  <a:pt x="52" y="34"/>
                </a:lnTo>
                <a:lnTo>
                  <a:pt x="57" y="34"/>
                </a:lnTo>
                <a:lnTo>
                  <a:pt x="62" y="34"/>
                </a:lnTo>
                <a:lnTo>
                  <a:pt x="68" y="35"/>
                </a:lnTo>
                <a:lnTo>
                  <a:pt x="73" y="37"/>
                </a:lnTo>
                <a:lnTo>
                  <a:pt x="79" y="38"/>
                </a:lnTo>
                <a:lnTo>
                  <a:pt x="84" y="39"/>
                </a:lnTo>
                <a:lnTo>
                  <a:pt x="90" y="40"/>
                </a:lnTo>
                <a:lnTo>
                  <a:pt x="89" y="44"/>
                </a:lnTo>
                <a:lnTo>
                  <a:pt x="86" y="48"/>
                </a:lnTo>
                <a:lnTo>
                  <a:pt x="85" y="51"/>
                </a:lnTo>
                <a:lnTo>
                  <a:pt x="84" y="56"/>
                </a:lnTo>
                <a:lnTo>
                  <a:pt x="78" y="55"/>
                </a:lnTo>
                <a:lnTo>
                  <a:pt x="72" y="54"/>
                </a:lnTo>
                <a:lnTo>
                  <a:pt x="63" y="52"/>
                </a:lnTo>
                <a:lnTo>
                  <a:pt x="57" y="51"/>
                </a:lnTo>
                <a:lnTo>
                  <a:pt x="49" y="49"/>
                </a:lnTo>
                <a:lnTo>
                  <a:pt x="40" y="48"/>
                </a:lnTo>
                <a:lnTo>
                  <a:pt x="33" y="44"/>
                </a:lnTo>
                <a:lnTo>
                  <a:pt x="26" y="43"/>
                </a:lnTo>
                <a:lnTo>
                  <a:pt x="18" y="38"/>
                </a:lnTo>
                <a:lnTo>
                  <a:pt x="12" y="34"/>
                </a:lnTo>
                <a:lnTo>
                  <a:pt x="6" y="31"/>
                </a:lnTo>
                <a:lnTo>
                  <a:pt x="4" y="26"/>
                </a:lnTo>
                <a:lnTo>
                  <a:pt x="0" y="20"/>
                </a:lnTo>
                <a:lnTo>
                  <a:pt x="0" y="14"/>
                </a:lnTo>
                <a:lnTo>
                  <a:pt x="2" y="8"/>
                </a:lnTo>
                <a:lnTo>
                  <a:pt x="4" y="0"/>
                </a:lnTo>
                <a:close/>
              </a:path>
            </a:pathLst>
          </a:custGeom>
          <a:solidFill>
            <a:srgbClr val="F2C7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399" name="Freeform 122"/>
          <p:cNvSpPr>
            <a:spLocks/>
          </p:cNvSpPr>
          <p:nvPr/>
        </p:nvSpPr>
        <p:spPr bwMode="auto">
          <a:xfrm flipH="1">
            <a:off x="7069138" y="5791200"/>
            <a:ext cx="107950" cy="65088"/>
          </a:xfrm>
          <a:custGeom>
            <a:avLst/>
            <a:gdLst>
              <a:gd name="T0" fmla="*/ 2147483647 w 68"/>
              <a:gd name="T1" fmla="*/ 0 h 41"/>
              <a:gd name="T2" fmla="*/ 2147483647 w 68"/>
              <a:gd name="T3" fmla="*/ 2147483647 h 41"/>
              <a:gd name="T4" fmla="*/ 2147483647 w 68"/>
              <a:gd name="T5" fmla="*/ 2147483647 h 41"/>
              <a:gd name="T6" fmla="*/ 2147483647 w 68"/>
              <a:gd name="T7" fmla="*/ 2147483647 h 41"/>
              <a:gd name="T8" fmla="*/ 2147483647 w 68"/>
              <a:gd name="T9" fmla="*/ 2147483647 h 41"/>
              <a:gd name="T10" fmla="*/ 2147483647 w 68"/>
              <a:gd name="T11" fmla="*/ 2147483647 h 41"/>
              <a:gd name="T12" fmla="*/ 2147483647 w 68"/>
              <a:gd name="T13" fmla="*/ 2147483647 h 41"/>
              <a:gd name="T14" fmla="*/ 2147483647 w 68"/>
              <a:gd name="T15" fmla="*/ 2147483647 h 41"/>
              <a:gd name="T16" fmla="*/ 2147483647 w 68"/>
              <a:gd name="T17" fmla="*/ 2147483647 h 41"/>
              <a:gd name="T18" fmla="*/ 2147483647 w 68"/>
              <a:gd name="T19" fmla="*/ 2147483647 h 41"/>
              <a:gd name="T20" fmla="*/ 2147483647 w 68"/>
              <a:gd name="T21" fmla="*/ 2147483647 h 41"/>
              <a:gd name="T22" fmla="*/ 2147483647 w 68"/>
              <a:gd name="T23" fmla="*/ 2147483647 h 41"/>
              <a:gd name="T24" fmla="*/ 2147483647 w 68"/>
              <a:gd name="T25" fmla="*/ 2147483647 h 41"/>
              <a:gd name="T26" fmla="*/ 2147483647 w 68"/>
              <a:gd name="T27" fmla="*/ 2147483647 h 41"/>
              <a:gd name="T28" fmla="*/ 2147483647 w 68"/>
              <a:gd name="T29" fmla="*/ 2147483647 h 41"/>
              <a:gd name="T30" fmla="*/ 2147483647 w 68"/>
              <a:gd name="T31" fmla="*/ 2147483647 h 41"/>
              <a:gd name="T32" fmla="*/ 2147483647 w 68"/>
              <a:gd name="T33" fmla="*/ 2147483647 h 41"/>
              <a:gd name="T34" fmla="*/ 2147483647 w 68"/>
              <a:gd name="T35" fmla="*/ 2147483647 h 41"/>
              <a:gd name="T36" fmla="*/ 2147483647 w 68"/>
              <a:gd name="T37" fmla="*/ 2147483647 h 41"/>
              <a:gd name="T38" fmla="*/ 2147483647 w 68"/>
              <a:gd name="T39" fmla="*/ 2147483647 h 41"/>
              <a:gd name="T40" fmla="*/ 2147483647 w 68"/>
              <a:gd name="T41" fmla="*/ 2147483647 h 41"/>
              <a:gd name="T42" fmla="*/ 2147483647 w 68"/>
              <a:gd name="T43" fmla="*/ 2147483647 h 41"/>
              <a:gd name="T44" fmla="*/ 2147483647 w 68"/>
              <a:gd name="T45" fmla="*/ 2147483647 h 41"/>
              <a:gd name="T46" fmla="*/ 2147483647 w 68"/>
              <a:gd name="T47" fmla="*/ 2147483647 h 41"/>
              <a:gd name="T48" fmla="*/ 2147483647 w 68"/>
              <a:gd name="T49" fmla="*/ 2147483647 h 41"/>
              <a:gd name="T50" fmla="*/ 2147483647 w 68"/>
              <a:gd name="T51" fmla="*/ 2147483647 h 41"/>
              <a:gd name="T52" fmla="*/ 2147483647 w 68"/>
              <a:gd name="T53" fmla="*/ 2147483647 h 41"/>
              <a:gd name="T54" fmla="*/ 2147483647 w 68"/>
              <a:gd name="T55" fmla="*/ 2147483647 h 41"/>
              <a:gd name="T56" fmla="*/ 2147483647 w 68"/>
              <a:gd name="T57" fmla="*/ 2147483647 h 41"/>
              <a:gd name="T58" fmla="*/ 2147483647 w 68"/>
              <a:gd name="T59" fmla="*/ 2147483647 h 41"/>
              <a:gd name="T60" fmla="*/ 2147483647 w 68"/>
              <a:gd name="T61" fmla="*/ 2147483647 h 41"/>
              <a:gd name="T62" fmla="*/ 2147483647 w 68"/>
              <a:gd name="T63" fmla="*/ 2147483647 h 41"/>
              <a:gd name="T64" fmla="*/ 2147483647 w 68"/>
              <a:gd name="T65" fmla="*/ 2147483647 h 41"/>
              <a:gd name="T66" fmla="*/ 0 w 68"/>
              <a:gd name="T67" fmla="*/ 2147483647 h 41"/>
              <a:gd name="T68" fmla="*/ 0 w 68"/>
              <a:gd name="T69" fmla="*/ 2147483647 h 41"/>
              <a:gd name="T70" fmla="*/ 2147483647 w 68"/>
              <a:gd name="T71" fmla="*/ 2147483647 h 41"/>
              <a:gd name="T72" fmla="*/ 2147483647 w 68"/>
              <a:gd name="T73" fmla="*/ 0 h 41"/>
              <a:gd name="T74" fmla="*/ 2147483647 w 68"/>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
              <a:gd name="T115" fmla="*/ 0 h 41"/>
              <a:gd name="T116" fmla="*/ 68 w 68"/>
              <a:gd name="T117" fmla="*/ 41 h 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 h="41">
                <a:moveTo>
                  <a:pt x="5" y="0"/>
                </a:moveTo>
                <a:lnTo>
                  <a:pt x="8" y="1"/>
                </a:lnTo>
                <a:lnTo>
                  <a:pt x="12" y="4"/>
                </a:lnTo>
                <a:lnTo>
                  <a:pt x="17" y="5"/>
                </a:lnTo>
                <a:lnTo>
                  <a:pt x="20" y="6"/>
                </a:lnTo>
                <a:lnTo>
                  <a:pt x="24" y="7"/>
                </a:lnTo>
                <a:lnTo>
                  <a:pt x="29" y="10"/>
                </a:lnTo>
                <a:lnTo>
                  <a:pt x="32" y="11"/>
                </a:lnTo>
                <a:lnTo>
                  <a:pt x="37" y="12"/>
                </a:lnTo>
                <a:lnTo>
                  <a:pt x="41" y="15"/>
                </a:lnTo>
                <a:lnTo>
                  <a:pt x="45" y="16"/>
                </a:lnTo>
                <a:lnTo>
                  <a:pt x="48" y="17"/>
                </a:lnTo>
                <a:lnTo>
                  <a:pt x="53" y="20"/>
                </a:lnTo>
                <a:lnTo>
                  <a:pt x="55" y="22"/>
                </a:lnTo>
                <a:lnTo>
                  <a:pt x="59" y="24"/>
                </a:lnTo>
                <a:lnTo>
                  <a:pt x="64" y="28"/>
                </a:lnTo>
                <a:lnTo>
                  <a:pt x="68" y="32"/>
                </a:lnTo>
                <a:lnTo>
                  <a:pt x="63" y="34"/>
                </a:lnTo>
                <a:lnTo>
                  <a:pt x="59" y="36"/>
                </a:lnTo>
                <a:lnTo>
                  <a:pt x="55" y="38"/>
                </a:lnTo>
                <a:lnTo>
                  <a:pt x="53" y="41"/>
                </a:lnTo>
                <a:lnTo>
                  <a:pt x="49" y="39"/>
                </a:lnTo>
                <a:lnTo>
                  <a:pt x="46" y="38"/>
                </a:lnTo>
                <a:lnTo>
                  <a:pt x="41" y="35"/>
                </a:lnTo>
                <a:lnTo>
                  <a:pt x="37" y="34"/>
                </a:lnTo>
                <a:lnTo>
                  <a:pt x="31" y="32"/>
                </a:lnTo>
                <a:lnTo>
                  <a:pt x="26" y="29"/>
                </a:lnTo>
                <a:lnTo>
                  <a:pt x="22" y="28"/>
                </a:lnTo>
                <a:lnTo>
                  <a:pt x="17" y="26"/>
                </a:lnTo>
                <a:lnTo>
                  <a:pt x="12" y="23"/>
                </a:lnTo>
                <a:lnTo>
                  <a:pt x="7" y="21"/>
                </a:lnTo>
                <a:lnTo>
                  <a:pt x="5" y="18"/>
                </a:lnTo>
                <a:lnTo>
                  <a:pt x="2" y="16"/>
                </a:lnTo>
                <a:lnTo>
                  <a:pt x="0" y="12"/>
                </a:lnTo>
                <a:lnTo>
                  <a:pt x="0" y="9"/>
                </a:lnTo>
                <a:lnTo>
                  <a:pt x="1" y="4"/>
                </a:lnTo>
                <a:lnTo>
                  <a:pt x="5" y="0"/>
                </a:lnTo>
                <a:close/>
              </a:path>
            </a:pathLst>
          </a:custGeom>
          <a:solidFill>
            <a:srgbClr val="F2C7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400" name="Freeform 123"/>
          <p:cNvSpPr>
            <a:spLocks/>
          </p:cNvSpPr>
          <p:nvPr/>
        </p:nvSpPr>
        <p:spPr bwMode="auto">
          <a:xfrm flipH="1">
            <a:off x="7175500" y="5842000"/>
            <a:ext cx="52388" cy="66675"/>
          </a:xfrm>
          <a:custGeom>
            <a:avLst/>
            <a:gdLst>
              <a:gd name="T0" fmla="*/ 2147483647 w 33"/>
              <a:gd name="T1" fmla="*/ 0 h 42"/>
              <a:gd name="T2" fmla="*/ 2147483647 w 33"/>
              <a:gd name="T3" fmla="*/ 0 h 42"/>
              <a:gd name="T4" fmla="*/ 2147483647 w 33"/>
              <a:gd name="T5" fmla="*/ 2147483647 h 42"/>
              <a:gd name="T6" fmla="*/ 2147483647 w 33"/>
              <a:gd name="T7" fmla="*/ 2147483647 h 42"/>
              <a:gd name="T8" fmla="*/ 2147483647 w 33"/>
              <a:gd name="T9" fmla="*/ 2147483647 h 42"/>
              <a:gd name="T10" fmla="*/ 2147483647 w 33"/>
              <a:gd name="T11" fmla="*/ 2147483647 h 42"/>
              <a:gd name="T12" fmla="*/ 2147483647 w 33"/>
              <a:gd name="T13" fmla="*/ 2147483647 h 42"/>
              <a:gd name="T14" fmla="*/ 2147483647 w 33"/>
              <a:gd name="T15" fmla="*/ 2147483647 h 42"/>
              <a:gd name="T16" fmla="*/ 2147483647 w 33"/>
              <a:gd name="T17" fmla="*/ 2147483647 h 42"/>
              <a:gd name="T18" fmla="*/ 2147483647 w 33"/>
              <a:gd name="T19" fmla="*/ 2147483647 h 42"/>
              <a:gd name="T20" fmla="*/ 2147483647 w 33"/>
              <a:gd name="T21" fmla="*/ 2147483647 h 42"/>
              <a:gd name="T22" fmla="*/ 2147483647 w 33"/>
              <a:gd name="T23" fmla="*/ 2147483647 h 42"/>
              <a:gd name="T24" fmla="*/ 2147483647 w 33"/>
              <a:gd name="T25" fmla="*/ 2147483647 h 42"/>
              <a:gd name="T26" fmla="*/ 2147483647 w 33"/>
              <a:gd name="T27" fmla="*/ 2147483647 h 42"/>
              <a:gd name="T28" fmla="*/ 2147483647 w 33"/>
              <a:gd name="T29" fmla="*/ 2147483647 h 42"/>
              <a:gd name="T30" fmla="*/ 2147483647 w 33"/>
              <a:gd name="T31" fmla="*/ 2147483647 h 42"/>
              <a:gd name="T32" fmla="*/ 2147483647 w 33"/>
              <a:gd name="T33" fmla="*/ 2147483647 h 42"/>
              <a:gd name="T34" fmla="*/ 2147483647 w 33"/>
              <a:gd name="T35" fmla="*/ 2147483647 h 42"/>
              <a:gd name="T36" fmla="*/ 2147483647 w 33"/>
              <a:gd name="T37" fmla="*/ 2147483647 h 42"/>
              <a:gd name="T38" fmla="*/ 2147483647 w 33"/>
              <a:gd name="T39" fmla="*/ 2147483647 h 42"/>
              <a:gd name="T40" fmla="*/ 2147483647 w 33"/>
              <a:gd name="T41" fmla="*/ 2147483647 h 42"/>
              <a:gd name="T42" fmla="*/ 2147483647 w 33"/>
              <a:gd name="T43" fmla="*/ 2147483647 h 42"/>
              <a:gd name="T44" fmla="*/ 0 w 33"/>
              <a:gd name="T45" fmla="*/ 2147483647 h 42"/>
              <a:gd name="T46" fmla="*/ 0 w 33"/>
              <a:gd name="T47" fmla="*/ 2147483647 h 42"/>
              <a:gd name="T48" fmla="*/ 2147483647 w 33"/>
              <a:gd name="T49" fmla="*/ 2147483647 h 42"/>
              <a:gd name="T50" fmla="*/ 2147483647 w 33"/>
              <a:gd name="T51" fmla="*/ 2147483647 h 42"/>
              <a:gd name="T52" fmla="*/ 2147483647 w 33"/>
              <a:gd name="T53" fmla="*/ 0 h 42"/>
              <a:gd name="T54" fmla="*/ 2147483647 w 33"/>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
              <a:gd name="T85" fmla="*/ 0 h 42"/>
              <a:gd name="T86" fmla="*/ 33 w 33"/>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 h="42">
                <a:moveTo>
                  <a:pt x="8" y="0"/>
                </a:moveTo>
                <a:lnTo>
                  <a:pt x="10" y="0"/>
                </a:lnTo>
                <a:lnTo>
                  <a:pt x="14" y="1"/>
                </a:lnTo>
                <a:lnTo>
                  <a:pt x="17" y="3"/>
                </a:lnTo>
                <a:lnTo>
                  <a:pt x="21" y="7"/>
                </a:lnTo>
                <a:lnTo>
                  <a:pt x="23" y="9"/>
                </a:lnTo>
                <a:lnTo>
                  <a:pt x="27" y="14"/>
                </a:lnTo>
                <a:lnTo>
                  <a:pt x="29" y="18"/>
                </a:lnTo>
                <a:lnTo>
                  <a:pt x="32" y="23"/>
                </a:lnTo>
                <a:lnTo>
                  <a:pt x="32" y="26"/>
                </a:lnTo>
                <a:lnTo>
                  <a:pt x="33" y="31"/>
                </a:lnTo>
                <a:lnTo>
                  <a:pt x="32" y="33"/>
                </a:lnTo>
                <a:lnTo>
                  <a:pt x="32" y="37"/>
                </a:lnTo>
                <a:lnTo>
                  <a:pt x="29" y="39"/>
                </a:lnTo>
                <a:lnTo>
                  <a:pt x="26" y="41"/>
                </a:lnTo>
                <a:lnTo>
                  <a:pt x="22" y="42"/>
                </a:lnTo>
                <a:lnTo>
                  <a:pt x="17" y="42"/>
                </a:lnTo>
                <a:lnTo>
                  <a:pt x="15" y="36"/>
                </a:lnTo>
                <a:lnTo>
                  <a:pt x="12" y="31"/>
                </a:lnTo>
                <a:lnTo>
                  <a:pt x="9" y="26"/>
                </a:lnTo>
                <a:lnTo>
                  <a:pt x="5" y="20"/>
                </a:lnTo>
                <a:lnTo>
                  <a:pt x="3" y="14"/>
                </a:lnTo>
                <a:lnTo>
                  <a:pt x="0" y="8"/>
                </a:lnTo>
                <a:lnTo>
                  <a:pt x="0" y="6"/>
                </a:lnTo>
                <a:lnTo>
                  <a:pt x="2" y="3"/>
                </a:lnTo>
                <a:lnTo>
                  <a:pt x="3" y="1"/>
                </a:lnTo>
                <a:lnTo>
                  <a:pt x="8" y="0"/>
                </a:lnTo>
                <a:close/>
              </a:path>
            </a:pathLst>
          </a:custGeom>
          <a:solidFill>
            <a:srgbClr val="F2C7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401" name="Freeform 124"/>
          <p:cNvSpPr>
            <a:spLocks/>
          </p:cNvSpPr>
          <p:nvPr/>
        </p:nvSpPr>
        <p:spPr bwMode="auto">
          <a:xfrm flipH="1">
            <a:off x="7540625" y="5743575"/>
            <a:ext cx="349250" cy="182563"/>
          </a:xfrm>
          <a:custGeom>
            <a:avLst/>
            <a:gdLst>
              <a:gd name="T0" fmla="*/ 2147483647 w 220"/>
              <a:gd name="T1" fmla="*/ 0 h 115"/>
              <a:gd name="T2" fmla="*/ 2147483647 w 220"/>
              <a:gd name="T3" fmla="*/ 2147483647 h 115"/>
              <a:gd name="T4" fmla="*/ 2147483647 w 220"/>
              <a:gd name="T5" fmla="*/ 2147483647 h 115"/>
              <a:gd name="T6" fmla="*/ 2147483647 w 220"/>
              <a:gd name="T7" fmla="*/ 2147483647 h 115"/>
              <a:gd name="T8" fmla="*/ 2147483647 w 220"/>
              <a:gd name="T9" fmla="*/ 2147483647 h 115"/>
              <a:gd name="T10" fmla="*/ 2147483647 w 220"/>
              <a:gd name="T11" fmla="*/ 2147483647 h 115"/>
              <a:gd name="T12" fmla="*/ 2147483647 w 220"/>
              <a:gd name="T13" fmla="*/ 2147483647 h 115"/>
              <a:gd name="T14" fmla="*/ 2147483647 w 220"/>
              <a:gd name="T15" fmla="*/ 2147483647 h 115"/>
              <a:gd name="T16" fmla="*/ 2147483647 w 220"/>
              <a:gd name="T17" fmla="*/ 2147483647 h 115"/>
              <a:gd name="T18" fmla="*/ 2147483647 w 220"/>
              <a:gd name="T19" fmla="*/ 2147483647 h 115"/>
              <a:gd name="T20" fmla="*/ 2147483647 w 220"/>
              <a:gd name="T21" fmla="*/ 2147483647 h 115"/>
              <a:gd name="T22" fmla="*/ 2147483647 w 220"/>
              <a:gd name="T23" fmla="*/ 2147483647 h 115"/>
              <a:gd name="T24" fmla="*/ 2147483647 w 220"/>
              <a:gd name="T25" fmla="*/ 2147483647 h 115"/>
              <a:gd name="T26" fmla="*/ 2147483647 w 220"/>
              <a:gd name="T27" fmla="*/ 2147483647 h 115"/>
              <a:gd name="T28" fmla="*/ 2147483647 w 220"/>
              <a:gd name="T29" fmla="*/ 2147483647 h 115"/>
              <a:gd name="T30" fmla="*/ 2147483647 w 220"/>
              <a:gd name="T31" fmla="*/ 2147483647 h 115"/>
              <a:gd name="T32" fmla="*/ 2147483647 w 220"/>
              <a:gd name="T33" fmla="*/ 2147483647 h 115"/>
              <a:gd name="T34" fmla="*/ 2147483647 w 220"/>
              <a:gd name="T35" fmla="*/ 2147483647 h 115"/>
              <a:gd name="T36" fmla="*/ 2147483647 w 220"/>
              <a:gd name="T37" fmla="*/ 2147483647 h 115"/>
              <a:gd name="T38" fmla="*/ 2147483647 w 220"/>
              <a:gd name="T39" fmla="*/ 2147483647 h 115"/>
              <a:gd name="T40" fmla="*/ 2147483647 w 220"/>
              <a:gd name="T41" fmla="*/ 2147483647 h 115"/>
              <a:gd name="T42" fmla="*/ 2147483647 w 220"/>
              <a:gd name="T43" fmla="*/ 2147483647 h 115"/>
              <a:gd name="T44" fmla="*/ 2147483647 w 220"/>
              <a:gd name="T45" fmla="*/ 2147483647 h 115"/>
              <a:gd name="T46" fmla="*/ 2147483647 w 220"/>
              <a:gd name="T47" fmla="*/ 2147483647 h 115"/>
              <a:gd name="T48" fmla="*/ 2147483647 w 220"/>
              <a:gd name="T49" fmla="*/ 2147483647 h 115"/>
              <a:gd name="T50" fmla="*/ 2147483647 w 220"/>
              <a:gd name="T51" fmla="*/ 2147483647 h 115"/>
              <a:gd name="T52" fmla="*/ 2147483647 w 220"/>
              <a:gd name="T53" fmla="*/ 2147483647 h 115"/>
              <a:gd name="T54" fmla="*/ 2147483647 w 220"/>
              <a:gd name="T55" fmla="*/ 2147483647 h 115"/>
              <a:gd name="T56" fmla="*/ 2147483647 w 220"/>
              <a:gd name="T57" fmla="*/ 2147483647 h 115"/>
              <a:gd name="T58" fmla="*/ 2147483647 w 220"/>
              <a:gd name="T59" fmla="*/ 2147483647 h 115"/>
              <a:gd name="T60" fmla="*/ 2147483647 w 220"/>
              <a:gd name="T61" fmla="*/ 2147483647 h 115"/>
              <a:gd name="T62" fmla="*/ 2147483647 w 220"/>
              <a:gd name="T63" fmla="*/ 2147483647 h 115"/>
              <a:gd name="T64" fmla="*/ 2147483647 w 220"/>
              <a:gd name="T65" fmla="*/ 2147483647 h 115"/>
              <a:gd name="T66" fmla="*/ 2147483647 w 220"/>
              <a:gd name="T67" fmla="*/ 2147483647 h 115"/>
              <a:gd name="T68" fmla="*/ 2147483647 w 220"/>
              <a:gd name="T69" fmla="*/ 2147483647 h 115"/>
              <a:gd name="T70" fmla="*/ 2147483647 w 220"/>
              <a:gd name="T71" fmla="*/ 2147483647 h 115"/>
              <a:gd name="T72" fmla="*/ 2147483647 w 220"/>
              <a:gd name="T73" fmla="*/ 2147483647 h 115"/>
              <a:gd name="T74" fmla="*/ 2147483647 w 220"/>
              <a:gd name="T75" fmla="*/ 2147483647 h 115"/>
              <a:gd name="T76" fmla="*/ 2147483647 w 220"/>
              <a:gd name="T77" fmla="*/ 2147483647 h 115"/>
              <a:gd name="T78" fmla="*/ 2147483647 w 220"/>
              <a:gd name="T79" fmla="*/ 2147483647 h 115"/>
              <a:gd name="T80" fmla="*/ 2147483647 w 220"/>
              <a:gd name="T81" fmla="*/ 2147483647 h 115"/>
              <a:gd name="T82" fmla="*/ 2147483647 w 220"/>
              <a:gd name="T83" fmla="*/ 2147483647 h 115"/>
              <a:gd name="T84" fmla="*/ 2147483647 w 220"/>
              <a:gd name="T85" fmla="*/ 2147483647 h 115"/>
              <a:gd name="T86" fmla="*/ 2147483647 w 220"/>
              <a:gd name="T87" fmla="*/ 2147483647 h 115"/>
              <a:gd name="T88" fmla="*/ 2147483647 w 220"/>
              <a:gd name="T89" fmla="*/ 2147483647 h 115"/>
              <a:gd name="T90" fmla="*/ 2147483647 w 220"/>
              <a:gd name="T91" fmla="*/ 2147483647 h 115"/>
              <a:gd name="T92" fmla="*/ 2147483647 w 220"/>
              <a:gd name="T93" fmla="*/ 2147483647 h 115"/>
              <a:gd name="T94" fmla="*/ 2147483647 w 220"/>
              <a:gd name="T95" fmla="*/ 2147483647 h 115"/>
              <a:gd name="T96" fmla="*/ 2147483647 w 220"/>
              <a:gd name="T97" fmla="*/ 2147483647 h 115"/>
              <a:gd name="T98" fmla="*/ 2147483647 w 220"/>
              <a:gd name="T99" fmla="*/ 2147483647 h 115"/>
              <a:gd name="T100" fmla="*/ 2147483647 w 220"/>
              <a:gd name="T101" fmla="*/ 2147483647 h 115"/>
              <a:gd name="T102" fmla="*/ 2147483647 w 220"/>
              <a:gd name="T103" fmla="*/ 2147483647 h 115"/>
              <a:gd name="T104" fmla="*/ 2147483647 w 220"/>
              <a:gd name="T105" fmla="*/ 2147483647 h 115"/>
              <a:gd name="T106" fmla="*/ 0 w 220"/>
              <a:gd name="T107" fmla="*/ 2147483647 h 115"/>
              <a:gd name="T108" fmla="*/ 2147483647 w 220"/>
              <a:gd name="T109" fmla="*/ 0 h 1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0"/>
              <a:gd name="T166" fmla="*/ 0 h 115"/>
              <a:gd name="T167" fmla="*/ 220 w 220"/>
              <a:gd name="T168" fmla="*/ 115 h 1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0" h="115">
                <a:moveTo>
                  <a:pt x="33" y="0"/>
                </a:moveTo>
                <a:lnTo>
                  <a:pt x="34" y="0"/>
                </a:lnTo>
                <a:lnTo>
                  <a:pt x="37" y="0"/>
                </a:lnTo>
                <a:lnTo>
                  <a:pt x="44" y="1"/>
                </a:lnTo>
                <a:lnTo>
                  <a:pt x="53" y="4"/>
                </a:lnTo>
                <a:lnTo>
                  <a:pt x="63" y="5"/>
                </a:lnTo>
                <a:lnTo>
                  <a:pt x="74" y="7"/>
                </a:lnTo>
                <a:lnTo>
                  <a:pt x="87" y="11"/>
                </a:lnTo>
                <a:lnTo>
                  <a:pt x="100" y="14"/>
                </a:lnTo>
                <a:lnTo>
                  <a:pt x="112" y="17"/>
                </a:lnTo>
                <a:lnTo>
                  <a:pt x="126" y="22"/>
                </a:lnTo>
                <a:lnTo>
                  <a:pt x="138" y="27"/>
                </a:lnTo>
                <a:lnTo>
                  <a:pt x="150" y="31"/>
                </a:lnTo>
                <a:lnTo>
                  <a:pt x="161" y="36"/>
                </a:lnTo>
                <a:lnTo>
                  <a:pt x="169" y="41"/>
                </a:lnTo>
                <a:lnTo>
                  <a:pt x="177" y="47"/>
                </a:lnTo>
                <a:lnTo>
                  <a:pt x="183" y="53"/>
                </a:lnTo>
                <a:lnTo>
                  <a:pt x="185" y="58"/>
                </a:lnTo>
                <a:lnTo>
                  <a:pt x="186" y="63"/>
                </a:lnTo>
                <a:lnTo>
                  <a:pt x="188" y="65"/>
                </a:lnTo>
                <a:lnTo>
                  <a:pt x="189" y="68"/>
                </a:lnTo>
                <a:lnTo>
                  <a:pt x="186" y="69"/>
                </a:lnTo>
                <a:lnTo>
                  <a:pt x="183" y="68"/>
                </a:lnTo>
                <a:lnTo>
                  <a:pt x="179" y="65"/>
                </a:lnTo>
                <a:lnTo>
                  <a:pt x="177" y="64"/>
                </a:lnTo>
                <a:lnTo>
                  <a:pt x="173" y="62"/>
                </a:lnTo>
                <a:lnTo>
                  <a:pt x="169" y="60"/>
                </a:lnTo>
                <a:lnTo>
                  <a:pt x="166" y="58"/>
                </a:lnTo>
                <a:lnTo>
                  <a:pt x="162" y="57"/>
                </a:lnTo>
                <a:lnTo>
                  <a:pt x="158" y="56"/>
                </a:lnTo>
                <a:lnTo>
                  <a:pt x="156" y="56"/>
                </a:lnTo>
                <a:lnTo>
                  <a:pt x="152" y="56"/>
                </a:lnTo>
                <a:lnTo>
                  <a:pt x="150" y="56"/>
                </a:lnTo>
                <a:lnTo>
                  <a:pt x="149" y="56"/>
                </a:lnTo>
                <a:lnTo>
                  <a:pt x="148" y="56"/>
                </a:lnTo>
                <a:lnTo>
                  <a:pt x="148" y="57"/>
                </a:lnTo>
                <a:lnTo>
                  <a:pt x="149" y="59"/>
                </a:lnTo>
                <a:lnTo>
                  <a:pt x="150" y="60"/>
                </a:lnTo>
                <a:lnTo>
                  <a:pt x="152" y="63"/>
                </a:lnTo>
                <a:lnTo>
                  <a:pt x="155" y="63"/>
                </a:lnTo>
                <a:lnTo>
                  <a:pt x="156" y="64"/>
                </a:lnTo>
                <a:lnTo>
                  <a:pt x="157" y="65"/>
                </a:lnTo>
                <a:lnTo>
                  <a:pt x="161" y="66"/>
                </a:lnTo>
                <a:lnTo>
                  <a:pt x="166" y="69"/>
                </a:lnTo>
                <a:lnTo>
                  <a:pt x="171" y="70"/>
                </a:lnTo>
                <a:lnTo>
                  <a:pt x="175" y="74"/>
                </a:lnTo>
                <a:lnTo>
                  <a:pt x="181" y="77"/>
                </a:lnTo>
                <a:lnTo>
                  <a:pt x="189" y="81"/>
                </a:lnTo>
                <a:lnTo>
                  <a:pt x="195" y="83"/>
                </a:lnTo>
                <a:lnTo>
                  <a:pt x="201" y="87"/>
                </a:lnTo>
                <a:lnTo>
                  <a:pt x="206" y="91"/>
                </a:lnTo>
                <a:lnTo>
                  <a:pt x="210" y="94"/>
                </a:lnTo>
                <a:lnTo>
                  <a:pt x="214" y="97"/>
                </a:lnTo>
                <a:lnTo>
                  <a:pt x="218" y="99"/>
                </a:lnTo>
                <a:lnTo>
                  <a:pt x="220" y="101"/>
                </a:lnTo>
                <a:lnTo>
                  <a:pt x="220" y="104"/>
                </a:lnTo>
                <a:lnTo>
                  <a:pt x="219" y="104"/>
                </a:lnTo>
                <a:lnTo>
                  <a:pt x="217" y="105"/>
                </a:lnTo>
                <a:lnTo>
                  <a:pt x="214" y="104"/>
                </a:lnTo>
                <a:lnTo>
                  <a:pt x="209" y="104"/>
                </a:lnTo>
                <a:lnTo>
                  <a:pt x="203" y="101"/>
                </a:lnTo>
                <a:lnTo>
                  <a:pt x="198" y="100"/>
                </a:lnTo>
                <a:lnTo>
                  <a:pt x="192" y="98"/>
                </a:lnTo>
                <a:lnTo>
                  <a:pt x="186" y="97"/>
                </a:lnTo>
                <a:lnTo>
                  <a:pt x="180" y="94"/>
                </a:lnTo>
                <a:lnTo>
                  <a:pt x="174" y="92"/>
                </a:lnTo>
                <a:lnTo>
                  <a:pt x="168" y="88"/>
                </a:lnTo>
                <a:lnTo>
                  <a:pt x="165" y="87"/>
                </a:lnTo>
                <a:lnTo>
                  <a:pt x="160" y="86"/>
                </a:lnTo>
                <a:lnTo>
                  <a:pt x="156" y="85"/>
                </a:lnTo>
                <a:lnTo>
                  <a:pt x="155" y="83"/>
                </a:lnTo>
                <a:lnTo>
                  <a:pt x="155" y="85"/>
                </a:lnTo>
                <a:lnTo>
                  <a:pt x="157" y="89"/>
                </a:lnTo>
                <a:lnTo>
                  <a:pt x="160" y="94"/>
                </a:lnTo>
                <a:lnTo>
                  <a:pt x="161" y="100"/>
                </a:lnTo>
                <a:lnTo>
                  <a:pt x="157" y="100"/>
                </a:lnTo>
                <a:lnTo>
                  <a:pt x="152" y="100"/>
                </a:lnTo>
                <a:lnTo>
                  <a:pt x="148" y="101"/>
                </a:lnTo>
                <a:lnTo>
                  <a:pt x="146" y="105"/>
                </a:lnTo>
                <a:lnTo>
                  <a:pt x="144" y="108"/>
                </a:lnTo>
                <a:lnTo>
                  <a:pt x="144" y="111"/>
                </a:lnTo>
                <a:lnTo>
                  <a:pt x="142" y="114"/>
                </a:lnTo>
                <a:lnTo>
                  <a:pt x="138" y="115"/>
                </a:lnTo>
                <a:lnTo>
                  <a:pt x="135" y="115"/>
                </a:lnTo>
                <a:lnTo>
                  <a:pt x="132" y="115"/>
                </a:lnTo>
                <a:lnTo>
                  <a:pt x="128" y="115"/>
                </a:lnTo>
                <a:lnTo>
                  <a:pt x="126" y="114"/>
                </a:lnTo>
                <a:lnTo>
                  <a:pt x="120" y="112"/>
                </a:lnTo>
                <a:lnTo>
                  <a:pt x="115" y="111"/>
                </a:lnTo>
                <a:lnTo>
                  <a:pt x="109" y="109"/>
                </a:lnTo>
                <a:lnTo>
                  <a:pt x="103" y="106"/>
                </a:lnTo>
                <a:lnTo>
                  <a:pt x="91" y="100"/>
                </a:lnTo>
                <a:lnTo>
                  <a:pt x="80" y="97"/>
                </a:lnTo>
                <a:lnTo>
                  <a:pt x="71" y="92"/>
                </a:lnTo>
                <a:lnTo>
                  <a:pt x="64" y="88"/>
                </a:lnTo>
                <a:lnTo>
                  <a:pt x="57" y="83"/>
                </a:lnTo>
                <a:lnTo>
                  <a:pt x="51" y="81"/>
                </a:lnTo>
                <a:lnTo>
                  <a:pt x="46" y="77"/>
                </a:lnTo>
                <a:lnTo>
                  <a:pt x="41" y="76"/>
                </a:lnTo>
                <a:lnTo>
                  <a:pt x="36" y="72"/>
                </a:lnTo>
                <a:lnTo>
                  <a:pt x="33" y="70"/>
                </a:lnTo>
                <a:lnTo>
                  <a:pt x="28" y="69"/>
                </a:lnTo>
                <a:lnTo>
                  <a:pt x="24" y="68"/>
                </a:lnTo>
                <a:lnTo>
                  <a:pt x="18" y="66"/>
                </a:lnTo>
                <a:lnTo>
                  <a:pt x="13" y="65"/>
                </a:lnTo>
                <a:lnTo>
                  <a:pt x="7" y="65"/>
                </a:lnTo>
                <a:lnTo>
                  <a:pt x="0" y="65"/>
                </a:lnTo>
                <a:lnTo>
                  <a:pt x="0" y="40"/>
                </a:lnTo>
                <a:lnTo>
                  <a:pt x="33" y="0"/>
                </a:lnTo>
                <a:close/>
              </a:path>
            </a:pathLst>
          </a:custGeom>
          <a:solidFill>
            <a:srgbClr val="FCB8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402" name="Freeform 125"/>
          <p:cNvSpPr>
            <a:spLocks/>
          </p:cNvSpPr>
          <p:nvPr/>
        </p:nvSpPr>
        <p:spPr bwMode="auto">
          <a:xfrm flipH="1">
            <a:off x="7248525" y="5654675"/>
            <a:ext cx="177800" cy="244475"/>
          </a:xfrm>
          <a:custGeom>
            <a:avLst/>
            <a:gdLst>
              <a:gd name="T0" fmla="*/ 2147483647 w 112"/>
              <a:gd name="T1" fmla="*/ 2147483647 h 154"/>
              <a:gd name="T2" fmla="*/ 2147483647 w 112"/>
              <a:gd name="T3" fmla="*/ 2147483647 h 154"/>
              <a:gd name="T4" fmla="*/ 2147483647 w 112"/>
              <a:gd name="T5" fmla="*/ 2147483647 h 154"/>
              <a:gd name="T6" fmla="*/ 2147483647 w 112"/>
              <a:gd name="T7" fmla="*/ 2147483647 h 154"/>
              <a:gd name="T8" fmla="*/ 2147483647 w 112"/>
              <a:gd name="T9" fmla="*/ 2147483647 h 154"/>
              <a:gd name="T10" fmla="*/ 2147483647 w 112"/>
              <a:gd name="T11" fmla="*/ 2147483647 h 154"/>
              <a:gd name="T12" fmla="*/ 0 w 112"/>
              <a:gd name="T13" fmla="*/ 2147483647 h 154"/>
              <a:gd name="T14" fmla="*/ 0 w 112"/>
              <a:gd name="T15" fmla="*/ 2147483647 h 154"/>
              <a:gd name="T16" fmla="*/ 2147483647 w 112"/>
              <a:gd name="T17" fmla="*/ 2147483647 h 154"/>
              <a:gd name="T18" fmla="*/ 2147483647 w 112"/>
              <a:gd name="T19" fmla="*/ 2147483647 h 154"/>
              <a:gd name="T20" fmla="*/ 2147483647 w 112"/>
              <a:gd name="T21" fmla="*/ 2147483647 h 154"/>
              <a:gd name="T22" fmla="*/ 2147483647 w 112"/>
              <a:gd name="T23" fmla="*/ 2147483647 h 154"/>
              <a:gd name="T24" fmla="*/ 2147483647 w 112"/>
              <a:gd name="T25" fmla="*/ 2147483647 h 154"/>
              <a:gd name="T26" fmla="*/ 2147483647 w 112"/>
              <a:gd name="T27" fmla="*/ 2147483647 h 154"/>
              <a:gd name="T28" fmla="*/ 2147483647 w 112"/>
              <a:gd name="T29" fmla="*/ 2147483647 h 154"/>
              <a:gd name="T30" fmla="*/ 2147483647 w 112"/>
              <a:gd name="T31" fmla="*/ 2147483647 h 154"/>
              <a:gd name="T32" fmla="*/ 2147483647 w 112"/>
              <a:gd name="T33" fmla="*/ 2147483647 h 154"/>
              <a:gd name="T34" fmla="*/ 2147483647 w 112"/>
              <a:gd name="T35" fmla="*/ 2147483647 h 154"/>
              <a:gd name="T36" fmla="*/ 2147483647 w 112"/>
              <a:gd name="T37" fmla="*/ 2147483647 h 154"/>
              <a:gd name="T38" fmla="*/ 2147483647 w 112"/>
              <a:gd name="T39" fmla="*/ 2147483647 h 154"/>
              <a:gd name="T40" fmla="*/ 2147483647 w 112"/>
              <a:gd name="T41" fmla="*/ 2147483647 h 154"/>
              <a:gd name="T42" fmla="*/ 2147483647 w 112"/>
              <a:gd name="T43" fmla="*/ 2147483647 h 154"/>
              <a:gd name="T44" fmla="*/ 2147483647 w 112"/>
              <a:gd name="T45" fmla="*/ 2147483647 h 154"/>
              <a:gd name="T46" fmla="*/ 2147483647 w 112"/>
              <a:gd name="T47" fmla="*/ 2147483647 h 154"/>
              <a:gd name="T48" fmla="*/ 2147483647 w 112"/>
              <a:gd name="T49" fmla="*/ 2147483647 h 154"/>
              <a:gd name="T50" fmla="*/ 2147483647 w 112"/>
              <a:gd name="T51" fmla="*/ 2147483647 h 154"/>
              <a:gd name="T52" fmla="*/ 2147483647 w 112"/>
              <a:gd name="T53" fmla="*/ 2147483647 h 154"/>
              <a:gd name="T54" fmla="*/ 2147483647 w 112"/>
              <a:gd name="T55" fmla="*/ 2147483647 h 154"/>
              <a:gd name="T56" fmla="*/ 2147483647 w 112"/>
              <a:gd name="T57" fmla="*/ 2147483647 h 154"/>
              <a:gd name="T58" fmla="*/ 2147483647 w 112"/>
              <a:gd name="T59" fmla="*/ 2147483647 h 154"/>
              <a:gd name="T60" fmla="*/ 2147483647 w 112"/>
              <a:gd name="T61" fmla="*/ 2147483647 h 154"/>
              <a:gd name="T62" fmla="*/ 2147483647 w 112"/>
              <a:gd name="T63" fmla="*/ 2147483647 h 154"/>
              <a:gd name="T64" fmla="*/ 2147483647 w 112"/>
              <a:gd name="T65" fmla="*/ 2147483647 h 154"/>
              <a:gd name="T66" fmla="*/ 2147483647 w 112"/>
              <a:gd name="T67" fmla="*/ 2147483647 h 154"/>
              <a:gd name="T68" fmla="*/ 2147483647 w 112"/>
              <a:gd name="T69" fmla="*/ 2147483647 h 154"/>
              <a:gd name="T70" fmla="*/ 2147483647 w 112"/>
              <a:gd name="T71" fmla="*/ 2147483647 h 154"/>
              <a:gd name="T72" fmla="*/ 2147483647 w 112"/>
              <a:gd name="T73" fmla="*/ 2147483647 h 154"/>
              <a:gd name="T74" fmla="*/ 2147483647 w 112"/>
              <a:gd name="T75" fmla="*/ 2147483647 h 154"/>
              <a:gd name="T76" fmla="*/ 2147483647 w 112"/>
              <a:gd name="T77" fmla="*/ 2147483647 h 154"/>
              <a:gd name="T78" fmla="*/ 2147483647 w 112"/>
              <a:gd name="T79" fmla="*/ 2147483647 h 154"/>
              <a:gd name="T80" fmla="*/ 2147483647 w 112"/>
              <a:gd name="T81" fmla="*/ 2147483647 h 154"/>
              <a:gd name="T82" fmla="*/ 2147483647 w 112"/>
              <a:gd name="T83" fmla="*/ 2147483647 h 154"/>
              <a:gd name="T84" fmla="*/ 2147483647 w 112"/>
              <a:gd name="T85" fmla="*/ 2147483647 h 154"/>
              <a:gd name="T86" fmla="*/ 2147483647 w 112"/>
              <a:gd name="T87" fmla="*/ 2147483647 h 154"/>
              <a:gd name="T88" fmla="*/ 2147483647 w 112"/>
              <a:gd name="T89" fmla="*/ 2147483647 h 154"/>
              <a:gd name="T90" fmla="*/ 2147483647 w 112"/>
              <a:gd name="T91" fmla="*/ 2147483647 h 154"/>
              <a:gd name="T92" fmla="*/ 2147483647 w 112"/>
              <a:gd name="T93" fmla="*/ 2147483647 h 154"/>
              <a:gd name="T94" fmla="*/ 2147483647 w 112"/>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154"/>
              <a:gd name="T146" fmla="*/ 112 w 112"/>
              <a:gd name="T147" fmla="*/ 154 h 1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154">
                <a:moveTo>
                  <a:pt x="41" y="0"/>
                </a:moveTo>
                <a:lnTo>
                  <a:pt x="39" y="2"/>
                </a:lnTo>
                <a:lnTo>
                  <a:pt x="37" y="4"/>
                </a:lnTo>
                <a:lnTo>
                  <a:pt x="33" y="8"/>
                </a:lnTo>
                <a:lnTo>
                  <a:pt x="30" y="11"/>
                </a:lnTo>
                <a:lnTo>
                  <a:pt x="25" y="16"/>
                </a:lnTo>
                <a:lnTo>
                  <a:pt x="20" y="20"/>
                </a:lnTo>
                <a:lnTo>
                  <a:pt x="15" y="24"/>
                </a:lnTo>
                <a:lnTo>
                  <a:pt x="13" y="27"/>
                </a:lnTo>
                <a:lnTo>
                  <a:pt x="12" y="28"/>
                </a:lnTo>
                <a:lnTo>
                  <a:pt x="10" y="31"/>
                </a:lnTo>
                <a:lnTo>
                  <a:pt x="9" y="33"/>
                </a:lnTo>
                <a:lnTo>
                  <a:pt x="8" y="37"/>
                </a:lnTo>
                <a:lnTo>
                  <a:pt x="6" y="41"/>
                </a:lnTo>
                <a:lnTo>
                  <a:pt x="4" y="46"/>
                </a:lnTo>
                <a:lnTo>
                  <a:pt x="3" y="51"/>
                </a:lnTo>
                <a:lnTo>
                  <a:pt x="3" y="56"/>
                </a:lnTo>
                <a:lnTo>
                  <a:pt x="1" y="61"/>
                </a:lnTo>
                <a:lnTo>
                  <a:pt x="1" y="66"/>
                </a:lnTo>
                <a:lnTo>
                  <a:pt x="0" y="70"/>
                </a:lnTo>
                <a:lnTo>
                  <a:pt x="0" y="75"/>
                </a:lnTo>
                <a:lnTo>
                  <a:pt x="0" y="79"/>
                </a:lnTo>
                <a:lnTo>
                  <a:pt x="0" y="83"/>
                </a:lnTo>
                <a:lnTo>
                  <a:pt x="0" y="85"/>
                </a:lnTo>
                <a:lnTo>
                  <a:pt x="2" y="87"/>
                </a:lnTo>
                <a:lnTo>
                  <a:pt x="6" y="90"/>
                </a:lnTo>
                <a:lnTo>
                  <a:pt x="9" y="90"/>
                </a:lnTo>
                <a:lnTo>
                  <a:pt x="13" y="87"/>
                </a:lnTo>
                <a:lnTo>
                  <a:pt x="14" y="83"/>
                </a:lnTo>
                <a:lnTo>
                  <a:pt x="15" y="79"/>
                </a:lnTo>
                <a:lnTo>
                  <a:pt x="16" y="75"/>
                </a:lnTo>
                <a:lnTo>
                  <a:pt x="19" y="70"/>
                </a:lnTo>
                <a:lnTo>
                  <a:pt x="23" y="66"/>
                </a:lnTo>
                <a:lnTo>
                  <a:pt x="26" y="61"/>
                </a:lnTo>
                <a:lnTo>
                  <a:pt x="30" y="57"/>
                </a:lnTo>
                <a:lnTo>
                  <a:pt x="33" y="55"/>
                </a:lnTo>
                <a:lnTo>
                  <a:pt x="37" y="55"/>
                </a:lnTo>
                <a:lnTo>
                  <a:pt x="39" y="55"/>
                </a:lnTo>
                <a:lnTo>
                  <a:pt x="42" y="58"/>
                </a:lnTo>
                <a:lnTo>
                  <a:pt x="43" y="61"/>
                </a:lnTo>
                <a:lnTo>
                  <a:pt x="46" y="64"/>
                </a:lnTo>
                <a:lnTo>
                  <a:pt x="46" y="68"/>
                </a:lnTo>
                <a:lnTo>
                  <a:pt x="46" y="72"/>
                </a:lnTo>
                <a:lnTo>
                  <a:pt x="46" y="74"/>
                </a:lnTo>
                <a:lnTo>
                  <a:pt x="46" y="78"/>
                </a:lnTo>
                <a:lnTo>
                  <a:pt x="43" y="80"/>
                </a:lnTo>
                <a:lnTo>
                  <a:pt x="39" y="85"/>
                </a:lnTo>
                <a:lnTo>
                  <a:pt x="38" y="89"/>
                </a:lnTo>
                <a:lnTo>
                  <a:pt x="37" y="91"/>
                </a:lnTo>
                <a:lnTo>
                  <a:pt x="35" y="95"/>
                </a:lnTo>
                <a:lnTo>
                  <a:pt x="33" y="97"/>
                </a:lnTo>
                <a:lnTo>
                  <a:pt x="31" y="101"/>
                </a:lnTo>
                <a:lnTo>
                  <a:pt x="30" y="104"/>
                </a:lnTo>
                <a:lnTo>
                  <a:pt x="27" y="108"/>
                </a:lnTo>
                <a:lnTo>
                  <a:pt x="26" y="110"/>
                </a:lnTo>
                <a:lnTo>
                  <a:pt x="25" y="114"/>
                </a:lnTo>
                <a:lnTo>
                  <a:pt x="23" y="116"/>
                </a:lnTo>
                <a:lnTo>
                  <a:pt x="21" y="119"/>
                </a:lnTo>
                <a:lnTo>
                  <a:pt x="21" y="122"/>
                </a:lnTo>
                <a:lnTo>
                  <a:pt x="21" y="126"/>
                </a:lnTo>
                <a:lnTo>
                  <a:pt x="23" y="126"/>
                </a:lnTo>
                <a:lnTo>
                  <a:pt x="25" y="126"/>
                </a:lnTo>
                <a:lnTo>
                  <a:pt x="30" y="124"/>
                </a:lnTo>
                <a:lnTo>
                  <a:pt x="33" y="121"/>
                </a:lnTo>
                <a:lnTo>
                  <a:pt x="38" y="119"/>
                </a:lnTo>
                <a:lnTo>
                  <a:pt x="41" y="116"/>
                </a:lnTo>
                <a:lnTo>
                  <a:pt x="42" y="115"/>
                </a:lnTo>
                <a:lnTo>
                  <a:pt x="31" y="138"/>
                </a:lnTo>
                <a:lnTo>
                  <a:pt x="32" y="137"/>
                </a:lnTo>
                <a:lnTo>
                  <a:pt x="38" y="132"/>
                </a:lnTo>
                <a:lnTo>
                  <a:pt x="41" y="131"/>
                </a:lnTo>
                <a:lnTo>
                  <a:pt x="44" y="128"/>
                </a:lnTo>
                <a:lnTo>
                  <a:pt x="47" y="127"/>
                </a:lnTo>
                <a:lnTo>
                  <a:pt x="49" y="127"/>
                </a:lnTo>
                <a:lnTo>
                  <a:pt x="49" y="128"/>
                </a:lnTo>
                <a:lnTo>
                  <a:pt x="48" y="133"/>
                </a:lnTo>
                <a:lnTo>
                  <a:pt x="47" y="137"/>
                </a:lnTo>
                <a:lnTo>
                  <a:pt x="46" y="139"/>
                </a:lnTo>
                <a:lnTo>
                  <a:pt x="44" y="143"/>
                </a:lnTo>
                <a:lnTo>
                  <a:pt x="43" y="147"/>
                </a:lnTo>
                <a:lnTo>
                  <a:pt x="42" y="148"/>
                </a:lnTo>
                <a:lnTo>
                  <a:pt x="44" y="148"/>
                </a:lnTo>
                <a:lnTo>
                  <a:pt x="47" y="148"/>
                </a:lnTo>
                <a:lnTo>
                  <a:pt x="50" y="147"/>
                </a:lnTo>
                <a:lnTo>
                  <a:pt x="53" y="144"/>
                </a:lnTo>
                <a:lnTo>
                  <a:pt x="56" y="143"/>
                </a:lnTo>
                <a:lnTo>
                  <a:pt x="60" y="141"/>
                </a:lnTo>
                <a:lnTo>
                  <a:pt x="61" y="138"/>
                </a:lnTo>
                <a:lnTo>
                  <a:pt x="61" y="139"/>
                </a:lnTo>
                <a:lnTo>
                  <a:pt x="61" y="142"/>
                </a:lnTo>
                <a:lnTo>
                  <a:pt x="60" y="144"/>
                </a:lnTo>
                <a:lnTo>
                  <a:pt x="59" y="148"/>
                </a:lnTo>
                <a:lnTo>
                  <a:pt x="59" y="150"/>
                </a:lnTo>
                <a:lnTo>
                  <a:pt x="58" y="153"/>
                </a:lnTo>
                <a:lnTo>
                  <a:pt x="58" y="154"/>
                </a:lnTo>
                <a:lnTo>
                  <a:pt x="58" y="153"/>
                </a:lnTo>
                <a:lnTo>
                  <a:pt x="60" y="151"/>
                </a:lnTo>
                <a:lnTo>
                  <a:pt x="62" y="148"/>
                </a:lnTo>
                <a:lnTo>
                  <a:pt x="65" y="144"/>
                </a:lnTo>
                <a:lnTo>
                  <a:pt x="69" y="138"/>
                </a:lnTo>
                <a:lnTo>
                  <a:pt x="72" y="133"/>
                </a:lnTo>
                <a:lnTo>
                  <a:pt x="77" y="128"/>
                </a:lnTo>
                <a:lnTo>
                  <a:pt x="82" y="122"/>
                </a:lnTo>
                <a:lnTo>
                  <a:pt x="87" y="116"/>
                </a:lnTo>
                <a:lnTo>
                  <a:pt x="90" y="110"/>
                </a:lnTo>
                <a:lnTo>
                  <a:pt x="95" y="103"/>
                </a:lnTo>
                <a:lnTo>
                  <a:pt x="99" y="98"/>
                </a:lnTo>
                <a:lnTo>
                  <a:pt x="102" y="93"/>
                </a:lnTo>
                <a:lnTo>
                  <a:pt x="105" y="90"/>
                </a:lnTo>
                <a:lnTo>
                  <a:pt x="107" y="85"/>
                </a:lnTo>
                <a:lnTo>
                  <a:pt x="110" y="84"/>
                </a:lnTo>
                <a:lnTo>
                  <a:pt x="110" y="81"/>
                </a:lnTo>
                <a:lnTo>
                  <a:pt x="110" y="78"/>
                </a:lnTo>
                <a:lnTo>
                  <a:pt x="110" y="74"/>
                </a:lnTo>
                <a:lnTo>
                  <a:pt x="111" y="70"/>
                </a:lnTo>
                <a:lnTo>
                  <a:pt x="111" y="66"/>
                </a:lnTo>
                <a:lnTo>
                  <a:pt x="111" y="61"/>
                </a:lnTo>
                <a:lnTo>
                  <a:pt x="111" y="57"/>
                </a:lnTo>
                <a:lnTo>
                  <a:pt x="112" y="52"/>
                </a:lnTo>
                <a:lnTo>
                  <a:pt x="111" y="47"/>
                </a:lnTo>
                <a:lnTo>
                  <a:pt x="111" y="43"/>
                </a:lnTo>
                <a:lnTo>
                  <a:pt x="111" y="38"/>
                </a:lnTo>
                <a:lnTo>
                  <a:pt x="111" y="34"/>
                </a:lnTo>
                <a:lnTo>
                  <a:pt x="110" y="31"/>
                </a:lnTo>
                <a:lnTo>
                  <a:pt x="110" y="28"/>
                </a:lnTo>
                <a:lnTo>
                  <a:pt x="110" y="26"/>
                </a:lnTo>
                <a:lnTo>
                  <a:pt x="110" y="24"/>
                </a:lnTo>
                <a:lnTo>
                  <a:pt x="107" y="22"/>
                </a:lnTo>
                <a:lnTo>
                  <a:pt x="105" y="20"/>
                </a:lnTo>
                <a:lnTo>
                  <a:pt x="101" y="18"/>
                </a:lnTo>
                <a:lnTo>
                  <a:pt x="96" y="17"/>
                </a:lnTo>
                <a:lnTo>
                  <a:pt x="91" y="15"/>
                </a:lnTo>
                <a:lnTo>
                  <a:pt x="85" y="12"/>
                </a:lnTo>
                <a:lnTo>
                  <a:pt x="79" y="11"/>
                </a:lnTo>
                <a:lnTo>
                  <a:pt x="73" y="9"/>
                </a:lnTo>
                <a:lnTo>
                  <a:pt x="67" y="8"/>
                </a:lnTo>
                <a:lnTo>
                  <a:pt x="61" y="6"/>
                </a:lnTo>
                <a:lnTo>
                  <a:pt x="55" y="4"/>
                </a:lnTo>
                <a:lnTo>
                  <a:pt x="50" y="3"/>
                </a:lnTo>
                <a:lnTo>
                  <a:pt x="47" y="2"/>
                </a:lnTo>
                <a:lnTo>
                  <a:pt x="43" y="0"/>
                </a:lnTo>
                <a:lnTo>
                  <a:pt x="41" y="0"/>
                </a:lnTo>
                <a:close/>
              </a:path>
            </a:pathLst>
          </a:custGeom>
          <a:solidFill>
            <a:srgbClr val="FCB8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7403" name="Freeform 126"/>
          <p:cNvSpPr>
            <a:spLocks/>
          </p:cNvSpPr>
          <p:nvPr/>
        </p:nvSpPr>
        <p:spPr bwMode="auto">
          <a:xfrm flipH="1">
            <a:off x="7242175" y="5434013"/>
            <a:ext cx="127000" cy="90487"/>
          </a:xfrm>
          <a:custGeom>
            <a:avLst/>
            <a:gdLst>
              <a:gd name="T0" fmla="*/ 2147483647 w 80"/>
              <a:gd name="T1" fmla="*/ 0 h 57"/>
              <a:gd name="T2" fmla="*/ 2147483647 w 80"/>
              <a:gd name="T3" fmla="*/ 2147483647 h 57"/>
              <a:gd name="T4" fmla="*/ 2147483647 w 80"/>
              <a:gd name="T5" fmla="*/ 2147483647 h 57"/>
              <a:gd name="T6" fmla="*/ 2147483647 w 80"/>
              <a:gd name="T7" fmla="*/ 2147483647 h 57"/>
              <a:gd name="T8" fmla="*/ 2147483647 w 80"/>
              <a:gd name="T9" fmla="*/ 2147483647 h 57"/>
              <a:gd name="T10" fmla="*/ 2147483647 w 80"/>
              <a:gd name="T11" fmla="*/ 2147483647 h 57"/>
              <a:gd name="T12" fmla="*/ 2147483647 w 80"/>
              <a:gd name="T13" fmla="*/ 2147483647 h 57"/>
              <a:gd name="T14" fmla="*/ 2147483647 w 80"/>
              <a:gd name="T15" fmla="*/ 2147483647 h 57"/>
              <a:gd name="T16" fmla="*/ 2147483647 w 80"/>
              <a:gd name="T17" fmla="*/ 2147483647 h 57"/>
              <a:gd name="T18" fmla="*/ 2147483647 w 80"/>
              <a:gd name="T19" fmla="*/ 2147483647 h 57"/>
              <a:gd name="T20" fmla="*/ 2147483647 w 80"/>
              <a:gd name="T21" fmla="*/ 2147483647 h 57"/>
              <a:gd name="T22" fmla="*/ 2147483647 w 80"/>
              <a:gd name="T23" fmla="*/ 2147483647 h 57"/>
              <a:gd name="T24" fmla="*/ 2147483647 w 80"/>
              <a:gd name="T25" fmla="*/ 2147483647 h 57"/>
              <a:gd name="T26" fmla="*/ 2147483647 w 80"/>
              <a:gd name="T27" fmla="*/ 2147483647 h 57"/>
              <a:gd name="T28" fmla="*/ 2147483647 w 80"/>
              <a:gd name="T29" fmla="*/ 2147483647 h 57"/>
              <a:gd name="T30" fmla="*/ 2147483647 w 80"/>
              <a:gd name="T31" fmla="*/ 2147483647 h 57"/>
              <a:gd name="T32" fmla="*/ 2147483647 w 80"/>
              <a:gd name="T33" fmla="*/ 2147483647 h 57"/>
              <a:gd name="T34" fmla="*/ 2147483647 w 80"/>
              <a:gd name="T35" fmla="*/ 2147483647 h 57"/>
              <a:gd name="T36" fmla="*/ 2147483647 w 80"/>
              <a:gd name="T37" fmla="*/ 2147483647 h 57"/>
              <a:gd name="T38" fmla="*/ 2147483647 w 80"/>
              <a:gd name="T39" fmla="*/ 2147483647 h 57"/>
              <a:gd name="T40" fmla="*/ 2147483647 w 80"/>
              <a:gd name="T41" fmla="*/ 2147483647 h 57"/>
              <a:gd name="T42" fmla="*/ 2147483647 w 80"/>
              <a:gd name="T43" fmla="*/ 2147483647 h 57"/>
              <a:gd name="T44" fmla="*/ 2147483647 w 80"/>
              <a:gd name="T45" fmla="*/ 2147483647 h 57"/>
              <a:gd name="T46" fmla="*/ 2147483647 w 80"/>
              <a:gd name="T47" fmla="*/ 2147483647 h 57"/>
              <a:gd name="T48" fmla="*/ 2147483647 w 80"/>
              <a:gd name="T49" fmla="*/ 2147483647 h 57"/>
              <a:gd name="T50" fmla="*/ 2147483647 w 80"/>
              <a:gd name="T51" fmla="*/ 2147483647 h 57"/>
              <a:gd name="T52" fmla="*/ 2147483647 w 80"/>
              <a:gd name="T53" fmla="*/ 2147483647 h 57"/>
              <a:gd name="T54" fmla="*/ 0 w 80"/>
              <a:gd name="T55" fmla="*/ 2147483647 h 57"/>
              <a:gd name="T56" fmla="*/ 2147483647 w 80"/>
              <a:gd name="T57" fmla="*/ 2147483647 h 57"/>
              <a:gd name="T58" fmla="*/ 2147483647 w 80"/>
              <a:gd name="T59" fmla="*/ 2147483647 h 57"/>
              <a:gd name="T60" fmla="*/ 2147483647 w 80"/>
              <a:gd name="T61" fmla="*/ 2147483647 h 57"/>
              <a:gd name="T62" fmla="*/ 2147483647 w 80"/>
              <a:gd name="T63" fmla="*/ 2147483647 h 57"/>
              <a:gd name="T64" fmla="*/ 2147483647 w 80"/>
              <a:gd name="T65" fmla="*/ 2147483647 h 57"/>
              <a:gd name="T66" fmla="*/ 2147483647 w 80"/>
              <a:gd name="T67" fmla="*/ 2147483647 h 57"/>
              <a:gd name="T68" fmla="*/ 2147483647 w 80"/>
              <a:gd name="T69" fmla="*/ 2147483647 h 57"/>
              <a:gd name="T70" fmla="*/ 2147483647 w 80"/>
              <a:gd name="T71" fmla="*/ 2147483647 h 57"/>
              <a:gd name="T72" fmla="*/ 2147483647 w 80"/>
              <a:gd name="T73" fmla="*/ 2147483647 h 57"/>
              <a:gd name="T74" fmla="*/ 2147483647 w 80"/>
              <a:gd name="T75" fmla="*/ 2147483647 h 57"/>
              <a:gd name="T76" fmla="*/ 2147483647 w 80"/>
              <a:gd name="T77" fmla="*/ 2147483647 h 57"/>
              <a:gd name="T78" fmla="*/ 2147483647 w 80"/>
              <a:gd name="T79" fmla="*/ 0 h 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57"/>
              <a:gd name="T122" fmla="*/ 80 w 80"/>
              <a:gd name="T123" fmla="*/ 57 h 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57">
                <a:moveTo>
                  <a:pt x="57" y="0"/>
                </a:moveTo>
                <a:lnTo>
                  <a:pt x="59" y="0"/>
                </a:lnTo>
                <a:lnTo>
                  <a:pt x="64" y="0"/>
                </a:lnTo>
                <a:lnTo>
                  <a:pt x="69" y="1"/>
                </a:lnTo>
                <a:lnTo>
                  <a:pt x="74" y="3"/>
                </a:lnTo>
                <a:lnTo>
                  <a:pt x="76" y="6"/>
                </a:lnTo>
                <a:lnTo>
                  <a:pt x="80" y="10"/>
                </a:lnTo>
                <a:lnTo>
                  <a:pt x="75" y="12"/>
                </a:lnTo>
                <a:lnTo>
                  <a:pt x="71" y="15"/>
                </a:lnTo>
                <a:lnTo>
                  <a:pt x="68" y="16"/>
                </a:lnTo>
                <a:lnTo>
                  <a:pt x="64" y="18"/>
                </a:lnTo>
                <a:lnTo>
                  <a:pt x="59" y="21"/>
                </a:lnTo>
                <a:lnTo>
                  <a:pt x="55" y="23"/>
                </a:lnTo>
                <a:lnTo>
                  <a:pt x="52" y="26"/>
                </a:lnTo>
                <a:lnTo>
                  <a:pt x="48" y="28"/>
                </a:lnTo>
                <a:lnTo>
                  <a:pt x="45" y="30"/>
                </a:lnTo>
                <a:lnTo>
                  <a:pt x="40" y="33"/>
                </a:lnTo>
                <a:lnTo>
                  <a:pt x="37" y="35"/>
                </a:lnTo>
                <a:lnTo>
                  <a:pt x="34" y="39"/>
                </a:lnTo>
                <a:lnTo>
                  <a:pt x="30" y="41"/>
                </a:lnTo>
                <a:lnTo>
                  <a:pt x="26" y="45"/>
                </a:lnTo>
                <a:lnTo>
                  <a:pt x="24" y="49"/>
                </a:lnTo>
                <a:lnTo>
                  <a:pt x="22" y="53"/>
                </a:lnTo>
                <a:lnTo>
                  <a:pt x="18" y="56"/>
                </a:lnTo>
                <a:lnTo>
                  <a:pt x="14" y="57"/>
                </a:lnTo>
                <a:lnTo>
                  <a:pt x="13" y="53"/>
                </a:lnTo>
                <a:lnTo>
                  <a:pt x="12" y="49"/>
                </a:lnTo>
                <a:lnTo>
                  <a:pt x="14" y="45"/>
                </a:lnTo>
                <a:lnTo>
                  <a:pt x="17" y="43"/>
                </a:lnTo>
                <a:lnTo>
                  <a:pt x="19" y="39"/>
                </a:lnTo>
                <a:lnTo>
                  <a:pt x="22" y="38"/>
                </a:lnTo>
                <a:lnTo>
                  <a:pt x="26" y="32"/>
                </a:lnTo>
                <a:lnTo>
                  <a:pt x="33" y="27"/>
                </a:lnTo>
                <a:lnTo>
                  <a:pt x="39" y="23"/>
                </a:lnTo>
                <a:lnTo>
                  <a:pt x="45" y="20"/>
                </a:lnTo>
                <a:lnTo>
                  <a:pt x="47" y="17"/>
                </a:lnTo>
                <a:lnTo>
                  <a:pt x="51" y="15"/>
                </a:lnTo>
                <a:lnTo>
                  <a:pt x="53" y="14"/>
                </a:lnTo>
                <a:lnTo>
                  <a:pt x="57" y="11"/>
                </a:lnTo>
                <a:lnTo>
                  <a:pt x="57" y="10"/>
                </a:lnTo>
                <a:lnTo>
                  <a:pt x="52" y="10"/>
                </a:lnTo>
                <a:lnTo>
                  <a:pt x="49" y="12"/>
                </a:lnTo>
                <a:lnTo>
                  <a:pt x="46" y="14"/>
                </a:lnTo>
                <a:lnTo>
                  <a:pt x="42" y="15"/>
                </a:lnTo>
                <a:lnTo>
                  <a:pt x="36" y="21"/>
                </a:lnTo>
                <a:lnTo>
                  <a:pt x="31" y="26"/>
                </a:lnTo>
                <a:lnTo>
                  <a:pt x="25" y="30"/>
                </a:lnTo>
                <a:lnTo>
                  <a:pt x="20" y="37"/>
                </a:lnTo>
                <a:lnTo>
                  <a:pt x="17" y="38"/>
                </a:lnTo>
                <a:lnTo>
                  <a:pt x="14" y="40"/>
                </a:lnTo>
                <a:lnTo>
                  <a:pt x="11" y="41"/>
                </a:lnTo>
                <a:lnTo>
                  <a:pt x="8" y="44"/>
                </a:lnTo>
                <a:lnTo>
                  <a:pt x="5" y="40"/>
                </a:lnTo>
                <a:lnTo>
                  <a:pt x="2" y="39"/>
                </a:lnTo>
                <a:lnTo>
                  <a:pt x="1" y="37"/>
                </a:lnTo>
                <a:lnTo>
                  <a:pt x="0" y="34"/>
                </a:lnTo>
                <a:lnTo>
                  <a:pt x="0" y="28"/>
                </a:lnTo>
                <a:lnTo>
                  <a:pt x="1" y="23"/>
                </a:lnTo>
                <a:lnTo>
                  <a:pt x="2" y="17"/>
                </a:lnTo>
                <a:lnTo>
                  <a:pt x="5" y="12"/>
                </a:lnTo>
                <a:lnTo>
                  <a:pt x="8" y="7"/>
                </a:lnTo>
                <a:lnTo>
                  <a:pt x="12" y="4"/>
                </a:lnTo>
                <a:lnTo>
                  <a:pt x="14" y="5"/>
                </a:lnTo>
                <a:lnTo>
                  <a:pt x="19" y="6"/>
                </a:lnTo>
                <a:lnTo>
                  <a:pt x="16" y="11"/>
                </a:lnTo>
                <a:lnTo>
                  <a:pt x="14" y="17"/>
                </a:lnTo>
                <a:lnTo>
                  <a:pt x="13" y="21"/>
                </a:lnTo>
                <a:lnTo>
                  <a:pt x="12" y="23"/>
                </a:lnTo>
                <a:lnTo>
                  <a:pt x="12" y="27"/>
                </a:lnTo>
                <a:lnTo>
                  <a:pt x="12" y="29"/>
                </a:lnTo>
                <a:lnTo>
                  <a:pt x="17" y="24"/>
                </a:lnTo>
                <a:lnTo>
                  <a:pt x="22" y="20"/>
                </a:lnTo>
                <a:lnTo>
                  <a:pt x="26" y="15"/>
                </a:lnTo>
                <a:lnTo>
                  <a:pt x="33" y="12"/>
                </a:lnTo>
                <a:lnTo>
                  <a:pt x="39" y="7"/>
                </a:lnTo>
                <a:lnTo>
                  <a:pt x="45" y="5"/>
                </a:lnTo>
                <a:lnTo>
                  <a:pt x="47" y="4"/>
                </a:lnTo>
                <a:lnTo>
                  <a:pt x="51" y="1"/>
                </a:lnTo>
                <a:lnTo>
                  <a:pt x="53" y="0"/>
                </a:lnTo>
                <a:lnTo>
                  <a:pt x="57" y="0"/>
                </a:lnTo>
                <a:close/>
              </a:path>
            </a:pathLst>
          </a:custGeom>
          <a:solidFill>
            <a:srgbClr val="0F59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Tree>
    <p:extLst>
      <p:ext uri="{BB962C8B-B14F-4D97-AF65-F5344CB8AC3E}">
        <p14:creationId xmlns:p14="http://schemas.microsoft.com/office/powerpoint/2010/main" val="67727917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Question 8:  Injecting Drug Use</a:t>
            </a:r>
          </a:p>
        </p:txBody>
      </p:sp>
      <p:sp>
        <p:nvSpPr>
          <p:cNvPr id="98307" name="Rectangle 3"/>
          <p:cNvSpPr>
            <a:spLocks noGrp="1" noChangeArrowheads="1"/>
          </p:cNvSpPr>
          <p:nvPr>
            <p:ph type="body" sz="half" idx="1"/>
          </p:nvPr>
        </p:nvSpPr>
        <p:spPr>
          <a:xfrm>
            <a:off x="685800" y="1600200"/>
            <a:ext cx="7848600" cy="4530725"/>
          </a:xfrm>
        </p:spPr>
        <p:txBody>
          <a:bodyPr/>
          <a:lstStyle/>
          <a:p>
            <a:pPr marL="533400" indent="-533400" eaLnBrk="1" hangingPunct="1">
              <a:buFont typeface="Wingdings" pitchFamily="2" charset="2"/>
              <a:buAutoNum type="arabicPeriod" startAt="8"/>
            </a:pPr>
            <a:r>
              <a:rPr lang="en-US" sz="2400" b="1" smtClean="0"/>
              <a:t>Have you ever used any drug by injection? </a:t>
            </a:r>
            <a:br>
              <a:rPr lang="en-US" sz="2400" b="1" smtClean="0"/>
            </a:br>
            <a:r>
              <a:rPr lang="en-US" sz="2400" i="1" smtClean="0"/>
              <a:t>(non-medical use only)</a:t>
            </a:r>
          </a:p>
          <a:p>
            <a:pPr marL="952500" lvl="1" indent="-495300" eaLnBrk="1" hangingPunct="1">
              <a:buSzTx/>
            </a:pPr>
            <a:r>
              <a:rPr lang="en-US" sz="2400" smtClean="0"/>
              <a:t>No, Never (0)</a:t>
            </a:r>
          </a:p>
          <a:p>
            <a:pPr marL="952500" lvl="1" indent="-495300" eaLnBrk="1" hangingPunct="1">
              <a:buSzTx/>
            </a:pPr>
            <a:r>
              <a:rPr lang="en-US" sz="2400" smtClean="0"/>
              <a:t>Yes, in the past 3 months (2)</a:t>
            </a:r>
          </a:p>
          <a:p>
            <a:pPr marL="952500" lvl="1" indent="-495300" eaLnBrk="1" hangingPunct="1">
              <a:buSzTx/>
            </a:pPr>
            <a:r>
              <a:rPr lang="en-US" sz="2400" smtClean="0"/>
              <a:t>Yes, but not in the past 3 months (1)</a:t>
            </a:r>
          </a:p>
          <a:p>
            <a:pPr marL="533400" indent="-533400" eaLnBrk="1" hangingPunct="1">
              <a:spcBef>
                <a:spcPct val="60000"/>
              </a:spcBef>
            </a:pPr>
            <a:r>
              <a:rPr lang="en-US" sz="2400" smtClean="0"/>
              <a:t>If yes, query about pattern of injecting:</a:t>
            </a:r>
          </a:p>
          <a:p>
            <a:pPr marL="533400" indent="-533400" eaLnBrk="1" hangingPunct="1">
              <a:buFont typeface="Wingdings" pitchFamily="2" charset="2"/>
              <a:buNone/>
            </a:pPr>
            <a:endParaRPr lang="en-US" sz="2600" smtClean="0"/>
          </a:p>
        </p:txBody>
      </p:sp>
      <p:sp>
        <p:nvSpPr>
          <p:cNvPr id="9830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4F579AB-D942-4566-B9F6-8FC673A5DA5D}" type="slidenum">
              <a:rPr lang="en-US" smtClean="0">
                <a:solidFill>
                  <a:srgbClr val="000000"/>
                </a:solidFill>
                <a:latin typeface="Arial Black" pitchFamily="34" charset="0"/>
              </a:rPr>
              <a:pPr/>
              <a:t>101</a:t>
            </a:fld>
            <a:endParaRPr lang="en-US" smtClean="0">
              <a:solidFill>
                <a:srgbClr val="000000"/>
              </a:solidFill>
              <a:latin typeface="Arial Black" pitchFamily="34" charset="0"/>
            </a:endParaRPr>
          </a:p>
        </p:txBody>
      </p:sp>
      <p:grpSp>
        <p:nvGrpSpPr>
          <p:cNvPr id="98309" name="Group 282"/>
          <p:cNvGrpSpPr>
            <a:grpSpLocks/>
          </p:cNvGrpSpPr>
          <p:nvPr/>
        </p:nvGrpSpPr>
        <p:grpSpPr bwMode="auto">
          <a:xfrm>
            <a:off x="2778125" y="4378325"/>
            <a:ext cx="3276600" cy="2109788"/>
            <a:chOff x="1750" y="2758"/>
            <a:chExt cx="2064" cy="1329"/>
          </a:xfrm>
        </p:grpSpPr>
        <p:grpSp>
          <p:nvGrpSpPr>
            <p:cNvPr id="98310" name="Group 281"/>
            <p:cNvGrpSpPr>
              <a:grpSpLocks/>
            </p:cNvGrpSpPr>
            <p:nvPr/>
          </p:nvGrpSpPr>
          <p:grpSpPr bwMode="auto">
            <a:xfrm>
              <a:off x="1764" y="2758"/>
              <a:ext cx="2038" cy="1323"/>
              <a:chOff x="1764" y="2758"/>
              <a:chExt cx="2038" cy="1323"/>
            </a:xfrm>
          </p:grpSpPr>
          <p:sp>
            <p:nvSpPr>
              <p:cNvPr id="98380" name="Freeform 12"/>
              <p:cNvSpPr>
                <a:spLocks/>
              </p:cNvSpPr>
              <p:nvPr/>
            </p:nvSpPr>
            <p:spPr bwMode="auto">
              <a:xfrm flipH="1">
                <a:off x="2506" y="3906"/>
                <a:ext cx="183" cy="90"/>
              </a:xfrm>
              <a:custGeom>
                <a:avLst/>
                <a:gdLst>
                  <a:gd name="T0" fmla="*/ 29 w 183"/>
                  <a:gd name="T1" fmla="*/ 28 h 90"/>
                  <a:gd name="T2" fmla="*/ 125 w 183"/>
                  <a:gd name="T3" fmla="*/ 72 h 90"/>
                  <a:gd name="T4" fmla="*/ 153 w 183"/>
                  <a:gd name="T5" fmla="*/ 86 h 90"/>
                  <a:gd name="T6" fmla="*/ 183 w 183"/>
                  <a:gd name="T7" fmla="*/ 90 h 90"/>
                  <a:gd name="T8" fmla="*/ 161 w 183"/>
                  <a:gd name="T9" fmla="*/ 61 h 90"/>
                  <a:gd name="T10" fmla="*/ 58 w 183"/>
                  <a:gd name="T11" fmla="*/ 7 h 90"/>
                  <a:gd name="T12" fmla="*/ 24 w 183"/>
                  <a:gd name="T13" fmla="*/ 4 h 90"/>
                  <a:gd name="T14" fmla="*/ 0 w 183"/>
                  <a:gd name="T15" fmla="*/ 0 h 90"/>
                  <a:gd name="T16" fmla="*/ 29 w 183"/>
                  <a:gd name="T17" fmla="*/ 28 h 90"/>
                  <a:gd name="T18" fmla="*/ 29 w 183"/>
                  <a:gd name="T19" fmla="*/ 28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90"/>
                  <a:gd name="T32" fmla="*/ 183 w 183"/>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90">
                    <a:moveTo>
                      <a:pt x="29" y="28"/>
                    </a:moveTo>
                    <a:lnTo>
                      <a:pt x="125" y="72"/>
                    </a:lnTo>
                    <a:lnTo>
                      <a:pt x="153" y="86"/>
                    </a:lnTo>
                    <a:lnTo>
                      <a:pt x="183" y="90"/>
                    </a:lnTo>
                    <a:lnTo>
                      <a:pt x="161" y="61"/>
                    </a:lnTo>
                    <a:lnTo>
                      <a:pt x="58" y="7"/>
                    </a:lnTo>
                    <a:lnTo>
                      <a:pt x="24" y="4"/>
                    </a:lnTo>
                    <a:lnTo>
                      <a:pt x="0" y="0"/>
                    </a:lnTo>
                    <a:lnTo>
                      <a:pt x="29" y="28"/>
                    </a:lnTo>
                    <a:close/>
                  </a:path>
                </a:pathLst>
              </a:custGeom>
              <a:solidFill>
                <a:srgbClr val="FFFF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1" name="Freeform 13"/>
              <p:cNvSpPr>
                <a:spLocks/>
              </p:cNvSpPr>
              <p:nvPr/>
            </p:nvSpPr>
            <p:spPr bwMode="auto">
              <a:xfrm flipH="1">
                <a:off x="2233" y="3937"/>
                <a:ext cx="815" cy="144"/>
              </a:xfrm>
              <a:custGeom>
                <a:avLst/>
                <a:gdLst>
                  <a:gd name="T0" fmla="*/ 0 w 815"/>
                  <a:gd name="T1" fmla="*/ 43 h 144"/>
                  <a:gd name="T2" fmla="*/ 88 w 815"/>
                  <a:gd name="T3" fmla="*/ 122 h 144"/>
                  <a:gd name="T4" fmla="*/ 109 w 815"/>
                  <a:gd name="T5" fmla="*/ 140 h 144"/>
                  <a:gd name="T6" fmla="*/ 128 w 815"/>
                  <a:gd name="T7" fmla="*/ 144 h 144"/>
                  <a:gd name="T8" fmla="*/ 210 w 815"/>
                  <a:gd name="T9" fmla="*/ 129 h 144"/>
                  <a:gd name="T10" fmla="*/ 383 w 815"/>
                  <a:gd name="T11" fmla="*/ 126 h 144"/>
                  <a:gd name="T12" fmla="*/ 465 w 815"/>
                  <a:gd name="T13" fmla="*/ 122 h 144"/>
                  <a:gd name="T14" fmla="*/ 554 w 815"/>
                  <a:gd name="T15" fmla="*/ 116 h 144"/>
                  <a:gd name="T16" fmla="*/ 718 w 815"/>
                  <a:gd name="T17" fmla="*/ 103 h 144"/>
                  <a:gd name="T18" fmla="*/ 815 w 815"/>
                  <a:gd name="T19" fmla="*/ 97 h 144"/>
                  <a:gd name="T20" fmla="*/ 803 w 815"/>
                  <a:gd name="T21" fmla="*/ 83 h 144"/>
                  <a:gd name="T22" fmla="*/ 756 w 815"/>
                  <a:gd name="T23" fmla="*/ 73 h 144"/>
                  <a:gd name="T24" fmla="*/ 657 w 815"/>
                  <a:gd name="T25" fmla="*/ 0 h 144"/>
                  <a:gd name="T26" fmla="*/ 559 w 815"/>
                  <a:gd name="T27" fmla="*/ 10 h 144"/>
                  <a:gd name="T28" fmla="*/ 498 w 815"/>
                  <a:gd name="T29" fmla="*/ 17 h 144"/>
                  <a:gd name="T30" fmla="*/ 519 w 815"/>
                  <a:gd name="T31" fmla="*/ 29 h 144"/>
                  <a:gd name="T32" fmla="*/ 538 w 815"/>
                  <a:gd name="T33" fmla="*/ 56 h 144"/>
                  <a:gd name="T34" fmla="*/ 512 w 815"/>
                  <a:gd name="T35" fmla="*/ 55 h 144"/>
                  <a:gd name="T36" fmla="*/ 481 w 815"/>
                  <a:gd name="T37" fmla="*/ 41 h 144"/>
                  <a:gd name="T38" fmla="*/ 438 w 815"/>
                  <a:gd name="T39" fmla="*/ 21 h 144"/>
                  <a:gd name="T40" fmla="*/ 394 w 815"/>
                  <a:gd name="T41" fmla="*/ 24 h 144"/>
                  <a:gd name="T42" fmla="*/ 228 w 815"/>
                  <a:gd name="T43" fmla="*/ 27 h 144"/>
                  <a:gd name="T44" fmla="*/ 0 w 815"/>
                  <a:gd name="T45" fmla="*/ 43 h 144"/>
                  <a:gd name="T46" fmla="*/ 0 w 815"/>
                  <a:gd name="T47" fmla="*/ 43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5"/>
                  <a:gd name="T73" fmla="*/ 0 h 144"/>
                  <a:gd name="T74" fmla="*/ 815 w 815"/>
                  <a:gd name="T75" fmla="*/ 144 h 1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5" h="144">
                    <a:moveTo>
                      <a:pt x="0" y="43"/>
                    </a:moveTo>
                    <a:lnTo>
                      <a:pt x="88" y="122"/>
                    </a:lnTo>
                    <a:lnTo>
                      <a:pt x="109" y="140"/>
                    </a:lnTo>
                    <a:lnTo>
                      <a:pt x="128" y="144"/>
                    </a:lnTo>
                    <a:lnTo>
                      <a:pt x="210" y="129"/>
                    </a:lnTo>
                    <a:lnTo>
                      <a:pt x="383" y="126"/>
                    </a:lnTo>
                    <a:lnTo>
                      <a:pt x="465" y="122"/>
                    </a:lnTo>
                    <a:lnTo>
                      <a:pt x="554" y="116"/>
                    </a:lnTo>
                    <a:lnTo>
                      <a:pt x="718" y="103"/>
                    </a:lnTo>
                    <a:lnTo>
                      <a:pt x="815" y="97"/>
                    </a:lnTo>
                    <a:lnTo>
                      <a:pt x="803" y="83"/>
                    </a:lnTo>
                    <a:lnTo>
                      <a:pt x="756" y="73"/>
                    </a:lnTo>
                    <a:lnTo>
                      <a:pt x="657" y="0"/>
                    </a:lnTo>
                    <a:lnTo>
                      <a:pt x="559" y="10"/>
                    </a:lnTo>
                    <a:lnTo>
                      <a:pt x="498" y="17"/>
                    </a:lnTo>
                    <a:lnTo>
                      <a:pt x="519" y="29"/>
                    </a:lnTo>
                    <a:lnTo>
                      <a:pt x="538" y="56"/>
                    </a:lnTo>
                    <a:lnTo>
                      <a:pt x="512" y="55"/>
                    </a:lnTo>
                    <a:lnTo>
                      <a:pt x="481" y="41"/>
                    </a:lnTo>
                    <a:lnTo>
                      <a:pt x="438" y="21"/>
                    </a:lnTo>
                    <a:lnTo>
                      <a:pt x="394" y="24"/>
                    </a:lnTo>
                    <a:lnTo>
                      <a:pt x="228" y="27"/>
                    </a:lnTo>
                    <a:lnTo>
                      <a:pt x="0" y="43"/>
                    </a:lnTo>
                    <a:close/>
                  </a:path>
                </a:pathLst>
              </a:custGeom>
              <a:solidFill>
                <a:srgbClr val="FFF5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2" name="Freeform 16"/>
              <p:cNvSpPr>
                <a:spLocks/>
              </p:cNvSpPr>
              <p:nvPr/>
            </p:nvSpPr>
            <p:spPr bwMode="auto">
              <a:xfrm flipH="1">
                <a:off x="2958" y="3105"/>
                <a:ext cx="838" cy="855"/>
              </a:xfrm>
              <a:custGeom>
                <a:avLst/>
                <a:gdLst>
                  <a:gd name="T0" fmla="*/ 827 w 838"/>
                  <a:gd name="T1" fmla="*/ 537 h 855"/>
                  <a:gd name="T2" fmla="*/ 804 w 838"/>
                  <a:gd name="T3" fmla="*/ 473 h 855"/>
                  <a:gd name="T4" fmla="*/ 790 w 838"/>
                  <a:gd name="T5" fmla="*/ 392 h 855"/>
                  <a:gd name="T6" fmla="*/ 777 w 838"/>
                  <a:gd name="T7" fmla="*/ 332 h 855"/>
                  <a:gd name="T8" fmla="*/ 783 w 838"/>
                  <a:gd name="T9" fmla="*/ 250 h 855"/>
                  <a:gd name="T10" fmla="*/ 774 w 838"/>
                  <a:gd name="T11" fmla="*/ 176 h 855"/>
                  <a:gd name="T12" fmla="*/ 754 w 838"/>
                  <a:gd name="T13" fmla="*/ 132 h 855"/>
                  <a:gd name="T14" fmla="*/ 751 w 838"/>
                  <a:gd name="T15" fmla="*/ 126 h 855"/>
                  <a:gd name="T16" fmla="*/ 743 w 838"/>
                  <a:gd name="T17" fmla="*/ 118 h 855"/>
                  <a:gd name="T18" fmla="*/ 732 w 838"/>
                  <a:gd name="T19" fmla="*/ 111 h 855"/>
                  <a:gd name="T20" fmla="*/ 719 w 838"/>
                  <a:gd name="T21" fmla="*/ 105 h 855"/>
                  <a:gd name="T22" fmla="*/ 709 w 838"/>
                  <a:gd name="T23" fmla="*/ 102 h 855"/>
                  <a:gd name="T24" fmla="*/ 654 w 838"/>
                  <a:gd name="T25" fmla="*/ 187 h 855"/>
                  <a:gd name="T26" fmla="*/ 565 w 838"/>
                  <a:gd name="T27" fmla="*/ 233 h 855"/>
                  <a:gd name="T28" fmla="*/ 568 w 838"/>
                  <a:gd name="T29" fmla="*/ 301 h 855"/>
                  <a:gd name="T30" fmla="*/ 584 w 838"/>
                  <a:gd name="T31" fmla="*/ 440 h 855"/>
                  <a:gd name="T32" fmla="*/ 519 w 838"/>
                  <a:gd name="T33" fmla="*/ 291 h 855"/>
                  <a:gd name="T34" fmla="*/ 473 w 838"/>
                  <a:gd name="T35" fmla="*/ 170 h 855"/>
                  <a:gd name="T36" fmla="*/ 430 w 838"/>
                  <a:gd name="T37" fmla="*/ 82 h 855"/>
                  <a:gd name="T38" fmla="*/ 418 w 838"/>
                  <a:gd name="T39" fmla="*/ 1 h 855"/>
                  <a:gd name="T40" fmla="*/ 370 w 838"/>
                  <a:gd name="T41" fmla="*/ 36 h 855"/>
                  <a:gd name="T42" fmla="*/ 313 w 838"/>
                  <a:gd name="T43" fmla="*/ 55 h 855"/>
                  <a:gd name="T44" fmla="*/ 211 w 838"/>
                  <a:gd name="T45" fmla="*/ 146 h 855"/>
                  <a:gd name="T46" fmla="*/ 156 w 838"/>
                  <a:gd name="T47" fmla="*/ 196 h 855"/>
                  <a:gd name="T48" fmla="*/ 89 w 838"/>
                  <a:gd name="T49" fmla="*/ 297 h 855"/>
                  <a:gd name="T50" fmla="*/ 94 w 838"/>
                  <a:gd name="T51" fmla="*/ 341 h 855"/>
                  <a:gd name="T52" fmla="*/ 82 w 838"/>
                  <a:gd name="T53" fmla="*/ 408 h 855"/>
                  <a:gd name="T54" fmla="*/ 64 w 838"/>
                  <a:gd name="T55" fmla="*/ 458 h 855"/>
                  <a:gd name="T56" fmla="*/ 64 w 838"/>
                  <a:gd name="T57" fmla="*/ 550 h 855"/>
                  <a:gd name="T58" fmla="*/ 70 w 838"/>
                  <a:gd name="T59" fmla="*/ 587 h 855"/>
                  <a:gd name="T60" fmla="*/ 53 w 838"/>
                  <a:gd name="T61" fmla="*/ 671 h 855"/>
                  <a:gd name="T62" fmla="*/ 22 w 838"/>
                  <a:gd name="T63" fmla="*/ 707 h 855"/>
                  <a:gd name="T64" fmla="*/ 26 w 838"/>
                  <a:gd name="T65" fmla="*/ 732 h 855"/>
                  <a:gd name="T66" fmla="*/ 21 w 838"/>
                  <a:gd name="T67" fmla="*/ 784 h 855"/>
                  <a:gd name="T68" fmla="*/ 359 w 838"/>
                  <a:gd name="T69" fmla="*/ 849 h 855"/>
                  <a:gd name="T70" fmla="*/ 260 w 838"/>
                  <a:gd name="T71" fmla="*/ 707 h 855"/>
                  <a:gd name="T72" fmla="*/ 379 w 838"/>
                  <a:gd name="T73" fmla="*/ 663 h 855"/>
                  <a:gd name="T74" fmla="*/ 444 w 838"/>
                  <a:gd name="T75" fmla="*/ 699 h 855"/>
                  <a:gd name="T76" fmla="*/ 600 w 838"/>
                  <a:gd name="T77" fmla="*/ 735 h 855"/>
                  <a:gd name="T78" fmla="*/ 645 w 838"/>
                  <a:gd name="T79" fmla="*/ 705 h 855"/>
                  <a:gd name="T80" fmla="*/ 645 w 838"/>
                  <a:gd name="T81" fmla="*/ 657 h 855"/>
                  <a:gd name="T82" fmla="*/ 688 w 838"/>
                  <a:gd name="T83" fmla="*/ 601 h 855"/>
                  <a:gd name="T84" fmla="*/ 790 w 838"/>
                  <a:gd name="T85" fmla="*/ 598 h 855"/>
                  <a:gd name="T86" fmla="*/ 838 w 838"/>
                  <a:gd name="T87" fmla="*/ 587 h 8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8"/>
                  <a:gd name="T133" fmla="*/ 0 h 855"/>
                  <a:gd name="T134" fmla="*/ 838 w 838"/>
                  <a:gd name="T135" fmla="*/ 855 h 8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8" h="855">
                    <a:moveTo>
                      <a:pt x="838" y="587"/>
                    </a:moveTo>
                    <a:lnTo>
                      <a:pt x="827" y="537"/>
                    </a:lnTo>
                    <a:lnTo>
                      <a:pt x="807" y="482"/>
                    </a:lnTo>
                    <a:lnTo>
                      <a:pt x="804" y="473"/>
                    </a:lnTo>
                    <a:lnTo>
                      <a:pt x="803" y="433"/>
                    </a:lnTo>
                    <a:lnTo>
                      <a:pt x="790" y="392"/>
                    </a:lnTo>
                    <a:lnTo>
                      <a:pt x="792" y="363"/>
                    </a:lnTo>
                    <a:lnTo>
                      <a:pt x="777" y="332"/>
                    </a:lnTo>
                    <a:lnTo>
                      <a:pt x="777" y="314"/>
                    </a:lnTo>
                    <a:lnTo>
                      <a:pt x="783" y="250"/>
                    </a:lnTo>
                    <a:lnTo>
                      <a:pt x="782" y="210"/>
                    </a:lnTo>
                    <a:lnTo>
                      <a:pt x="774" y="176"/>
                    </a:lnTo>
                    <a:lnTo>
                      <a:pt x="756" y="133"/>
                    </a:lnTo>
                    <a:lnTo>
                      <a:pt x="754" y="132"/>
                    </a:lnTo>
                    <a:lnTo>
                      <a:pt x="754" y="129"/>
                    </a:lnTo>
                    <a:lnTo>
                      <a:pt x="751" y="126"/>
                    </a:lnTo>
                    <a:lnTo>
                      <a:pt x="748" y="122"/>
                    </a:lnTo>
                    <a:lnTo>
                      <a:pt x="743" y="118"/>
                    </a:lnTo>
                    <a:lnTo>
                      <a:pt x="739" y="114"/>
                    </a:lnTo>
                    <a:lnTo>
                      <a:pt x="732" y="111"/>
                    </a:lnTo>
                    <a:lnTo>
                      <a:pt x="726" y="108"/>
                    </a:lnTo>
                    <a:lnTo>
                      <a:pt x="719" y="105"/>
                    </a:lnTo>
                    <a:lnTo>
                      <a:pt x="714" y="103"/>
                    </a:lnTo>
                    <a:lnTo>
                      <a:pt x="709" y="102"/>
                    </a:lnTo>
                    <a:lnTo>
                      <a:pt x="654" y="187"/>
                    </a:lnTo>
                    <a:lnTo>
                      <a:pt x="595" y="167"/>
                    </a:lnTo>
                    <a:lnTo>
                      <a:pt x="565" y="233"/>
                    </a:lnTo>
                    <a:lnTo>
                      <a:pt x="564" y="259"/>
                    </a:lnTo>
                    <a:lnTo>
                      <a:pt x="568" y="301"/>
                    </a:lnTo>
                    <a:lnTo>
                      <a:pt x="584" y="382"/>
                    </a:lnTo>
                    <a:lnTo>
                      <a:pt x="584" y="440"/>
                    </a:lnTo>
                    <a:lnTo>
                      <a:pt x="573" y="431"/>
                    </a:lnTo>
                    <a:lnTo>
                      <a:pt x="519" y="291"/>
                    </a:lnTo>
                    <a:lnTo>
                      <a:pt x="491" y="218"/>
                    </a:lnTo>
                    <a:lnTo>
                      <a:pt x="473" y="170"/>
                    </a:lnTo>
                    <a:lnTo>
                      <a:pt x="447" y="114"/>
                    </a:lnTo>
                    <a:lnTo>
                      <a:pt x="430" y="82"/>
                    </a:lnTo>
                    <a:lnTo>
                      <a:pt x="422" y="52"/>
                    </a:lnTo>
                    <a:lnTo>
                      <a:pt x="418" y="1"/>
                    </a:lnTo>
                    <a:lnTo>
                      <a:pt x="403" y="0"/>
                    </a:lnTo>
                    <a:lnTo>
                      <a:pt x="370" y="36"/>
                    </a:lnTo>
                    <a:lnTo>
                      <a:pt x="319" y="49"/>
                    </a:lnTo>
                    <a:lnTo>
                      <a:pt x="313" y="55"/>
                    </a:lnTo>
                    <a:lnTo>
                      <a:pt x="283" y="89"/>
                    </a:lnTo>
                    <a:lnTo>
                      <a:pt x="211" y="146"/>
                    </a:lnTo>
                    <a:lnTo>
                      <a:pt x="184" y="166"/>
                    </a:lnTo>
                    <a:lnTo>
                      <a:pt x="156" y="196"/>
                    </a:lnTo>
                    <a:lnTo>
                      <a:pt x="104" y="240"/>
                    </a:lnTo>
                    <a:lnTo>
                      <a:pt x="89" y="297"/>
                    </a:lnTo>
                    <a:lnTo>
                      <a:pt x="89" y="304"/>
                    </a:lnTo>
                    <a:lnTo>
                      <a:pt x="94" y="341"/>
                    </a:lnTo>
                    <a:lnTo>
                      <a:pt x="91" y="369"/>
                    </a:lnTo>
                    <a:lnTo>
                      <a:pt x="82" y="408"/>
                    </a:lnTo>
                    <a:lnTo>
                      <a:pt x="80" y="436"/>
                    </a:lnTo>
                    <a:lnTo>
                      <a:pt x="64" y="458"/>
                    </a:lnTo>
                    <a:lnTo>
                      <a:pt x="64" y="493"/>
                    </a:lnTo>
                    <a:lnTo>
                      <a:pt x="64" y="550"/>
                    </a:lnTo>
                    <a:lnTo>
                      <a:pt x="58" y="567"/>
                    </a:lnTo>
                    <a:lnTo>
                      <a:pt x="70" y="587"/>
                    </a:lnTo>
                    <a:lnTo>
                      <a:pt x="56" y="601"/>
                    </a:lnTo>
                    <a:lnTo>
                      <a:pt x="53" y="671"/>
                    </a:lnTo>
                    <a:lnTo>
                      <a:pt x="49" y="680"/>
                    </a:lnTo>
                    <a:lnTo>
                      <a:pt x="22" y="707"/>
                    </a:lnTo>
                    <a:lnTo>
                      <a:pt x="21" y="716"/>
                    </a:lnTo>
                    <a:lnTo>
                      <a:pt x="26" y="732"/>
                    </a:lnTo>
                    <a:lnTo>
                      <a:pt x="32" y="746"/>
                    </a:lnTo>
                    <a:lnTo>
                      <a:pt x="21" y="784"/>
                    </a:lnTo>
                    <a:lnTo>
                      <a:pt x="0" y="855"/>
                    </a:lnTo>
                    <a:lnTo>
                      <a:pt x="359" y="849"/>
                    </a:lnTo>
                    <a:lnTo>
                      <a:pt x="295" y="765"/>
                    </a:lnTo>
                    <a:lnTo>
                      <a:pt x="260" y="707"/>
                    </a:lnTo>
                    <a:lnTo>
                      <a:pt x="351" y="673"/>
                    </a:lnTo>
                    <a:lnTo>
                      <a:pt x="379" y="663"/>
                    </a:lnTo>
                    <a:lnTo>
                      <a:pt x="430" y="664"/>
                    </a:lnTo>
                    <a:lnTo>
                      <a:pt x="444" y="699"/>
                    </a:lnTo>
                    <a:lnTo>
                      <a:pt x="490" y="707"/>
                    </a:lnTo>
                    <a:lnTo>
                      <a:pt x="600" y="735"/>
                    </a:lnTo>
                    <a:lnTo>
                      <a:pt x="617" y="740"/>
                    </a:lnTo>
                    <a:lnTo>
                      <a:pt x="645" y="705"/>
                    </a:lnTo>
                    <a:lnTo>
                      <a:pt x="638" y="671"/>
                    </a:lnTo>
                    <a:lnTo>
                      <a:pt x="645" y="657"/>
                    </a:lnTo>
                    <a:lnTo>
                      <a:pt x="681" y="622"/>
                    </a:lnTo>
                    <a:lnTo>
                      <a:pt x="688" y="601"/>
                    </a:lnTo>
                    <a:lnTo>
                      <a:pt x="743" y="601"/>
                    </a:lnTo>
                    <a:lnTo>
                      <a:pt x="790" y="598"/>
                    </a:lnTo>
                    <a:lnTo>
                      <a:pt x="817" y="592"/>
                    </a:lnTo>
                    <a:lnTo>
                      <a:pt x="838" y="587"/>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3" name="Freeform 17"/>
              <p:cNvSpPr>
                <a:spLocks/>
              </p:cNvSpPr>
              <p:nvPr/>
            </p:nvSpPr>
            <p:spPr bwMode="auto">
              <a:xfrm flipH="1">
                <a:off x="3181" y="3135"/>
                <a:ext cx="223" cy="537"/>
              </a:xfrm>
              <a:custGeom>
                <a:avLst/>
                <a:gdLst>
                  <a:gd name="T0" fmla="*/ 122 w 223"/>
                  <a:gd name="T1" fmla="*/ 292 h 537"/>
                  <a:gd name="T2" fmla="*/ 223 w 223"/>
                  <a:gd name="T3" fmla="*/ 501 h 537"/>
                  <a:gd name="T4" fmla="*/ 212 w 223"/>
                  <a:gd name="T5" fmla="*/ 536 h 537"/>
                  <a:gd name="T6" fmla="*/ 202 w 223"/>
                  <a:gd name="T7" fmla="*/ 526 h 537"/>
                  <a:gd name="T8" fmla="*/ 184 w 223"/>
                  <a:gd name="T9" fmla="*/ 511 h 537"/>
                  <a:gd name="T10" fmla="*/ 164 w 223"/>
                  <a:gd name="T11" fmla="*/ 491 h 537"/>
                  <a:gd name="T12" fmla="*/ 141 w 223"/>
                  <a:gd name="T13" fmla="*/ 469 h 537"/>
                  <a:gd name="T14" fmla="*/ 119 w 223"/>
                  <a:gd name="T15" fmla="*/ 447 h 537"/>
                  <a:gd name="T16" fmla="*/ 104 w 223"/>
                  <a:gd name="T17" fmla="*/ 427 h 537"/>
                  <a:gd name="T18" fmla="*/ 94 w 223"/>
                  <a:gd name="T19" fmla="*/ 413 h 537"/>
                  <a:gd name="T20" fmla="*/ 94 w 223"/>
                  <a:gd name="T21" fmla="*/ 404 h 537"/>
                  <a:gd name="T22" fmla="*/ 98 w 223"/>
                  <a:gd name="T23" fmla="*/ 393 h 537"/>
                  <a:gd name="T24" fmla="*/ 105 w 223"/>
                  <a:gd name="T25" fmla="*/ 383 h 537"/>
                  <a:gd name="T26" fmla="*/ 111 w 223"/>
                  <a:gd name="T27" fmla="*/ 371 h 537"/>
                  <a:gd name="T28" fmla="*/ 117 w 223"/>
                  <a:gd name="T29" fmla="*/ 360 h 537"/>
                  <a:gd name="T30" fmla="*/ 122 w 223"/>
                  <a:gd name="T31" fmla="*/ 351 h 537"/>
                  <a:gd name="T32" fmla="*/ 124 w 223"/>
                  <a:gd name="T33" fmla="*/ 341 h 537"/>
                  <a:gd name="T34" fmla="*/ 117 w 223"/>
                  <a:gd name="T35" fmla="*/ 340 h 537"/>
                  <a:gd name="T36" fmla="*/ 108 w 223"/>
                  <a:gd name="T37" fmla="*/ 341 h 537"/>
                  <a:gd name="T38" fmla="*/ 98 w 223"/>
                  <a:gd name="T39" fmla="*/ 345 h 537"/>
                  <a:gd name="T40" fmla="*/ 87 w 223"/>
                  <a:gd name="T41" fmla="*/ 348 h 537"/>
                  <a:gd name="T42" fmla="*/ 75 w 223"/>
                  <a:gd name="T43" fmla="*/ 350 h 537"/>
                  <a:gd name="T44" fmla="*/ 65 w 223"/>
                  <a:gd name="T45" fmla="*/ 351 h 537"/>
                  <a:gd name="T46" fmla="*/ 57 w 223"/>
                  <a:gd name="T47" fmla="*/ 349 h 537"/>
                  <a:gd name="T48" fmla="*/ 53 w 223"/>
                  <a:gd name="T49" fmla="*/ 344 h 537"/>
                  <a:gd name="T50" fmla="*/ 51 w 223"/>
                  <a:gd name="T51" fmla="*/ 334 h 537"/>
                  <a:gd name="T52" fmla="*/ 48 w 223"/>
                  <a:gd name="T53" fmla="*/ 315 h 537"/>
                  <a:gd name="T54" fmla="*/ 45 w 223"/>
                  <a:gd name="T55" fmla="*/ 291 h 537"/>
                  <a:gd name="T56" fmla="*/ 41 w 223"/>
                  <a:gd name="T57" fmla="*/ 264 h 537"/>
                  <a:gd name="T58" fmla="*/ 37 w 223"/>
                  <a:gd name="T59" fmla="*/ 238 h 537"/>
                  <a:gd name="T60" fmla="*/ 34 w 223"/>
                  <a:gd name="T61" fmla="*/ 215 h 537"/>
                  <a:gd name="T62" fmla="*/ 30 w 223"/>
                  <a:gd name="T63" fmla="*/ 196 h 537"/>
                  <a:gd name="T64" fmla="*/ 30 w 223"/>
                  <a:gd name="T65" fmla="*/ 185 h 537"/>
                  <a:gd name="T66" fmla="*/ 0 w 223"/>
                  <a:gd name="T67" fmla="*/ 47 h 537"/>
                  <a:gd name="T68" fmla="*/ 31 w 223"/>
                  <a:gd name="T69" fmla="*/ 54 h 5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3"/>
                  <a:gd name="T106" fmla="*/ 0 h 537"/>
                  <a:gd name="T107" fmla="*/ 223 w 223"/>
                  <a:gd name="T108" fmla="*/ 537 h 5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3" h="537">
                    <a:moveTo>
                      <a:pt x="31" y="54"/>
                    </a:moveTo>
                    <a:lnTo>
                      <a:pt x="122" y="292"/>
                    </a:lnTo>
                    <a:lnTo>
                      <a:pt x="165" y="391"/>
                    </a:lnTo>
                    <a:lnTo>
                      <a:pt x="223" y="501"/>
                    </a:lnTo>
                    <a:lnTo>
                      <a:pt x="214" y="537"/>
                    </a:lnTo>
                    <a:lnTo>
                      <a:pt x="212" y="536"/>
                    </a:lnTo>
                    <a:lnTo>
                      <a:pt x="208" y="533"/>
                    </a:lnTo>
                    <a:lnTo>
                      <a:pt x="202" y="526"/>
                    </a:lnTo>
                    <a:lnTo>
                      <a:pt x="194" y="520"/>
                    </a:lnTo>
                    <a:lnTo>
                      <a:pt x="184" y="511"/>
                    </a:lnTo>
                    <a:lnTo>
                      <a:pt x="175" y="501"/>
                    </a:lnTo>
                    <a:lnTo>
                      <a:pt x="164" y="491"/>
                    </a:lnTo>
                    <a:lnTo>
                      <a:pt x="152" y="481"/>
                    </a:lnTo>
                    <a:lnTo>
                      <a:pt x="141" y="469"/>
                    </a:lnTo>
                    <a:lnTo>
                      <a:pt x="130" y="458"/>
                    </a:lnTo>
                    <a:lnTo>
                      <a:pt x="119" y="447"/>
                    </a:lnTo>
                    <a:lnTo>
                      <a:pt x="111" y="437"/>
                    </a:lnTo>
                    <a:lnTo>
                      <a:pt x="104" y="427"/>
                    </a:lnTo>
                    <a:lnTo>
                      <a:pt x="98" y="419"/>
                    </a:lnTo>
                    <a:lnTo>
                      <a:pt x="94" y="413"/>
                    </a:lnTo>
                    <a:lnTo>
                      <a:pt x="94" y="408"/>
                    </a:lnTo>
                    <a:lnTo>
                      <a:pt x="94" y="404"/>
                    </a:lnTo>
                    <a:lnTo>
                      <a:pt x="96" y="399"/>
                    </a:lnTo>
                    <a:lnTo>
                      <a:pt x="98" y="393"/>
                    </a:lnTo>
                    <a:lnTo>
                      <a:pt x="101" y="389"/>
                    </a:lnTo>
                    <a:lnTo>
                      <a:pt x="105" y="383"/>
                    </a:lnTo>
                    <a:lnTo>
                      <a:pt x="108" y="378"/>
                    </a:lnTo>
                    <a:lnTo>
                      <a:pt x="111" y="371"/>
                    </a:lnTo>
                    <a:lnTo>
                      <a:pt x="115" y="367"/>
                    </a:lnTo>
                    <a:lnTo>
                      <a:pt x="117" y="360"/>
                    </a:lnTo>
                    <a:lnTo>
                      <a:pt x="120" y="356"/>
                    </a:lnTo>
                    <a:lnTo>
                      <a:pt x="122" y="351"/>
                    </a:lnTo>
                    <a:lnTo>
                      <a:pt x="124" y="348"/>
                    </a:lnTo>
                    <a:lnTo>
                      <a:pt x="124" y="341"/>
                    </a:lnTo>
                    <a:lnTo>
                      <a:pt x="121" y="340"/>
                    </a:lnTo>
                    <a:lnTo>
                      <a:pt x="117" y="340"/>
                    </a:lnTo>
                    <a:lnTo>
                      <a:pt x="113" y="341"/>
                    </a:lnTo>
                    <a:lnTo>
                      <a:pt x="108" y="341"/>
                    </a:lnTo>
                    <a:lnTo>
                      <a:pt x="104" y="344"/>
                    </a:lnTo>
                    <a:lnTo>
                      <a:pt x="98" y="345"/>
                    </a:lnTo>
                    <a:lnTo>
                      <a:pt x="92" y="347"/>
                    </a:lnTo>
                    <a:lnTo>
                      <a:pt x="87" y="348"/>
                    </a:lnTo>
                    <a:lnTo>
                      <a:pt x="81" y="350"/>
                    </a:lnTo>
                    <a:lnTo>
                      <a:pt x="75" y="350"/>
                    </a:lnTo>
                    <a:lnTo>
                      <a:pt x="70" y="351"/>
                    </a:lnTo>
                    <a:lnTo>
                      <a:pt x="65" y="351"/>
                    </a:lnTo>
                    <a:lnTo>
                      <a:pt x="62" y="351"/>
                    </a:lnTo>
                    <a:lnTo>
                      <a:pt x="57" y="349"/>
                    </a:lnTo>
                    <a:lnTo>
                      <a:pt x="55" y="347"/>
                    </a:lnTo>
                    <a:lnTo>
                      <a:pt x="53" y="344"/>
                    </a:lnTo>
                    <a:lnTo>
                      <a:pt x="52" y="340"/>
                    </a:lnTo>
                    <a:lnTo>
                      <a:pt x="51" y="334"/>
                    </a:lnTo>
                    <a:lnTo>
                      <a:pt x="51" y="325"/>
                    </a:lnTo>
                    <a:lnTo>
                      <a:pt x="48" y="315"/>
                    </a:lnTo>
                    <a:lnTo>
                      <a:pt x="47" y="304"/>
                    </a:lnTo>
                    <a:lnTo>
                      <a:pt x="45" y="291"/>
                    </a:lnTo>
                    <a:lnTo>
                      <a:pt x="43" y="278"/>
                    </a:lnTo>
                    <a:lnTo>
                      <a:pt x="41" y="264"/>
                    </a:lnTo>
                    <a:lnTo>
                      <a:pt x="40" y="251"/>
                    </a:lnTo>
                    <a:lnTo>
                      <a:pt x="37" y="238"/>
                    </a:lnTo>
                    <a:lnTo>
                      <a:pt x="35" y="226"/>
                    </a:lnTo>
                    <a:lnTo>
                      <a:pt x="34" y="215"/>
                    </a:lnTo>
                    <a:lnTo>
                      <a:pt x="32" y="205"/>
                    </a:lnTo>
                    <a:lnTo>
                      <a:pt x="30" y="196"/>
                    </a:lnTo>
                    <a:lnTo>
                      <a:pt x="30" y="190"/>
                    </a:lnTo>
                    <a:lnTo>
                      <a:pt x="30" y="185"/>
                    </a:lnTo>
                    <a:lnTo>
                      <a:pt x="0" y="47"/>
                    </a:lnTo>
                    <a:lnTo>
                      <a:pt x="4" y="0"/>
                    </a:lnTo>
                    <a:lnTo>
                      <a:pt x="31" y="54"/>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4" name="Freeform 18"/>
              <p:cNvSpPr>
                <a:spLocks/>
              </p:cNvSpPr>
              <p:nvPr/>
            </p:nvSpPr>
            <p:spPr bwMode="auto">
              <a:xfrm flipH="1">
                <a:off x="3631" y="3590"/>
                <a:ext cx="99" cy="231"/>
              </a:xfrm>
              <a:custGeom>
                <a:avLst/>
                <a:gdLst>
                  <a:gd name="T0" fmla="*/ 42 w 99"/>
                  <a:gd name="T1" fmla="*/ 23 h 231"/>
                  <a:gd name="T2" fmla="*/ 98 w 99"/>
                  <a:gd name="T3" fmla="*/ 198 h 231"/>
                  <a:gd name="T4" fmla="*/ 98 w 99"/>
                  <a:gd name="T5" fmla="*/ 199 h 231"/>
                  <a:gd name="T6" fmla="*/ 98 w 99"/>
                  <a:gd name="T7" fmla="*/ 202 h 231"/>
                  <a:gd name="T8" fmla="*/ 99 w 99"/>
                  <a:gd name="T9" fmla="*/ 206 h 231"/>
                  <a:gd name="T10" fmla="*/ 99 w 99"/>
                  <a:gd name="T11" fmla="*/ 212 h 231"/>
                  <a:gd name="T12" fmla="*/ 99 w 99"/>
                  <a:gd name="T13" fmla="*/ 216 h 231"/>
                  <a:gd name="T14" fmla="*/ 99 w 99"/>
                  <a:gd name="T15" fmla="*/ 222 h 231"/>
                  <a:gd name="T16" fmla="*/ 99 w 99"/>
                  <a:gd name="T17" fmla="*/ 225 h 231"/>
                  <a:gd name="T18" fmla="*/ 98 w 99"/>
                  <a:gd name="T19" fmla="*/ 227 h 231"/>
                  <a:gd name="T20" fmla="*/ 95 w 99"/>
                  <a:gd name="T21" fmla="*/ 227 h 231"/>
                  <a:gd name="T22" fmla="*/ 90 w 99"/>
                  <a:gd name="T23" fmla="*/ 228 h 231"/>
                  <a:gd name="T24" fmla="*/ 83 w 99"/>
                  <a:gd name="T25" fmla="*/ 228 h 231"/>
                  <a:gd name="T26" fmla="*/ 77 w 99"/>
                  <a:gd name="T27" fmla="*/ 228 h 231"/>
                  <a:gd name="T28" fmla="*/ 70 w 99"/>
                  <a:gd name="T29" fmla="*/ 228 h 231"/>
                  <a:gd name="T30" fmla="*/ 66 w 99"/>
                  <a:gd name="T31" fmla="*/ 230 h 231"/>
                  <a:gd name="T32" fmla="*/ 61 w 99"/>
                  <a:gd name="T33" fmla="*/ 230 h 231"/>
                  <a:gd name="T34" fmla="*/ 60 w 99"/>
                  <a:gd name="T35" fmla="*/ 231 h 231"/>
                  <a:gd name="T36" fmla="*/ 0 w 99"/>
                  <a:gd name="T37" fmla="*/ 195 h 231"/>
                  <a:gd name="T38" fmla="*/ 2 w 99"/>
                  <a:gd name="T39" fmla="*/ 195 h 231"/>
                  <a:gd name="T40" fmla="*/ 4 w 99"/>
                  <a:gd name="T41" fmla="*/ 195 h 231"/>
                  <a:gd name="T42" fmla="*/ 9 w 99"/>
                  <a:gd name="T43" fmla="*/ 195 h 231"/>
                  <a:gd name="T44" fmla="*/ 13 w 99"/>
                  <a:gd name="T45" fmla="*/ 195 h 231"/>
                  <a:gd name="T46" fmla="*/ 18 w 99"/>
                  <a:gd name="T47" fmla="*/ 195 h 231"/>
                  <a:gd name="T48" fmla="*/ 25 w 99"/>
                  <a:gd name="T49" fmla="*/ 197 h 231"/>
                  <a:gd name="T50" fmla="*/ 31 w 99"/>
                  <a:gd name="T51" fmla="*/ 197 h 231"/>
                  <a:gd name="T52" fmla="*/ 36 w 99"/>
                  <a:gd name="T53" fmla="*/ 197 h 231"/>
                  <a:gd name="T54" fmla="*/ 43 w 99"/>
                  <a:gd name="T55" fmla="*/ 197 h 231"/>
                  <a:gd name="T56" fmla="*/ 48 w 99"/>
                  <a:gd name="T57" fmla="*/ 197 h 231"/>
                  <a:gd name="T58" fmla="*/ 54 w 99"/>
                  <a:gd name="T59" fmla="*/ 197 h 231"/>
                  <a:gd name="T60" fmla="*/ 58 w 99"/>
                  <a:gd name="T61" fmla="*/ 195 h 231"/>
                  <a:gd name="T62" fmla="*/ 63 w 99"/>
                  <a:gd name="T63" fmla="*/ 195 h 231"/>
                  <a:gd name="T64" fmla="*/ 65 w 99"/>
                  <a:gd name="T65" fmla="*/ 194 h 231"/>
                  <a:gd name="T66" fmla="*/ 67 w 99"/>
                  <a:gd name="T67" fmla="*/ 193 h 231"/>
                  <a:gd name="T68" fmla="*/ 66 w 99"/>
                  <a:gd name="T69" fmla="*/ 190 h 231"/>
                  <a:gd name="T70" fmla="*/ 60 w 99"/>
                  <a:gd name="T71" fmla="*/ 186 h 231"/>
                  <a:gd name="T72" fmla="*/ 55 w 99"/>
                  <a:gd name="T73" fmla="*/ 183 h 231"/>
                  <a:gd name="T74" fmla="*/ 52 w 99"/>
                  <a:gd name="T75" fmla="*/ 181 h 231"/>
                  <a:gd name="T76" fmla="*/ 46 w 99"/>
                  <a:gd name="T77" fmla="*/ 179 h 231"/>
                  <a:gd name="T78" fmla="*/ 42 w 99"/>
                  <a:gd name="T79" fmla="*/ 177 h 231"/>
                  <a:gd name="T80" fmla="*/ 36 w 99"/>
                  <a:gd name="T81" fmla="*/ 175 h 231"/>
                  <a:gd name="T82" fmla="*/ 31 w 99"/>
                  <a:gd name="T83" fmla="*/ 172 h 231"/>
                  <a:gd name="T84" fmla="*/ 25 w 99"/>
                  <a:gd name="T85" fmla="*/ 169 h 231"/>
                  <a:gd name="T86" fmla="*/ 22 w 99"/>
                  <a:gd name="T87" fmla="*/ 167 h 231"/>
                  <a:gd name="T88" fmla="*/ 17 w 99"/>
                  <a:gd name="T89" fmla="*/ 165 h 231"/>
                  <a:gd name="T90" fmla="*/ 15 w 99"/>
                  <a:gd name="T91" fmla="*/ 162 h 231"/>
                  <a:gd name="T92" fmla="*/ 13 w 99"/>
                  <a:gd name="T93" fmla="*/ 160 h 231"/>
                  <a:gd name="T94" fmla="*/ 13 w 99"/>
                  <a:gd name="T95" fmla="*/ 158 h 231"/>
                  <a:gd name="T96" fmla="*/ 14 w 99"/>
                  <a:gd name="T97" fmla="*/ 153 h 231"/>
                  <a:gd name="T98" fmla="*/ 17 w 99"/>
                  <a:gd name="T99" fmla="*/ 147 h 231"/>
                  <a:gd name="T100" fmla="*/ 21 w 99"/>
                  <a:gd name="T101" fmla="*/ 140 h 231"/>
                  <a:gd name="T102" fmla="*/ 27 w 99"/>
                  <a:gd name="T103" fmla="*/ 137 h 231"/>
                  <a:gd name="T104" fmla="*/ 33 w 99"/>
                  <a:gd name="T105" fmla="*/ 132 h 231"/>
                  <a:gd name="T106" fmla="*/ 38 w 99"/>
                  <a:gd name="T107" fmla="*/ 129 h 231"/>
                  <a:gd name="T108" fmla="*/ 42 w 99"/>
                  <a:gd name="T109" fmla="*/ 126 h 231"/>
                  <a:gd name="T110" fmla="*/ 43 w 99"/>
                  <a:gd name="T111" fmla="*/ 126 h 231"/>
                  <a:gd name="T112" fmla="*/ 35 w 99"/>
                  <a:gd name="T113" fmla="*/ 56 h 231"/>
                  <a:gd name="T114" fmla="*/ 13 w 99"/>
                  <a:gd name="T115" fmla="*/ 0 h 231"/>
                  <a:gd name="T116" fmla="*/ 42 w 99"/>
                  <a:gd name="T117" fmla="*/ 23 h 231"/>
                  <a:gd name="T118" fmla="*/ 42 w 99"/>
                  <a:gd name="T119" fmla="*/ 23 h 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231"/>
                  <a:gd name="T182" fmla="*/ 99 w 99"/>
                  <a:gd name="T183" fmla="*/ 231 h 2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231">
                    <a:moveTo>
                      <a:pt x="42" y="23"/>
                    </a:moveTo>
                    <a:lnTo>
                      <a:pt x="98" y="198"/>
                    </a:lnTo>
                    <a:lnTo>
                      <a:pt x="98" y="199"/>
                    </a:lnTo>
                    <a:lnTo>
                      <a:pt x="98" y="202"/>
                    </a:lnTo>
                    <a:lnTo>
                      <a:pt x="99" y="206"/>
                    </a:lnTo>
                    <a:lnTo>
                      <a:pt x="99" y="212"/>
                    </a:lnTo>
                    <a:lnTo>
                      <a:pt x="99" y="216"/>
                    </a:lnTo>
                    <a:lnTo>
                      <a:pt x="99" y="222"/>
                    </a:lnTo>
                    <a:lnTo>
                      <a:pt x="99" y="225"/>
                    </a:lnTo>
                    <a:lnTo>
                      <a:pt x="98" y="227"/>
                    </a:lnTo>
                    <a:lnTo>
                      <a:pt x="95" y="227"/>
                    </a:lnTo>
                    <a:lnTo>
                      <a:pt x="90" y="228"/>
                    </a:lnTo>
                    <a:lnTo>
                      <a:pt x="83" y="228"/>
                    </a:lnTo>
                    <a:lnTo>
                      <a:pt x="77" y="228"/>
                    </a:lnTo>
                    <a:lnTo>
                      <a:pt x="70" y="228"/>
                    </a:lnTo>
                    <a:lnTo>
                      <a:pt x="66" y="230"/>
                    </a:lnTo>
                    <a:lnTo>
                      <a:pt x="61" y="230"/>
                    </a:lnTo>
                    <a:lnTo>
                      <a:pt x="60" y="231"/>
                    </a:lnTo>
                    <a:lnTo>
                      <a:pt x="0" y="195"/>
                    </a:lnTo>
                    <a:lnTo>
                      <a:pt x="2" y="195"/>
                    </a:lnTo>
                    <a:lnTo>
                      <a:pt x="4" y="195"/>
                    </a:lnTo>
                    <a:lnTo>
                      <a:pt x="9" y="195"/>
                    </a:lnTo>
                    <a:lnTo>
                      <a:pt x="13" y="195"/>
                    </a:lnTo>
                    <a:lnTo>
                      <a:pt x="18" y="195"/>
                    </a:lnTo>
                    <a:lnTo>
                      <a:pt x="25" y="197"/>
                    </a:lnTo>
                    <a:lnTo>
                      <a:pt x="31" y="197"/>
                    </a:lnTo>
                    <a:lnTo>
                      <a:pt x="36" y="197"/>
                    </a:lnTo>
                    <a:lnTo>
                      <a:pt x="43" y="197"/>
                    </a:lnTo>
                    <a:lnTo>
                      <a:pt x="48" y="197"/>
                    </a:lnTo>
                    <a:lnTo>
                      <a:pt x="54" y="197"/>
                    </a:lnTo>
                    <a:lnTo>
                      <a:pt x="58" y="195"/>
                    </a:lnTo>
                    <a:lnTo>
                      <a:pt x="63" y="195"/>
                    </a:lnTo>
                    <a:lnTo>
                      <a:pt x="65" y="194"/>
                    </a:lnTo>
                    <a:lnTo>
                      <a:pt x="67" y="193"/>
                    </a:lnTo>
                    <a:lnTo>
                      <a:pt x="66" y="190"/>
                    </a:lnTo>
                    <a:lnTo>
                      <a:pt x="60" y="186"/>
                    </a:lnTo>
                    <a:lnTo>
                      <a:pt x="55" y="183"/>
                    </a:lnTo>
                    <a:lnTo>
                      <a:pt x="52" y="181"/>
                    </a:lnTo>
                    <a:lnTo>
                      <a:pt x="46" y="179"/>
                    </a:lnTo>
                    <a:lnTo>
                      <a:pt x="42" y="177"/>
                    </a:lnTo>
                    <a:lnTo>
                      <a:pt x="36" y="175"/>
                    </a:lnTo>
                    <a:lnTo>
                      <a:pt x="31" y="172"/>
                    </a:lnTo>
                    <a:lnTo>
                      <a:pt x="25" y="169"/>
                    </a:lnTo>
                    <a:lnTo>
                      <a:pt x="22" y="167"/>
                    </a:lnTo>
                    <a:lnTo>
                      <a:pt x="17" y="165"/>
                    </a:lnTo>
                    <a:lnTo>
                      <a:pt x="15" y="162"/>
                    </a:lnTo>
                    <a:lnTo>
                      <a:pt x="13" y="160"/>
                    </a:lnTo>
                    <a:lnTo>
                      <a:pt x="13" y="158"/>
                    </a:lnTo>
                    <a:lnTo>
                      <a:pt x="14" y="153"/>
                    </a:lnTo>
                    <a:lnTo>
                      <a:pt x="17" y="147"/>
                    </a:lnTo>
                    <a:lnTo>
                      <a:pt x="21" y="140"/>
                    </a:lnTo>
                    <a:lnTo>
                      <a:pt x="27" y="137"/>
                    </a:lnTo>
                    <a:lnTo>
                      <a:pt x="33" y="132"/>
                    </a:lnTo>
                    <a:lnTo>
                      <a:pt x="38" y="129"/>
                    </a:lnTo>
                    <a:lnTo>
                      <a:pt x="42" y="126"/>
                    </a:lnTo>
                    <a:lnTo>
                      <a:pt x="43" y="126"/>
                    </a:lnTo>
                    <a:lnTo>
                      <a:pt x="35" y="56"/>
                    </a:lnTo>
                    <a:lnTo>
                      <a:pt x="13" y="0"/>
                    </a:lnTo>
                    <a:lnTo>
                      <a:pt x="42" y="23"/>
                    </a:lnTo>
                    <a:close/>
                  </a:path>
                </a:pathLst>
              </a:custGeom>
              <a:solidFill>
                <a:srgbClr val="FFF5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5" name="Freeform 19"/>
              <p:cNvSpPr>
                <a:spLocks/>
              </p:cNvSpPr>
              <p:nvPr/>
            </p:nvSpPr>
            <p:spPr bwMode="auto">
              <a:xfrm flipH="1">
                <a:off x="3434" y="3297"/>
                <a:ext cx="233" cy="490"/>
              </a:xfrm>
              <a:custGeom>
                <a:avLst/>
                <a:gdLst>
                  <a:gd name="T0" fmla="*/ 120 w 233"/>
                  <a:gd name="T1" fmla="*/ 19 h 490"/>
                  <a:gd name="T2" fmla="*/ 186 w 233"/>
                  <a:gd name="T3" fmla="*/ 156 h 490"/>
                  <a:gd name="T4" fmla="*/ 87 w 233"/>
                  <a:gd name="T5" fmla="*/ 108 h 490"/>
                  <a:gd name="T6" fmla="*/ 214 w 233"/>
                  <a:gd name="T7" fmla="*/ 248 h 490"/>
                  <a:gd name="T8" fmla="*/ 196 w 233"/>
                  <a:gd name="T9" fmla="*/ 272 h 490"/>
                  <a:gd name="T10" fmla="*/ 196 w 233"/>
                  <a:gd name="T11" fmla="*/ 275 h 490"/>
                  <a:gd name="T12" fmla="*/ 197 w 233"/>
                  <a:gd name="T13" fmla="*/ 285 h 490"/>
                  <a:gd name="T14" fmla="*/ 197 w 233"/>
                  <a:gd name="T15" fmla="*/ 296 h 490"/>
                  <a:gd name="T16" fmla="*/ 196 w 233"/>
                  <a:gd name="T17" fmla="*/ 304 h 490"/>
                  <a:gd name="T18" fmla="*/ 190 w 233"/>
                  <a:gd name="T19" fmla="*/ 310 h 490"/>
                  <a:gd name="T20" fmla="*/ 180 w 233"/>
                  <a:gd name="T21" fmla="*/ 319 h 490"/>
                  <a:gd name="T22" fmla="*/ 170 w 233"/>
                  <a:gd name="T23" fmla="*/ 326 h 490"/>
                  <a:gd name="T24" fmla="*/ 166 w 233"/>
                  <a:gd name="T25" fmla="*/ 330 h 490"/>
                  <a:gd name="T26" fmla="*/ 200 w 233"/>
                  <a:gd name="T27" fmla="*/ 358 h 490"/>
                  <a:gd name="T28" fmla="*/ 217 w 233"/>
                  <a:gd name="T29" fmla="*/ 393 h 490"/>
                  <a:gd name="T30" fmla="*/ 156 w 233"/>
                  <a:gd name="T31" fmla="*/ 490 h 490"/>
                  <a:gd name="T32" fmla="*/ 155 w 233"/>
                  <a:gd name="T33" fmla="*/ 482 h 490"/>
                  <a:gd name="T34" fmla="*/ 154 w 233"/>
                  <a:gd name="T35" fmla="*/ 474 h 490"/>
                  <a:gd name="T36" fmla="*/ 154 w 233"/>
                  <a:gd name="T37" fmla="*/ 465 h 490"/>
                  <a:gd name="T38" fmla="*/ 152 w 233"/>
                  <a:gd name="T39" fmla="*/ 454 h 490"/>
                  <a:gd name="T40" fmla="*/ 149 w 233"/>
                  <a:gd name="T41" fmla="*/ 446 h 490"/>
                  <a:gd name="T42" fmla="*/ 147 w 233"/>
                  <a:gd name="T43" fmla="*/ 437 h 490"/>
                  <a:gd name="T44" fmla="*/ 146 w 233"/>
                  <a:gd name="T45" fmla="*/ 430 h 490"/>
                  <a:gd name="T46" fmla="*/ 141 w 233"/>
                  <a:gd name="T47" fmla="*/ 425 h 490"/>
                  <a:gd name="T48" fmla="*/ 133 w 233"/>
                  <a:gd name="T49" fmla="*/ 418 h 490"/>
                  <a:gd name="T50" fmla="*/ 124 w 233"/>
                  <a:gd name="T51" fmla="*/ 411 h 490"/>
                  <a:gd name="T52" fmla="*/ 115 w 233"/>
                  <a:gd name="T53" fmla="*/ 406 h 490"/>
                  <a:gd name="T54" fmla="*/ 106 w 233"/>
                  <a:gd name="T55" fmla="*/ 400 h 490"/>
                  <a:gd name="T56" fmla="*/ 100 w 233"/>
                  <a:gd name="T57" fmla="*/ 397 h 490"/>
                  <a:gd name="T58" fmla="*/ 92 w 233"/>
                  <a:gd name="T59" fmla="*/ 393 h 490"/>
                  <a:gd name="T60" fmla="*/ 156 w 233"/>
                  <a:gd name="T61" fmla="*/ 363 h 490"/>
                  <a:gd name="T62" fmla="*/ 148 w 233"/>
                  <a:gd name="T63" fmla="*/ 360 h 490"/>
                  <a:gd name="T64" fmla="*/ 141 w 233"/>
                  <a:gd name="T65" fmla="*/ 355 h 490"/>
                  <a:gd name="T66" fmla="*/ 131 w 233"/>
                  <a:gd name="T67" fmla="*/ 352 h 490"/>
                  <a:gd name="T68" fmla="*/ 121 w 233"/>
                  <a:gd name="T69" fmla="*/ 347 h 490"/>
                  <a:gd name="T70" fmla="*/ 112 w 233"/>
                  <a:gd name="T71" fmla="*/ 343 h 490"/>
                  <a:gd name="T72" fmla="*/ 104 w 233"/>
                  <a:gd name="T73" fmla="*/ 340 h 490"/>
                  <a:gd name="T74" fmla="*/ 100 w 233"/>
                  <a:gd name="T75" fmla="*/ 339 h 490"/>
                  <a:gd name="T76" fmla="*/ 91 w 233"/>
                  <a:gd name="T77" fmla="*/ 333 h 490"/>
                  <a:gd name="T78" fmla="*/ 80 w 233"/>
                  <a:gd name="T79" fmla="*/ 323 h 490"/>
                  <a:gd name="T80" fmla="*/ 70 w 233"/>
                  <a:gd name="T81" fmla="*/ 314 h 490"/>
                  <a:gd name="T82" fmla="*/ 66 w 233"/>
                  <a:gd name="T83" fmla="*/ 310 h 490"/>
                  <a:gd name="T84" fmla="*/ 38 w 233"/>
                  <a:gd name="T85" fmla="*/ 173 h 490"/>
                  <a:gd name="T86" fmla="*/ 55 w 233"/>
                  <a:gd name="T87" fmla="*/ 121 h 490"/>
                  <a:gd name="T88" fmla="*/ 0 w 233"/>
                  <a:gd name="T89" fmla="*/ 56 h 490"/>
                  <a:gd name="T90" fmla="*/ 46 w 233"/>
                  <a:gd name="T91" fmla="*/ 0 h 4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3"/>
                  <a:gd name="T139" fmla="*/ 0 h 490"/>
                  <a:gd name="T140" fmla="*/ 233 w 233"/>
                  <a:gd name="T141" fmla="*/ 490 h 4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3" h="490">
                    <a:moveTo>
                      <a:pt x="46" y="0"/>
                    </a:moveTo>
                    <a:lnTo>
                      <a:pt x="120" y="19"/>
                    </a:lnTo>
                    <a:lnTo>
                      <a:pt x="174" y="92"/>
                    </a:lnTo>
                    <a:lnTo>
                      <a:pt x="186" y="156"/>
                    </a:lnTo>
                    <a:lnTo>
                      <a:pt x="171" y="158"/>
                    </a:lnTo>
                    <a:lnTo>
                      <a:pt x="87" y="108"/>
                    </a:lnTo>
                    <a:lnTo>
                      <a:pt x="171" y="177"/>
                    </a:lnTo>
                    <a:lnTo>
                      <a:pt x="214" y="248"/>
                    </a:lnTo>
                    <a:lnTo>
                      <a:pt x="136" y="248"/>
                    </a:lnTo>
                    <a:lnTo>
                      <a:pt x="196" y="272"/>
                    </a:lnTo>
                    <a:lnTo>
                      <a:pt x="196" y="275"/>
                    </a:lnTo>
                    <a:lnTo>
                      <a:pt x="196" y="279"/>
                    </a:lnTo>
                    <a:lnTo>
                      <a:pt x="197" y="285"/>
                    </a:lnTo>
                    <a:lnTo>
                      <a:pt x="197" y="290"/>
                    </a:lnTo>
                    <a:lnTo>
                      <a:pt x="197" y="296"/>
                    </a:lnTo>
                    <a:lnTo>
                      <a:pt x="196" y="300"/>
                    </a:lnTo>
                    <a:lnTo>
                      <a:pt x="196" y="304"/>
                    </a:lnTo>
                    <a:lnTo>
                      <a:pt x="194" y="306"/>
                    </a:lnTo>
                    <a:lnTo>
                      <a:pt x="190" y="310"/>
                    </a:lnTo>
                    <a:lnTo>
                      <a:pt x="185" y="314"/>
                    </a:lnTo>
                    <a:lnTo>
                      <a:pt x="180" y="319"/>
                    </a:lnTo>
                    <a:lnTo>
                      <a:pt x="174" y="322"/>
                    </a:lnTo>
                    <a:lnTo>
                      <a:pt x="170" y="326"/>
                    </a:lnTo>
                    <a:lnTo>
                      <a:pt x="167" y="328"/>
                    </a:lnTo>
                    <a:lnTo>
                      <a:pt x="166" y="330"/>
                    </a:lnTo>
                    <a:lnTo>
                      <a:pt x="233" y="350"/>
                    </a:lnTo>
                    <a:lnTo>
                      <a:pt x="200" y="358"/>
                    </a:lnTo>
                    <a:lnTo>
                      <a:pt x="170" y="356"/>
                    </a:lnTo>
                    <a:lnTo>
                      <a:pt x="217" y="393"/>
                    </a:lnTo>
                    <a:lnTo>
                      <a:pt x="232" y="460"/>
                    </a:lnTo>
                    <a:lnTo>
                      <a:pt x="156" y="490"/>
                    </a:lnTo>
                    <a:lnTo>
                      <a:pt x="155" y="487"/>
                    </a:lnTo>
                    <a:lnTo>
                      <a:pt x="155" y="482"/>
                    </a:lnTo>
                    <a:lnTo>
                      <a:pt x="155" y="477"/>
                    </a:lnTo>
                    <a:lnTo>
                      <a:pt x="154" y="474"/>
                    </a:lnTo>
                    <a:lnTo>
                      <a:pt x="154" y="470"/>
                    </a:lnTo>
                    <a:lnTo>
                      <a:pt x="154" y="465"/>
                    </a:lnTo>
                    <a:lnTo>
                      <a:pt x="152" y="460"/>
                    </a:lnTo>
                    <a:lnTo>
                      <a:pt x="152" y="454"/>
                    </a:lnTo>
                    <a:lnTo>
                      <a:pt x="151" y="449"/>
                    </a:lnTo>
                    <a:lnTo>
                      <a:pt x="149" y="446"/>
                    </a:lnTo>
                    <a:lnTo>
                      <a:pt x="148" y="440"/>
                    </a:lnTo>
                    <a:lnTo>
                      <a:pt x="147" y="437"/>
                    </a:lnTo>
                    <a:lnTo>
                      <a:pt x="146" y="432"/>
                    </a:lnTo>
                    <a:lnTo>
                      <a:pt x="146" y="430"/>
                    </a:lnTo>
                    <a:lnTo>
                      <a:pt x="143" y="427"/>
                    </a:lnTo>
                    <a:lnTo>
                      <a:pt x="141" y="425"/>
                    </a:lnTo>
                    <a:lnTo>
                      <a:pt x="136" y="421"/>
                    </a:lnTo>
                    <a:lnTo>
                      <a:pt x="133" y="418"/>
                    </a:lnTo>
                    <a:lnTo>
                      <a:pt x="128" y="414"/>
                    </a:lnTo>
                    <a:lnTo>
                      <a:pt x="124" y="411"/>
                    </a:lnTo>
                    <a:lnTo>
                      <a:pt x="120" y="408"/>
                    </a:lnTo>
                    <a:lnTo>
                      <a:pt x="115" y="406"/>
                    </a:lnTo>
                    <a:lnTo>
                      <a:pt x="111" y="403"/>
                    </a:lnTo>
                    <a:lnTo>
                      <a:pt x="106" y="400"/>
                    </a:lnTo>
                    <a:lnTo>
                      <a:pt x="102" y="398"/>
                    </a:lnTo>
                    <a:lnTo>
                      <a:pt x="100" y="397"/>
                    </a:lnTo>
                    <a:lnTo>
                      <a:pt x="94" y="394"/>
                    </a:lnTo>
                    <a:lnTo>
                      <a:pt x="92" y="393"/>
                    </a:lnTo>
                    <a:lnTo>
                      <a:pt x="99" y="365"/>
                    </a:lnTo>
                    <a:lnTo>
                      <a:pt x="156" y="363"/>
                    </a:lnTo>
                    <a:lnTo>
                      <a:pt x="154" y="362"/>
                    </a:lnTo>
                    <a:lnTo>
                      <a:pt x="148" y="360"/>
                    </a:lnTo>
                    <a:lnTo>
                      <a:pt x="144" y="358"/>
                    </a:lnTo>
                    <a:lnTo>
                      <a:pt x="141" y="355"/>
                    </a:lnTo>
                    <a:lnTo>
                      <a:pt x="135" y="353"/>
                    </a:lnTo>
                    <a:lnTo>
                      <a:pt x="131" y="352"/>
                    </a:lnTo>
                    <a:lnTo>
                      <a:pt x="125" y="349"/>
                    </a:lnTo>
                    <a:lnTo>
                      <a:pt x="121" y="347"/>
                    </a:lnTo>
                    <a:lnTo>
                      <a:pt x="116" y="344"/>
                    </a:lnTo>
                    <a:lnTo>
                      <a:pt x="112" y="343"/>
                    </a:lnTo>
                    <a:lnTo>
                      <a:pt x="108" y="341"/>
                    </a:lnTo>
                    <a:lnTo>
                      <a:pt x="104" y="340"/>
                    </a:lnTo>
                    <a:lnTo>
                      <a:pt x="101" y="339"/>
                    </a:lnTo>
                    <a:lnTo>
                      <a:pt x="100" y="339"/>
                    </a:lnTo>
                    <a:lnTo>
                      <a:pt x="95" y="337"/>
                    </a:lnTo>
                    <a:lnTo>
                      <a:pt x="91" y="333"/>
                    </a:lnTo>
                    <a:lnTo>
                      <a:pt x="86" y="328"/>
                    </a:lnTo>
                    <a:lnTo>
                      <a:pt x="80" y="323"/>
                    </a:lnTo>
                    <a:lnTo>
                      <a:pt x="73" y="318"/>
                    </a:lnTo>
                    <a:lnTo>
                      <a:pt x="70" y="314"/>
                    </a:lnTo>
                    <a:lnTo>
                      <a:pt x="67" y="311"/>
                    </a:lnTo>
                    <a:lnTo>
                      <a:pt x="66" y="310"/>
                    </a:lnTo>
                    <a:lnTo>
                      <a:pt x="74" y="261"/>
                    </a:lnTo>
                    <a:lnTo>
                      <a:pt x="38" y="173"/>
                    </a:lnTo>
                    <a:lnTo>
                      <a:pt x="57" y="149"/>
                    </a:lnTo>
                    <a:lnTo>
                      <a:pt x="55" y="121"/>
                    </a:lnTo>
                    <a:lnTo>
                      <a:pt x="23" y="84"/>
                    </a:lnTo>
                    <a:lnTo>
                      <a:pt x="0" y="56"/>
                    </a:lnTo>
                    <a:lnTo>
                      <a:pt x="32" y="13"/>
                    </a:lnTo>
                    <a:lnTo>
                      <a:pt x="46" y="0"/>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6" name="Freeform 20"/>
              <p:cNvSpPr>
                <a:spLocks/>
              </p:cNvSpPr>
              <p:nvPr/>
            </p:nvSpPr>
            <p:spPr bwMode="auto">
              <a:xfrm flipH="1">
                <a:off x="3177" y="3683"/>
                <a:ext cx="62" cy="104"/>
              </a:xfrm>
              <a:custGeom>
                <a:avLst/>
                <a:gdLst>
                  <a:gd name="T0" fmla="*/ 62 w 62"/>
                  <a:gd name="T1" fmla="*/ 9 h 104"/>
                  <a:gd name="T2" fmla="*/ 50 w 62"/>
                  <a:gd name="T3" fmla="*/ 39 h 104"/>
                  <a:gd name="T4" fmla="*/ 40 w 62"/>
                  <a:gd name="T5" fmla="*/ 52 h 104"/>
                  <a:gd name="T6" fmla="*/ 40 w 62"/>
                  <a:gd name="T7" fmla="*/ 71 h 104"/>
                  <a:gd name="T8" fmla="*/ 40 w 62"/>
                  <a:gd name="T9" fmla="*/ 73 h 104"/>
                  <a:gd name="T10" fmla="*/ 40 w 62"/>
                  <a:gd name="T11" fmla="*/ 78 h 104"/>
                  <a:gd name="T12" fmla="*/ 40 w 62"/>
                  <a:gd name="T13" fmla="*/ 80 h 104"/>
                  <a:gd name="T14" fmla="*/ 41 w 62"/>
                  <a:gd name="T15" fmla="*/ 85 h 104"/>
                  <a:gd name="T16" fmla="*/ 41 w 62"/>
                  <a:gd name="T17" fmla="*/ 88 h 104"/>
                  <a:gd name="T18" fmla="*/ 42 w 62"/>
                  <a:gd name="T19" fmla="*/ 93 h 104"/>
                  <a:gd name="T20" fmla="*/ 42 w 62"/>
                  <a:gd name="T21" fmla="*/ 98 h 104"/>
                  <a:gd name="T22" fmla="*/ 42 w 62"/>
                  <a:gd name="T23" fmla="*/ 104 h 104"/>
                  <a:gd name="T24" fmla="*/ 41 w 62"/>
                  <a:gd name="T25" fmla="*/ 104 h 104"/>
                  <a:gd name="T26" fmla="*/ 40 w 62"/>
                  <a:gd name="T27" fmla="*/ 100 h 104"/>
                  <a:gd name="T28" fmla="*/ 35 w 62"/>
                  <a:gd name="T29" fmla="*/ 93 h 104"/>
                  <a:gd name="T30" fmla="*/ 33 w 62"/>
                  <a:gd name="T31" fmla="*/ 87 h 104"/>
                  <a:gd name="T32" fmla="*/ 30 w 62"/>
                  <a:gd name="T33" fmla="*/ 82 h 104"/>
                  <a:gd name="T34" fmla="*/ 28 w 62"/>
                  <a:gd name="T35" fmla="*/ 78 h 104"/>
                  <a:gd name="T36" fmla="*/ 24 w 62"/>
                  <a:gd name="T37" fmla="*/ 74 h 104"/>
                  <a:gd name="T38" fmla="*/ 23 w 62"/>
                  <a:gd name="T39" fmla="*/ 72 h 104"/>
                  <a:gd name="T40" fmla="*/ 22 w 62"/>
                  <a:gd name="T41" fmla="*/ 69 h 104"/>
                  <a:gd name="T42" fmla="*/ 21 w 62"/>
                  <a:gd name="T43" fmla="*/ 68 h 104"/>
                  <a:gd name="T44" fmla="*/ 17 w 62"/>
                  <a:gd name="T45" fmla="*/ 68 h 104"/>
                  <a:gd name="T46" fmla="*/ 13 w 62"/>
                  <a:gd name="T47" fmla="*/ 68 h 104"/>
                  <a:gd name="T48" fmla="*/ 9 w 62"/>
                  <a:gd name="T49" fmla="*/ 68 h 104"/>
                  <a:gd name="T50" fmla="*/ 5 w 62"/>
                  <a:gd name="T51" fmla="*/ 68 h 104"/>
                  <a:gd name="T52" fmla="*/ 1 w 62"/>
                  <a:gd name="T53" fmla="*/ 68 h 104"/>
                  <a:gd name="T54" fmla="*/ 0 w 62"/>
                  <a:gd name="T55" fmla="*/ 68 h 104"/>
                  <a:gd name="T56" fmla="*/ 2 w 62"/>
                  <a:gd name="T57" fmla="*/ 68 h 104"/>
                  <a:gd name="T58" fmla="*/ 6 w 62"/>
                  <a:gd name="T59" fmla="*/ 66 h 104"/>
                  <a:gd name="T60" fmla="*/ 11 w 62"/>
                  <a:gd name="T61" fmla="*/ 62 h 104"/>
                  <a:gd name="T62" fmla="*/ 17 w 62"/>
                  <a:gd name="T63" fmla="*/ 55 h 104"/>
                  <a:gd name="T64" fmla="*/ 23 w 62"/>
                  <a:gd name="T65" fmla="*/ 50 h 104"/>
                  <a:gd name="T66" fmla="*/ 28 w 62"/>
                  <a:gd name="T67" fmla="*/ 44 h 104"/>
                  <a:gd name="T68" fmla="*/ 33 w 62"/>
                  <a:gd name="T69" fmla="*/ 39 h 104"/>
                  <a:gd name="T70" fmla="*/ 37 w 62"/>
                  <a:gd name="T71" fmla="*/ 35 h 104"/>
                  <a:gd name="T72" fmla="*/ 38 w 62"/>
                  <a:gd name="T73" fmla="*/ 33 h 104"/>
                  <a:gd name="T74" fmla="*/ 49 w 62"/>
                  <a:gd name="T75" fmla="*/ 0 h 104"/>
                  <a:gd name="T76" fmla="*/ 62 w 62"/>
                  <a:gd name="T77" fmla="*/ 9 h 104"/>
                  <a:gd name="T78" fmla="*/ 62 w 62"/>
                  <a:gd name="T79" fmla="*/ 9 h 1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
                  <a:gd name="T121" fmla="*/ 0 h 104"/>
                  <a:gd name="T122" fmla="*/ 62 w 62"/>
                  <a:gd name="T123" fmla="*/ 104 h 1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 h="104">
                    <a:moveTo>
                      <a:pt x="62" y="9"/>
                    </a:moveTo>
                    <a:lnTo>
                      <a:pt x="50" y="39"/>
                    </a:lnTo>
                    <a:lnTo>
                      <a:pt x="40" y="52"/>
                    </a:lnTo>
                    <a:lnTo>
                      <a:pt x="40" y="71"/>
                    </a:lnTo>
                    <a:lnTo>
                      <a:pt x="40" y="73"/>
                    </a:lnTo>
                    <a:lnTo>
                      <a:pt x="40" y="78"/>
                    </a:lnTo>
                    <a:lnTo>
                      <a:pt x="40" y="80"/>
                    </a:lnTo>
                    <a:lnTo>
                      <a:pt x="41" y="85"/>
                    </a:lnTo>
                    <a:lnTo>
                      <a:pt x="41" y="88"/>
                    </a:lnTo>
                    <a:lnTo>
                      <a:pt x="42" y="93"/>
                    </a:lnTo>
                    <a:lnTo>
                      <a:pt x="42" y="98"/>
                    </a:lnTo>
                    <a:lnTo>
                      <a:pt x="42" y="104"/>
                    </a:lnTo>
                    <a:lnTo>
                      <a:pt x="41" y="104"/>
                    </a:lnTo>
                    <a:lnTo>
                      <a:pt x="40" y="100"/>
                    </a:lnTo>
                    <a:lnTo>
                      <a:pt x="35" y="93"/>
                    </a:lnTo>
                    <a:lnTo>
                      <a:pt x="33" y="87"/>
                    </a:lnTo>
                    <a:lnTo>
                      <a:pt x="30" y="82"/>
                    </a:lnTo>
                    <a:lnTo>
                      <a:pt x="28" y="78"/>
                    </a:lnTo>
                    <a:lnTo>
                      <a:pt x="24" y="74"/>
                    </a:lnTo>
                    <a:lnTo>
                      <a:pt x="23" y="72"/>
                    </a:lnTo>
                    <a:lnTo>
                      <a:pt x="22" y="69"/>
                    </a:lnTo>
                    <a:lnTo>
                      <a:pt x="21" y="68"/>
                    </a:lnTo>
                    <a:lnTo>
                      <a:pt x="17" y="68"/>
                    </a:lnTo>
                    <a:lnTo>
                      <a:pt x="13" y="68"/>
                    </a:lnTo>
                    <a:lnTo>
                      <a:pt x="9" y="68"/>
                    </a:lnTo>
                    <a:lnTo>
                      <a:pt x="5" y="68"/>
                    </a:lnTo>
                    <a:lnTo>
                      <a:pt x="1" y="68"/>
                    </a:lnTo>
                    <a:lnTo>
                      <a:pt x="0" y="68"/>
                    </a:lnTo>
                    <a:lnTo>
                      <a:pt x="2" y="68"/>
                    </a:lnTo>
                    <a:lnTo>
                      <a:pt x="6" y="66"/>
                    </a:lnTo>
                    <a:lnTo>
                      <a:pt x="11" y="62"/>
                    </a:lnTo>
                    <a:lnTo>
                      <a:pt x="17" y="55"/>
                    </a:lnTo>
                    <a:lnTo>
                      <a:pt x="23" y="50"/>
                    </a:lnTo>
                    <a:lnTo>
                      <a:pt x="28" y="44"/>
                    </a:lnTo>
                    <a:lnTo>
                      <a:pt x="33" y="39"/>
                    </a:lnTo>
                    <a:lnTo>
                      <a:pt x="37" y="35"/>
                    </a:lnTo>
                    <a:lnTo>
                      <a:pt x="38" y="33"/>
                    </a:lnTo>
                    <a:lnTo>
                      <a:pt x="49" y="0"/>
                    </a:lnTo>
                    <a:lnTo>
                      <a:pt x="62" y="9"/>
                    </a:lnTo>
                    <a:close/>
                  </a:path>
                </a:pathLst>
              </a:custGeom>
              <a:solidFill>
                <a:srgbClr val="D1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7" name="Freeform 21"/>
              <p:cNvSpPr>
                <a:spLocks/>
              </p:cNvSpPr>
              <p:nvPr/>
            </p:nvSpPr>
            <p:spPr bwMode="auto">
              <a:xfrm flipH="1">
                <a:off x="3434" y="3809"/>
                <a:ext cx="112" cy="145"/>
              </a:xfrm>
              <a:custGeom>
                <a:avLst/>
                <a:gdLst>
                  <a:gd name="T0" fmla="*/ 0 w 112"/>
                  <a:gd name="T1" fmla="*/ 8 h 145"/>
                  <a:gd name="T2" fmla="*/ 21 w 112"/>
                  <a:gd name="T3" fmla="*/ 55 h 145"/>
                  <a:gd name="T4" fmla="*/ 58 w 112"/>
                  <a:gd name="T5" fmla="*/ 118 h 145"/>
                  <a:gd name="T6" fmla="*/ 74 w 112"/>
                  <a:gd name="T7" fmla="*/ 145 h 145"/>
                  <a:gd name="T8" fmla="*/ 112 w 112"/>
                  <a:gd name="T9" fmla="*/ 145 h 145"/>
                  <a:gd name="T10" fmla="*/ 64 w 112"/>
                  <a:gd name="T11" fmla="*/ 84 h 145"/>
                  <a:gd name="T12" fmla="*/ 12 w 112"/>
                  <a:gd name="T13" fmla="*/ 0 h 145"/>
                  <a:gd name="T14" fmla="*/ 0 w 112"/>
                  <a:gd name="T15" fmla="*/ 8 h 145"/>
                  <a:gd name="T16" fmla="*/ 0 w 112"/>
                  <a:gd name="T17" fmla="*/ 8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45"/>
                  <a:gd name="T29" fmla="*/ 112 w 112"/>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45">
                    <a:moveTo>
                      <a:pt x="0" y="8"/>
                    </a:moveTo>
                    <a:lnTo>
                      <a:pt x="21" y="55"/>
                    </a:lnTo>
                    <a:lnTo>
                      <a:pt x="58" y="118"/>
                    </a:lnTo>
                    <a:lnTo>
                      <a:pt x="74" y="145"/>
                    </a:lnTo>
                    <a:lnTo>
                      <a:pt x="112" y="145"/>
                    </a:lnTo>
                    <a:lnTo>
                      <a:pt x="64" y="84"/>
                    </a:lnTo>
                    <a:lnTo>
                      <a:pt x="12" y="0"/>
                    </a:lnTo>
                    <a:lnTo>
                      <a:pt x="0" y="8"/>
                    </a:lnTo>
                    <a:close/>
                  </a:path>
                </a:pathLst>
              </a:custGeom>
              <a:solidFill>
                <a:srgbClr val="D1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8" name="Freeform 22"/>
              <p:cNvSpPr>
                <a:spLocks/>
              </p:cNvSpPr>
              <p:nvPr/>
            </p:nvSpPr>
            <p:spPr bwMode="auto">
              <a:xfrm flipH="1">
                <a:off x="3424" y="3143"/>
                <a:ext cx="94" cy="111"/>
              </a:xfrm>
              <a:custGeom>
                <a:avLst/>
                <a:gdLst>
                  <a:gd name="T0" fmla="*/ 65 w 94"/>
                  <a:gd name="T1" fmla="*/ 3 h 111"/>
                  <a:gd name="T2" fmla="*/ 41 w 94"/>
                  <a:gd name="T3" fmla="*/ 14 h 111"/>
                  <a:gd name="T4" fmla="*/ 20 w 94"/>
                  <a:gd name="T5" fmla="*/ 41 h 111"/>
                  <a:gd name="T6" fmla="*/ 0 w 94"/>
                  <a:gd name="T7" fmla="*/ 57 h 111"/>
                  <a:gd name="T8" fmla="*/ 4 w 94"/>
                  <a:gd name="T9" fmla="*/ 57 h 111"/>
                  <a:gd name="T10" fmla="*/ 8 w 94"/>
                  <a:gd name="T11" fmla="*/ 57 h 111"/>
                  <a:gd name="T12" fmla="*/ 14 w 94"/>
                  <a:gd name="T13" fmla="*/ 57 h 111"/>
                  <a:gd name="T14" fmla="*/ 20 w 94"/>
                  <a:gd name="T15" fmla="*/ 57 h 111"/>
                  <a:gd name="T16" fmla="*/ 27 w 94"/>
                  <a:gd name="T17" fmla="*/ 57 h 111"/>
                  <a:gd name="T18" fmla="*/ 31 w 94"/>
                  <a:gd name="T19" fmla="*/ 57 h 111"/>
                  <a:gd name="T20" fmla="*/ 37 w 94"/>
                  <a:gd name="T21" fmla="*/ 59 h 111"/>
                  <a:gd name="T22" fmla="*/ 38 w 94"/>
                  <a:gd name="T23" fmla="*/ 62 h 111"/>
                  <a:gd name="T24" fmla="*/ 41 w 94"/>
                  <a:gd name="T25" fmla="*/ 63 h 111"/>
                  <a:gd name="T26" fmla="*/ 46 w 94"/>
                  <a:gd name="T27" fmla="*/ 67 h 111"/>
                  <a:gd name="T28" fmla="*/ 49 w 94"/>
                  <a:gd name="T29" fmla="*/ 70 h 111"/>
                  <a:gd name="T30" fmla="*/ 53 w 94"/>
                  <a:gd name="T31" fmla="*/ 75 h 111"/>
                  <a:gd name="T32" fmla="*/ 59 w 94"/>
                  <a:gd name="T33" fmla="*/ 80 h 111"/>
                  <a:gd name="T34" fmla="*/ 63 w 94"/>
                  <a:gd name="T35" fmla="*/ 86 h 111"/>
                  <a:gd name="T36" fmla="*/ 69 w 94"/>
                  <a:gd name="T37" fmla="*/ 91 h 111"/>
                  <a:gd name="T38" fmla="*/ 73 w 94"/>
                  <a:gd name="T39" fmla="*/ 95 h 111"/>
                  <a:gd name="T40" fmla="*/ 78 w 94"/>
                  <a:gd name="T41" fmla="*/ 100 h 111"/>
                  <a:gd name="T42" fmla="*/ 81 w 94"/>
                  <a:gd name="T43" fmla="*/ 105 h 111"/>
                  <a:gd name="T44" fmla="*/ 85 w 94"/>
                  <a:gd name="T45" fmla="*/ 108 h 111"/>
                  <a:gd name="T46" fmla="*/ 90 w 94"/>
                  <a:gd name="T47" fmla="*/ 111 h 111"/>
                  <a:gd name="T48" fmla="*/ 90 w 94"/>
                  <a:gd name="T49" fmla="*/ 110 h 111"/>
                  <a:gd name="T50" fmla="*/ 89 w 94"/>
                  <a:gd name="T51" fmla="*/ 107 h 111"/>
                  <a:gd name="T52" fmla="*/ 86 w 94"/>
                  <a:gd name="T53" fmla="*/ 103 h 111"/>
                  <a:gd name="T54" fmla="*/ 84 w 94"/>
                  <a:gd name="T55" fmla="*/ 98 h 111"/>
                  <a:gd name="T56" fmla="*/ 81 w 94"/>
                  <a:gd name="T57" fmla="*/ 94 h 111"/>
                  <a:gd name="T58" fmla="*/ 78 w 94"/>
                  <a:gd name="T59" fmla="*/ 86 h 111"/>
                  <a:gd name="T60" fmla="*/ 75 w 94"/>
                  <a:gd name="T61" fmla="*/ 79 h 111"/>
                  <a:gd name="T62" fmla="*/ 71 w 94"/>
                  <a:gd name="T63" fmla="*/ 73 h 111"/>
                  <a:gd name="T64" fmla="*/ 69 w 94"/>
                  <a:gd name="T65" fmla="*/ 66 h 111"/>
                  <a:gd name="T66" fmla="*/ 64 w 94"/>
                  <a:gd name="T67" fmla="*/ 58 h 111"/>
                  <a:gd name="T68" fmla="*/ 62 w 94"/>
                  <a:gd name="T69" fmla="*/ 52 h 111"/>
                  <a:gd name="T70" fmla="*/ 58 w 94"/>
                  <a:gd name="T71" fmla="*/ 45 h 111"/>
                  <a:gd name="T72" fmla="*/ 57 w 94"/>
                  <a:gd name="T73" fmla="*/ 41 h 111"/>
                  <a:gd name="T74" fmla="*/ 54 w 94"/>
                  <a:gd name="T75" fmla="*/ 35 h 111"/>
                  <a:gd name="T76" fmla="*/ 52 w 94"/>
                  <a:gd name="T77" fmla="*/ 33 h 111"/>
                  <a:gd name="T78" fmla="*/ 51 w 94"/>
                  <a:gd name="T79" fmla="*/ 30 h 111"/>
                  <a:gd name="T80" fmla="*/ 53 w 94"/>
                  <a:gd name="T81" fmla="*/ 17 h 111"/>
                  <a:gd name="T82" fmla="*/ 94 w 94"/>
                  <a:gd name="T83" fmla="*/ 0 h 111"/>
                  <a:gd name="T84" fmla="*/ 65 w 94"/>
                  <a:gd name="T85" fmla="*/ 3 h 111"/>
                  <a:gd name="T86" fmla="*/ 65 w 94"/>
                  <a:gd name="T87" fmla="*/ 3 h 1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
                  <a:gd name="T133" fmla="*/ 0 h 111"/>
                  <a:gd name="T134" fmla="*/ 94 w 94"/>
                  <a:gd name="T135" fmla="*/ 111 h 1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 h="111">
                    <a:moveTo>
                      <a:pt x="65" y="3"/>
                    </a:moveTo>
                    <a:lnTo>
                      <a:pt x="41" y="14"/>
                    </a:lnTo>
                    <a:lnTo>
                      <a:pt x="20" y="41"/>
                    </a:lnTo>
                    <a:lnTo>
                      <a:pt x="0" y="57"/>
                    </a:lnTo>
                    <a:lnTo>
                      <a:pt x="4" y="57"/>
                    </a:lnTo>
                    <a:lnTo>
                      <a:pt x="8" y="57"/>
                    </a:lnTo>
                    <a:lnTo>
                      <a:pt x="14" y="57"/>
                    </a:lnTo>
                    <a:lnTo>
                      <a:pt x="20" y="57"/>
                    </a:lnTo>
                    <a:lnTo>
                      <a:pt x="27" y="57"/>
                    </a:lnTo>
                    <a:lnTo>
                      <a:pt x="31" y="57"/>
                    </a:lnTo>
                    <a:lnTo>
                      <a:pt x="37" y="59"/>
                    </a:lnTo>
                    <a:lnTo>
                      <a:pt x="38" y="62"/>
                    </a:lnTo>
                    <a:lnTo>
                      <a:pt x="41" y="63"/>
                    </a:lnTo>
                    <a:lnTo>
                      <a:pt x="46" y="67"/>
                    </a:lnTo>
                    <a:lnTo>
                      <a:pt x="49" y="70"/>
                    </a:lnTo>
                    <a:lnTo>
                      <a:pt x="53" y="75"/>
                    </a:lnTo>
                    <a:lnTo>
                      <a:pt x="59" y="80"/>
                    </a:lnTo>
                    <a:lnTo>
                      <a:pt x="63" y="86"/>
                    </a:lnTo>
                    <a:lnTo>
                      <a:pt x="69" y="91"/>
                    </a:lnTo>
                    <a:lnTo>
                      <a:pt x="73" y="95"/>
                    </a:lnTo>
                    <a:lnTo>
                      <a:pt x="78" y="100"/>
                    </a:lnTo>
                    <a:lnTo>
                      <a:pt x="81" y="105"/>
                    </a:lnTo>
                    <a:lnTo>
                      <a:pt x="85" y="108"/>
                    </a:lnTo>
                    <a:lnTo>
                      <a:pt x="90" y="111"/>
                    </a:lnTo>
                    <a:lnTo>
                      <a:pt x="90" y="110"/>
                    </a:lnTo>
                    <a:lnTo>
                      <a:pt x="89" y="107"/>
                    </a:lnTo>
                    <a:lnTo>
                      <a:pt x="86" y="103"/>
                    </a:lnTo>
                    <a:lnTo>
                      <a:pt x="84" y="98"/>
                    </a:lnTo>
                    <a:lnTo>
                      <a:pt x="81" y="94"/>
                    </a:lnTo>
                    <a:lnTo>
                      <a:pt x="78" y="86"/>
                    </a:lnTo>
                    <a:lnTo>
                      <a:pt x="75" y="79"/>
                    </a:lnTo>
                    <a:lnTo>
                      <a:pt x="71" y="73"/>
                    </a:lnTo>
                    <a:lnTo>
                      <a:pt x="69" y="66"/>
                    </a:lnTo>
                    <a:lnTo>
                      <a:pt x="64" y="58"/>
                    </a:lnTo>
                    <a:lnTo>
                      <a:pt x="62" y="52"/>
                    </a:lnTo>
                    <a:lnTo>
                      <a:pt x="58" y="45"/>
                    </a:lnTo>
                    <a:lnTo>
                      <a:pt x="57" y="41"/>
                    </a:lnTo>
                    <a:lnTo>
                      <a:pt x="54" y="35"/>
                    </a:lnTo>
                    <a:lnTo>
                      <a:pt x="52" y="33"/>
                    </a:lnTo>
                    <a:lnTo>
                      <a:pt x="51" y="30"/>
                    </a:lnTo>
                    <a:lnTo>
                      <a:pt x="53" y="17"/>
                    </a:lnTo>
                    <a:lnTo>
                      <a:pt x="94" y="0"/>
                    </a:lnTo>
                    <a:lnTo>
                      <a:pt x="65" y="3"/>
                    </a:lnTo>
                    <a:close/>
                  </a:path>
                </a:pathLst>
              </a:custGeom>
              <a:solidFill>
                <a:srgbClr val="F2F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89" name="Freeform 23"/>
              <p:cNvSpPr>
                <a:spLocks/>
              </p:cNvSpPr>
              <p:nvPr/>
            </p:nvSpPr>
            <p:spPr bwMode="auto">
              <a:xfrm flipH="1">
                <a:off x="3708" y="3870"/>
                <a:ext cx="37" cy="91"/>
              </a:xfrm>
              <a:custGeom>
                <a:avLst/>
                <a:gdLst>
                  <a:gd name="T0" fmla="*/ 37 w 37"/>
                  <a:gd name="T1" fmla="*/ 0 h 91"/>
                  <a:gd name="T2" fmla="*/ 28 w 37"/>
                  <a:gd name="T3" fmla="*/ 29 h 91"/>
                  <a:gd name="T4" fmla="*/ 13 w 37"/>
                  <a:gd name="T5" fmla="*/ 91 h 91"/>
                  <a:gd name="T6" fmla="*/ 0 w 37"/>
                  <a:gd name="T7" fmla="*/ 91 h 91"/>
                  <a:gd name="T8" fmla="*/ 25 w 37"/>
                  <a:gd name="T9" fmla="*/ 20 h 91"/>
                  <a:gd name="T10" fmla="*/ 37 w 37"/>
                  <a:gd name="T11" fmla="*/ 0 h 91"/>
                  <a:gd name="T12" fmla="*/ 37 w 37"/>
                  <a:gd name="T13" fmla="*/ 0 h 91"/>
                  <a:gd name="T14" fmla="*/ 0 60000 65536"/>
                  <a:gd name="T15" fmla="*/ 0 60000 65536"/>
                  <a:gd name="T16" fmla="*/ 0 60000 65536"/>
                  <a:gd name="T17" fmla="*/ 0 60000 65536"/>
                  <a:gd name="T18" fmla="*/ 0 60000 65536"/>
                  <a:gd name="T19" fmla="*/ 0 60000 65536"/>
                  <a:gd name="T20" fmla="*/ 0 60000 65536"/>
                  <a:gd name="T21" fmla="*/ 0 w 37"/>
                  <a:gd name="T22" fmla="*/ 0 h 91"/>
                  <a:gd name="T23" fmla="*/ 37 w 37"/>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91">
                    <a:moveTo>
                      <a:pt x="37" y="0"/>
                    </a:moveTo>
                    <a:lnTo>
                      <a:pt x="28" y="29"/>
                    </a:lnTo>
                    <a:lnTo>
                      <a:pt x="13" y="91"/>
                    </a:lnTo>
                    <a:lnTo>
                      <a:pt x="0" y="91"/>
                    </a:lnTo>
                    <a:lnTo>
                      <a:pt x="25" y="20"/>
                    </a:lnTo>
                    <a:lnTo>
                      <a:pt x="37" y="0"/>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0" name="Freeform 24"/>
              <p:cNvSpPr>
                <a:spLocks/>
              </p:cNvSpPr>
              <p:nvPr/>
            </p:nvSpPr>
            <p:spPr bwMode="auto">
              <a:xfrm flipH="1">
                <a:off x="3580" y="3813"/>
                <a:ext cx="190" cy="67"/>
              </a:xfrm>
              <a:custGeom>
                <a:avLst/>
                <a:gdLst>
                  <a:gd name="T0" fmla="*/ 6 w 190"/>
                  <a:gd name="T1" fmla="*/ 0 h 67"/>
                  <a:gd name="T2" fmla="*/ 60 w 190"/>
                  <a:gd name="T3" fmla="*/ 0 h 67"/>
                  <a:gd name="T4" fmla="*/ 86 w 190"/>
                  <a:gd name="T5" fmla="*/ 18 h 67"/>
                  <a:gd name="T6" fmla="*/ 109 w 190"/>
                  <a:gd name="T7" fmla="*/ 46 h 67"/>
                  <a:gd name="T8" fmla="*/ 149 w 190"/>
                  <a:gd name="T9" fmla="*/ 46 h 67"/>
                  <a:gd name="T10" fmla="*/ 164 w 190"/>
                  <a:gd name="T11" fmla="*/ 25 h 67"/>
                  <a:gd name="T12" fmla="*/ 190 w 190"/>
                  <a:gd name="T13" fmla="*/ 32 h 67"/>
                  <a:gd name="T14" fmla="*/ 176 w 190"/>
                  <a:gd name="T15" fmla="*/ 52 h 67"/>
                  <a:gd name="T16" fmla="*/ 174 w 190"/>
                  <a:gd name="T17" fmla="*/ 52 h 67"/>
                  <a:gd name="T18" fmla="*/ 173 w 190"/>
                  <a:gd name="T19" fmla="*/ 52 h 67"/>
                  <a:gd name="T20" fmla="*/ 170 w 190"/>
                  <a:gd name="T21" fmla="*/ 52 h 67"/>
                  <a:gd name="T22" fmla="*/ 166 w 190"/>
                  <a:gd name="T23" fmla="*/ 52 h 67"/>
                  <a:gd name="T24" fmla="*/ 161 w 190"/>
                  <a:gd name="T25" fmla="*/ 52 h 67"/>
                  <a:gd name="T26" fmla="*/ 157 w 190"/>
                  <a:gd name="T27" fmla="*/ 53 h 67"/>
                  <a:gd name="T28" fmla="*/ 151 w 190"/>
                  <a:gd name="T29" fmla="*/ 54 h 67"/>
                  <a:gd name="T30" fmla="*/ 144 w 190"/>
                  <a:gd name="T31" fmla="*/ 54 h 67"/>
                  <a:gd name="T32" fmla="*/ 139 w 190"/>
                  <a:gd name="T33" fmla="*/ 54 h 67"/>
                  <a:gd name="T34" fmla="*/ 132 w 190"/>
                  <a:gd name="T35" fmla="*/ 54 h 67"/>
                  <a:gd name="T36" fmla="*/ 127 w 190"/>
                  <a:gd name="T37" fmla="*/ 54 h 67"/>
                  <a:gd name="T38" fmla="*/ 122 w 190"/>
                  <a:gd name="T39" fmla="*/ 55 h 67"/>
                  <a:gd name="T40" fmla="*/ 117 w 190"/>
                  <a:gd name="T41" fmla="*/ 55 h 67"/>
                  <a:gd name="T42" fmla="*/ 114 w 190"/>
                  <a:gd name="T43" fmla="*/ 56 h 67"/>
                  <a:gd name="T44" fmla="*/ 111 w 190"/>
                  <a:gd name="T45" fmla="*/ 56 h 67"/>
                  <a:gd name="T46" fmla="*/ 109 w 190"/>
                  <a:gd name="T47" fmla="*/ 56 h 67"/>
                  <a:gd name="T48" fmla="*/ 107 w 190"/>
                  <a:gd name="T49" fmla="*/ 56 h 67"/>
                  <a:gd name="T50" fmla="*/ 104 w 190"/>
                  <a:gd name="T51" fmla="*/ 57 h 67"/>
                  <a:gd name="T52" fmla="*/ 100 w 190"/>
                  <a:gd name="T53" fmla="*/ 59 h 67"/>
                  <a:gd name="T54" fmla="*/ 97 w 190"/>
                  <a:gd name="T55" fmla="*/ 62 h 67"/>
                  <a:gd name="T56" fmla="*/ 93 w 190"/>
                  <a:gd name="T57" fmla="*/ 63 h 67"/>
                  <a:gd name="T58" fmla="*/ 89 w 190"/>
                  <a:gd name="T59" fmla="*/ 65 h 67"/>
                  <a:gd name="T60" fmla="*/ 86 w 190"/>
                  <a:gd name="T61" fmla="*/ 66 h 67"/>
                  <a:gd name="T62" fmla="*/ 86 w 190"/>
                  <a:gd name="T63" fmla="*/ 67 h 67"/>
                  <a:gd name="T64" fmla="*/ 84 w 190"/>
                  <a:gd name="T65" fmla="*/ 45 h 67"/>
                  <a:gd name="T66" fmla="*/ 57 w 190"/>
                  <a:gd name="T67" fmla="*/ 9 h 67"/>
                  <a:gd name="T68" fmla="*/ 0 w 190"/>
                  <a:gd name="T69" fmla="*/ 0 h 67"/>
                  <a:gd name="T70" fmla="*/ 6 w 190"/>
                  <a:gd name="T71" fmla="*/ 0 h 67"/>
                  <a:gd name="T72" fmla="*/ 6 w 190"/>
                  <a:gd name="T73" fmla="*/ 0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0"/>
                  <a:gd name="T112" fmla="*/ 0 h 67"/>
                  <a:gd name="T113" fmla="*/ 190 w 190"/>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0" h="67">
                    <a:moveTo>
                      <a:pt x="6" y="0"/>
                    </a:moveTo>
                    <a:lnTo>
                      <a:pt x="60" y="0"/>
                    </a:lnTo>
                    <a:lnTo>
                      <a:pt x="86" y="18"/>
                    </a:lnTo>
                    <a:lnTo>
                      <a:pt x="109" y="46"/>
                    </a:lnTo>
                    <a:lnTo>
                      <a:pt x="149" y="46"/>
                    </a:lnTo>
                    <a:lnTo>
                      <a:pt x="164" y="25"/>
                    </a:lnTo>
                    <a:lnTo>
                      <a:pt x="190" y="32"/>
                    </a:lnTo>
                    <a:lnTo>
                      <a:pt x="176" y="52"/>
                    </a:lnTo>
                    <a:lnTo>
                      <a:pt x="174" y="52"/>
                    </a:lnTo>
                    <a:lnTo>
                      <a:pt x="173" y="52"/>
                    </a:lnTo>
                    <a:lnTo>
                      <a:pt x="170" y="52"/>
                    </a:lnTo>
                    <a:lnTo>
                      <a:pt x="166" y="52"/>
                    </a:lnTo>
                    <a:lnTo>
                      <a:pt x="161" y="52"/>
                    </a:lnTo>
                    <a:lnTo>
                      <a:pt x="157" y="53"/>
                    </a:lnTo>
                    <a:lnTo>
                      <a:pt x="151" y="54"/>
                    </a:lnTo>
                    <a:lnTo>
                      <a:pt x="144" y="54"/>
                    </a:lnTo>
                    <a:lnTo>
                      <a:pt x="139" y="54"/>
                    </a:lnTo>
                    <a:lnTo>
                      <a:pt x="132" y="54"/>
                    </a:lnTo>
                    <a:lnTo>
                      <a:pt x="127" y="54"/>
                    </a:lnTo>
                    <a:lnTo>
                      <a:pt x="122" y="55"/>
                    </a:lnTo>
                    <a:lnTo>
                      <a:pt x="117" y="55"/>
                    </a:lnTo>
                    <a:lnTo>
                      <a:pt x="114" y="56"/>
                    </a:lnTo>
                    <a:lnTo>
                      <a:pt x="111" y="56"/>
                    </a:lnTo>
                    <a:lnTo>
                      <a:pt x="109" y="56"/>
                    </a:lnTo>
                    <a:lnTo>
                      <a:pt x="107" y="56"/>
                    </a:lnTo>
                    <a:lnTo>
                      <a:pt x="104" y="57"/>
                    </a:lnTo>
                    <a:lnTo>
                      <a:pt x="100" y="59"/>
                    </a:lnTo>
                    <a:lnTo>
                      <a:pt x="97" y="62"/>
                    </a:lnTo>
                    <a:lnTo>
                      <a:pt x="93" y="63"/>
                    </a:lnTo>
                    <a:lnTo>
                      <a:pt x="89" y="65"/>
                    </a:lnTo>
                    <a:lnTo>
                      <a:pt x="86" y="66"/>
                    </a:lnTo>
                    <a:lnTo>
                      <a:pt x="86" y="67"/>
                    </a:lnTo>
                    <a:lnTo>
                      <a:pt x="84" y="45"/>
                    </a:lnTo>
                    <a:lnTo>
                      <a:pt x="57" y="9"/>
                    </a:lnTo>
                    <a:lnTo>
                      <a:pt x="0" y="0"/>
                    </a:lnTo>
                    <a:lnTo>
                      <a:pt x="6" y="0"/>
                    </a:lnTo>
                    <a:close/>
                  </a:path>
                </a:pathLst>
              </a:custGeom>
              <a:solidFill>
                <a:srgbClr val="D1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1" name="Freeform 25"/>
              <p:cNvSpPr>
                <a:spLocks/>
              </p:cNvSpPr>
              <p:nvPr/>
            </p:nvSpPr>
            <p:spPr bwMode="auto">
              <a:xfrm flipH="1">
                <a:off x="3551" y="3363"/>
                <a:ext cx="165" cy="415"/>
              </a:xfrm>
              <a:custGeom>
                <a:avLst/>
                <a:gdLst>
                  <a:gd name="T0" fmla="*/ 61 w 165"/>
                  <a:gd name="T1" fmla="*/ 22 h 415"/>
                  <a:gd name="T2" fmla="*/ 42 w 165"/>
                  <a:gd name="T3" fmla="*/ 57 h 415"/>
                  <a:gd name="T4" fmla="*/ 85 w 165"/>
                  <a:gd name="T5" fmla="*/ 108 h 415"/>
                  <a:gd name="T6" fmla="*/ 78 w 165"/>
                  <a:gd name="T7" fmla="*/ 110 h 415"/>
                  <a:gd name="T8" fmla="*/ 71 w 165"/>
                  <a:gd name="T9" fmla="*/ 117 h 415"/>
                  <a:gd name="T10" fmla="*/ 65 w 165"/>
                  <a:gd name="T11" fmla="*/ 123 h 415"/>
                  <a:gd name="T12" fmla="*/ 64 w 165"/>
                  <a:gd name="T13" fmla="*/ 131 h 415"/>
                  <a:gd name="T14" fmla="*/ 65 w 165"/>
                  <a:gd name="T15" fmla="*/ 139 h 415"/>
                  <a:gd name="T16" fmla="*/ 66 w 165"/>
                  <a:gd name="T17" fmla="*/ 152 h 415"/>
                  <a:gd name="T18" fmla="*/ 69 w 165"/>
                  <a:gd name="T19" fmla="*/ 167 h 415"/>
                  <a:gd name="T20" fmla="*/ 74 w 165"/>
                  <a:gd name="T21" fmla="*/ 184 h 415"/>
                  <a:gd name="T22" fmla="*/ 77 w 165"/>
                  <a:gd name="T23" fmla="*/ 200 h 415"/>
                  <a:gd name="T24" fmla="*/ 82 w 165"/>
                  <a:gd name="T25" fmla="*/ 215 h 415"/>
                  <a:gd name="T26" fmla="*/ 84 w 165"/>
                  <a:gd name="T27" fmla="*/ 227 h 415"/>
                  <a:gd name="T28" fmla="*/ 86 w 165"/>
                  <a:gd name="T29" fmla="*/ 232 h 415"/>
                  <a:gd name="T30" fmla="*/ 118 w 165"/>
                  <a:gd name="T31" fmla="*/ 271 h 415"/>
                  <a:gd name="T32" fmla="*/ 41 w 165"/>
                  <a:gd name="T33" fmla="*/ 175 h 415"/>
                  <a:gd name="T34" fmla="*/ 33 w 165"/>
                  <a:gd name="T35" fmla="*/ 180 h 415"/>
                  <a:gd name="T36" fmla="*/ 30 w 165"/>
                  <a:gd name="T37" fmla="*/ 186 h 415"/>
                  <a:gd name="T38" fmla="*/ 29 w 165"/>
                  <a:gd name="T39" fmla="*/ 194 h 415"/>
                  <a:gd name="T40" fmla="*/ 33 w 165"/>
                  <a:gd name="T41" fmla="*/ 205 h 415"/>
                  <a:gd name="T42" fmla="*/ 38 w 165"/>
                  <a:gd name="T43" fmla="*/ 212 h 415"/>
                  <a:gd name="T44" fmla="*/ 42 w 165"/>
                  <a:gd name="T45" fmla="*/ 220 h 415"/>
                  <a:gd name="T46" fmla="*/ 51 w 165"/>
                  <a:gd name="T47" fmla="*/ 232 h 415"/>
                  <a:gd name="T48" fmla="*/ 58 w 165"/>
                  <a:gd name="T49" fmla="*/ 240 h 415"/>
                  <a:gd name="T50" fmla="*/ 62 w 165"/>
                  <a:gd name="T51" fmla="*/ 242 h 415"/>
                  <a:gd name="T52" fmla="*/ 69 w 165"/>
                  <a:gd name="T53" fmla="*/ 246 h 415"/>
                  <a:gd name="T54" fmla="*/ 78 w 165"/>
                  <a:gd name="T55" fmla="*/ 253 h 415"/>
                  <a:gd name="T56" fmla="*/ 87 w 165"/>
                  <a:gd name="T57" fmla="*/ 260 h 415"/>
                  <a:gd name="T58" fmla="*/ 96 w 165"/>
                  <a:gd name="T59" fmla="*/ 265 h 415"/>
                  <a:gd name="T60" fmla="*/ 104 w 165"/>
                  <a:gd name="T61" fmla="*/ 272 h 415"/>
                  <a:gd name="T62" fmla="*/ 111 w 165"/>
                  <a:gd name="T63" fmla="*/ 277 h 415"/>
                  <a:gd name="T64" fmla="*/ 98 w 165"/>
                  <a:gd name="T65" fmla="*/ 292 h 415"/>
                  <a:gd name="T66" fmla="*/ 157 w 165"/>
                  <a:gd name="T67" fmla="*/ 415 h 415"/>
                  <a:gd name="T68" fmla="*/ 51 w 165"/>
                  <a:gd name="T69" fmla="*/ 250 h 415"/>
                  <a:gd name="T70" fmla="*/ 8 w 165"/>
                  <a:gd name="T71" fmla="*/ 182 h 415"/>
                  <a:gd name="T72" fmla="*/ 13 w 165"/>
                  <a:gd name="T73" fmla="*/ 100 h 415"/>
                  <a:gd name="T74" fmla="*/ 8 w 165"/>
                  <a:gd name="T75" fmla="*/ 44 h 415"/>
                  <a:gd name="T76" fmla="*/ 22 w 165"/>
                  <a:gd name="T77" fmla="*/ 0 h 4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415"/>
                  <a:gd name="T119" fmla="*/ 165 w 165"/>
                  <a:gd name="T120" fmla="*/ 415 h 4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415">
                    <a:moveTo>
                      <a:pt x="22" y="0"/>
                    </a:moveTo>
                    <a:lnTo>
                      <a:pt x="61" y="22"/>
                    </a:lnTo>
                    <a:lnTo>
                      <a:pt x="97" y="50"/>
                    </a:lnTo>
                    <a:lnTo>
                      <a:pt x="42" y="57"/>
                    </a:lnTo>
                    <a:lnTo>
                      <a:pt x="87" y="108"/>
                    </a:lnTo>
                    <a:lnTo>
                      <a:pt x="85" y="108"/>
                    </a:lnTo>
                    <a:lnTo>
                      <a:pt x="83" y="109"/>
                    </a:lnTo>
                    <a:lnTo>
                      <a:pt x="78" y="110"/>
                    </a:lnTo>
                    <a:lnTo>
                      <a:pt x="75" y="113"/>
                    </a:lnTo>
                    <a:lnTo>
                      <a:pt x="71" y="117"/>
                    </a:lnTo>
                    <a:lnTo>
                      <a:pt x="67" y="121"/>
                    </a:lnTo>
                    <a:lnTo>
                      <a:pt x="65" y="123"/>
                    </a:lnTo>
                    <a:lnTo>
                      <a:pt x="65" y="128"/>
                    </a:lnTo>
                    <a:lnTo>
                      <a:pt x="64" y="131"/>
                    </a:lnTo>
                    <a:lnTo>
                      <a:pt x="65" y="135"/>
                    </a:lnTo>
                    <a:lnTo>
                      <a:pt x="65" y="139"/>
                    </a:lnTo>
                    <a:lnTo>
                      <a:pt x="65" y="145"/>
                    </a:lnTo>
                    <a:lnTo>
                      <a:pt x="66" y="152"/>
                    </a:lnTo>
                    <a:lnTo>
                      <a:pt x="68" y="160"/>
                    </a:lnTo>
                    <a:lnTo>
                      <a:pt x="69" y="167"/>
                    </a:lnTo>
                    <a:lnTo>
                      <a:pt x="72" y="175"/>
                    </a:lnTo>
                    <a:lnTo>
                      <a:pt x="74" y="184"/>
                    </a:lnTo>
                    <a:lnTo>
                      <a:pt x="76" y="193"/>
                    </a:lnTo>
                    <a:lnTo>
                      <a:pt x="77" y="200"/>
                    </a:lnTo>
                    <a:lnTo>
                      <a:pt x="79" y="208"/>
                    </a:lnTo>
                    <a:lnTo>
                      <a:pt x="82" y="215"/>
                    </a:lnTo>
                    <a:lnTo>
                      <a:pt x="84" y="221"/>
                    </a:lnTo>
                    <a:lnTo>
                      <a:pt x="84" y="227"/>
                    </a:lnTo>
                    <a:lnTo>
                      <a:pt x="85" y="230"/>
                    </a:lnTo>
                    <a:lnTo>
                      <a:pt x="86" y="232"/>
                    </a:lnTo>
                    <a:lnTo>
                      <a:pt x="87" y="234"/>
                    </a:lnTo>
                    <a:lnTo>
                      <a:pt x="118" y="271"/>
                    </a:lnTo>
                    <a:lnTo>
                      <a:pt x="74" y="235"/>
                    </a:lnTo>
                    <a:lnTo>
                      <a:pt x="41" y="175"/>
                    </a:lnTo>
                    <a:lnTo>
                      <a:pt x="38" y="176"/>
                    </a:lnTo>
                    <a:lnTo>
                      <a:pt x="33" y="180"/>
                    </a:lnTo>
                    <a:lnTo>
                      <a:pt x="32" y="182"/>
                    </a:lnTo>
                    <a:lnTo>
                      <a:pt x="30" y="186"/>
                    </a:lnTo>
                    <a:lnTo>
                      <a:pt x="28" y="189"/>
                    </a:lnTo>
                    <a:lnTo>
                      <a:pt x="29" y="194"/>
                    </a:lnTo>
                    <a:lnTo>
                      <a:pt x="30" y="199"/>
                    </a:lnTo>
                    <a:lnTo>
                      <a:pt x="33" y="205"/>
                    </a:lnTo>
                    <a:lnTo>
                      <a:pt x="35" y="208"/>
                    </a:lnTo>
                    <a:lnTo>
                      <a:pt x="38" y="212"/>
                    </a:lnTo>
                    <a:lnTo>
                      <a:pt x="39" y="216"/>
                    </a:lnTo>
                    <a:lnTo>
                      <a:pt x="42" y="220"/>
                    </a:lnTo>
                    <a:lnTo>
                      <a:pt x="46" y="227"/>
                    </a:lnTo>
                    <a:lnTo>
                      <a:pt x="51" y="232"/>
                    </a:lnTo>
                    <a:lnTo>
                      <a:pt x="54" y="237"/>
                    </a:lnTo>
                    <a:lnTo>
                      <a:pt x="58" y="240"/>
                    </a:lnTo>
                    <a:lnTo>
                      <a:pt x="60" y="240"/>
                    </a:lnTo>
                    <a:lnTo>
                      <a:pt x="62" y="242"/>
                    </a:lnTo>
                    <a:lnTo>
                      <a:pt x="65" y="244"/>
                    </a:lnTo>
                    <a:lnTo>
                      <a:pt x="69" y="246"/>
                    </a:lnTo>
                    <a:lnTo>
                      <a:pt x="73" y="249"/>
                    </a:lnTo>
                    <a:lnTo>
                      <a:pt x="78" y="253"/>
                    </a:lnTo>
                    <a:lnTo>
                      <a:pt x="82" y="256"/>
                    </a:lnTo>
                    <a:lnTo>
                      <a:pt x="87" y="260"/>
                    </a:lnTo>
                    <a:lnTo>
                      <a:pt x="92" y="262"/>
                    </a:lnTo>
                    <a:lnTo>
                      <a:pt x="96" y="265"/>
                    </a:lnTo>
                    <a:lnTo>
                      <a:pt x="100" y="267"/>
                    </a:lnTo>
                    <a:lnTo>
                      <a:pt x="104" y="272"/>
                    </a:lnTo>
                    <a:lnTo>
                      <a:pt x="109" y="275"/>
                    </a:lnTo>
                    <a:lnTo>
                      <a:pt x="111" y="277"/>
                    </a:lnTo>
                    <a:lnTo>
                      <a:pt x="165" y="300"/>
                    </a:lnTo>
                    <a:lnTo>
                      <a:pt x="98" y="292"/>
                    </a:lnTo>
                    <a:lnTo>
                      <a:pt x="126" y="362"/>
                    </a:lnTo>
                    <a:lnTo>
                      <a:pt x="157" y="415"/>
                    </a:lnTo>
                    <a:lnTo>
                      <a:pt x="103" y="347"/>
                    </a:lnTo>
                    <a:lnTo>
                      <a:pt x="51" y="250"/>
                    </a:lnTo>
                    <a:lnTo>
                      <a:pt x="22" y="219"/>
                    </a:lnTo>
                    <a:lnTo>
                      <a:pt x="8" y="182"/>
                    </a:lnTo>
                    <a:lnTo>
                      <a:pt x="0" y="155"/>
                    </a:lnTo>
                    <a:lnTo>
                      <a:pt x="13" y="100"/>
                    </a:lnTo>
                    <a:lnTo>
                      <a:pt x="13" y="78"/>
                    </a:lnTo>
                    <a:lnTo>
                      <a:pt x="8" y="44"/>
                    </a:lnTo>
                    <a:lnTo>
                      <a:pt x="16" y="13"/>
                    </a:lnTo>
                    <a:lnTo>
                      <a:pt x="22" y="0"/>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2" name="Freeform 26"/>
              <p:cNvSpPr>
                <a:spLocks/>
              </p:cNvSpPr>
              <p:nvPr/>
            </p:nvSpPr>
            <p:spPr bwMode="auto">
              <a:xfrm flipH="1">
                <a:off x="3036" y="3284"/>
                <a:ext cx="17" cy="37"/>
              </a:xfrm>
              <a:custGeom>
                <a:avLst/>
                <a:gdLst>
                  <a:gd name="T0" fmla="*/ 0 w 17"/>
                  <a:gd name="T1" fmla="*/ 3 h 37"/>
                  <a:gd name="T2" fmla="*/ 9 w 17"/>
                  <a:gd name="T3" fmla="*/ 37 h 37"/>
                  <a:gd name="T4" fmla="*/ 17 w 17"/>
                  <a:gd name="T5" fmla="*/ 36 h 37"/>
                  <a:gd name="T6" fmla="*/ 10 w 17"/>
                  <a:gd name="T7" fmla="*/ 0 h 37"/>
                  <a:gd name="T8" fmla="*/ 0 w 17"/>
                  <a:gd name="T9" fmla="*/ 3 h 37"/>
                  <a:gd name="T10" fmla="*/ 0 w 17"/>
                  <a:gd name="T11" fmla="*/ 3 h 37"/>
                  <a:gd name="T12" fmla="*/ 0 60000 65536"/>
                  <a:gd name="T13" fmla="*/ 0 60000 65536"/>
                  <a:gd name="T14" fmla="*/ 0 60000 65536"/>
                  <a:gd name="T15" fmla="*/ 0 60000 65536"/>
                  <a:gd name="T16" fmla="*/ 0 60000 65536"/>
                  <a:gd name="T17" fmla="*/ 0 60000 65536"/>
                  <a:gd name="T18" fmla="*/ 0 w 17"/>
                  <a:gd name="T19" fmla="*/ 0 h 37"/>
                  <a:gd name="T20" fmla="*/ 17 w 1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7" h="37">
                    <a:moveTo>
                      <a:pt x="0" y="3"/>
                    </a:moveTo>
                    <a:lnTo>
                      <a:pt x="9" y="37"/>
                    </a:lnTo>
                    <a:lnTo>
                      <a:pt x="17" y="36"/>
                    </a:lnTo>
                    <a:lnTo>
                      <a:pt x="10" y="0"/>
                    </a:lnTo>
                    <a:lnTo>
                      <a:pt x="0" y="3"/>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3" name="Freeform 27"/>
              <p:cNvSpPr>
                <a:spLocks/>
              </p:cNvSpPr>
              <p:nvPr/>
            </p:nvSpPr>
            <p:spPr bwMode="auto">
              <a:xfrm flipH="1">
                <a:off x="3010" y="3209"/>
                <a:ext cx="208" cy="558"/>
              </a:xfrm>
              <a:custGeom>
                <a:avLst/>
                <a:gdLst>
                  <a:gd name="T0" fmla="*/ 130 w 208"/>
                  <a:gd name="T1" fmla="*/ 198 h 558"/>
                  <a:gd name="T2" fmla="*/ 157 w 208"/>
                  <a:gd name="T3" fmla="*/ 347 h 558"/>
                  <a:gd name="T4" fmla="*/ 161 w 208"/>
                  <a:gd name="T5" fmla="*/ 441 h 558"/>
                  <a:gd name="T6" fmla="*/ 169 w 208"/>
                  <a:gd name="T7" fmla="*/ 497 h 558"/>
                  <a:gd name="T8" fmla="*/ 88 w 208"/>
                  <a:gd name="T9" fmla="*/ 531 h 558"/>
                  <a:gd name="T10" fmla="*/ 63 w 208"/>
                  <a:gd name="T11" fmla="*/ 556 h 558"/>
                  <a:gd name="T12" fmla="*/ 63 w 208"/>
                  <a:gd name="T13" fmla="*/ 548 h 558"/>
                  <a:gd name="T14" fmla="*/ 64 w 208"/>
                  <a:gd name="T15" fmla="*/ 540 h 558"/>
                  <a:gd name="T16" fmla="*/ 65 w 208"/>
                  <a:gd name="T17" fmla="*/ 531 h 558"/>
                  <a:gd name="T18" fmla="*/ 65 w 208"/>
                  <a:gd name="T19" fmla="*/ 523 h 558"/>
                  <a:gd name="T20" fmla="*/ 64 w 208"/>
                  <a:gd name="T21" fmla="*/ 515 h 558"/>
                  <a:gd name="T22" fmla="*/ 62 w 208"/>
                  <a:gd name="T23" fmla="*/ 509 h 558"/>
                  <a:gd name="T24" fmla="*/ 57 w 208"/>
                  <a:gd name="T25" fmla="*/ 504 h 558"/>
                  <a:gd name="T26" fmla="*/ 50 w 208"/>
                  <a:gd name="T27" fmla="*/ 496 h 558"/>
                  <a:gd name="T28" fmla="*/ 42 w 208"/>
                  <a:gd name="T29" fmla="*/ 491 h 558"/>
                  <a:gd name="T30" fmla="*/ 54 w 208"/>
                  <a:gd name="T31" fmla="*/ 446 h 558"/>
                  <a:gd name="T32" fmla="*/ 49 w 208"/>
                  <a:gd name="T33" fmla="*/ 440 h 558"/>
                  <a:gd name="T34" fmla="*/ 46 w 208"/>
                  <a:gd name="T35" fmla="*/ 428 h 558"/>
                  <a:gd name="T36" fmla="*/ 50 w 208"/>
                  <a:gd name="T37" fmla="*/ 422 h 558"/>
                  <a:gd name="T38" fmla="*/ 54 w 208"/>
                  <a:gd name="T39" fmla="*/ 415 h 558"/>
                  <a:gd name="T40" fmla="*/ 57 w 208"/>
                  <a:gd name="T41" fmla="*/ 406 h 558"/>
                  <a:gd name="T42" fmla="*/ 63 w 208"/>
                  <a:gd name="T43" fmla="*/ 397 h 558"/>
                  <a:gd name="T44" fmla="*/ 66 w 208"/>
                  <a:gd name="T45" fmla="*/ 387 h 558"/>
                  <a:gd name="T46" fmla="*/ 70 w 208"/>
                  <a:gd name="T47" fmla="*/ 381 h 558"/>
                  <a:gd name="T48" fmla="*/ 73 w 208"/>
                  <a:gd name="T49" fmla="*/ 373 h 558"/>
                  <a:gd name="T50" fmla="*/ 38 w 208"/>
                  <a:gd name="T51" fmla="*/ 176 h 558"/>
                  <a:gd name="T52" fmla="*/ 0 w 208"/>
                  <a:gd name="T53" fmla="*/ 117 h 558"/>
                  <a:gd name="T54" fmla="*/ 65 w 208"/>
                  <a:gd name="T55" fmla="*/ 83 h 558"/>
                  <a:gd name="T56" fmla="*/ 93 w 208"/>
                  <a:gd name="T57" fmla="*/ 245 h 558"/>
                  <a:gd name="T58" fmla="*/ 110 w 208"/>
                  <a:gd name="T59" fmla="*/ 146 h 558"/>
                  <a:gd name="T60" fmla="*/ 84 w 208"/>
                  <a:gd name="T61" fmla="*/ 77 h 558"/>
                  <a:gd name="T62" fmla="*/ 131 w 208"/>
                  <a:gd name="T63" fmla="*/ 0 h 558"/>
                  <a:gd name="T64" fmla="*/ 174 w 208"/>
                  <a:gd name="T65" fmla="*/ 21 h 558"/>
                  <a:gd name="T66" fmla="*/ 202 w 208"/>
                  <a:gd name="T67" fmla="*/ 99 h 558"/>
                  <a:gd name="T68" fmla="*/ 200 w 208"/>
                  <a:gd name="T69" fmla="*/ 209 h 558"/>
                  <a:gd name="T70" fmla="*/ 208 w 208"/>
                  <a:gd name="T71" fmla="*/ 251 h 558"/>
                  <a:gd name="T72" fmla="*/ 207 w 208"/>
                  <a:gd name="T73" fmla="*/ 259 h 558"/>
                  <a:gd name="T74" fmla="*/ 204 w 208"/>
                  <a:gd name="T75" fmla="*/ 266 h 558"/>
                  <a:gd name="T76" fmla="*/ 197 w 208"/>
                  <a:gd name="T77" fmla="*/ 275 h 558"/>
                  <a:gd name="T78" fmla="*/ 187 w 208"/>
                  <a:gd name="T79" fmla="*/ 283 h 558"/>
                  <a:gd name="T80" fmla="*/ 178 w 208"/>
                  <a:gd name="T81" fmla="*/ 292 h 558"/>
                  <a:gd name="T82" fmla="*/ 167 w 208"/>
                  <a:gd name="T83" fmla="*/ 300 h 558"/>
                  <a:gd name="T84" fmla="*/ 187 w 208"/>
                  <a:gd name="T85" fmla="*/ 217 h 558"/>
                  <a:gd name="T86" fmla="*/ 169 w 208"/>
                  <a:gd name="T87" fmla="*/ 100 h 558"/>
                  <a:gd name="T88" fmla="*/ 187 w 208"/>
                  <a:gd name="T89" fmla="*/ 151 h 558"/>
                  <a:gd name="T90" fmla="*/ 191 w 208"/>
                  <a:gd name="T91" fmla="*/ 94 h 558"/>
                  <a:gd name="T92" fmla="*/ 128 w 208"/>
                  <a:gd name="T93" fmla="*/ 86 h 5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8"/>
                  <a:gd name="T142" fmla="*/ 0 h 558"/>
                  <a:gd name="T143" fmla="*/ 208 w 208"/>
                  <a:gd name="T144" fmla="*/ 558 h 5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8" h="558">
                    <a:moveTo>
                      <a:pt x="128" y="86"/>
                    </a:moveTo>
                    <a:lnTo>
                      <a:pt x="130" y="198"/>
                    </a:lnTo>
                    <a:lnTo>
                      <a:pt x="141" y="369"/>
                    </a:lnTo>
                    <a:lnTo>
                      <a:pt x="157" y="347"/>
                    </a:lnTo>
                    <a:lnTo>
                      <a:pt x="167" y="386"/>
                    </a:lnTo>
                    <a:lnTo>
                      <a:pt x="161" y="441"/>
                    </a:lnTo>
                    <a:lnTo>
                      <a:pt x="173" y="485"/>
                    </a:lnTo>
                    <a:lnTo>
                      <a:pt x="169" y="497"/>
                    </a:lnTo>
                    <a:lnTo>
                      <a:pt x="108" y="501"/>
                    </a:lnTo>
                    <a:lnTo>
                      <a:pt x="88" y="531"/>
                    </a:lnTo>
                    <a:lnTo>
                      <a:pt x="63" y="558"/>
                    </a:lnTo>
                    <a:lnTo>
                      <a:pt x="63" y="556"/>
                    </a:lnTo>
                    <a:lnTo>
                      <a:pt x="63" y="551"/>
                    </a:lnTo>
                    <a:lnTo>
                      <a:pt x="63" y="548"/>
                    </a:lnTo>
                    <a:lnTo>
                      <a:pt x="63" y="545"/>
                    </a:lnTo>
                    <a:lnTo>
                      <a:pt x="64" y="540"/>
                    </a:lnTo>
                    <a:lnTo>
                      <a:pt x="65" y="537"/>
                    </a:lnTo>
                    <a:lnTo>
                      <a:pt x="65" y="531"/>
                    </a:lnTo>
                    <a:lnTo>
                      <a:pt x="65" y="527"/>
                    </a:lnTo>
                    <a:lnTo>
                      <a:pt x="65" y="523"/>
                    </a:lnTo>
                    <a:lnTo>
                      <a:pt x="65" y="519"/>
                    </a:lnTo>
                    <a:lnTo>
                      <a:pt x="64" y="515"/>
                    </a:lnTo>
                    <a:lnTo>
                      <a:pt x="63" y="512"/>
                    </a:lnTo>
                    <a:lnTo>
                      <a:pt x="62" y="509"/>
                    </a:lnTo>
                    <a:lnTo>
                      <a:pt x="61" y="507"/>
                    </a:lnTo>
                    <a:lnTo>
                      <a:pt x="57" y="504"/>
                    </a:lnTo>
                    <a:lnTo>
                      <a:pt x="54" y="499"/>
                    </a:lnTo>
                    <a:lnTo>
                      <a:pt x="50" y="496"/>
                    </a:lnTo>
                    <a:lnTo>
                      <a:pt x="48" y="494"/>
                    </a:lnTo>
                    <a:lnTo>
                      <a:pt x="42" y="491"/>
                    </a:lnTo>
                    <a:lnTo>
                      <a:pt x="41" y="491"/>
                    </a:lnTo>
                    <a:lnTo>
                      <a:pt x="54" y="446"/>
                    </a:lnTo>
                    <a:lnTo>
                      <a:pt x="52" y="444"/>
                    </a:lnTo>
                    <a:lnTo>
                      <a:pt x="49" y="440"/>
                    </a:lnTo>
                    <a:lnTo>
                      <a:pt x="44" y="433"/>
                    </a:lnTo>
                    <a:lnTo>
                      <a:pt x="46" y="428"/>
                    </a:lnTo>
                    <a:lnTo>
                      <a:pt x="48" y="426"/>
                    </a:lnTo>
                    <a:lnTo>
                      <a:pt x="50" y="422"/>
                    </a:lnTo>
                    <a:lnTo>
                      <a:pt x="52" y="418"/>
                    </a:lnTo>
                    <a:lnTo>
                      <a:pt x="54" y="415"/>
                    </a:lnTo>
                    <a:lnTo>
                      <a:pt x="55" y="410"/>
                    </a:lnTo>
                    <a:lnTo>
                      <a:pt x="57" y="406"/>
                    </a:lnTo>
                    <a:lnTo>
                      <a:pt x="60" y="400"/>
                    </a:lnTo>
                    <a:lnTo>
                      <a:pt x="63" y="397"/>
                    </a:lnTo>
                    <a:lnTo>
                      <a:pt x="64" y="392"/>
                    </a:lnTo>
                    <a:lnTo>
                      <a:pt x="66" y="387"/>
                    </a:lnTo>
                    <a:lnTo>
                      <a:pt x="67" y="383"/>
                    </a:lnTo>
                    <a:lnTo>
                      <a:pt x="70" y="381"/>
                    </a:lnTo>
                    <a:lnTo>
                      <a:pt x="72" y="375"/>
                    </a:lnTo>
                    <a:lnTo>
                      <a:pt x="73" y="373"/>
                    </a:lnTo>
                    <a:lnTo>
                      <a:pt x="63" y="254"/>
                    </a:lnTo>
                    <a:lnTo>
                      <a:pt x="38" y="176"/>
                    </a:lnTo>
                    <a:lnTo>
                      <a:pt x="32" y="87"/>
                    </a:lnTo>
                    <a:lnTo>
                      <a:pt x="0" y="117"/>
                    </a:lnTo>
                    <a:lnTo>
                      <a:pt x="11" y="65"/>
                    </a:lnTo>
                    <a:lnTo>
                      <a:pt x="65" y="83"/>
                    </a:lnTo>
                    <a:lnTo>
                      <a:pt x="68" y="150"/>
                    </a:lnTo>
                    <a:lnTo>
                      <a:pt x="93" y="245"/>
                    </a:lnTo>
                    <a:lnTo>
                      <a:pt x="117" y="331"/>
                    </a:lnTo>
                    <a:lnTo>
                      <a:pt x="110" y="146"/>
                    </a:lnTo>
                    <a:lnTo>
                      <a:pt x="115" y="77"/>
                    </a:lnTo>
                    <a:lnTo>
                      <a:pt x="84" y="77"/>
                    </a:lnTo>
                    <a:lnTo>
                      <a:pt x="110" y="22"/>
                    </a:lnTo>
                    <a:lnTo>
                      <a:pt x="131" y="0"/>
                    </a:lnTo>
                    <a:lnTo>
                      <a:pt x="163" y="14"/>
                    </a:lnTo>
                    <a:lnTo>
                      <a:pt x="174" y="21"/>
                    </a:lnTo>
                    <a:lnTo>
                      <a:pt x="191" y="57"/>
                    </a:lnTo>
                    <a:lnTo>
                      <a:pt x="202" y="99"/>
                    </a:lnTo>
                    <a:lnTo>
                      <a:pt x="204" y="151"/>
                    </a:lnTo>
                    <a:lnTo>
                      <a:pt x="200" y="209"/>
                    </a:lnTo>
                    <a:lnTo>
                      <a:pt x="200" y="228"/>
                    </a:lnTo>
                    <a:lnTo>
                      <a:pt x="208" y="251"/>
                    </a:lnTo>
                    <a:lnTo>
                      <a:pt x="208" y="252"/>
                    </a:lnTo>
                    <a:lnTo>
                      <a:pt x="207" y="259"/>
                    </a:lnTo>
                    <a:lnTo>
                      <a:pt x="205" y="262"/>
                    </a:lnTo>
                    <a:lnTo>
                      <a:pt x="204" y="266"/>
                    </a:lnTo>
                    <a:lnTo>
                      <a:pt x="201" y="271"/>
                    </a:lnTo>
                    <a:lnTo>
                      <a:pt x="197" y="275"/>
                    </a:lnTo>
                    <a:lnTo>
                      <a:pt x="193" y="278"/>
                    </a:lnTo>
                    <a:lnTo>
                      <a:pt x="187" y="283"/>
                    </a:lnTo>
                    <a:lnTo>
                      <a:pt x="182" y="287"/>
                    </a:lnTo>
                    <a:lnTo>
                      <a:pt x="178" y="292"/>
                    </a:lnTo>
                    <a:lnTo>
                      <a:pt x="173" y="294"/>
                    </a:lnTo>
                    <a:lnTo>
                      <a:pt x="167" y="300"/>
                    </a:lnTo>
                    <a:lnTo>
                      <a:pt x="176" y="243"/>
                    </a:lnTo>
                    <a:lnTo>
                      <a:pt x="187" y="217"/>
                    </a:lnTo>
                    <a:lnTo>
                      <a:pt x="190" y="193"/>
                    </a:lnTo>
                    <a:lnTo>
                      <a:pt x="169" y="100"/>
                    </a:lnTo>
                    <a:lnTo>
                      <a:pt x="182" y="108"/>
                    </a:lnTo>
                    <a:lnTo>
                      <a:pt x="187" y="151"/>
                    </a:lnTo>
                    <a:lnTo>
                      <a:pt x="195" y="122"/>
                    </a:lnTo>
                    <a:lnTo>
                      <a:pt x="191" y="94"/>
                    </a:lnTo>
                    <a:lnTo>
                      <a:pt x="128" y="86"/>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4" name="Freeform 28"/>
              <p:cNvSpPr>
                <a:spLocks/>
              </p:cNvSpPr>
              <p:nvPr/>
            </p:nvSpPr>
            <p:spPr bwMode="auto">
              <a:xfrm flipH="1">
                <a:off x="3165" y="3320"/>
                <a:ext cx="333" cy="523"/>
              </a:xfrm>
              <a:custGeom>
                <a:avLst/>
                <a:gdLst>
                  <a:gd name="T0" fmla="*/ 0 w 333"/>
                  <a:gd name="T1" fmla="*/ 25 h 523"/>
                  <a:gd name="T2" fmla="*/ 5 w 333"/>
                  <a:gd name="T3" fmla="*/ 33 h 523"/>
                  <a:gd name="T4" fmla="*/ 15 w 333"/>
                  <a:gd name="T5" fmla="*/ 46 h 523"/>
                  <a:gd name="T6" fmla="*/ 26 w 333"/>
                  <a:gd name="T7" fmla="*/ 64 h 523"/>
                  <a:gd name="T8" fmla="*/ 38 w 333"/>
                  <a:gd name="T9" fmla="*/ 85 h 523"/>
                  <a:gd name="T10" fmla="*/ 51 w 333"/>
                  <a:gd name="T11" fmla="*/ 106 h 523"/>
                  <a:gd name="T12" fmla="*/ 62 w 333"/>
                  <a:gd name="T13" fmla="*/ 128 h 523"/>
                  <a:gd name="T14" fmla="*/ 71 w 333"/>
                  <a:gd name="T15" fmla="*/ 148 h 523"/>
                  <a:gd name="T16" fmla="*/ 77 w 333"/>
                  <a:gd name="T17" fmla="*/ 164 h 523"/>
                  <a:gd name="T18" fmla="*/ 84 w 333"/>
                  <a:gd name="T19" fmla="*/ 185 h 523"/>
                  <a:gd name="T20" fmla="*/ 92 w 333"/>
                  <a:gd name="T21" fmla="*/ 208 h 523"/>
                  <a:gd name="T22" fmla="*/ 98 w 333"/>
                  <a:gd name="T23" fmla="*/ 232 h 523"/>
                  <a:gd name="T24" fmla="*/ 105 w 333"/>
                  <a:gd name="T25" fmla="*/ 254 h 523"/>
                  <a:gd name="T26" fmla="*/ 110 w 333"/>
                  <a:gd name="T27" fmla="*/ 275 h 523"/>
                  <a:gd name="T28" fmla="*/ 115 w 333"/>
                  <a:gd name="T29" fmla="*/ 289 h 523"/>
                  <a:gd name="T30" fmla="*/ 117 w 333"/>
                  <a:gd name="T31" fmla="*/ 299 h 523"/>
                  <a:gd name="T32" fmla="*/ 117 w 333"/>
                  <a:gd name="T33" fmla="*/ 303 h 523"/>
                  <a:gd name="T34" fmla="*/ 114 w 333"/>
                  <a:gd name="T35" fmla="*/ 313 h 523"/>
                  <a:gd name="T36" fmla="*/ 108 w 333"/>
                  <a:gd name="T37" fmla="*/ 315 h 523"/>
                  <a:gd name="T38" fmla="*/ 98 w 333"/>
                  <a:gd name="T39" fmla="*/ 314 h 523"/>
                  <a:gd name="T40" fmla="*/ 88 w 333"/>
                  <a:gd name="T41" fmla="*/ 310 h 523"/>
                  <a:gd name="T42" fmla="*/ 81 w 333"/>
                  <a:gd name="T43" fmla="*/ 308 h 523"/>
                  <a:gd name="T44" fmla="*/ 90 w 333"/>
                  <a:gd name="T45" fmla="*/ 318 h 523"/>
                  <a:gd name="T46" fmla="*/ 132 w 333"/>
                  <a:gd name="T47" fmla="*/ 440 h 523"/>
                  <a:gd name="T48" fmla="*/ 142 w 333"/>
                  <a:gd name="T49" fmla="*/ 483 h 523"/>
                  <a:gd name="T50" fmla="*/ 240 w 333"/>
                  <a:gd name="T51" fmla="*/ 502 h 523"/>
                  <a:gd name="T52" fmla="*/ 321 w 333"/>
                  <a:gd name="T53" fmla="*/ 523 h 523"/>
                  <a:gd name="T54" fmla="*/ 302 w 333"/>
                  <a:gd name="T55" fmla="*/ 480 h 523"/>
                  <a:gd name="T56" fmla="*/ 309 w 333"/>
                  <a:gd name="T57" fmla="*/ 442 h 523"/>
                  <a:gd name="T58" fmla="*/ 302 w 333"/>
                  <a:gd name="T59" fmla="*/ 448 h 523"/>
                  <a:gd name="T60" fmla="*/ 294 w 333"/>
                  <a:gd name="T61" fmla="*/ 458 h 523"/>
                  <a:gd name="T62" fmla="*/ 286 w 333"/>
                  <a:gd name="T63" fmla="*/ 464 h 523"/>
                  <a:gd name="T64" fmla="*/ 280 w 333"/>
                  <a:gd name="T65" fmla="*/ 465 h 523"/>
                  <a:gd name="T66" fmla="*/ 271 w 333"/>
                  <a:gd name="T67" fmla="*/ 456 h 523"/>
                  <a:gd name="T68" fmla="*/ 260 w 333"/>
                  <a:gd name="T69" fmla="*/ 441 h 523"/>
                  <a:gd name="T70" fmla="*/ 248 w 333"/>
                  <a:gd name="T71" fmla="*/ 423 h 523"/>
                  <a:gd name="T72" fmla="*/ 235 w 333"/>
                  <a:gd name="T73" fmla="*/ 403 h 523"/>
                  <a:gd name="T74" fmla="*/ 222 w 333"/>
                  <a:gd name="T75" fmla="*/ 384 h 523"/>
                  <a:gd name="T76" fmla="*/ 213 w 333"/>
                  <a:gd name="T77" fmla="*/ 369 h 523"/>
                  <a:gd name="T78" fmla="*/ 209 w 333"/>
                  <a:gd name="T79" fmla="*/ 361 h 523"/>
                  <a:gd name="T80" fmla="*/ 179 w 333"/>
                  <a:gd name="T81" fmla="*/ 330 h 523"/>
                  <a:gd name="T82" fmla="*/ 148 w 333"/>
                  <a:gd name="T83" fmla="*/ 222 h 523"/>
                  <a:gd name="T84" fmla="*/ 157 w 333"/>
                  <a:gd name="T85" fmla="*/ 177 h 523"/>
                  <a:gd name="T86" fmla="*/ 112 w 333"/>
                  <a:gd name="T87" fmla="*/ 133 h 523"/>
                  <a:gd name="T88" fmla="*/ 50 w 333"/>
                  <a:gd name="T89" fmla="*/ 0 h 523"/>
                  <a:gd name="T90" fmla="*/ 23 w 333"/>
                  <a:gd name="T91" fmla="*/ 41 h 523"/>
                  <a:gd name="T92" fmla="*/ 0 w 333"/>
                  <a:gd name="T93" fmla="*/ 25 h 5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3"/>
                  <a:gd name="T142" fmla="*/ 0 h 523"/>
                  <a:gd name="T143" fmla="*/ 333 w 333"/>
                  <a:gd name="T144" fmla="*/ 523 h 5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3" h="523">
                    <a:moveTo>
                      <a:pt x="0" y="25"/>
                    </a:moveTo>
                    <a:lnTo>
                      <a:pt x="0" y="25"/>
                    </a:lnTo>
                    <a:lnTo>
                      <a:pt x="2" y="29"/>
                    </a:lnTo>
                    <a:lnTo>
                      <a:pt x="5" y="33"/>
                    </a:lnTo>
                    <a:lnTo>
                      <a:pt x="10" y="39"/>
                    </a:lnTo>
                    <a:lnTo>
                      <a:pt x="15" y="46"/>
                    </a:lnTo>
                    <a:lnTo>
                      <a:pt x="20" y="54"/>
                    </a:lnTo>
                    <a:lnTo>
                      <a:pt x="26" y="64"/>
                    </a:lnTo>
                    <a:lnTo>
                      <a:pt x="32" y="74"/>
                    </a:lnTo>
                    <a:lnTo>
                      <a:pt x="38" y="85"/>
                    </a:lnTo>
                    <a:lnTo>
                      <a:pt x="44" y="96"/>
                    </a:lnTo>
                    <a:lnTo>
                      <a:pt x="51" y="106"/>
                    </a:lnTo>
                    <a:lnTo>
                      <a:pt x="56" y="117"/>
                    </a:lnTo>
                    <a:lnTo>
                      <a:pt x="62" y="128"/>
                    </a:lnTo>
                    <a:lnTo>
                      <a:pt x="67" y="138"/>
                    </a:lnTo>
                    <a:lnTo>
                      <a:pt x="71" y="148"/>
                    </a:lnTo>
                    <a:lnTo>
                      <a:pt x="75" y="156"/>
                    </a:lnTo>
                    <a:lnTo>
                      <a:pt x="77" y="164"/>
                    </a:lnTo>
                    <a:lnTo>
                      <a:pt x="81" y="175"/>
                    </a:lnTo>
                    <a:lnTo>
                      <a:pt x="84" y="185"/>
                    </a:lnTo>
                    <a:lnTo>
                      <a:pt x="88" y="197"/>
                    </a:lnTo>
                    <a:lnTo>
                      <a:pt x="92" y="208"/>
                    </a:lnTo>
                    <a:lnTo>
                      <a:pt x="95" y="220"/>
                    </a:lnTo>
                    <a:lnTo>
                      <a:pt x="98" y="232"/>
                    </a:lnTo>
                    <a:lnTo>
                      <a:pt x="102" y="244"/>
                    </a:lnTo>
                    <a:lnTo>
                      <a:pt x="105" y="254"/>
                    </a:lnTo>
                    <a:lnTo>
                      <a:pt x="107" y="266"/>
                    </a:lnTo>
                    <a:lnTo>
                      <a:pt x="110" y="275"/>
                    </a:lnTo>
                    <a:lnTo>
                      <a:pt x="113" y="284"/>
                    </a:lnTo>
                    <a:lnTo>
                      <a:pt x="115" y="289"/>
                    </a:lnTo>
                    <a:lnTo>
                      <a:pt x="116" y="296"/>
                    </a:lnTo>
                    <a:lnTo>
                      <a:pt x="117" y="299"/>
                    </a:lnTo>
                    <a:lnTo>
                      <a:pt x="118" y="300"/>
                    </a:lnTo>
                    <a:lnTo>
                      <a:pt x="117" y="303"/>
                    </a:lnTo>
                    <a:lnTo>
                      <a:pt x="116" y="307"/>
                    </a:lnTo>
                    <a:lnTo>
                      <a:pt x="114" y="313"/>
                    </a:lnTo>
                    <a:lnTo>
                      <a:pt x="112" y="316"/>
                    </a:lnTo>
                    <a:lnTo>
                      <a:pt x="108" y="315"/>
                    </a:lnTo>
                    <a:lnTo>
                      <a:pt x="104" y="315"/>
                    </a:lnTo>
                    <a:lnTo>
                      <a:pt x="98" y="314"/>
                    </a:lnTo>
                    <a:lnTo>
                      <a:pt x="94" y="313"/>
                    </a:lnTo>
                    <a:lnTo>
                      <a:pt x="88" y="310"/>
                    </a:lnTo>
                    <a:lnTo>
                      <a:pt x="84" y="308"/>
                    </a:lnTo>
                    <a:lnTo>
                      <a:pt x="81" y="308"/>
                    </a:lnTo>
                    <a:lnTo>
                      <a:pt x="90" y="318"/>
                    </a:lnTo>
                    <a:lnTo>
                      <a:pt x="92" y="342"/>
                    </a:lnTo>
                    <a:lnTo>
                      <a:pt x="132" y="440"/>
                    </a:lnTo>
                    <a:lnTo>
                      <a:pt x="131" y="454"/>
                    </a:lnTo>
                    <a:lnTo>
                      <a:pt x="142" y="483"/>
                    </a:lnTo>
                    <a:lnTo>
                      <a:pt x="174" y="487"/>
                    </a:lnTo>
                    <a:lnTo>
                      <a:pt x="240" y="502"/>
                    </a:lnTo>
                    <a:lnTo>
                      <a:pt x="310" y="523"/>
                    </a:lnTo>
                    <a:lnTo>
                      <a:pt x="321" y="523"/>
                    </a:lnTo>
                    <a:lnTo>
                      <a:pt x="333" y="497"/>
                    </a:lnTo>
                    <a:lnTo>
                      <a:pt x="302" y="480"/>
                    </a:lnTo>
                    <a:lnTo>
                      <a:pt x="310" y="441"/>
                    </a:lnTo>
                    <a:lnTo>
                      <a:pt x="309" y="442"/>
                    </a:lnTo>
                    <a:lnTo>
                      <a:pt x="307" y="445"/>
                    </a:lnTo>
                    <a:lnTo>
                      <a:pt x="302" y="448"/>
                    </a:lnTo>
                    <a:lnTo>
                      <a:pt x="299" y="453"/>
                    </a:lnTo>
                    <a:lnTo>
                      <a:pt x="294" y="458"/>
                    </a:lnTo>
                    <a:lnTo>
                      <a:pt x="290" y="461"/>
                    </a:lnTo>
                    <a:lnTo>
                      <a:pt x="286" y="464"/>
                    </a:lnTo>
                    <a:lnTo>
                      <a:pt x="282" y="467"/>
                    </a:lnTo>
                    <a:lnTo>
                      <a:pt x="280" y="465"/>
                    </a:lnTo>
                    <a:lnTo>
                      <a:pt x="276" y="461"/>
                    </a:lnTo>
                    <a:lnTo>
                      <a:pt x="271" y="456"/>
                    </a:lnTo>
                    <a:lnTo>
                      <a:pt x="267" y="450"/>
                    </a:lnTo>
                    <a:lnTo>
                      <a:pt x="260" y="441"/>
                    </a:lnTo>
                    <a:lnTo>
                      <a:pt x="254" y="432"/>
                    </a:lnTo>
                    <a:lnTo>
                      <a:pt x="248" y="423"/>
                    </a:lnTo>
                    <a:lnTo>
                      <a:pt x="242" y="413"/>
                    </a:lnTo>
                    <a:lnTo>
                      <a:pt x="235" y="403"/>
                    </a:lnTo>
                    <a:lnTo>
                      <a:pt x="228" y="393"/>
                    </a:lnTo>
                    <a:lnTo>
                      <a:pt x="222" y="384"/>
                    </a:lnTo>
                    <a:lnTo>
                      <a:pt x="218" y="376"/>
                    </a:lnTo>
                    <a:lnTo>
                      <a:pt x="213" y="369"/>
                    </a:lnTo>
                    <a:lnTo>
                      <a:pt x="211" y="364"/>
                    </a:lnTo>
                    <a:lnTo>
                      <a:pt x="209" y="361"/>
                    </a:lnTo>
                    <a:lnTo>
                      <a:pt x="209" y="360"/>
                    </a:lnTo>
                    <a:lnTo>
                      <a:pt x="179" y="330"/>
                    </a:lnTo>
                    <a:lnTo>
                      <a:pt x="168" y="240"/>
                    </a:lnTo>
                    <a:lnTo>
                      <a:pt x="148" y="222"/>
                    </a:lnTo>
                    <a:lnTo>
                      <a:pt x="199" y="168"/>
                    </a:lnTo>
                    <a:lnTo>
                      <a:pt x="157" y="177"/>
                    </a:lnTo>
                    <a:lnTo>
                      <a:pt x="124" y="187"/>
                    </a:lnTo>
                    <a:lnTo>
                      <a:pt x="112" y="133"/>
                    </a:lnTo>
                    <a:lnTo>
                      <a:pt x="94" y="63"/>
                    </a:lnTo>
                    <a:lnTo>
                      <a:pt x="50" y="0"/>
                    </a:lnTo>
                    <a:lnTo>
                      <a:pt x="64" y="77"/>
                    </a:lnTo>
                    <a:lnTo>
                      <a:pt x="23" y="41"/>
                    </a:lnTo>
                    <a:lnTo>
                      <a:pt x="0" y="25"/>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5" name="Freeform 32"/>
              <p:cNvSpPr>
                <a:spLocks/>
              </p:cNvSpPr>
              <p:nvPr/>
            </p:nvSpPr>
            <p:spPr bwMode="auto">
              <a:xfrm flipH="1">
                <a:off x="1986" y="3821"/>
                <a:ext cx="218" cy="105"/>
              </a:xfrm>
              <a:custGeom>
                <a:avLst/>
                <a:gdLst>
                  <a:gd name="T0" fmla="*/ 0 w 218"/>
                  <a:gd name="T1" fmla="*/ 24 h 105"/>
                  <a:gd name="T2" fmla="*/ 42 w 218"/>
                  <a:gd name="T3" fmla="*/ 80 h 105"/>
                  <a:gd name="T4" fmla="*/ 42 w 218"/>
                  <a:gd name="T5" fmla="*/ 81 h 105"/>
                  <a:gd name="T6" fmla="*/ 40 w 218"/>
                  <a:gd name="T7" fmla="*/ 84 h 105"/>
                  <a:gd name="T8" fmla="*/ 39 w 218"/>
                  <a:gd name="T9" fmla="*/ 90 h 105"/>
                  <a:gd name="T10" fmla="*/ 39 w 218"/>
                  <a:gd name="T11" fmla="*/ 95 h 105"/>
                  <a:gd name="T12" fmla="*/ 37 w 218"/>
                  <a:gd name="T13" fmla="*/ 100 h 105"/>
                  <a:gd name="T14" fmla="*/ 40 w 218"/>
                  <a:gd name="T15" fmla="*/ 104 h 105"/>
                  <a:gd name="T16" fmla="*/ 42 w 218"/>
                  <a:gd name="T17" fmla="*/ 105 h 105"/>
                  <a:gd name="T18" fmla="*/ 45 w 218"/>
                  <a:gd name="T19" fmla="*/ 103 h 105"/>
                  <a:gd name="T20" fmla="*/ 48 w 218"/>
                  <a:gd name="T21" fmla="*/ 100 h 105"/>
                  <a:gd name="T22" fmla="*/ 53 w 218"/>
                  <a:gd name="T23" fmla="*/ 98 h 105"/>
                  <a:gd name="T24" fmla="*/ 58 w 218"/>
                  <a:gd name="T25" fmla="*/ 94 h 105"/>
                  <a:gd name="T26" fmla="*/ 64 w 218"/>
                  <a:gd name="T27" fmla="*/ 92 h 105"/>
                  <a:gd name="T28" fmla="*/ 70 w 218"/>
                  <a:gd name="T29" fmla="*/ 90 h 105"/>
                  <a:gd name="T30" fmla="*/ 77 w 218"/>
                  <a:gd name="T31" fmla="*/ 87 h 105"/>
                  <a:gd name="T32" fmla="*/ 84 w 218"/>
                  <a:gd name="T33" fmla="*/ 85 h 105"/>
                  <a:gd name="T34" fmla="*/ 91 w 218"/>
                  <a:gd name="T35" fmla="*/ 83 h 105"/>
                  <a:gd name="T36" fmla="*/ 98 w 218"/>
                  <a:gd name="T37" fmla="*/ 80 h 105"/>
                  <a:gd name="T38" fmla="*/ 105 w 218"/>
                  <a:gd name="T39" fmla="*/ 78 h 105"/>
                  <a:gd name="T40" fmla="*/ 110 w 218"/>
                  <a:gd name="T41" fmla="*/ 76 h 105"/>
                  <a:gd name="T42" fmla="*/ 117 w 218"/>
                  <a:gd name="T43" fmla="*/ 74 h 105"/>
                  <a:gd name="T44" fmla="*/ 120 w 218"/>
                  <a:gd name="T45" fmla="*/ 72 h 105"/>
                  <a:gd name="T46" fmla="*/ 124 w 218"/>
                  <a:gd name="T47" fmla="*/ 72 h 105"/>
                  <a:gd name="T48" fmla="*/ 127 w 218"/>
                  <a:gd name="T49" fmla="*/ 72 h 105"/>
                  <a:gd name="T50" fmla="*/ 128 w 218"/>
                  <a:gd name="T51" fmla="*/ 72 h 105"/>
                  <a:gd name="T52" fmla="*/ 128 w 218"/>
                  <a:gd name="T53" fmla="*/ 46 h 105"/>
                  <a:gd name="T54" fmla="*/ 128 w 218"/>
                  <a:gd name="T55" fmla="*/ 46 h 105"/>
                  <a:gd name="T56" fmla="*/ 128 w 218"/>
                  <a:gd name="T57" fmla="*/ 49 h 105"/>
                  <a:gd name="T58" fmla="*/ 129 w 218"/>
                  <a:gd name="T59" fmla="*/ 52 h 105"/>
                  <a:gd name="T60" fmla="*/ 132 w 218"/>
                  <a:gd name="T61" fmla="*/ 57 h 105"/>
                  <a:gd name="T62" fmla="*/ 135 w 218"/>
                  <a:gd name="T63" fmla="*/ 60 h 105"/>
                  <a:gd name="T64" fmla="*/ 142 w 218"/>
                  <a:gd name="T65" fmla="*/ 62 h 105"/>
                  <a:gd name="T66" fmla="*/ 145 w 218"/>
                  <a:gd name="T67" fmla="*/ 63 h 105"/>
                  <a:gd name="T68" fmla="*/ 150 w 218"/>
                  <a:gd name="T69" fmla="*/ 65 h 105"/>
                  <a:gd name="T70" fmla="*/ 154 w 218"/>
                  <a:gd name="T71" fmla="*/ 63 h 105"/>
                  <a:gd name="T72" fmla="*/ 161 w 218"/>
                  <a:gd name="T73" fmla="*/ 63 h 105"/>
                  <a:gd name="T74" fmla="*/ 166 w 218"/>
                  <a:gd name="T75" fmla="*/ 61 h 105"/>
                  <a:gd name="T76" fmla="*/ 173 w 218"/>
                  <a:gd name="T77" fmla="*/ 60 h 105"/>
                  <a:gd name="T78" fmla="*/ 178 w 218"/>
                  <a:gd name="T79" fmla="*/ 59 h 105"/>
                  <a:gd name="T80" fmla="*/ 184 w 218"/>
                  <a:gd name="T81" fmla="*/ 57 h 105"/>
                  <a:gd name="T82" fmla="*/ 188 w 218"/>
                  <a:gd name="T83" fmla="*/ 56 h 105"/>
                  <a:gd name="T84" fmla="*/ 194 w 218"/>
                  <a:gd name="T85" fmla="*/ 55 h 105"/>
                  <a:gd name="T86" fmla="*/ 197 w 218"/>
                  <a:gd name="T87" fmla="*/ 54 h 105"/>
                  <a:gd name="T88" fmla="*/ 202 w 218"/>
                  <a:gd name="T89" fmla="*/ 52 h 105"/>
                  <a:gd name="T90" fmla="*/ 208 w 218"/>
                  <a:gd name="T91" fmla="*/ 50 h 105"/>
                  <a:gd name="T92" fmla="*/ 214 w 218"/>
                  <a:gd name="T93" fmla="*/ 49 h 105"/>
                  <a:gd name="T94" fmla="*/ 217 w 218"/>
                  <a:gd name="T95" fmla="*/ 48 h 105"/>
                  <a:gd name="T96" fmla="*/ 218 w 218"/>
                  <a:gd name="T97" fmla="*/ 48 h 105"/>
                  <a:gd name="T98" fmla="*/ 201 w 218"/>
                  <a:gd name="T99" fmla="*/ 24 h 105"/>
                  <a:gd name="T100" fmla="*/ 158 w 218"/>
                  <a:gd name="T101" fmla="*/ 37 h 105"/>
                  <a:gd name="T102" fmla="*/ 174 w 218"/>
                  <a:gd name="T103" fmla="*/ 0 h 105"/>
                  <a:gd name="T104" fmla="*/ 144 w 218"/>
                  <a:gd name="T105" fmla="*/ 17 h 105"/>
                  <a:gd name="T106" fmla="*/ 115 w 218"/>
                  <a:gd name="T107" fmla="*/ 43 h 105"/>
                  <a:gd name="T108" fmla="*/ 53 w 218"/>
                  <a:gd name="T109" fmla="*/ 1 h 105"/>
                  <a:gd name="T110" fmla="*/ 73 w 218"/>
                  <a:gd name="T111" fmla="*/ 37 h 105"/>
                  <a:gd name="T112" fmla="*/ 19 w 218"/>
                  <a:gd name="T113" fmla="*/ 10 h 105"/>
                  <a:gd name="T114" fmla="*/ 0 w 218"/>
                  <a:gd name="T115" fmla="*/ 24 h 105"/>
                  <a:gd name="T116" fmla="*/ 0 w 218"/>
                  <a:gd name="T117" fmla="*/ 24 h 1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8"/>
                  <a:gd name="T178" fmla="*/ 0 h 105"/>
                  <a:gd name="T179" fmla="*/ 218 w 218"/>
                  <a:gd name="T180" fmla="*/ 105 h 1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8" h="105">
                    <a:moveTo>
                      <a:pt x="0" y="24"/>
                    </a:moveTo>
                    <a:lnTo>
                      <a:pt x="42" y="80"/>
                    </a:lnTo>
                    <a:lnTo>
                      <a:pt x="42" y="81"/>
                    </a:lnTo>
                    <a:lnTo>
                      <a:pt x="40" y="84"/>
                    </a:lnTo>
                    <a:lnTo>
                      <a:pt x="39" y="90"/>
                    </a:lnTo>
                    <a:lnTo>
                      <a:pt x="39" y="95"/>
                    </a:lnTo>
                    <a:lnTo>
                      <a:pt x="37" y="100"/>
                    </a:lnTo>
                    <a:lnTo>
                      <a:pt x="40" y="104"/>
                    </a:lnTo>
                    <a:lnTo>
                      <a:pt x="42" y="105"/>
                    </a:lnTo>
                    <a:lnTo>
                      <a:pt x="45" y="103"/>
                    </a:lnTo>
                    <a:lnTo>
                      <a:pt x="48" y="100"/>
                    </a:lnTo>
                    <a:lnTo>
                      <a:pt x="53" y="98"/>
                    </a:lnTo>
                    <a:lnTo>
                      <a:pt x="58" y="94"/>
                    </a:lnTo>
                    <a:lnTo>
                      <a:pt x="64" y="92"/>
                    </a:lnTo>
                    <a:lnTo>
                      <a:pt x="70" y="90"/>
                    </a:lnTo>
                    <a:lnTo>
                      <a:pt x="77" y="87"/>
                    </a:lnTo>
                    <a:lnTo>
                      <a:pt x="84" y="85"/>
                    </a:lnTo>
                    <a:lnTo>
                      <a:pt x="91" y="83"/>
                    </a:lnTo>
                    <a:lnTo>
                      <a:pt x="98" y="80"/>
                    </a:lnTo>
                    <a:lnTo>
                      <a:pt x="105" y="78"/>
                    </a:lnTo>
                    <a:lnTo>
                      <a:pt x="110" y="76"/>
                    </a:lnTo>
                    <a:lnTo>
                      <a:pt x="117" y="74"/>
                    </a:lnTo>
                    <a:lnTo>
                      <a:pt x="120" y="72"/>
                    </a:lnTo>
                    <a:lnTo>
                      <a:pt x="124" y="72"/>
                    </a:lnTo>
                    <a:lnTo>
                      <a:pt x="127" y="72"/>
                    </a:lnTo>
                    <a:lnTo>
                      <a:pt x="128" y="72"/>
                    </a:lnTo>
                    <a:lnTo>
                      <a:pt x="128" y="46"/>
                    </a:lnTo>
                    <a:lnTo>
                      <a:pt x="128" y="49"/>
                    </a:lnTo>
                    <a:lnTo>
                      <a:pt x="129" y="52"/>
                    </a:lnTo>
                    <a:lnTo>
                      <a:pt x="132" y="57"/>
                    </a:lnTo>
                    <a:lnTo>
                      <a:pt x="135" y="60"/>
                    </a:lnTo>
                    <a:lnTo>
                      <a:pt x="142" y="62"/>
                    </a:lnTo>
                    <a:lnTo>
                      <a:pt x="145" y="63"/>
                    </a:lnTo>
                    <a:lnTo>
                      <a:pt x="150" y="65"/>
                    </a:lnTo>
                    <a:lnTo>
                      <a:pt x="154" y="63"/>
                    </a:lnTo>
                    <a:lnTo>
                      <a:pt x="161" y="63"/>
                    </a:lnTo>
                    <a:lnTo>
                      <a:pt x="166" y="61"/>
                    </a:lnTo>
                    <a:lnTo>
                      <a:pt x="173" y="60"/>
                    </a:lnTo>
                    <a:lnTo>
                      <a:pt x="178" y="59"/>
                    </a:lnTo>
                    <a:lnTo>
                      <a:pt x="184" y="57"/>
                    </a:lnTo>
                    <a:lnTo>
                      <a:pt x="188" y="56"/>
                    </a:lnTo>
                    <a:lnTo>
                      <a:pt x="194" y="55"/>
                    </a:lnTo>
                    <a:lnTo>
                      <a:pt x="197" y="54"/>
                    </a:lnTo>
                    <a:lnTo>
                      <a:pt x="202" y="52"/>
                    </a:lnTo>
                    <a:lnTo>
                      <a:pt x="208" y="50"/>
                    </a:lnTo>
                    <a:lnTo>
                      <a:pt x="214" y="49"/>
                    </a:lnTo>
                    <a:lnTo>
                      <a:pt x="217" y="48"/>
                    </a:lnTo>
                    <a:lnTo>
                      <a:pt x="218" y="48"/>
                    </a:lnTo>
                    <a:lnTo>
                      <a:pt x="201" y="24"/>
                    </a:lnTo>
                    <a:lnTo>
                      <a:pt x="158" y="37"/>
                    </a:lnTo>
                    <a:lnTo>
                      <a:pt x="174" y="0"/>
                    </a:lnTo>
                    <a:lnTo>
                      <a:pt x="144" y="17"/>
                    </a:lnTo>
                    <a:lnTo>
                      <a:pt x="115" y="43"/>
                    </a:lnTo>
                    <a:lnTo>
                      <a:pt x="53" y="1"/>
                    </a:lnTo>
                    <a:lnTo>
                      <a:pt x="73" y="37"/>
                    </a:lnTo>
                    <a:lnTo>
                      <a:pt x="19" y="10"/>
                    </a:lnTo>
                    <a:lnTo>
                      <a:pt x="0" y="24"/>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6" name="Freeform 33"/>
              <p:cNvSpPr>
                <a:spLocks/>
              </p:cNvSpPr>
              <p:nvPr/>
            </p:nvSpPr>
            <p:spPr bwMode="auto">
              <a:xfrm flipH="1">
                <a:off x="1846" y="3492"/>
                <a:ext cx="98" cy="145"/>
              </a:xfrm>
              <a:custGeom>
                <a:avLst/>
                <a:gdLst>
                  <a:gd name="T0" fmla="*/ 73 w 98"/>
                  <a:gd name="T1" fmla="*/ 17 h 145"/>
                  <a:gd name="T2" fmla="*/ 96 w 98"/>
                  <a:gd name="T3" fmla="*/ 115 h 145"/>
                  <a:gd name="T4" fmla="*/ 98 w 98"/>
                  <a:gd name="T5" fmla="*/ 145 h 145"/>
                  <a:gd name="T6" fmla="*/ 65 w 98"/>
                  <a:gd name="T7" fmla="*/ 86 h 145"/>
                  <a:gd name="T8" fmla="*/ 0 w 98"/>
                  <a:gd name="T9" fmla="*/ 81 h 145"/>
                  <a:gd name="T10" fmla="*/ 2 w 98"/>
                  <a:gd name="T11" fmla="*/ 80 h 145"/>
                  <a:gd name="T12" fmla="*/ 8 w 98"/>
                  <a:gd name="T13" fmla="*/ 78 h 145"/>
                  <a:gd name="T14" fmla="*/ 12 w 98"/>
                  <a:gd name="T15" fmla="*/ 76 h 145"/>
                  <a:gd name="T16" fmla="*/ 18 w 98"/>
                  <a:gd name="T17" fmla="*/ 73 h 145"/>
                  <a:gd name="T18" fmla="*/ 22 w 98"/>
                  <a:gd name="T19" fmla="*/ 71 h 145"/>
                  <a:gd name="T20" fmla="*/ 28 w 98"/>
                  <a:gd name="T21" fmla="*/ 70 h 145"/>
                  <a:gd name="T22" fmla="*/ 32 w 98"/>
                  <a:gd name="T23" fmla="*/ 66 h 145"/>
                  <a:gd name="T24" fmla="*/ 37 w 98"/>
                  <a:gd name="T25" fmla="*/ 64 h 145"/>
                  <a:gd name="T26" fmla="*/ 43 w 98"/>
                  <a:gd name="T27" fmla="*/ 60 h 145"/>
                  <a:gd name="T28" fmla="*/ 47 w 98"/>
                  <a:gd name="T29" fmla="*/ 58 h 145"/>
                  <a:gd name="T30" fmla="*/ 51 w 98"/>
                  <a:gd name="T31" fmla="*/ 55 h 145"/>
                  <a:gd name="T32" fmla="*/ 55 w 98"/>
                  <a:gd name="T33" fmla="*/ 53 h 145"/>
                  <a:gd name="T34" fmla="*/ 57 w 98"/>
                  <a:gd name="T35" fmla="*/ 49 h 145"/>
                  <a:gd name="T36" fmla="*/ 60 w 98"/>
                  <a:gd name="T37" fmla="*/ 47 h 145"/>
                  <a:gd name="T38" fmla="*/ 60 w 98"/>
                  <a:gd name="T39" fmla="*/ 40 h 145"/>
                  <a:gd name="T40" fmla="*/ 60 w 98"/>
                  <a:gd name="T41" fmla="*/ 36 h 145"/>
                  <a:gd name="T42" fmla="*/ 58 w 98"/>
                  <a:gd name="T43" fmla="*/ 33 h 145"/>
                  <a:gd name="T44" fmla="*/ 57 w 98"/>
                  <a:gd name="T45" fmla="*/ 29 h 145"/>
                  <a:gd name="T46" fmla="*/ 54 w 98"/>
                  <a:gd name="T47" fmla="*/ 25 h 145"/>
                  <a:gd name="T48" fmla="*/ 53 w 98"/>
                  <a:gd name="T49" fmla="*/ 23 h 145"/>
                  <a:gd name="T50" fmla="*/ 2 w 98"/>
                  <a:gd name="T51" fmla="*/ 0 h 145"/>
                  <a:gd name="T52" fmla="*/ 75 w 98"/>
                  <a:gd name="T53" fmla="*/ 10 h 145"/>
                  <a:gd name="T54" fmla="*/ 73 w 98"/>
                  <a:gd name="T55" fmla="*/ 17 h 145"/>
                  <a:gd name="T56" fmla="*/ 73 w 98"/>
                  <a:gd name="T57" fmla="*/ 17 h 1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145"/>
                  <a:gd name="T89" fmla="*/ 98 w 98"/>
                  <a:gd name="T90" fmla="*/ 145 h 1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145">
                    <a:moveTo>
                      <a:pt x="73" y="17"/>
                    </a:moveTo>
                    <a:lnTo>
                      <a:pt x="96" y="115"/>
                    </a:lnTo>
                    <a:lnTo>
                      <a:pt x="98" y="145"/>
                    </a:lnTo>
                    <a:lnTo>
                      <a:pt x="65" y="86"/>
                    </a:lnTo>
                    <a:lnTo>
                      <a:pt x="0" y="81"/>
                    </a:lnTo>
                    <a:lnTo>
                      <a:pt x="2" y="80"/>
                    </a:lnTo>
                    <a:lnTo>
                      <a:pt x="8" y="78"/>
                    </a:lnTo>
                    <a:lnTo>
                      <a:pt x="12" y="76"/>
                    </a:lnTo>
                    <a:lnTo>
                      <a:pt x="18" y="73"/>
                    </a:lnTo>
                    <a:lnTo>
                      <a:pt x="22" y="71"/>
                    </a:lnTo>
                    <a:lnTo>
                      <a:pt x="28" y="70"/>
                    </a:lnTo>
                    <a:lnTo>
                      <a:pt x="32" y="66"/>
                    </a:lnTo>
                    <a:lnTo>
                      <a:pt x="37" y="64"/>
                    </a:lnTo>
                    <a:lnTo>
                      <a:pt x="43" y="60"/>
                    </a:lnTo>
                    <a:lnTo>
                      <a:pt x="47" y="58"/>
                    </a:lnTo>
                    <a:lnTo>
                      <a:pt x="51" y="55"/>
                    </a:lnTo>
                    <a:lnTo>
                      <a:pt x="55" y="53"/>
                    </a:lnTo>
                    <a:lnTo>
                      <a:pt x="57" y="49"/>
                    </a:lnTo>
                    <a:lnTo>
                      <a:pt x="60" y="47"/>
                    </a:lnTo>
                    <a:lnTo>
                      <a:pt x="60" y="40"/>
                    </a:lnTo>
                    <a:lnTo>
                      <a:pt x="60" y="36"/>
                    </a:lnTo>
                    <a:lnTo>
                      <a:pt x="58" y="33"/>
                    </a:lnTo>
                    <a:lnTo>
                      <a:pt x="57" y="29"/>
                    </a:lnTo>
                    <a:lnTo>
                      <a:pt x="54" y="25"/>
                    </a:lnTo>
                    <a:lnTo>
                      <a:pt x="53" y="23"/>
                    </a:lnTo>
                    <a:lnTo>
                      <a:pt x="2" y="0"/>
                    </a:lnTo>
                    <a:lnTo>
                      <a:pt x="75" y="10"/>
                    </a:lnTo>
                    <a:lnTo>
                      <a:pt x="73" y="17"/>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7" name="Freeform 34"/>
              <p:cNvSpPr>
                <a:spLocks/>
              </p:cNvSpPr>
              <p:nvPr/>
            </p:nvSpPr>
            <p:spPr bwMode="auto">
              <a:xfrm flipH="1">
                <a:off x="1785" y="3576"/>
                <a:ext cx="242" cy="168"/>
              </a:xfrm>
              <a:custGeom>
                <a:avLst/>
                <a:gdLst>
                  <a:gd name="T0" fmla="*/ 10 w 242"/>
                  <a:gd name="T1" fmla="*/ 0 h 168"/>
                  <a:gd name="T2" fmla="*/ 114 w 242"/>
                  <a:gd name="T3" fmla="*/ 14 h 168"/>
                  <a:gd name="T4" fmla="*/ 144 w 242"/>
                  <a:gd name="T5" fmla="*/ 61 h 168"/>
                  <a:gd name="T6" fmla="*/ 108 w 242"/>
                  <a:gd name="T7" fmla="*/ 81 h 168"/>
                  <a:gd name="T8" fmla="*/ 195 w 242"/>
                  <a:gd name="T9" fmla="*/ 94 h 168"/>
                  <a:gd name="T10" fmla="*/ 242 w 242"/>
                  <a:gd name="T11" fmla="*/ 168 h 168"/>
                  <a:gd name="T12" fmla="*/ 241 w 242"/>
                  <a:gd name="T13" fmla="*/ 167 h 168"/>
                  <a:gd name="T14" fmla="*/ 238 w 242"/>
                  <a:gd name="T15" fmla="*/ 164 h 168"/>
                  <a:gd name="T16" fmla="*/ 234 w 242"/>
                  <a:gd name="T17" fmla="*/ 161 h 168"/>
                  <a:gd name="T18" fmla="*/ 228 w 242"/>
                  <a:gd name="T19" fmla="*/ 157 h 168"/>
                  <a:gd name="T20" fmla="*/ 222 w 242"/>
                  <a:gd name="T21" fmla="*/ 151 h 168"/>
                  <a:gd name="T22" fmla="*/ 215 w 242"/>
                  <a:gd name="T23" fmla="*/ 146 h 168"/>
                  <a:gd name="T24" fmla="*/ 208 w 242"/>
                  <a:gd name="T25" fmla="*/ 140 h 168"/>
                  <a:gd name="T26" fmla="*/ 200 w 242"/>
                  <a:gd name="T27" fmla="*/ 135 h 168"/>
                  <a:gd name="T28" fmla="*/ 190 w 242"/>
                  <a:gd name="T29" fmla="*/ 128 h 168"/>
                  <a:gd name="T30" fmla="*/ 182 w 242"/>
                  <a:gd name="T31" fmla="*/ 121 h 168"/>
                  <a:gd name="T32" fmla="*/ 172 w 242"/>
                  <a:gd name="T33" fmla="*/ 116 h 168"/>
                  <a:gd name="T34" fmla="*/ 165 w 242"/>
                  <a:gd name="T35" fmla="*/ 113 h 168"/>
                  <a:gd name="T36" fmla="*/ 156 w 242"/>
                  <a:gd name="T37" fmla="*/ 108 h 168"/>
                  <a:gd name="T38" fmla="*/ 148 w 242"/>
                  <a:gd name="T39" fmla="*/ 105 h 168"/>
                  <a:gd name="T40" fmla="*/ 143 w 242"/>
                  <a:gd name="T41" fmla="*/ 103 h 168"/>
                  <a:gd name="T42" fmla="*/ 137 w 242"/>
                  <a:gd name="T43" fmla="*/ 104 h 168"/>
                  <a:gd name="T44" fmla="*/ 132 w 242"/>
                  <a:gd name="T45" fmla="*/ 104 h 168"/>
                  <a:gd name="T46" fmla="*/ 126 w 242"/>
                  <a:gd name="T47" fmla="*/ 105 h 168"/>
                  <a:gd name="T48" fmla="*/ 119 w 242"/>
                  <a:gd name="T49" fmla="*/ 105 h 168"/>
                  <a:gd name="T50" fmla="*/ 112 w 242"/>
                  <a:gd name="T51" fmla="*/ 106 h 168"/>
                  <a:gd name="T52" fmla="*/ 104 w 242"/>
                  <a:gd name="T53" fmla="*/ 106 h 168"/>
                  <a:gd name="T54" fmla="*/ 96 w 242"/>
                  <a:gd name="T55" fmla="*/ 107 h 168"/>
                  <a:gd name="T56" fmla="*/ 89 w 242"/>
                  <a:gd name="T57" fmla="*/ 107 h 168"/>
                  <a:gd name="T58" fmla="*/ 82 w 242"/>
                  <a:gd name="T59" fmla="*/ 108 h 168"/>
                  <a:gd name="T60" fmla="*/ 74 w 242"/>
                  <a:gd name="T61" fmla="*/ 108 h 168"/>
                  <a:gd name="T62" fmla="*/ 68 w 242"/>
                  <a:gd name="T63" fmla="*/ 109 h 168"/>
                  <a:gd name="T64" fmla="*/ 61 w 242"/>
                  <a:gd name="T65" fmla="*/ 109 h 168"/>
                  <a:gd name="T66" fmla="*/ 57 w 242"/>
                  <a:gd name="T67" fmla="*/ 110 h 168"/>
                  <a:gd name="T68" fmla="*/ 47 w 242"/>
                  <a:gd name="T69" fmla="*/ 112 h 168"/>
                  <a:gd name="T70" fmla="*/ 65 w 242"/>
                  <a:gd name="T71" fmla="*/ 65 h 168"/>
                  <a:gd name="T72" fmla="*/ 0 w 242"/>
                  <a:gd name="T73" fmla="*/ 28 h 168"/>
                  <a:gd name="T74" fmla="*/ 10 w 242"/>
                  <a:gd name="T75" fmla="*/ 0 h 168"/>
                  <a:gd name="T76" fmla="*/ 10 w 242"/>
                  <a:gd name="T77" fmla="*/ 0 h 1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2"/>
                  <a:gd name="T118" fmla="*/ 0 h 168"/>
                  <a:gd name="T119" fmla="*/ 242 w 242"/>
                  <a:gd name="T120" fmla="*/ 168 h 1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2" h="168">
                    <a:moveTo>
                      <a:pt x="10" y="0"/>
                    </a:moveTo>
                    <a:lnTo>
                      <a:pt x="114" y="14"/>
                    </a:lnTo>
                    <a:lnTo>
                      <a:pt x="144" y="61"/>
                    </a:lnTo>
                    <a:lnTo>
                      <a:pt x="108" y="81"/>
                    </a:lnTo>
                    <a:lnTo>
                      <a:pt x="195" y="94"/>
                    </a:lnTo>
                    <a:lnTo>
                      <a:pt x="242" y="168"/>
                    </a:lnTo>
                    <a:lnTo>
                      <a:pt x="241" y="167"/>
                    </a:lnTo>
                    <a:lnTo>
                      <a:pt x="238" y="164"/>
                    </a:lnTo>
                    <a:lnTo>
                      <a:pt x="234" y="161"/>
                    </a:lnTo>
                    <a:lnTo>
                      <a:pt x="228" y="157"/>
                    </a:lnTo>
                    <a:lnTo>
                      <a:pt x="222" y="151"/>
                    </a:lnTo>
                    <a:lnTo>
                      <a:pt x="215" y="146"/>
                    </a:lnTo>
                    <a:lnTo>
                      <a:pt x="208" y="140"/>
                    </a:lnTo>
                    <a:lnTo>
                      <a:pt x="200" y="135"/>
                    </a:lnTo>
                    <a:lnTo>
                      <a:pt x="190" y="128"/>
                    </a:lnTo>
                    <a:lnTo>
                      <a:pt x="182" y="121"/>
                    </a:lnTo>
                    <a:lnTo>
                      <a:pt x="172" y="116"/>
                    </a:lnTo>
                    <a:lnTo>
                      <a:pt x="165" y="113"/>
                    </a:lnTo>
                    <a:lnTo>
                      <a:pt x="156" y="108"/>
                    </a:lnTo>
                    <a:lnTo>
                      <a:pt x="148" y="105"/>
                    </a:lnTo>
                    <a:lnTo>
                      <a:pt x="143" y="103"/>
                    </a:lnTo>
                    <a:lnTo>
                      <a:pt x="137" y="104"/>
                    </a:lnTo>
                    <a:lnTo>
                      <a:pt x="132" y="104"/>
                    </a:lnTo>
                    <a:lnTo>
                      <a:pt x="126" y="105"/>
                    </a:lnTo>
                    <a:lnTo>
                      <a:pt x="119" y="105"/>
                    </a:lnTo>
                    <a:lnTo>
                      <a:pt x="112" y="106"/>
                    </a:lnTo>
                    <a:lnTo>
                      <a:pt x="104" y="106"/>
                    </a:lnTo>
                    <a:lnTo>
                      <a:pt x="96" y="107"/>
                    </a:lnTo>
                    <a:lnTo>
                      <a:pt x="89" y="107"/>
                    </a:lnTo>
                    <a:lnTo>
                      <a:pt x="82" y="108"/>
                    </a:lnTo>
                    <a:lnTo>
                      <a:pt x="74" y="108"/>
                    </a:lnTo>
                    <a:lnTo>
                      <a:pt x="68" y="109"/>
                    </a:lnTo>
                    <a:lnTo>
                      <a:pt x="61" y="109"/>
                    </a:lnTo>
                    <a:lnTo>
                      <a:pt x="57" y="110"/>
                    </a:lnTo>
                    <a:lnTo>
                      <a:pt x="47" y="112"/>
                    </a:lnTo>
                    <a:lnTo>
                      <a:pt x="65" y="65"/>
                    </a:lnTo>
                    <a:lnTo>
                      <a:pt x="0" y="28"/>
                    </a:lnTo>
                    <a:lnTo>
                      <a:pt x="10"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8" name="Freeform 35"/>
              <p:cNvSpPr>
                <a:spLocks/>
              </p:cNvSpPr>
              <p:nvPr/>
            </p:nvSpPr>
            <p:spPr bwMode="auto">
              <a:xfrm flipH="1">
                <a:off x="1825" y="3746"/>
                <a:ext cx="195" cy="75"/>
              </a:xfrm>
              <a:custGeom>
                <a:avLst/>
                <a:gdLst>
                  <a:gd name="T0" fmla="*/ 0 w 195"/>
                  <a:gd name="T1" fmla="*/ 0 h 75"/>
                  <a:gd name="T2" fmla="*/ 106 w 195"/>
                  <a:gd name="T3" fmla="*/ 15 h 75"/>
                  <a:gd name="T4" fmla="*/ 162 w 195"/>
                  <a:gd name="T5" fmla="*/ 50 h 75"/>
                  <a:gd name="T6" fmla="*/ 195 w 195"/>
                  <a:gd name="T7" fmla="*/ 54 h 75"/>
                  <a:gd name="T8" fmla="*/ 145 w 195"/>
                  <a:gd name="T9" fmla="*/ 59 h 75"/>
                  <a:gd name="T10" fmla="*/ 143 w 195"/>
                  <a:gd name="T11" fmla="*/ 60 h 75"/>
                  <a:gd name="T12" fmla="*/ 140 w 195"/>
                  <a:gd name="T13" fmla="*/ 63 h 75"/>
                  <a:gd name="T14" fmla="*/ 134 w 195"/>
                  <a:gd name="T15" fmla="*/ 66 h 75"/>
                  <a:gd name="T16" fmla="*/ 129 w 195"/>
                  <a:gd name="T17" fmla="*/ 69 h 75"/>
                  <a:gd name="T18" fmla="*/ 122 w 195"/>
                  <a:gd name="T19" fmla="*/ 71 h 75"/>
                  <a:gd name="T20" fmla="*/ 116 w 195"/>
                  <a:gd name="T21" fmla="*/ 75 h 75"/>
                  <a:gd name="T22" fmla="*/ 110 w 195"/>
                  <a:gd name="T23" fmla="*/ 75 h 75"/>
                  <a:gd name="T24" fmla="*/ 107 w 195"/>
                  <a:gd name="T25" fmla="*/ 72 h 75"/>
                  <a:gd name="T26" fmla="*/ 102 w 195"/>
                  <a:gd name="T27" fmla="*/ 67 h 75"/>
                  <a:gd name="T28" fmla="*/ 99 w 195"/>
                  <a:gd name="T29" fmla="*/ 61 h 75"/>
                  <a:gd name="T30" fmla="*/ 95 w 195"/>
                  <a:gd name="T31" fmla="*/ 54 h 75"/>
                  <a:gd name="T32" fmla="*/ 91 w 195"/>
                  <a:gd name="T33" fmla="*/ 47 h 75"/>
                  <a:gd name="T34" fmla="*/ 89 w 195"/>
                  <a:gd name="T35" fmla="*/ 43 h 75"/>
                  <a:gd name="T36" fmla="*/ 88 w 195"/>
                  <a:gd name="T37" fmla="*/ 39 h 75"/>
                  <a:gd name="T38" fmla="*/ 86 w 195"/>
                  <a:gd name="T39" fmla="*/ 35 h 75"/>
                  <a:gd name="T40" fmla="*/ 86 w 195"/>
                  <a:gd name="T41" fmla="*/ 34 h 75"/>
                  <a:gd name="T42" fmla="*/ 84 w 195"/>
                  <a:gd name="T43" fmla="*/ 30 h 75"/>
                  <a:gd name="T44" fmla="*/ 84 w 195"/>
                  <a:gd name="T45" fmla="*/ 28 h 75"/>
                  <a:gd name="T46" fmla="*/ 24 w 195"/>
                  <a:gd name="T47" fmla="*/ 22 h 75"/>
                  <a:gd name="T48" fmla="*/ 0 w 195"/>
                  <a:gd name="T49" fmla="*/ 0 h 75"/>
                  <a:gd name="T50" fmla="*/ 0 w 195"/>
                  <a:gd name="T51" fmla="*/ 0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5"/>
                  <a:gd name="T79" fmla="*/ 0 h 75"/>
                  <a:gd name="T80" fmla="*/ 195 w 195"/>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5" h="75">
                    <a:moveTo>
                      <a:pt x="0" y="0"/>
                    </a:moveTo>
                    <a:lnTo>
                      <a:pt x="106" y="15"/>
                    </a:lnTo>
                    <a:lnTo>
                      <a:pt x="162" y="50"/>
                    </a:lnTo>
                    <a:lnTo>
                      <a:pt x="195" y="54"/>
                    </a:lnTo>
                    <a:lnTo>
                      <a:pt x="145" y="59"/>
                    </a:lnTo>
                    <a:lnTo>
                      <a:pt x="143" y="60"/>
                    </a:lnTo>
                    <a:lnTo>
                      <a:pt x="140" y="63"/>
                    </a:lnTo>
                    <a:lnTo>
                      <a:pt x="134" y="66"/>
                    </a:lnTo>
                    <a:lnTo>
                      <a:pt x="129" y="69"/>
                    </a:lnTo>
                    <a:lnTo>
                      <a:pt x="122" y="71"/>
                    </a:lnTo>
                    <a:lnTo>
                      <a:pt x="116" y="75"/>
                    </a:lnTo>
                    <a:lnTo>
                      <a:pt x="110" y="75"/>
                    </a:lnTo>
                    <a:lnTo>
                      <a:pt x="107" y="72"/>
                    </a:lnTo>
                    <a:lnTo>
                      <a:pt x="102" y="67"/>
                    </a:lnTo>
                    <a:lnTo>
                      <a:pt x="99" y="61"/>
                    </a:lnTo>
                    <a:lnTo>
                      <a:pt x="95" y="54"/>
                    </a:lnTo>
                    <a:lnTo>
                      <a:pt x="91" y="47"/>
                    </a:lnTo>
                    <a:lnTo>
                      <a:pt x="89" y="43"/>
                    </a:lnTo>
                    <a:lnTo>
                      <a:pt x="88" y="39"/>
                    </a:lnTo>
                    <a:lnTo>
                      <a:pt x="86" y="35"/>
                    </a:lnTo>
                    <a:lnTo>
                      <a:pt x="86" y="34"/>
                    </a:lnTo>
                    <a:lnTo>
                      <a:pt x="84" y="30"/>
                    </a:lnTo>
                    <a:lnTo>
                      <a:pt x="84" y="28"/>
                    </a:lnTo>
                    <a:lnTo>
                      <a:pt x="24" y="22"/>
                    </a:lnTo>
                    <a:lnTo>
                      <a:pt x="0"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99" name="Freeform 36"/>
              <p:cNvSpPr>
                <a:spLocks/>
              </p:cNvSpPr>
              <p:nvPr/>
            </p:nvSpPr>
            <p:spPr bwMode="auto">
              <a:xfrm flipH="1">
                <a:off x="1889" y="3475"/>
                <a:ext cx="131" cy="83"/>
              </a:xfrm>
              <a:custGeom>
                <a:avLst/>
                <a:gdLst>
                  <a:gd name="T0" fmla="*/ 35 w 131"/>
                  <a:gd name="T1" fmla="*/ 7 h 83"/>
                  <a:gd name="T2" fmla="*/ 34 w 131"/>
                  <a:gd name="T3" fmla="*/ 13 h 83"/>
                  <a:gd name="T4" fmla="*/ 37 w 131"/>
                  <a:gd name="T5" fmla="*/ 22 h 83"/>
                  <a:gd name="T6" fmla="*/ 44 w 131"/>
                  <a:gd name="T7" fmla="*/ 29 h 83"/>
                  <a:gd name="T8" fmla="*/ 54 w 131"/>
                  <a:gd name="T9" fmla="*/ 32 h 83"/>
                  <a:gd name="T10" fmla="*/ 67 w 131"/>
                  <a:gd name="T11" fmla="*/ 37 h 83"/>
                  <a:gd name="T12" fmla="*/ 83 w 131"/>
                  <a:gd name="T13" fmla="*/ 40 h 83"/>
                  <a:gd name="T14" fmla="*/ 98 w 131"/>
                  <a:gd name="T15" fmla="*/ 43 h 83"/>
                  <a:gd name="T16" fmla="*/ 112 w 131"/>
                  <a:gd name="T17" fmla="*/ 45 h 83"/>
                  <a:gd name="T18" fmla="*/ 123 w 131"/>
                  <a:gd name="T19" fmla="*/ 48 h 83"/>
                  <a:gd name="T20" fmla="*/ 130 w 131"/>
                  <a:gd name="T21" fmla="*/ 49 h 83"/>
                  <a:gd name="T22" fmla="*/ 129 w 131"/>
                  <a:gd name="T23" fmla="*/ 50 h 83"/>
                  <a:gd name="T24" fmla="*/ 119 w 131"/>
                  <a:gd name="T25" fmla="*/ 53 h 83"/>
                  <a:gd name="T26" fmla="*/ 110 w 131"/>
                  <a:gd name="T27" fmla="*/ 57 h 83"/>
                  <a:gd name="T28" fmla="*/ 100 w 131"/>
                  <a:gd name="T29" fmla="*/ 61 h 83"/>
                  <a:gd name="T30" fmla="*/ 90 w 131"/>
                  <a:gd name="T31" fmla="*/ 64 h 83"/>
                  <a:gd name="T32" fmla="*/ 80 w 131"/>
                  <a:gd name="T33" fmla="*/ 68 h 83"/>
                  <a:gd name="T34" fmla="*/ 73 w 131"/>
                  <a:gd name="T35" fmla="*/ 72 h 83"/>
                  <a:gd name="T36" fmla="*/ 67 w 131"/>
                  <a:gd name="T37" fmla="*/ 73 h 83"/>
                  <a:gd name="T38" fmla="*/ 59 w 131"/>
                  <a:gd name="T39" fmla="*/ 74 h 83"/>
                  <a:gd name="T40" fmla="*/ 51 w 131"/>
                  <a:gd name="T41" fmla="*/ 76 h 83"/>
                  <a:gd name="T42" fmla="*/ 41 w 131"/>
                  <a:gd name="T43" fmla="*/ 77 h 83"/>
                  <a:gd name="T44" fmla="*/ 31 w 131"/>
                  <a:gd name="T45" fmla="*/ 78 h 83"/>
                  <a:gd name="T46" fmla="*/ 21 w 131"/>
                  <a:gd name="T47" fmla="*/ 79 h 83"/>
                  <a:gd name="T48" fmla="*/ 13 w 131"/>
                  <a:gd name="T49" fmla="*/ 82 h 83"/>
                  <a:gd name="T50" fmla="*/ 7 w 131"/>
                  <a:gd name="T51" fmla="*/ 83 h 83"/>
                  <a:gd name="T52" fmla="*/ 0 w 131"/>
                  <a:gd name="T53" fmla="*/ 83 h 83"/>
                  <a:gd name="T54" fmla="*/ 0 w 131"/>
                  <a:gd name="T55" fmla="*/ 77 h 83"/>
                  <a:gd name="T56" fmla="*/ 3 w 131"/>
                  <a:gd name="T57" fmla="*/ 70 h 83"/>
                  <a:gd name="T58" fmla="*/ 7 w 131"/>
                  <a:gd name="T59" fmla="*/ 64 h 83"/>
                  <a:gd name="T60" fmla="*/ 21 w 131"/>
                  <a:gd name="T61" fmla="*/ 32 h 83"/>
                  <a:gd name="T62" fmla="*/ 36 w 131"/>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
                  <a:gd name="T97" fmla="*/ 0 h 83"/>
                  <a:gd name="T98" fmla="*/ 131 w 131"/>
                  <a:gd name="T99" fmla="*/ 83 h 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 h="83">
                    <a:moveTo>
                      <a:pt x="36" y="0"/>
                    </a:moveTo>
                    <a:lnTo>
                      <a:pt x="35" y="7"/>
                    </a:lnTo>
                    <a:lnTo>
                      <a:pt x="34" y="11"/>
                    </a:lnTo>
                    <a:lnTo>
                      <a:pt x="34" y="13"/>
                    </a:lnTo>
                    <a:lnTo>
                      <a:pt x="35" y="18"/>
                    </a:lnTo>
                    <a:lnTo>
                      <a:pt x="37" y="22"/>
                    </a:lnTo>
                    <a:lnTo>
                      <a:pt x="42" y="27"/>
                    </a:lnTo>
                    <a:lnTo>
                      <a:pt x="44" y="29"/>
                    </a:lnTo>
                    <a:lnTo>
                      <a:pt x="48" y="31"/>
                    </a:lnTo>
                    <a:lnTo>
                      <a:pt x="54" y="32"/>
                    </a:lnTo>
                    <a:lnTo>
                      <a:pt x="61" y="34"/>
                    </a:lnTo>
                    <a:lnTo>
                      <a:pt x="67" y="37"/>
                    </a:lnTo>
                    <a:lnTo>
                      <a:pt x="75" y="39"/>
                    </a:lnTo>
                    <a:lnTo>
                      <a:pt x="83" y="40"/>
                    </a:lnTo>
                    <a:lnTo>
                      <a:pt x="91" y="42"/>
                    </a:lnTo>
                    <a:lnTo>
                      <a:pt x="98" y="43"/>
                    </a:lnTo>
                    <a:lnTo>
                      <a:pt x="106" y="44"/>
                    </a:lnTo>
                    <a:lnTo>
                      <a:pt x="112" y="45"/>
                    </a:lnTo>
                    <a:lnTo>
                      <a:pt x="119" y="48"/>
                    </a:lnTo>
                    <a:lnTo>
                      <a:pt x="123" y="48"/>
                    </a:lnTo>
                    <a:lnTo>
                      <a:pt x="128" y="49"/>
                    </a:lnTo>
                    <a:lnTo>
                      <a:pt x="130" y="49"/>
                    </a:lnTo>
                    <a:lnTo>
                      <a:pt x="131" y="50"/>
                    </a:lnTo>
                    <a:lnTo>
                      <a:pt x="129" y="50"/>
                    </a:lnTo>
                    <a:lnTo>
                      <a:pt x="123" y="52"/>
                    </a:lnTo>
                    <a:lnTo>
                      <a:pt x="119" y="53"/>
                    </a:lnTo>
                    <a:lnTo>
                      <a:pt x="116" y="55"/>
                    </a:lnTo>
                    <a:lnTo>
                      <a:pt x="110" y="57"/>
                    </a:lnTo>
                    <a:lnTo>
                      <a:pt x="107" y="59"/>
                    </a:lnTo>
                    <a:lnTo>
                      <a:pt x="100" y="61"/>
                    </a:lnTo>
                    <a:lnTo>
                      <a:pt x="96" y="63"/>
                    </a:lnTo>
                    <a:lnTo>
                      <a:pt x="90" y="64"/>
                    </a:lnTo>
                    <a:lnTo>
                      <a:pt x="86" y="66"/>
                    </a:lnTo>
                    <a:lnTo>
                      <a:pt x="80" y="68"/>
                    </a:lnTo>
                    <a:lnTo>
                      <a:pt x="76" y="70"/>
                    </a:lnTo>
                    <a:lnTo>
                      <a:pt x="73" y="72"/>
                    </a:lnTo>
                    <a:lnTo>
                      <a:pt x="71" y="73"/>
                    </a:lnTo>
                    <a:lnTo>
                      <a:pt x="67" y="73"/>
                    </a:lnTo>
                    <a:lnTo>
                      <a:pt x="64" y="74"/>
                    </a:lnTo>
                    <a:lnTo>
                      <a:pt x="59" y="74"/>
                    </a:lnTo>
                    <a:lnTo>
                      <a:pt x="55" y="76"/>
                    </a:lnTo>
                    <a:lnTo>
                      <a:pt x="51" y="76"/>
                    </a:lnTo>
                    <a:lnTo>
                      <a:pt x="45" y="77"/>
                    </a:lnTo>
                    <a:lnTo>
                      <a:pt x="41" y="77"/>
                    </a:lnTo>
                    <a:lnTo>
                      <a:pt x="36" y="78"/>
                    </a:lnTo>
                    <a:lnTo>
                      <a:pt x="31" y="78"/>
                    </a:lnTo>
                    <a:lnTo>
                      <a:pt x="26" y="79"/>
                    </a:lnTo>
                    <a:lnTo>
                      <a:pt x="21" y="79"/>
                    </a:lnTo>
                    <a:lnTo>
                      <a:pt x="17" y="81"/>
                    </a:lnTo>
                    <a:lnTo>
                      <a:pt x="13" y="82"/>
                    </a:lnTo>
                    <a:lnTo>
                      <a:pt x="10" y="82"/>
                    </a:lnTo>
                    <a:lnTo>
                      <a:pt x="7" y="83"/>
                    </a:lnTo>
                    <a:lnTo>
                      <a:pt x="4" y="83"/>
                    </a:lnTo>
                    <a:lnTo>
                      <a:pt x="0" y="83"/>
                    </a:lnTo>
                    <a:lnTo>
                      <a:pt x="0" y="82"/>
                    </a:lnTo>
                    <a:lnTo>
                      <a:pt x="0" y="77"/>
                    </a:lnTo>
                    <a:lnTo>
                      <a:pt x="2" y="74"/>
                    </a:lnTo>
                    <a:lnTo>
                      <a:pt x="3" y="70"/>
                    </a:lnTo>
                    <a:lnTo>
                      <a:pt x="5" y="66"/>
                    </a:lnTo>
                    <a:lnTo>
                      <a:pt x="7" y="64"/>
                    </a:lnTo>
                    <a:lnTo>
                      <a:pt x="8" y="64"/>
                    </a:lnTo>
                    <a:lnTo>
                      <a:pt x="21" y="32"/>
                    </a:lnTo>
                    <a:lnTo>
                      <a:pt x="36"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0" name="Freeform 37"/>
              <p:cNvSpPr>
                <a:spLocks/>
              </p:cNvSpPr>
              <p:nvPr/>
            </p:nvSpPr>
            <p:spPr bwMode="auto">
              <a:xfrm flipH="1">
                <a:off x="2107" y="3367"/>
                <a:ext cx="165" cy="231"/>
              </a:xfrm>
              <a:custGeom>
                <a:avLst/>
                <a:gdLst>
                  <a:gd name="T0" fmla="*/ 35 w 165"/>
                  <a:gd name="T1" fmla="*/ 189 h 231"/>
                  <a:gd name="T2" fmla="*/ 88 w 165"/>
                  <a:gd name="T3" fmla="*/ 213 h 231"/>
                  <a:gd name="T4" fmla="*/ 134 w 165"/>
                  <a:gd name="T5" fmla="*/ 201 h 231"/>
                  <a:gd name="T6" fmla="*/ 165 w 165"/>
                  <a:gd name="T7" fmla="*/ 95 h 231"/>
                  <a:gd name="T8" fmla="*/ 144 w 165"/>
                  <a:gd name="T9" fmla="*/ 57 h 231"/>
                  <a:gd name="T10" fmla="*/ 108 w 165"/>
                  <a:gd name="T11" fmla="*/ 173 h 231"/>
                  <a:gd name="T12" fmla="*/ 108 w 165"/>
                  <a:gd name="T13" fmla="*/ 162 h 231"/>
                  <a:gd name="T14" fmla="*/ 109 w 165"/>
                  <a:gd name="T15" fmla="*/ 143 h 231"/>
                  <a:gd name="T16" fmla="*/ 111 w 165"/>
                  <a:gd name="T17" fmla="*/ 120 h 231"/>
                  <a:gd name="T18" fmla="*/ 113 w 165"/>
                  <a:gd name="T19" fmla="*/ 97 h 231"/>
                  <a:gd name="T20" fmla="*/ 114 w 165"/>
                  <a:gd name="T21" fmla="*/ 75 h 231"/>
                  <a:gd name="T22" fmla="*/ 116 w 165"/>
                  <a:gd name="T23" fmla="*/ 59 h 231"/>
                  <a:gd name="T24" fmla="*/ 116 w 165"/>
                  <a:gd name="T25" fmla="*/ 51 h 231"/>
                  <a:gd name="T26" fmla="*/ 116 w 165"/>
                  <a:gd name="T27" fmla="*/ 54 h 231"/>
                  <a:gd name="T28" fmla="*/ 113 w 165"/>
                  <a:gd name="T29" fmla="*/ 66 h 231"/>
                  <a:gd name="T30" fmla="*/ 107 w 165"/>
                  <a:gd name="T31" fmla="*/ 84 h 231"/>
                  <a:gd name="T32" fmla="*/ 99 w 165"/>
                  <a:gd name="T33" fmla="*/ 105 h 231"/>
                  <a:gd name="T34" fmla="*/ 91 w 165"/>
                  <a:gd name="T35" fmla="*/ 127 h 231"/>
                  <a:gd name="T36" fmla="*/ 83 w 165"/>
                  <a:gd name="T37" fmla="*/ 147 h 231"/>
                  <a:gd name="T38" fmla="*/ 77 w 165"/>
                  <a:gd name="T39" fmla="*/ 162 h 231"/>
                  <a:gd name="T40" fmla="*/ 73 w 165"/>
                  <a:gd name="T41" fmla="*/ 172 h 231"/>
                  <a:gd name="T42" fmla="*/ 46 w 165"/>
                  <a:gd name="T43" fmla="*/ 189 h 231"/>
                  <a:gd name="T44" fmla="*/ 93 w 165"/>
                  <a:gd name="T45" fmla="*/ 44 h 231"/>
                  <a:gd name="T46" fmla="*/ 98 w 165"/>
                  <a:gd name="T47" fmla="*/ 33 h 231"/>
                  <a:gd name="T48" fmla="*/ 103 w 165"/>
                  <a:gd name="T49" fmla="*/ 25 h 231"/>
                  <a:gd name="T50" fmla="*/ 108 w 165"/>
                  <a:gd name="T51" fmla="*/ 16 h 231"/>
                  <a:gd name="T52" fmla="*/ 111 w 165"/>
                  <a:gd name="T53" fmla="*/ 7 h 231"/>
                  <a:gd name="T54" fmla="*/ 113 w 165"/>
                  <a:gd name="T55" fmla="*/ 0 h 231"/>
                  <a:gd name="T56" fmla="*/ 110 w 165"/>
                  <a:gd name="T57" fmla="*/ 3 h 231"/>
                  <a:gd name="T58" fmla="*/ 102 w 165"/>
                  <a:gd name="T59" fmla="*/ 8 h 231"/>
                  <a:gd name="T60" fmla="*/ 92 w 165"/>
                  <a:gd name="T61" fmla="*/ 16 h 231"/>
                  <a:gd name="T62" fmla="*/ 82 w 165"/>
                  <a:gd name="T63" fmla="*/ 24 h 231"/>
                  <a:gd name="T64" fmla="*/ 70 w 165"/>
                  <a:gd name="T65" fmla="*/ 30 h 231"/>
                  <a:gd name="T66" fmla="*/ 61 w 165"/>
                  <a:gd name="T67" fmla="*/ 37 h 231"/>
                  <a:gd name="T68" fmla="*/ 54 w 165"/>
                  <a:gd name="T69" fmla="*/ 42 h 231"/>
                  <a:gd name="T70" fmla="*/ 49 w 165"/>
                  <a:gd name="T71" fmla="*/ 46 h 231"/>
                  <a:gd name="T72" fmla="*/ 0 w 165"/>
                  <a:gd name="T73" fmla="*/ 59 h 2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231"/>
                  <a:gd name="T113" fmla="*/ 165 w 165"/>
                  <a:gd name="T114" fmla="*/ 231 h 2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231">
                    <a:moveTo>
                      <a:pt x="0" y="59"/>
                    </a:moveTo>
                    <a:lnTo>
                      <a:pt x="35" y="189"/>
                    </a:lnTo>
                    <a:lnTo>
                      <a:pt x="40" y="231"/>
                    </a:lnTo>
                    <a:lnTo>
                      <a:pt x="88" y="213"/>
                    </a:lnTo>
                    <a:lnTo>
                      <a:pt x="138" y="219"/>
                    </a:lnTo>
                    <a:lnTo>
                      <a:pt x="134" y="201"/>
                    </a:lnTo>
                    <a:lnTo>
                      <a:pt x="135" y="172"/>
                    </a:lnTo>
                    <a:lnTo>
                      <a:pt x="165" y="95"/>
                    </a:lnTo>
                    <a:lnTo>
                      <a:pt x="144" y="117"/>
                    </a:lnTo>
                    <a:lnTo>
                      <a:pt x="144" y="57"/>
                    </a:lnTo>
                    <a:lnTo>
                      <a:pt x="108" y="175"/>
                    </a:lnTo>
                    <a:lnTo>
                      <a:pt x="108" y="173"/>
                    </a:lnTo>
                    <a:lnTo>
                      <a:pt x="108" y="169"/>
                    </a:lnTo>
                    <a:lnTo>
                      <a:pt x="108" y="162"/>
                    </a:lnTo>
                    <a:lnTo>
                      <a:pt x="109" y="153"/>
                    </a:lnTo>
                    <a:lnTo>
                      <a:pt x="109" y="143"/>
                    </a:lnTo>
                    <a:lnTo>
                      <a:pt x="110" y="132"/>
                    </a:lnTo>
                    <a:lnTo>
                      <a:pt x="111" y="120"/>
                    </a:lnTo>
                    <a:lnTo>
                      <a:pt x="112" y="109"/>
                    </a:lnTo>
                    <a:lnTo>
                      <a:pt x="113" y="97"/>
                    </a:lnTo>
                    <a:lnTo>
                      <a:pt x="113" y="86"/>
                    </a:lnTo>
                    <a:lnTo>
                      <a:pt x="114" y="75"/>
                    </a:lnTo>
                    <a:lnTo>
                      <a:pt x="115" y="66"/>
                    </a:lnTo>
                    <a:lnTo>
                      <a:pt x="116" y="59"/>
                    </a:lnTo>
                    <a:lnTo>
                      <a:pt x="116" y="54"/>
                    </a:lnTo>
                    <a:lnTo>
                      <a:pt x="116" y="51"/>
                    </a:lnTo>
                    <a:lnTo>
                      <a:pt x="118" y="52"/>
                    </a:lnTo>
                    <a:lnTo>
                      <a:pt x="116" y="54"/>
                    </a:lnTo>
                    <a:lnTo>
                      <a:pt x="115" y="60"/>
                    </a:lnTo>
                    <a:lnTo>
                      <a:pt x="113" y="66"/>
                    </a:lnTo>
                    <a:lnTo>
                      <a:pt x="111" y="75"/>
                    </a:lnTo>
                    <a:lnTo>
                      <a:pt x="107" y="84"/>
                    </a:lnTo>
                    <a:lnTo>
                      <a:pt x="103" y="94"/>
                    </a:lnTo>
                    <a:lnTo>
                      <a:pt x="99" y="105"/>
                    </a:lnTo>
                    <a:lnTo>
                      <a:pt x="96" y="116"/>
                    </a:lnTo>
                    <a:lnTo>
                      <a:pt x="91" y="127"/>
                    </a:lnTo>
                    <a:lnTo>
                      <a:pt x="87" y="137"/>
                    </a:lnTo>
                    <a:lnTo>
                      <a:pt x="83" y="147"/>
                    </a:lnTo>
                    <a:lnTo>
                      <a:pt x="80" y="156"/>
                    </a:lnTo>
                    <a:lnTo>
                      <a:pt x="77" y="162"/>
                    </a:lnTo>
                    <a:lnTo>
                      <a:pt x="75" y="169"/>
                    </a:lnTo>
                    <a:lnTo>
                      <a:pt x="73" y="172"/>
                    </a:lnTo>
                    <a:lnTo>
                      <a:pt x="73" y="173"/>
                    </a:lnTo>
                    <a:lnTo>
                      <a:pt x="46" y="189"/>
                    </a:lnTo>
                    <a:lnTo>
                      <a:pt x="92" y="48"/>
                    </a:lnTo>
                    <a:lnTo>
                      <a:pt x="93" y="44"/>
                    </a:lnTo>
                    <a:lnTo>
                      <a:pt x="97" y="38"/>
                    </a:lnTo>
                    <a:lnTo>
                      <a:pt x="98" y="33"/>
                    </a:lnTo>
                    <a:lnTo>
                      <a:pt x="100" y="29"/>
                    </a:lnTo>
                    <a:lnTo>
                      <a:pt x="103" y="25"/>
                    </a:lnTo>
                    <a:lnTo>
                      <a:pt x="105" y="20"/>
                    </a:lnTo>
                    <a:lnTo>
                      <a:pt x="108" y="16"/>
                    </a:lnTo>
                    <a:lnTo>
                      <a:pt x="110" y="10"/>
                    </a:lnTo>
                    <a:lnTo>
                      <a:pt x="111" y="7"/>
                    </a:lnTo>
                    <a:lnTo>
                      <a:pt x="113" y="4"/>
                    </a:lnTo>
                    <a:lnTo>
                      <a:pt x="113" y="0"/>
                    </a:lnTo>
                    <a:lnTo>
                      <a:pt x="113" y="2"/>
                    </a:lnTo>
                    <a:lnTo>
                      <a:pt x="110" y="3"/>
                    </a:lnTo>
                    <a:lnTo>
                      <a:pt x="107" y="6"/>
                    </a:lnTo>
                    <a:lnTo>
                      <a:pt x="102" y="8"/>
                    </a:lnTo>
                    <a:lnTo>
                      <a:pt x="98" y="13"/>
                    </a:lnTo>
                    <a:lnTo>
                      <a:pt x="92" y="16"/>
                    </a:lnTo>
                    <a:lnTo>
                      <a:pt x="88" y="19"/>
                    </a:lnTo>
                    <a:lnTo>
                      <a:pt x="82" y="24"/>
                    </a:lnTo>
                    <a:lnTo>
                      <a:pt x="77" y="27"/>
                    </a:lnTo>
                    <a:lnTo>
                      <a:pt x="70" y="30"/>
                    </a:lnTo>
                    <a:lnTo>
                      <a:pt x="66" y="33"/>
                    </a:lnTo>
                    <a:lnTo>
                      <a:pt x="61" y="37"/>
                    </a:lnTo>
                    <a:lnTo>
                      <a:pt x="57" y="40"/>
                    </a:lnTo>
                    <a:lnTo>
                      <a:pt x="54" y="42"/>
                    </a:lnTo>
                    <a:lnTo>
                      <a:pt x="51" y="44"/>
                    </a:lnTo>
                    <a:lnTo>
                      <a:pt x="49" y="46"/>
                    </a:lnTo>
                    <a:lnTo>
                      <a:pt x="0" y="59"/>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1" name="Freeform 38"/>
              <p:cNvSpPr>
                <a:spLocks/>
              </p:cNvSpPr>
              <p:nvPr/>
            </p:nvSpPr>
            <p:spPr bwMode="auto">
              <a:xfrm flipH="1">
                <a:off x="2633" y="3708"/>
                <a:ext cx="163" cy="87"/>
              </a:xfrm>
              <a:custGeom>
                <a:avLst/>
                <a:gdLst>
                  <a:gd name="T0" fmla="*/ 77 w 163"/>
                  <a:gd name="T1" fmla="*/ 0 h 87"/>
                  <a:gd name="T2" fmla="*/ 7 w 163"/>
                  <a:gd name="T3" fmla="*/ 25 h 87"/>
                  <a:gd name="T4" fmla="*/ 0 w 163"/>
                  <a:gd name="T5" fmla="*/ 41 h 87"/>
                  <a:gd name="T6" fmla="*/ 63 w 163"/>
                  <a:gd name="T7" fmla="*/ 19 h 87"/>
                  <a:gd name="T8" fmla="*/ 92 w 163"/>
                  <a:gd name="T9" fmla="*/ 15 h 87"/>
                  <a:gd name="T10" fmla="*/ 33 w 163"/>
                  <a:gd name="T11" fmla="*/ 52 h 87"/>
                  <a:gd name="T12" fmla="*/ 33 w 163"/>
                  <a:gd name="T13" fmla="*/ 53 h 87"/>
                  <a:gd name="T14" fmla="*/ 32 w 163"/>
                  <a:gd name="T15" fmla="*/ 59 h 87"/>
                  <a:gd name="T16" fmla="*/ 32 w 163"/>
                  <a:gd name="T17" fmla="*/ 62 h 87"/>
                  <a:gd name="T18" fmla="*/ 32 w 163"/>
                  <a:gd name="T19" fmla="*/ 66 h 87"/>
                  <a:gd name="T20" fmla="*/ 32 w 163"/>
                  <a:gd name="T21" fmla="*/ 71 h 87"/>
                  <a:gd name="T22" fmla="*/ 33 w 163"/>
                  <a:gd name="T23" fmla="*/ 75 h 87"/>
                  <a:gd name="T24" fmla="*/ 33 w 163"/>
                  <a:gd name="T25" fmla="*/ 82 h 87"/>
                  <a:gd name="T26" fmla="*/ 37 w 163"/>
                  <a:gd name="T27" fmla="*/ 86 h 87"/>
                  <a:gd name="T28" fmla="*/ 39 w 163"/>
                  <a:gd name="T29" fmla="*/ 87 h 87"/>
                  <a:gd name="T30" fmla="*/ 41 w 163"/>
                  <a:gd name="T31" fmla="*/ 87 h 87"/>
                  <a:gd name="T32" fmla="*/ 44 w 163"/>
                  <a:gd name="T33" fmla="*/ 86 h 87"/>
                  <a:gd name="T34" fmla="*/ 49 w 163"/>
                  <a:gd name="T35" fmla="*/ 84 h 87"/>
                  <a:gd name="T36" fmla="*/ 52 w 163"/>
                  <a:gd name="T37" fmla="*/ 81 h 87"/>
                  <a:gd name="T38" fmla="*/ 56 w 163"/>
                  <a:gd name="T39" fmla="*/ 77 h 87"/>
                  <a:gd name="T40" fmla="*/ 61 w 163"/>
                  <a:gd name="T41" fmla="*/ 72 h 87"/>
                  <a:gd name="T42" fmla="*/ 66 w 163"/>
                  <a:gd name="T43" fmla="*/ 68 h 87"/>
                  <a:gd name="T44" fmla="*/ 71 w 163"/>
                  <a:gd name="T45" fmla="*/ 62 h 87"/>
                  <a:gd name="T46" fmla="*/ 75 w 163"/>
                  <a:gd name="T47" fmla="*/ 58 h 87"/>
                  <a:gd name="T48" fmla="*/ 80 w 163"/>
                  <a:gd name="T49" fmla="*/ 52 h 87"/>
                  <a:gd name="T50" fmla="*/ 85 w 163"/>
                  <a:gd name="T51" fmla="*/ 48 h 87"/>
                  <a:gd name="T52" fmla="*/ 88 w 163"/>
                  <a:gd name="T53" fmla="*/ 42 h 87"/>
                  <a:gd name="T54" fmla="*/ 93 w 163"/>
                  <a:gd name="T55" fmla="*/ 38 h 87"/>
                  <a:gd name="T56" fmla="*/ 96 w 163"/>
                  <a:gd name="T57" fmla="*/ 33 h 87"/>
                  <a:gd name="T58" fmla="*/ 99 w 163"/>
                  <a:gd name="T59" fmla="*/ 30 h 87"/>
                  <a:gd name="T60" fmla="*/ 104 w 163"/>
                  <a:gd name="T61" fmla="*/ 25 h 87"/>
                  <a:gd name="T62" fmla="*/ 106 w 163"/>
                  <a:gd name="T63" fmla="*/ 24 h 87"/>
                  <a:gd name="T64" fmla="*/ 163 w 163"/>
                  <a:gd name="T65" fmla="*/ 22 h 87"/>
                  <a:gd name="T66" fmla="*/ 105 w 163"/>
                  <a:gd name="T67" fmla="*/ 0 h 87"/>
                  <a:gd name="T68" fmla="*/ 77 w 163"/>
                  <a:gd name="T69" fmla="*/ 0 h 87"/>
                  <a:gd name="T70" fmla="*/ 77 w 163"/>
                  <a:gd name="T71" fmla="*/ 0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3"/>
                  <a:gd name="T109" fmla="*/ 0 h 87"/>
                  <a:gd name="T110" fmla="*/ 163 w 163"/>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3" h="87">
                    <a:moveTo>
                      <a:pt x="77" y="0"/>
                    </a:moveTo>
                    <a:lnTo>
                      <a:pt x="7" y="25"/>
                    </a:lnTo>
                    <a:lnTo>
                      <a:pt x="0" y="41"/>
                    </a:lnTo>
                    <a:lnTo>
                      <a:pt x="63" y="19"/>
                    </a:lnTo>
                    <a:lnTo>
                      <a:pt x="92" y="15"/>
                    </a:lnTo>
                    <a:lnTo>
                      <a:pt x="33" y="52"/>
                    </a:lnTo>
                    <a:lnTo>
                      <a:pt x="33" y="53"/>
                    </a:lnTo>
                    <a:lnTo>
                      <a:pt x="32" y="59"/>
                    </a:lnTo>
                    <a:lnTo>
                      <a:pt x="32" y="62"/>
                    </a:lnTo>
                    <a:lnTo>
                      <a:pt x="32" y="66"/>
                    </a:lnTo>
                    <a:lnTo>
                      <a:pt x="32" y="71"/>
                    </a:lnTo>
                    <a:lnTo>
                      <a:pt x="33" y="75"/>
                    </a:lnTo>
                    <a:lnTo>
                      <a:pt x="33" y="82"/>
                    </a:lnTo>
                    <a:lnTo>
                      <a:pt x="37" y="86"/>
                    </a:lnTo>
                    <a:lnTo>
                      <a:pt x="39" y="87"/>
                    </a:lnTo>
                    <a:lnTo>
                      <a:pt x="41" y="87"/>
                    </a:lnTo>
                    <a:lnTo>
                      <a:pt x="44" y="86"/>
                    </a:lnTo>
                    <a:lnTo>
                      <a:pt x="49" y="84"/>
                    </a:lnTo>
                    <a:lnTo>
                      <a:pt x="52" y="81"/>
                    </a:lnTo>
                    <a:lnTo>
                      <a:pt x="56" y="77"/>
                    </a:lnTo>
                    <a:lnTo>
                      <a:pt x="61" y="72"/>
                    </a:lnTo>
                    <a:lnTo>
                      <a:pt x="66" y="68"/>
                    </a:lnTo>
                    <a:lnTo>
                      <a:pt x="71" y="62"/>
                    </a:lnTo>
                    <a:lnTo>
                      <a:pt x="75" y="58"/>
                    </a:lnTo>
                    <a:lnTo>
                      <a:pt x="80" y="52"/>
                    </a:lnTo>
                    <a:lnTo>
                      <a:pt x="85" y="48"/>
                    </a:lnTo>
                    <a:lnTo>
                      <a:pt x="88" y="42"/>
                    </a:lnTo>
                    <a:lnTo>
                      <a:pt x="93" y="38"/>
                    </a:lnTo>
                    <a:lnTo>
                      <a:pt x="96" y="33"/>
                    </a:lnTo>
                    <a:lnTo>
                      <a:pt x="99" y="30"/>
                    </a:lnTo>
                    <a:lnTo>
                      <a:pt x="104" y="25"/>
                    </a:lnTo>
                    <a:lnTo>
                      <a:pt x="106" y="24"/>
                    </a:lnTo>
                    <a:lnTo>
                      <a:pt x="163" y="22"/>
                    </a:lnTo>
                    <a:lnTo>
                      <a:pt x="105" y="0"/>
                    </a:lnTo>
                    <a:lnTo>
                      <a:pt x="77"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2" name="Freeform 39"/>
              <p:cNvSpPr>
                <a:spLocks/>
              </p:cNvSpPr>
              <p:nvPr/>
            </p:nvSpPr>
            <p:spPr bwMode="auto">
              <a:xfrm flipH="1">
                <a:off x="2331" y="3194"/>
                <a:ext cx="387" cy="422"/>
              </a:xfrm>
              <a:custGeom>
                <a:avLst/>
                <a:gdLst>
                  <a:gd name="T0" fmla="*/ 299 w 387"/>
                  <a:gd name="T1" fmla="*/ 219 h 422"/>
                  <a:gd name="T2" fmla="*/ 307 w 387"/>
                  <a:gd name="T3" fmla="*/ 199 h 422"/>
                  <a:gd name="T4" fmla="*/ 323 w 387"/>
                  <a:gd name="T5" fmla="*/ 205 h 422"/>
                  <a:gd name="T6" fmla="*/ 344 w 387"/>
                  <a:gd name="T7" fmla="*/ 221 h 422"/>
                  <a:gd name="T8" fmla="*/ 367 w 387"/>
                  <a:gd name="T9" fmla="*/ 234 h 422"/>
                  <a:gd name="T10" fmla="*/ 384 w 387"/>
                  <a:gd name="T11" fmla="*/ 244 h 422"/>
                  <a:gd name="T12" fmla="*/ 318 w 387"/>
                  <a:gd name="T13" fmla="*/ 304 h 422"/>
                  <a:gd name="T14" fmla="*/ 236 w 387"/>
                  <a:gd name="T15" fmla="*/ 308 h 422"/>
                  <a:gd name="T16" fmla="*/ 251 w 387"/>
                  <a:gd name="T17" fmla="*/ 351 h 422"/>
                  <a:gd name="T18" fmla="*/ 269 w 387"/>
                  <a:gd name="T19" fmla="*/ 408 h 422"/>
                  <a:gd name="T20" fmla="*/ 248 w 387"/>
                  <a:gd name="T21" fmla="*/ 373 h 422"/>
                  <a:gd name="T22" fmla="*/ 225 w 387"/>
                  <a:gd name="T23" fmla="*/ 340 h 422"/>
                  <a:gd name="T24" fmla="*/ 212 w 387"/>
                  <a:gd name="T25" fmla="*/ 323 h 422"/>
                  <a:gd name="T26" fmla="*/ 213 w 387"/>
                  <a:gd name="T27" fmla="*/ 340 h 422"/>
                  <a:gd name="T28" fmla="*/ 218 w 387"/>
                  <a:gd name="T29" fmla="*/ 375 h 422"/>
                  <a:gd name="T30" fmla="*/ 221 w 387"/>
                  <a:gd name="T31" fmla="*/ 407 h 422"/>
                  <a:gd name="T32" fmla="*/ 220 w 387"/>
                  <a:gd name="T33" fmla="*/ 412 h 422"/>
                  <a:gd name="T34" fmla="*/ 211 w 387"/>
                  <a:gd name="T35" fmla="*/ 395 h 422"/>
                  <a:gd name="T36" fmla="*/ 198 w 387"/>
                  <a:gd name="T37" fmla="*/ 376 h 422"/>
                  <a:gd name="T38" fmla="*/ 184 w 387"/>
                  <a:gd name="T39" fmla="*/ 360 h 422"/>
                  <a:gd name="T40" fmla="*/ 177 w 387"/>
                  <a:gd name="T41" fmla="*/ 353 h 422"/>
                  <a:gd name="T42" fmla="*/ 161 w 387"/>
                  <a:gd name="T43" fmla="*/ 346 h 422"/>
                  <a:gd name="T44" fmla="*/ 150 w 387"/>
                  <a:gd name="T45" fmla="*/ 353 h 422"/>
                  <a:gd name="T46" fmla="*/ 132 w 387"/>
                  <a:gd name="T47" fmla="*/ 376 h 422"/>
                  <a:gd name="T48" fmla="*/ 127 w 387"/>
                  <a:gd name="T49" fmla="*/ 363 h 422"/>
                  <a:gd name="T50" fmla="*/ 125 w 387"/>
                  <a:gd name="T51" fmla="*/ 327 h 422"/>
                  <a:gd name="T52" fmla="*/ 122 w 387"/>
                  <a:gd name="T53" fmla="*/ 288 h 422"/>
                  <a:gd name="T54" fmla="*/ 121 w 387"/>
                  <a:gd name="T55" fmla="*/ 259 h 422"/>
                  <a:gd name="T56" fmla="*/ 93 w 387"/>
                  <a:gd name="T57" fmla="*/ 136 h 422"/>
                  <a:gd name="T58" fmla="*/ 107 w 387"/>
                  <a:gd name="T59" fmla="*/ 342 h 422"/>
                  <a:gd name="T60" fmla="*/ 104 w 387"/>
                  <a:gd name="T61" fmla="*/ 357 h 422"/>
                  <a:gd name="T62" fmla="*/ 91 w 387"/>
                  <a:gd name="T63" fmla="*/ 370 h 422"/>
                  <a:gd name="T64" fmla="*/ 74 w 387"/>
                  <a:gd name="T65" fmla="*/ 370 h 422"/>
                  <a:gd name="T66" fmla="*/ 59 w 387"/>
                  <a:gd name="T67" fmla="*/ 364 h 422"/>
                  <a:gd name="T68" fmla="*/ 40 w 387"/>
                  <a:gd name="T69" fmla="*/ 353 h 422"/>
                  <a:gd name="T70" fmla="*/ 42 w 387"/>
                  <a:gd name="T71" fmla="*/ 352 h 422"/>
                  <a:gd name="T72" fmla="*/ 63 w 387"/>
                  <a:gd name="T73" fmla="*/ 357 h 422"/>
                  <a:gd name="T74" fmla="*/ 79 w 387"/>
                  <a:gd name="T75" fmla="*/ 353 h 422"/>
                  <a:gd name="T76" fmla="*/ 63 w 387"/>
                  <a:gd name="T77" fmla="*/ 325 h 422"/>
                  <a:gd name="T78" fmla="*/ 45 w 387"/>
                  <a:gd name="T79" fmla="*/ 308 h 422"/>
                  <a:gd name="T80" fmla="*/ 28 w 387"/>
                  <a:gd name="T81" fmla="*/ 283 h 422"/>
                  <a:gd name="T82" fmla="*/ 28 w 387"/>
                  <a:gd name="T83" fmla="*/ 299 h 422"/>
                  <a:gd name="T84" fmla="*/ 30 w 387"/>
                  <a:gd name="T85" fmla="*/ 316 h 422"/>
                  <a:gd name="T86" fmla="*/ 46 w 387"/>
                  <a:gd name="T87" fmla="*/ 330 h 422"/>
                  <a:gd name="T88" fmla="*/ 63 w 387"/>
                  <a:gd name="T89" fmla="*/ 348 h 422"/>
                  <a:gd name="T90" fmla="*/ 0 w 387"/>
                  <a:gd name="T91" fmla="*/ 299 h 422"/>
                  <a:gd name="T92" fmla="*/ 73 w 387"/>
                  <a:gd name="T93" fmla="*/ 123 h 422"/>
                  <a:gd name="T94" fmla="*/ 129 w 387"/>
                  <a:gd name="T95" fmla="*/ 66 h 422"/>
                  <a:gd name="T96" fmla="*/ 132 w 387"/>
                  <a:gd name="T97" fmla="*/ 48 h 422"/>
                  <a:gd name="T98" fmla="*/ 135 w 387"/>
                  <a:gd name="T99" fmla="*/ 22 h 422"/>
                  <a:gd name="T100" fmla="*/ 140 w 387"/>
                  <a:gd name="T101" fmla="*/ 3 h 422"/>
                  <a:gd name="T102" fmla="*/ 148 w 387"/>
                  <a:gd name="T103" fmla="*/ 2 h 422"/>
                  <a:gd name="T104" fmla="*/ 165 w 387"/>
                  <a:gd name="T105" fmla="*/ 22 h 422"/>
                  <a:gd name="T106" fmla="*/ 182 w 387"/>
                  <a:gd name="T107" fmla="*/ 48 h 422"/>
                  <a:gd name="T108" fmla="*/ 194 w 387"/>
                  <a:gd name="T109" fmla="*/ 69 h 422"/>
                  <a:gd name="T110" fmla="*/ 212 w 387"/>
                  <a:gd name="T111" fmla="*/ 48 h 4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7"/>
                  <a:gd name="T169" fmla="*/ 0 h 422"/>
                  <a:gd name="T170" fmla="*/ 387 w 387"/>
                  <a:gd name="T171" fmla="*/ 422 h 4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7" h="422">
                    <a:moveTo>
                      <a:pt x="251" y="139"/>
                    </a:moveTo>
                    <a:lnTo>
                      <a:pt x="298" y="225"/>
                    </a:lnTo>
                    <a:lnTo>
                      <a:pt x="298" y="223"/>
                    </a:lnTo>
                    <a:lnTo>
                      <a:pt x="299" y="219"/>
                    </a:lnTo>
                    <a:lnTo>
                      <a:pt x="299" y="213"/>
                    </a:lnTo>
                    <a:lnTo>
                      <a:pt x="301" y="208"/>
                    </a:lnTo>
                    <a:lnTo>
                      <a:pt x="303" y="202"/>
                    </a:lnTo>
                    <a:lnTo>
                      <a:pt x="307" y="199"/>
                    </a:lnTo>
                    <a:lnTo>
                      <a:pt x="310" y="198"/>
                    </a:lnTo>
                    <a:lnTo>
                      <a:pt x="316" y="201"/>
                    </a:lnTo>
                    <a:lnTo>
                      <a:pt x="319" y="203"/>
                    </a:lnTo>
                    <a:lnTo>
                      <a:pt x="323" y="205"/>
                    </a:lnTo>
                    <a:lnTo>
                      <a:pt x="327" y="209"/>
                    </a:lnTo>
                    <a:lnTo>
                      <a:pt x="332" y="213"/>
                    </a:lnTo>
                    <a:lnTo>
                      <a:pt x="338" y="216"/>
                    </a:lnTo>
                    <a:lnTo>
                      <a:pt x="344" y="221"/>
                    </a:lnTo>
                    <a:lnTo>
                      <a:pt x="351" y="224"/>
                    </a:lnTo>
                    <a:lnTo>
                      <a:pt x="356" y="228"/>
                    </a:lnTo>
                    <a:lnTo>
                      <a:pt x="362" y="231"/>
                    </a:lnTo>
                    <a:lnTo>
                      <a:pt x="367" y="234"/>
                    </a:lnTo>
                    <a:lnTo>
                      <a:pt x="373" y="237"/>
                    </a:lnTo>
                    <a:lnTo>
                      <a:pt x="377" y="241"/>
                    </a:lnTo>
                    <a:lnTo>
                      <a:pt x="381" y="242"/>
                    </a:lnTo>
                    <a:lnTo>
                      <a:pt x="384" y="244"/>
                    </a:lnTo>
                    <a:lnTo>
                      <a:pt x="386" y="245"/>
                    </a:lnTo>
                    <a:lnTo>
                      <a:pt x="387" y="246"/>
                    </a:lnTo>
                    <a:lnTo>
                      <a:pt x="365" y="375"/>
                    </a:lnTo>
                    <a:lnTo>
                      <a:pt x="318" y="304"/>
                    </a:lnTo>
                    <a:lnTo>
                      <a:pt x="319" y="398"/>
                    </a:lnTo>
                    <a:lnTo>
                      <a:pt x="234" y="302"/>
                    </a:lnTo>
                    <a:lnTo>
                      <a:pt x="234" y="303"/>
                    </a:lnTo>
                    <a:lnTo>
                      <a:pt x="236" y="308"/>
                    </a:lnTo>
                    <a:lnTo>
                      <a:pt x="237" y="316"/>
                    </a:lnTo>
                    <a:lnTo>
                      <a:pt x="242" y="326"/>
                    </a:lnTo>
                    <a:lnTo>
                      <a:pt x="245" y="338"/>
                    </a:lnTo>
                    <a:lnTo>
                      <a:pt x="251" y="351"/>
                    </a:lnTo>
                    <a:lnTo>
                      <a:pt x="254" y="365"/>
                    </a:lnTo>
                    <a:lnTo>
                      <a:pt x="259" y="379"/>
                    </a:lnTo>
                    <a:lnTo>
                      <a:pt x="264" y="392"/>
                    </a:lnTo>
                    <a:lnTo>
                      <a:pt x="269" y="408"/>
                    </a:lnTo>
                    <a:lnTo>
                      <a:pt x="265" y="399"/>
                    </a:lnTo>
                    <a:lnTo>
                      <a:pt x="259" y="390"/>
                    </a:lnTo>
                    <a:lnTo>
                      <a:pt x="254" y="381"/>
                    </a:lnTo>
                    <a:lnTo>
                      <a:pt x="248" y="373"/>
                    </a:lnTo>
                    <a:lnTo>
                      <a:pt x="243" y="364"/>
                    </a:lnTo>
                    <a:lnTo>
                      <a:pt x="236" y="355"/>
                    </a:lnTo>
                    <a:lnTo>
                      <a:pt x="231" y="347"/>
                    </a:lnTo>
                    <a:lnTo>
                      <a:pt x="225" y="340"/>
                    </a:lnTo>
                    <a:lnTo>
                      <a:pt x="221" y="334"/>
                    </a:lnTo>
                    <a:lnTo>
                      <a:pt x="218" y="329"/>
                    </a:lnTo>
                    <a:lnTo>
                      <a:pt x="214" y="325"/>
                    </a:lnTo>
                    <a:lnTo>
                      <a:pt x="212" y="323"/>
                    </a:lnTo>
                    <a:lnTo>
                      <a:pt x="212" y="326"/>
                    </a:lnTo>
                    <a:lnTo>
                      <a:pt x="213" y="332"/>
                    </a:lnTo>
                    <a:lnTo>
                      <a:pt x="213" y="340"/>
                    </a:lnTo>
                    <a:lnTo>
                      <a:pt x="214" y="347"/>
                    </a:lnTo>
                    <a:lnTo>
                      <a:pt x="215" y="356"/>
                    </a:lnTo>
                    <a:lnTo>
                      <a:pt x="216" y="365"/>
                    </a:lnTo>
                    <a:lnTo>
                      <a:pt x="218" y="375"/>
                    </a:lnTo>
                    <a:lnTo>
                      <a:pt x="219" y="382"/>
                    </a:lnTo>
                    <a:lnTo>
                      <a:pt x="219" y="392"/>
                    </a:lnTo>
                    <a:lnTo>
                      <a:pt x="220" y="399"/>
                    </a:lnTo>
                    <a:lnTo>
                      <a:pt x="221" y="407"/>
                    </a:lnTo>
                    <a:lnTo>
                      <a:pt x="221" y="410"/>
                    </a:lnTo>
                    <a:lnTo>
                      <a:pt x="221" y="413"/>
                    </a:lnTo>
                    <a:lnTo>
                      <a:pt x="220" y="413"/>
                    </a:lnTo>
                    <a:lnTo>
                      <a:pt x="220" y="412"/>
                    </a:lnTo>
                    <a:lnTo>
                      <a:pt x="218" y="408"/>
                    </a:lnTo>
                    <a:lnTo>
                      <a:pt x="216" y="403"/>
                    </a:lnTo>
                    <a:lnTo>
                      <a:pt x="213" y="399"/>
                    </a:lnTo>
                    <a:lnTo>
                      <a:pt x="211" y="395"/>
                    </a:lnTo>
                    <a:lnTo>
                      <a:pt x="208" y="389"/>
                    </a:lnTo>
                    <a:lnTo>
                      <a:pt x="204" y="385"/>
                    </a:lnTo>
                    <a:lnTo>
                      <a:pt x="201" y="380"/>
                    </a:lnTo>
                    <a:lnTo>
                      <a:pt x="198" y="376"/>
                    </a:lnTo>
                    <a:lnTo>
                      <a:pt x="193" y="371"/>
                    </a:lnTo>
                    <a:lnTo>
                      <a:pt x="190" y="367"/>
                    </a:lnTo>
                    <a:lnTo>
                      <a:pt x="187" y="364"/>
                    </a:lnTo>
                    <a:lnTo>
                      <a:pt x="184" y="360"/>
                    </a:lnTo>
                    <a:lnTo>
                      <a:pt x="181" y="357"/>
                    </a:lnTo>
                    <a:lnTo>
                      <a:pt x="180" y="355"/>
                    </a:lnTo>
                    <a:lnTo>
                      <a:pt x="178" y="354"/>
                    </a:lnTo>
                    <a:lnTo>
                      <a:pt x="177" y="353"/>
                    </a:lnTo>
                    <a:lnTo>
                      <a:pt x="172" y="351"/>
                    </a:lnTo>
                    <a:lnTo>
                      <a:pt x="169" y="349"/>
                    </a:lnTo>
                    <a:lnTo>
                      <a:pt x="165" y="347"/>
                    </a:lnTo>
                    <a:lnTo>
                      <a:pt x="161" y="346"/>
                    </a:lnTo>
                    <a:lnTo>
                      <a:pt x="158" y="345"/>
                    </a:lnTo>
                    <a:lnTo>
                      <a:pt x="156" y="346"/>
                    </a:lnTo>
                    <a:lnTo>
                      <a:pt x="154" y="347"/>
                    </a:lnTo>
                    <a:lnTo>
                      <a:pt x="150" y="353"/>
                    </a:lnTo>
                    <a:lnTo>
                      <a:pt x="145" y="359"/>
                    </a:lnTo>
                    <a:lnTo>
                      <a:pt x="140" y="366"/>
                    </a:lnTo>
                    <a:lnTo>
                      <a:pt x="135" y="371"/>
                    </a:lnTo>
                    <a:lnTo>
                      <a:pt x="132" y="376"/>
                    </a:lnTo>
                    <a:lnTo>
                      <a:pt x="128" y="377"/>
                    </a:lnTo>
                    <a:lnTo>
                      <a:pt x="128" y="374"/>
                    </a:lnTo>
                    <a:lnTo>
                      <a:pt x="127" y="369"/>
                    </a:lnTo>
                    <a:lnTo>
                      <a:pt x="127" y="363"/>
                    </a:lnTo>
                    <a:lnTo>
                      <a:pt x="126" y="355"/>
                    </a:lnTo>
                    <a:lnTo>
                      <a:pt x="126" y="347"/>
                    </a:lnTo>
                    <a:lnTo>
                      <a:pt x="125" y="337"/>
                    </a:lnTo>
                    <a:lnTo>
                      <a:pt x="125" y="327"/>
                    </a:lnTo>
                    <a:lnTo>
                      <a:pt x="124" y="318"/>
                    </a:lnTo>
                    <a:lnTo>
                      <a:pt x="124" y="308"/>
                    </a:lnTo>
                    <a:lnTo>
                      <a:pt x="123" y="297"/>
                    </a:lnTo>
                    <a:lnTo>
                      <a:pt x="122" y="288"/>
                    </a:lnTo>
                    <a:lnTo>
                      <a:pt x="121" y="278"/>
                    </a:lnTo>
                    <a:lnTo>
                      <a:pt x="121" y="271"/>
                    </a:lnTo>
                    <a:lnTo>
                      <a:pt x="121" y="264"/>
                    </a:lnTo>
                    <a:lnTo>
                      <a:pt x="121" y="259"/>
                    </a:lnTo>
                    <a:lnTo>
                      <a:pt x="121" y="256"/>
                    </a:lnTo>
                    <a:lnTo>
                      <a:pt x="121" y="255"/>
                    </a:lnTo>
                    <a:lnTo>
                      <a:pt x="102" y="188"/>
                    </a:lnTo>
                    <a:lnTo>
                      <a:pt x="93" y="136"/>
                    </a:lnTo>
                    <a:lnTo>
                      <a:pt x="95" y="197"/>
                    </a:lnTo>
                    <a:lnTo>
                      <a:pt x="107" y="293"/>
                    </a:lnTo>
                    <a:lnTo>
                      <a:pt x="67" y="258"/>
                    </a:lnTo>
                    <a:lnTo>
                      <a:pt x="107" y="342"/>
                    </a:lnTo>
                    <a:lnTo>
                      <a:pt x="106" y="343"/>
                    </a:lnTo>
                    <a:lnTo>
                      <a:pt x="106" y="346"/>
                    </a:lnTo>
                    <a:lnTo>
                      <a:pt x="105" y="351"/>
                    </a:lnTo>
                    <a:lnTo>
                      <a:pt x="104" y="357"/>
                    </a:lnTo>
                    <a:lnTo>
                      <a:pt x="100" y="362"/>
                    </a:lnTo>
                    <a:lnTo>
                      <a:pt x="96" y="367"/>
                    </a:lnTo>
                    <a:lnTo>
                      <a:pt x="93" y="368"/>
                    </a:lnTo>
                    <a:lnTo>
                      <a:pt x="91" y="370"/>
                    </a:lnTo>
                    <a:lnTo>
                      <a:pt x="87" y="371"/>
                    </a:lnTo>
                    <a:lnTo>
                      <a:pt x="83" y="371"/>
                    </a:lnTo>
                    <a:lnTo>
                      <a:pt x="79" y="371"/>
                    </a:lnTo>
                    <a:lnTo>
                      <a:pt x="74" y="370"/>
                    </a:lnTo>
                    <a:lnTo>
                      <a:pt x="70" y="369"/>
                    </a:lnTo>
                    <a:lnTo>
                      <a:pt x="67" y="368"/>
                    </a:lnTo>
                    <a:lnTo>
                      <a:pt x="62" y="366"/>
                    </a:lnTo>
                    <a:lnTo>
                      <a:pt x="59" y="364"/>
                    </a:lnTo>
                    <a:lnTo>
                      <a:pt x="54" y="363"/>
                    </a:lnTo>
                    <a:lnTo>
                      <a:pt x="52" y="360"/>
                    </a:lnTo>
                    <a:lnTo>
                      <a:pt x="45" y="357"/>
                    </a:lnTo>
                    <a:lnTo>
                      <a:pt x="40" y="353"/>
                    </a:lnTo>
                    <a:lnTo>
                      <a:pt x="38" y="351"/>
                    </a:lnTo>
                    <a:lnTo>
                      <a:pt x="37" y="349"/>
                    </a:lnTo>
                    <a:lnTo>
                      <a:pt x="39" y="349"/>
                    </a:lnTo>
                    <a:lnTo>
                      <a:pt x="42" y="352"/>
                    </a:lnTo>
                    <a:lnTo>
                      <a:pt x="49" y="353"/>
                    </a:lnTo>
                    <a:lnTo>
                      <a:pt x="57" y="356"/>
                    </a:lnTo>
                    <a:lnTo>
                      <a:pt x="60" y="356"/>
                    </a:lnTo>
                    <a:lnTo>
                      <a:pt x="63" y="357"/>
                    </a:lnTo>
                    <a:lnTo>
                      <a:pt x="67" y="357"/>
                    </a:lnTo>
                    <a:lnTo>
                      <a:pt x="70" y="357"/>
                    </a:lnTo>
                    <a:lnTo>
                      <a:pt x="75" y="355"/>
                    </a:lnTo>
                    <a:lnTo>
                      <a:pt x="79" y="353"/>
                    </a:lnTo>
                    <a:lnTo>
                      <a:pt x="78" y="346"/>
                    </a:lnTo>
                    <a:lnTo>
                      <a:pt x="74" y="340"/>
                    </a:lnTo>
                    <a:lnTo>
                      <a:pt x="69" y="332"/>
                    </a:lnTo>
                    <a:lnTo>
                      <a:pt x="63" y="325"/>
                    </a:lnTo>
                    <a:lnTo>
                      <a:pt x="56" y="318"/>
                    </a:lnTo>
                    <a:lnTo>
                      <a:pt x="50" y="313"/>
                    </a:lnTo>
                    <a:lnTo>
                      <a:pt x="47" y="309"/>
                    </a:lnTo>
                    <a:lnTo>
                      <a:pt x="45" y="308"/>
                    </a:lnTo>
                    <a:lnTo>
                      <a:pt x="29" y="275"/>
                    </a:lnTo>
                    <a:lnTo>
                      <a:pt x="29" y="276"/>
                    </a:lnTo>
                    <a:lnTo>
                      <a:pt x="29" y="280"/>
                    </a:lnTo>
                    <a:lnTo>
                      <a:pt x="28" y="283"/>
                    </a:lnTo>
                    <a:lnTo>
                      <a:pt x="28" y="288"/>
                    </a:lnTo>
                    <a:lnTo>
                      <a:pt x="28" y="291"/>
                    </a:lnTo>
                    <a:lnTo>
                      <a:pt x="28" y="296"/>
                    </a:lnTo>
                    <a:lnTo>
                      <a:pt x="28" y="299"/>
                    </a:lnTo>
                    <a:lnTo>
                      <a:pt x="28" y="303"/>
                    </a:lnTo>
                    <a:lnTo>
                      <a:pt x="28" y="307"/>
                    </a:lnTo>
                    <a:lnTo>
                      <a:pt x="29" y="311"/>
                    </a:lnTo>
                    <a:lnTo>
                      <a:pt x="30" y="316"/>
                    </a:lnTo>
                    <a:lnTo>
                      <a:pt x="34" y="320"/>
                    </a:lnTo>
                    <a:lnTo>
                      <a:pt x="36" y="321"/>
                    </a:lnTo>
                    <a:lnTo>
                      <a:pt x="40" y="325"/>
                    </a:lnTo>
                    <a:lnTo>
                      <a:pt x="46" y="330"/>
                    </a:lnTo>
                    <a:lnTo>
                      <a:pt x="51" y="336"/>
                    </a:lnTo>
                    <a:lnTo>
                      <a:pt x="56" y="341"/>
                    </a:lnTo>
                    <a:lnTo>
                      <a:pt x="60" y="345"/>
                    </a:lnTo>
                    <a:lnTo>
                      <a:pt x="63" y="348"/>
                    </a:lnTo>
                    <a:lnTo>
                      <a:pt x="64" y="349"/>
                    </a:lnTo>
                    <a:lnTo>
                      <a:pt x="21" y="348"/>
                    </a:lnTo>
                    <a:lnTo>
                      <a:pt x="19" y="422"/>
                    </a:lnTo>
                    <a:lnTo>
                      <a:pt x="0" y="299"/>
                    </a:lnTo>
                    <a:lnTo>
                      <a:pt x="2" y="187"/>
                    </a:lnTo>
                    <a:lnTo>
                      <a:pt x="22" y="159"/>
                    </a:lnTo>
                    <a:lnTo>
                      <a:pt x="56" y="219"/>
                    </a:lnTo>
                    <a:lnTo>
                      <a:pt x="73" y="123"/>
                    </a:lnTo>
                    <a:lnTo>
                      <a:pt x="112" y="28"/>
                    </a:lnTo>
                    <a:lnTo>
                      <a:pt x="129" y="70"/>
                    </a:lnTo>
                    <a:lnTo>
                      <a:pt x="129" y="68"/>
                    </a:lnTo>
                    <a:lnTo>
                      <a:pt x="129" y="66"/>
                    </a:lnTo>
                    <a:lnTo>
                      <a:pt x="129" y="62"/>
                    </a:lnTo>
                    <a:lnTo>
                      <a:pt x="129" y="59"/>
                    </a:lnTo>
                    <a:lnTo>
                      <a:pt x="129" y="54"/>
                    </a:lnTo>
                    <a:lnTo>
                      <a:pt x="132" y="48"/>
                    </a:lnTo>
                    <a:lnTo>
                      <a:pt x="132" y="41"/>
                    </a:lnTo>
                    <a:lnTo>
                      <a:pt x="134" y="35"/>
                    </a:lnTo>
                    <a:lnTo>
                      <a:pt x="134" y="28"/>
                    </a:lnTo>
                    <a:lnTo>
                      <a:pt x="135" y="22"/>
                    </a:lnTo>
                    <a:lnTo>
                      <a:pt x="136" y="16"/>
                    </a:lnTo>
                    <a:lnTo>
                      <a:pt x="137" y="11"/>
                    </a:lnTo>
                    <a:lnTo>
                      <a:pt x="139" y="6"/>
                    </a:lnTo>
                    <a:lnTo>
                      <a:pt x="140" y="3"/>
                    </a:lnTo>
                    <a:lnTo>
                      <a:pt x="143" y="0"/>
                    </a:lnTo>
                    <a:lnTo>
                      <a:pt x="145" y="0"/>
                    </a:lnTo>
                    <a:lnTo>
                      <a:pt x="146" y="0"/>
                    </a:lnTo>
                    <a:lnTo>
                      <a:pt x="148" y="2"/>
                    </a:lnTo>
                    <a:lnTo>
                      <a:pt x="153" y="5"/>
                    </a:lnTo>
                    <a:lnTo>
                      <a:pt x="156" y="10"/>
                    </a:lnTo>
                    <a:lnTo>
                      <a:pt x="159" y="14"/>
                    </a:lnTo>
                    <a:lnTo>
                      <a:pt x="165" y="22"/>
                    </a:lnTo>
                    <a:lnTo>
                      <a:pt x="169" y="27"/>
                    </a:lnTo>
                    <a:lnTo>
                      <a:pt x="175" y="35"/>
                    </a:lnTo>
                    <a:lnTo>
                      <a:pt x="178" y="41"/>
                    </a:lnTo>
                    <a:lnTo>
                      <a:pt x="182" y="48"/>
                    </a:lnTo>
                    <a:lnTo>
                      <a:pt x="186" y="54"/>
                    </a:lnTo>
                    <a:lnTo>
                      <a:pt x="190" y="60"/>
                    </a:lnTo>
                    <a:lnTo>
                      <a:pt x="192" y="65"/>
                    </a:lnTo>
                    <a:lnTo>
                      <a:pt x="194" y="69"/>
                    </a:lnTo>
                    <a:lnTo>
                      <a:pt x="197" y="71"/>
                    </a:lnTo>
                    <a:lnTo>
                      <a:pt x="198" y="72"/>
                    </a:lnTo>
                    <a:lnTo>
                      <a:pt x="230" y="176"/>
                    </a:lnTo>
                    <a:lnTo>
                      <a:pt x="212" y="48"/>
                    </a:lnTo>
                    <a:lnTo>
                      <a:pt x="251" y="139"/>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3" name="Freeform 42"/>
              <p:cNvSpPr>
                <a:spLocks/>
              </p:cNvSpPr>
              <p:nvPr/>
            </p:nvSpPr>
            <p:spPr bwMode="auto">
              <a:xfrm flipH="1">
                <a:off x="1957" y="3688"/>
                <a:ext cx="98" cy="56"/>
              </a:xfrm>
              <a:custGeom>
                <a:avLst/>
                <a:gdLst>
                  <a:gd name="T0" fmla="*/ 0 w 98"/>
                  <a:gd name="T1" fmla="*/ 0 h 56"/>
                  <a:gd name="T2" fmla="*/ 64 w 98"/>
                  <a:gd name="T3" fmla="*/ 18 h 56"/>
                  <a:gd name="T4" fmla="*/ 98 w 98"/>
                  <a:gd name="T5" fmla="*/ 36 h 56"/>
                  <a:gd name="T6" fmla="*/ 97 w 98"/>
                  <a:gd name="T7" fmla="*/ 36 h 56"/>
                  <a:gd name="T8" fmla="*/ 93 w 98"/>
                  <a:gd name="T9" fmla="*/ 36 h 56"/>
                  <a:gd name="T10" fmla="*/ 89 w 98"/>
                  <a:gd name="T11" fmla="*/ 37 h 56"/>
                  <a:gd name="T12" fmla="*/ 83 w 98"/>
                  <a:gd name="T13" fmla="*/ 38 h 56"/>
                  <a:gd name="T14" fmla="*/ 78 w 98"/>
                  <a:gd name="T15" fmla="*/ 39 h 56"/>
                  <a:gd name="T16" fmla="*/ 74 w 98"/>
                  <a:gd name="T17" fmla="*/ 40 h 56"/>
                  <a:gd name="T18" fmla="*/ 69 w 98"/>
                  <a:gd name="T19" fmla="*/ 41 h 56"/>
                  <a:gd name="T20" fmla="*/ 68 w 98"/>
                  <a:gd name="T21" fmla="*/ 42 h 56"/>
                  <a:gd name="T22" fmla="*/ 65 w 98"/>
                  <a:gd name="T23" fmla="*/ 42 h 56"/>
                  <a:gd name="T24" fmla="*/ 64 w 98"/>
                  <a:gd name="T25" fmla="*/ 46 h 56"/>
                  <a:gd name="T26" fmla="*/ 60 w 98"/>
                  <a:gd name="T27" fmla="*/ 49 h 56"/>
                  <a:gd name="T28" fmla="*/ 58 w 98"/>
                  <a:gd name="T29" fmla="*/ 52 h 56"/>
                  <a:gd name="T30" fmla="*/ 54 w 98"/>
                  <a:gd name="T31" fmla="*/ 55 h 56"/>
                  <a:gd name="T32" fmla="*/ 50 w 98"/>
                  <a:gd name="T33" fmla="*/ 56 h 56"/>
                  <a:gd name="T34" fmla="*/ 46 w 98"/>
                  <a:gd name="T35" fmla="*/ 55 h 56"/>
                  <a:gd name="T36" fmla="*/ 42 w 98"/>
                  <a:gd name="T37" fmla="*/ 52 h 56"/>
                  <a:gd name="T38" fmla="*/ 38 w 98"/>
                  <a:gd name="T39" fmla="*/ 49 h 56"/>
                  <a:gd name="T40" fmla="*/ 35 w 98"/>
                  <a:gd name="T41" fmla="*/ 47 h 56"/>
                  <a:gd name="T42" fmla="*/ 33 w 98"/>
                  <a:gd name="T43" fmla="*/ 42 h 56"/>
                  <a:gd name="T44" fmla="*/ 29 w 98"/>
                  <a:gd name="T45" fmla="*/ 39 h 56"/>
                  <a:gd name="T46" fmla="*/ 26 w 98"/>
                  <a:gd name="T47" fmla="*/ 36 h 56"/>
                  <a:gd name="T48" fmla="*/ 23 w 98"/>
                  <a:gd name="T49" fmla="*/ 31 h 56"/>
                  <a:gd name="T50" fmla="*/ 18 w 98"/>
                  <a:gd name="T51" fmla="*/ 28 h 56"/>
                  <a:gd name="T52" fmla="*/ 16 w 98"/>
                  <a:gd name="T53" fmla="*/ 25 h 56"/>
                  <a:gd name="T54" fmla="*/ 12 w 98"/>
                  <a:gd name="T55" fmla="*/ 20 h 56"/>
                  <a:gd name="T56" fmla="*/ 10 w 98"/>
                  <a:gd name="T57" fmla="*/ 16 h 56"/>
                  <a:gd name="T58" fmla="*/ 6 w 98"/>
                  <a:gd name="T59" fmla="*/ 13 h 56"/>
                  <a:gd name="T60" fmla="*/ 4 w 98"/>
                  <a:gd name="T61" fmla="*/ 11 h 56"/>
                  <a:gd name="T62" fmla="*/ 1 w 98"/>
                  <a:gd name="T63" fmla="*/ 6 h 56"/>
                  <a:gd name="T64" fmla="*/ 0 w 98"/>
                  <a:gd name="T65" fmla="*/ 5 h 56"/>
                  <a:gd name="T66" fmla="*/ 0 w 98"/>
                  <a:gd name="T67" fmla="*/ 0 h 56"/>
                  <a:gd name="T68" fmla="*/ 0 w 98"/>
                  <a:gd name="T69" fmla="*/ 0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56"/>
                  <a:gd name="T107" fmla="*/ 98 w 98"/>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56">
                    <a:moveTo>
                      <a:pt x="0" y="0"/>
                    </a:moveTo>
                    <a:lnTo>
                      <a:pt x="64" y="18"/>
                    </a:lnTo>
                    <a:lnTo>
                      <a:pt x="98" y="36"/>
                    </a:lnTo>
                    <a:lnTo>
                      <a:pt x="97" y="36"/>
                    </a:lnTo>
                    <a:lnTo>
                      <a:pt x="93" y="36"/>
                    </a:lnTo>
                    <a:lnTo>
                      <a:pt x="89" y="37"/>
                    </a:lnTo>
                    <a:lnTo>
                      <a:pt x="83" y="38"/>
                    </a:lnTo>
                    <a:lnTo>
                      <a:pt x="78" y="39"/>
                    </a:lnTo>
                    <a:lnTo>
                      <a:pt x="74" y="40"/>
                    </a:lnTo>
                    <a:lnTo>
                      <a:pt x="69" y="41"/>
                    </a:lnTo>
                    <a:lnTo>
                      <a:pt x="68" y="42"/>
                    </a:lnTo>
                    <a:lnTo>
                      <a:pt x="65" y="42"/>
                    </a:lnTo>
                    <a:lnTo>
                      <a:pt x="64" y="46"/>
                    </a:lnTo>
                    <a:lnTo>
                      <a:pt x="60" y="49"/>
                    </a:lnTo>
                    <a:lnTo>
                      <a:pt x="58" y="52"/>
                    </a:lnTo>
                    <a:lnTo>
                      <a:pt x="54" y="55"/>
                    </a:lnTo>
                    <a:lnTo>
                      <a:pt x="50" y="56"/>
                    </a:lnTo>
                    <a:lnTo>
                      <a:pt x="46" y="55"/>
                    </a:lnTo>
                    <a:lnTo>
                      <a:pt x="42" y="52"/>
                    </a:lnTo>
                    <a:lnTo>
                      <a:pt x="38" y="49"/>
                    </a:lnTo>
                    <a:lnTo>
                      <a:pt x="35" y="47"/>
                    </a:lnTo>
                    <a:lnTo>
                      <a:pt x="33" y="42"/>
                    </a:lnTo>
                    <a:lnTo>
                      <a:pt x="29" y="39"/>
                    </a:lnTo>
                    <a:lnTo>
                      <a:pt x="26" y="36"/>
                    </a:lnTo>
                    <a:lnTo>
                      <a:pt x="23" y="31"/>
                    </a:lnTo>
                    <a:lnTo>
                      <a:pt x="18" y="28"/>
                    </a:lnTo>
                    <a:lnTo>
                      <a:pt x="16" y="25"/>
                    </a:lnTo>
                    <a:lnTo>
                      <a:pt x="12" y="20"/>
                    </a:lnTo>
                    <a:lnTo>
                      <a:pt x="10" y="16"/>
                    </a:lnTo>
                    <a:lnTo>
                      <a:pt x="6" y="13"/>
                    </a:lnTo>
                    <a:lnTo>
                      <a:pt x="4" y="11"/>
                    </a:lnTo>
                    <a:lnTo>
                      <a:pt x="1" y="6"/>
                    </a:lnTo>
                    <a:lnTo>
                      <a:pt x="0" y="5"/>
                    </a:lnTo>
                    <a:lnTo>
                      <a:pt x="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4" name="Freeform 43"/>
              <p:cNvSpPr>
                <a:spLocks/>
              </p:cNvSpPr>
              <p:nvPr/>
            </p:nvSpPr>
            <p:spPr bwMode="auto">
              <a:xfrm flipH="1">
                <a:off x="2023" y="3129"/>
                <a:ext cx="103" cy="76"/>
              </a:xfrm>
              <a:custGeom>
                <a:avLst/>
                <a:gdLst>
                  <a:gd name="T0" fmla="*/ 0 w 103"/>
                  <a:gd name="T1" fmla="*/ 0 h 76"/>
                  <a:gd name="T2" fmla="*/ 21 w 103"/>
                  <a:gd name="T3" fmla="*/ 38 h 76"/>
                  <a:gd name="T4" fmla="*/ 21 w 103"/>
                  <a:gd name="T5" fmla="*/ 76 h 76"/>
                  <a:gd name="T6" fmla="*/ 31 w 103"/>
                  <a:gd name="T7" fmla="*/ 48 h 76"/>
                  <a:gd name="T8" fmla="*/ 32 w 103"/>
                  <a:gd name="T9" fmla="*/ 48 h 76"/>
                  <a:gd name="T10" fmla="*/ 35 w 103"/>
                  <a:gd name="T11" fmla="*/ 48 h 76"/>
                  <a:gd name="T12" fmla="*/ 40 w 103"/>
                  <a:gd name="T13" fmla="*/ 48 h 76"/>
                  <a:gd name="T14" fmla="*/ 46 w 103"/>
                  <a:gd name="T15" fmla="*/ 48 h 76"/>
                  <a:gd name="T16" fmla="*/ 52 w 103"/>
                  <a:gd name="T17" fmla="*/ 48 h 76"/>
                  <a:gd name="T18" fmla="*/ 57 w 103"/>
                  <a:gd name="T19" fmla="*/ 48 h 76"/>
                  <a:gd name="T20" fmla="*/ 62 w 103"/>
                  <a:gd name="T21" fmla="*/ 48 h 76"/>
                  <a:gd name="T22" fmla="*/ 66 w 103"/>
                  <a:gd name="T23" fmla="*/ 48 h 76"/>
                  <a:gd name="T24" fmla="*/ 69 w 103"/>
                  <a:gd name="T25" fmla="*/ 48 h 76"/>
                  <a:gd name="T26" fmla="*/ 73 w 103"/>
                  <a:gd name="T27" fmla="*/ 48 h 76"/>
                  <a:gd name="T28" fmla="*/ 78 w 103"/>
                  <a:gd name="T29" fmla="*/ 49 h 76"/>
                  <a:gd name="T30" fmla="*/ 86 w 103"/>
                  <a:gd name="T31" fmla="*/ 49 h 76"/>
                  <a:gd name="T32" fmla="*/ 92 w 103"/>
                  <a:gd name="T33" fmla="*/ 49 h 76"/>
                  <a:gd name="T34" fmla="*/ 97 w 103"/>
                  <a:gd name="T35" fmla="*/ 50 h 76"/>
                  <a:gd name="T36" fmla="*/ 100 w 103"/>
                  <a:gd name="T37" fmla="*/ 51 h 76"/>
                  <a:gd name="T38" fmla="*/ 103 w 103"/>
                  <a:gd name="T39" fmla="*/ 51 h 76"/>
                  <a:gd name="T40" fmla="*/ 89 w 103"/>
                  <a:gd name="T41" fmla="*/ 42 h 76"/>
                  <a:gd name="T42" fmla="*/ 31 w 103"/>
                  <a:gd name="T43" fmla="*/ 38 h 76"/>
                  <a:gd name="T44" fmla="*/ 13 w 103"/>
                  <a:gd name="T45" fmla="*/ 13 h 76"/>
                  <a:gd name="T46" fmla="*/ 0 w 103"/>
                  <a:gd name="T47" fmla="*/ 0 h 76"/>
                  <a:gd name="T48" fmla="*/ 0 w 10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76"/>
                  <a:gd name="T77" fmla="*/ 103 w 10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76">
                    <a:moveTo>
                      <a:pt x="0" y="0"/>
                    </a:moveTo>
                    <a:lnTo>
                      <a:pt x="21" y="38"/>
                    </a:lnTo>
                    <a:lnTo>
                      <a:pt x="21" y="76"/>
                    </a:lnTo>
                    <a:lnTo>
                      <a:pt x="31" y="48"/>
                    </a:lnTo>
                    <a:lnTo>
                      <a:pt x="32" y="48"/>
                    </a:lnTo>
                    <a:lnTo>
                      <a:pt x="35" y="48"/>
                    </a:lnTo>
                    <a:lnTo>
                      <a:pt x="40" y="48"/>
                    </a:lnTo>
                    <a:lnTo>
                      <a:pt x="46" y="48"/>
                    </a:lnTo>
                    <a:lnTo>
                      <a:pt x="52" y="48"/>
                    </a:lnTo>
                    <a:lnTo>
                      <a:pt x="57" y="48"/>
                    </a:lnTo>
                    <a:lnTo>
                      <a:pt x="62" y="48"/>
                    </a:lnTo>
                    <a:lnTo>
                      <a:pt x="66" y="48"/>
                    </a:lnTo>
                    <a:lnTo>
                      <a:pt x="69" y="48"/>
                    </a:lnTo>
                    <a:lnTo>
                      <a:pt x="73" y="48"/>
                    </a:lnTo>
                    <a:lnTo>
                      <a:pt x="78" y="49"/>
                    </a:lnTo>
                    <a:lnTo>
                      <a:pt x="86" y="49"/>
                    </a:lnTo>
                    <a:lnTo>
                      <a:pt x="92" y="49"/>
                    </a:lnTo>
                    <a:lnTo>
                      <a:pt x="97" y="50"/>
                    </a:lnTo>
                    <a:lnTo>
                      <a:pt x="100" y="51"/>
                    </a:lnTo>
                    <a:lnTo>
                      <a:pt x="103" y="51"/>
                    </a:lnTo>
                    <a:lnTo>
                      <a:pt x="89" y="42"/>
                    </a:lnTo>
                    <a:lnTo>
                      <a:pt x="31" y="38"/>
                    </a:lnTo>
                    <a:lnTo>
                      <a:pt x="13" y="13"/>
                    </a:lnTo>
                    <a:lnTo>
                      <a:pt x="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5" name="Freeform 45"/>
              <p:cNvSpPr>
                <a:spLocks/>
              </p:cNvSpPr>
              <p:nvPr/>
            </p:nvSpPr>
            <p:spPr bwMode="auto">
              <a:xfrm flipH="1">
                <a:off x="2094" y="3441"/>
                <a:ext cx="46" cy="122"/>
              </a:xfrm>
              <a:custGeom>
                <a:avLst/>
                <a:gdLst>
                  <a:gd name="T0" fmla="*/ 45 w 46"/>
                  <a:gd name="T1" fmla="*/ 41 h 122"/>
                  <a:gd name="T2" fmla="*/ 42 w 46"/>
                  <a:gd name="T3" fmla="*/ 82 h 122"/>
                  <a:gd name="T4" fmla="*/ 12 w 46"/>
                  <a:gd name="T5" fmla="*/ 122 h 122"/>
                  <a:gd name="T6" fmla="*/ 10 w 46"/>
                  <a:gd name="T7" fmla="*/ 120 h 122"/>
                  <a:gd name="T8" fmla="*/ 5 w 46"/>
                  <a:gd name="T9" fmla="*/ 117 h 122"/>
                  <a:gd name="T10" fmla="*/ 0 w 46"/>
                  <a:gd name="T11" fmla="*/ 111 h 122"/>
                  <a:gd name="T12" fmla="*/ 0 w 46"/>
                  <a:gd name="T13" fmla="*/ 108 h 122"/>
                  <a:gd name="T14" fmla="*/ 0 w 46"/>
                  <a:gd name="T15" fmla="*/ 106 h 122"/>
                  <a:gd name="T16" fmla="*/ 1 w 46"/>
                  <a:gd name="T17" fmla="*/ 104 h 122"/>
                  <a:gd name="T18" fmla="*/ 3 w 46"/>
                  <a:gd name="T19" fmla="*/ 100 h 122"/>
                  <a:gd name="T20" fmla="*/ 5 w 46"/>
                  <a:gd name="T21" fmla="*/ 97 h 122"/>
                  <a:gd name="T22" fmla="*/ 8 w 46"/>
                  <a:gd name="T23" fmla="*/ 91 h 122"/>
                  <a:gd name="T24" fmla="*/ 11 w 46"/>
                  <a:gd name="T25" fmla="*/ 87 h 122"/>
                  <a:gd name="T26" fmla="*/ 13 w 46"/>
                  <a:gd name="T27" fmla="*/ 82 h 122"/>
                  <a:gd name="T28" fmla="*/ 16 w 46"/>
                  <a:gd name="T29" fmla="*/ 78 h 122"/>
                  <a:gd name="T30" fmla="*/ 20 w 46"/>
                  <a:gd name="T31" fmla="*/ 73 h 122"/>
                  <a:gd name="T32" fmla="*/ 22 w 46"/>
                  <a:gd name="T33" fmla="*/ 67 h 122"/>
                  <a:gd name="T34" fmla="*/ 25 w 46"/>
                  <a:gd name="T35" fmla="*/ 63 h 122"/>
                  <a:gd name="T36" fmla="*/ 27 w 46"/>
                  <a:gd name="T37" fmla="*/ 60 h 122"/>
                  <a:gd name="T38" fmla="*/ 31 w 46"/>
                  <a:gd name="T39" fmla="*/ 54 h 122"/>
                  <a:gd name="T40" fmla="*/ 33 w 46"/>
                  <a:gd name="T41" fmla="*/ 52 h 122"/>
                  <a:gd name="T42" fmla="*/ 46 w 46"/>
                  <a:gd name="T43" fmla="*/ 0 h 122"/>
                  <a:gd name="T44" fmla="*/ 45 w 46"/>
                  <a:gd name="T45" fmla="*/ 41 h 122"/>
                  <a:gd name="T46" fmla="*/ 45 w 46"/>
                  <a:gd name="T47" fmla="*/ 41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122"/>
                  <a:gd name="T74" fmla="*/ 46 w 46"/>
                  <a:gd name="T75" fmla="*/ 122 h 1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122">
                    <a:moveTo>
                      <a:pt x="45" y="41"/>
                    </a:moveTo>
                    <a:lnTo>
                      <a:pt x="42" y="82"/>
                    </a:lnTo>
                    <a:lnTo>
                      <a:pt x="12" y="122"/>
                    </a:lnTo>
                    <a:lnTo>
                      <a:pt x="10" y="120"/>
                    </a:lnTo>
                    <a:lnTo>
                      <a:pt x="5" y="117"/>
                    </a:lnTo>
                    <a:lnTo>
                      <a:pt x="0" y="111"/>
                    </a:lnTo>
                    <a:lnTo>
                      <a:pt x="0" y="108"/>
                    </a:lnTo>
                    <a:lnTo>
                      <a:pt x="0" y="106"/>
                    </a:lnTo>
                    <a:lnTo>
                      <a:pt x="1" y="104"/>
                    </a:lnTo>
                    <a:lnTo>
                      <a:pt x="3" y="100"/>
                    </a:lnTo>
                    <a:lnTo>
                      <a:pt x="5" y="97"/>
                    </a:lnTo>
                    <a:lnTo>
                      <a:pt x="8" y="91"/>
                    </a:lnTo>
                    <a:lnTo>
                      <a:pt x="11" y="87"/>
                    </a:lnTo>
                    <a:lnTo>
                      <a:pt x="13" y="82"/>
                    </a:lnTo>
                    <a:lnTo>
                      <a:pt x="16" y="78"/>
                    </a:lnTo>
                    <a:lnTo>
                      <a:pt x="20" y="73"/>
                    </a:lnTo>
                    <a:lnTo>
                      <a:pt x="22" y="67"/>
                    </a:lnTo>
                    <a:lnTo>
                      <a:pt x="25" y="63"/>
                    </a:lnTo>
                    <a:lnTo>
                      <a:pt x="27" y="60"/>
                    </a:lnTo>
                    <a:lnTo>
                      <a:pt x="31" y="54"/>
                    </a:lnTo>
                    <a:lnTo>
                      <a:pt x="33" y="52"/>
                    </a:lnTo>
                    <a:lnTo>
                      <a:pt x="46" y="0"/>
                    </a:lnTo>
                    <a:lnTo>
                      <a:pt x="45" y="41"/>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6" name="Freeform 46"/>
              <p:cNvSpPr>
                <a:spLocks/>
              </p:cNvSpPr>
              <p:nvPr/>
            </p:nvSpPr>
            <p:spPr bwMode="auto">
              <a:xfrm flipH="1">
                <a:off x="1994" y="3220"/>
                <a:ext cx="117" cy="217"/>
              </a:xfrm>
              <a:custGeom>
                <a:avLst/>
                <a:gdLst>
                  <a:gd name="T0" fmla="*/ 117 w 117"/>
                  <a:gd name="T1" fmla="*/ 67 h 217"/>
                  <a:gd name="T2" fmla="*/ 56 w 117"/>
                  <a:gd name="T3" fmla="*/ 117 h 217"/>
                  <a:gd name="T4" fmla="*/ 34 w 117"/>
                  <a:gd name="T5" fmla="*/ 135 h 217"/>
                  <a:gd name="T6" fmla="*/ 0 w 117"/>
                  <a:gd name="T7" fmla="*/ 217 h 217"/>
                  <a:gd name="T8" fmla="*/ 13 w 117"/>
                  <a:gd name="T9" fmla="*/ 154 h 217"/>
                  <a:gd name="T10" fmla="*/ 49 w 117"/>
                  <a:gd name="T11" fmla="*/ 47 h 217"/>
                  <a:gd name="T12" fmla="*/ 49 w 117"/>
                  <a:gd name="T13" fmla="*/ 46 h 217"/>
                  <a:gd name="T14" fmla="*/ 49 w 117"/>
                  <a:gd name="T15" fmla="*/ 45 h 217"/>
                  <a:gd name="T16" fmla="*/ 49 w 117"/>
                  <a:gd name="T17" fmla="*/ 42 h 217"/>
                  <a:gd name="T18" fmla="*/ 49 w 117"/>
                  <a:gd name="T19" fmla="*/ 39 h 217"/>
                  <a:gd name="T20" fmla="*/ 50 w 117"/>
                  <a:gd name="T21" fmla="*/ 34 h 217"/>
                  <a:gd name="T22" fmla="*/ 50 w 117"/>
                  <a:gd name="T23" fmla="*/ 30 h 217"/>
                  <a:gd name="T24" fmla="*/ 51 w 117"/>
                  <a:gd name="T25" fmla="*/ 25 h 217"/>
                  <a:gd name="T26" fmla="*/ 52 w 117"/>
                  <a:gd name="T27" fmla="*/ 21 h 217"/>
                  <a:gd name="T28" fmla="*/ 52 w 117"/>
                  <a:gd name="T29" fmla="*/ 17 h 217"/>
                  <a:gd name="T30" fmla="*/ 55 w 117"/>
                  <a:gd name="T31" fmla="*/ 11 h 217"/>
                  <a:gd name="T32" fmla="*/ 55 w 117"/>
                  <a:gd name="T33" fmla="*/ 7 h 217"/>
                  <a:gd name="T34" fmla="*/ 56 w 117"/>
                  <a:gd name="T35" fmla="*/ 4 h 217"/>
                  <a:gd name="T36" fmla="*/ 57 w 117"/>
                  <a:gd name="T37" fmla="*/ 0 h 217"/>
                  <a:gd name="T38" fmla="*/ 58 w 117"/>
                  <a:gd name="T39" fmla="*/ 1 h 217"/>
                  <a:gd name="T40" fmla="*/ 58 w 117"/>
                  <a:gd name="T41" fmla="*/ 4 h 217"/>
                  <a:gd name="T42" fmla="*/ 58 w 117"/>
                  <a:gd name="T43" fmla="*/ 12 h 217"/>
                  <a:gd name="T44" fmla="*/ 58 w 117"/>
                  <a:gd name="T45" fmla="*/ 17 h 217"/>
                  <a:gd name="T46" fmla="*/ 58 w 117"/>
                  <a:gd name="T47" fmla="*/ 20 h 217"/>
                  <a:gd name="T48" fmla="*/ 58 w 117"/>
                  <a:gd name="T49" fmla="*/ 25 h 217"/>
                  <a:gd name="T50" fmla="*/ 59 w 117"/>
                  <a:gd name="T51" fmla="*/ 30 h 217"/>
                  <a:gd name="T52" fmla="*/ 59 w 117"/>
                  <a:gd name="T53" fmla="*/ 34 h 217"/>
                  <a:gd name="T54" fmla="*/ 59 w 117"/>
                  <a:gd name="T55" fmla="*/ 39 h 217"/>
                  <a:gd name="T56" fmla="*/ 59 w 117"/>
                  <a:gd name="T57" fmla="*/ 43 h 217"/>
                  <a:gd name="T58" fmla="*/ 60 w 117"/>
                  <a:gd name="T59" fmla="*/ 47 h 217"/>
                  <a:gd name="T60" fmla="*/ 59 w 117"/>
                  <a:gd name="T61" fmla="*/ 53 h 217"/>
                  <a:gd name="T62" fmla="*/ 59 w 117"/>
                  <a:gd name="T63" fmla="*/ 58 h 217"/>
                  <a:gd name="T64" fmla="*/ 57 w 117"/>
                  <a:gd name="T65" fmla="*/ 62 h 217"/>
                  <a:gd name="T66" fmla="*/ 55 w 117"/>
                  <a:gd name="T67" fmla="*/ 68 h 217"/>
                  <a:gd name="T68" fmla="*/ 54 w 117"/>
                  <a:gd name="T69" fmla="*/ 73 h 217"/>
                  <a:gd name="T70" fmla="*/ 52 w 117"/>
                  <a:gd name="T71" fmla="*/ 77 h 217"/>
                  <a:gd name="T72" fmla="*/ 50 w 117"/>
                  <a:gd name="T73" fmla="*/ 83 h 217"/>
                  <a:gd name="T74" fmla="*/ 49 w 117"/>
                  <a:gd name="T75" fmla="*/ 88 h 217"/>
                  <a:gd name="T76" fmla="*/ 47 w 117"/>
                  <a:gd name="T77" fmla="*/ 92 h 217"/>
                  <a:gd name="T78" fmla="*/ 47 w 117"/>
                  <a:gd name="T79" fmla="*/ 97 h 217"/>
                  <a:gd name="T80" fmla="*/ 45 w 117"/>
                  <a:gd name="T81" fmla="*/ 101 h 217"/>
                  <a:gd name="T82" fmla="*/ 45 w 117"/>
                  <a:gd name="T83" fmla="*/ 106 h 217"/>
                  <a:gd name="T84" fmla="*/ 42 w 117"/>
                  <a:gd name="T85" fmla="*/ 111 h 217"/>
                  <a:gd name="T86" fmla="*/ 42 w 117"/>
                  <a:gd name="T87" fmla="*/ 113 h 217"/>
                  <a:gd name="T88" fmla="*/ 101 w 117"/>
                  <a:gd name="T89" fmla="*/ 72 h 217"/>
                  <a:gd name="T90" fmla="*/ 108 w 117"/>
                  <a:gd name="T91" fmla="*/ 57 h 217"/>
                  <a:gd name="T92" fmla="*/ 117 w 117"/>
                  <a:gd name="T93" fmla="*/ 67 h 217"/>
                  <a:gd name="T94" fmla="*/ 117 w 117"/>
                  <a:gd name="T95" fmla="*/ 67 h 2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
                  <a:gd name="T145" fmla="*/ 0 h 217"/>
                  <a:gd name="T146" fmla="*/ 117 w 117"/>
                  <a:gd name="T147" fmla="*/ 217 h 2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 h="217">
                    <a:moveTo>
                      <a:pt x="117" y="67"/>
                    </a:moveTo>
                    <a:lnTo>
                      <a:pt x="56" y="117"/>
                    </a:lnTo>
                    <a:lnTo>
                      <a:pt x="34" y="135"/>
                    </a:lnTo>
                    <a:lnTo>
                      <a:pt x="0" y="217"/>
                    </a:lnTo>
                    <a:lnTo>
                      <a:pt x="13" y="154"/>
                    </a:lnTo>
                    <a:lnTo>
                      <a:pt x="49" y="47"/>
                    </a:lnTo>
                    <a:lnTo>
                      <a:pt x="49" y="46"/>
                    </a:lnTo>
                    <a:lnTo>
                      <a:pt x="49" y="45"/>
                    </a:lnTo>
                    <a:lnTo>
                      <a:pt x="49" y="42"/>
                    </a:lnTo>
                    <a:lnTo>
                      <a:pt x="49" y="39"/>
                    </a:lnTo>
                    <a:lnTo>
                      <a:pt x="50" y="34"/>
                    </a:lnTo>
                    <a:lnTo>
                      <a:pt x="50" y="30"/>
                    </a:lnTo>
                    <a:lnTo>
                      <a:pt x="51" y="25"/>
                    </a:lnTo>
                    <a:lnTo>
                      <a:pt x="52" y="21"/>
                    </a:lnTo>
                    <a:lnTo>
                      <a:pt x="52" y="17"/>
                    </a:lnTo>
                    <a:lnTo>
                      <a:pt x="55" y="11"/>
                    </a:lnTo>
                    <a:lnTo>
                      <a:pt x="55" y="7"/>
                    </a:lnTo>
                    <a:lnTo>
                      <a:pt x="56" y="4"/>
                    </a:lnTo>
                    <a:lnTo>
                      <a:pt x="57" y="0"/>
                    </a:lnTo>
                    <a:lnTo>
                      <a:pt x="58" y="1"/>
                    </a:lnTo>
                    <a:lnTo>
                      <a:pt x="58" y="4"/>
                    </a:lnTo>
                    <a:lnTo>
                      <a:pt x="58" y="12"/>
                    </a:lnTo>
                    <a:lnTo>
                      <a:pt x="58" y="17"/>
                    </a:lnTo>
                    <a:lnTo>
                      <a:pt x="58" y="20"/>
                    </a:lnTo>
                    <a:lnTo>
                      <a:pt x="58" y="25"/>
                    </a:lnTo>
                    <a:lnTo>
                      <a:pt x="59" y="30"/>
                    </a:lnTo>
                    <a:lnTo>
                      <a:pt x="59" y="34"/>
                    </a:lnTo>
                    <a:lnTo>
                      <a:pt x="59" y="39"/>
                    </a:lnTo>
                    <a:lnTo>
                      <a:pt x="59" y="43"/>
                    </a:lnTo>
                    <a:lnTo>
                      <a:pt x="60" y="47"/>
                    </a:lnTo>
                    <a:lnTo>
                      <a:pt x="59" y="53"/>
                    </a:lnTo>
                    <a:lnTo>
                      <a:pt x="59" y="58"/>
                    </a:lnTo>
                    <a:lnTo>
                      <a:pt x="57" y="62"/>
                    </a:lnTo>
                    <a:lnTo>
                      <a:pt x="55" y="68"/>
                    </a:lnTo>
                    <a:lnTo>
                      <a:pt x="54" y="73"/>
                    </a:lnTo>
                    <a:lnTo>
                      <a:pt x="52" y="77"/>
                    </a:lnTo>
                    <a:lnTo>
                      <a:pt x="50" y="83"/>
                    </a:lnTo>
                    <a:lnTo>
                      <a:pt x="49" y="88"/>
                    </a:lnTo>
                    <a:lnTo>
                      <a:pt x="47" y="92"/>
                    </a:lnTo>
                    <a:lnTo>
                      <a:pt x="47" y="97"/>
                    </a:lnTo>
                    <a:lnTo>
                      <a:pt x="45" y="101"/>
                    </a:lnTo>
                    <a:lnTo>
                      <a:pt x="45" y="106"/>
                    </a:lnTo>
                    <a:lnTo>
                      <a:pt x="42" y="111"/>
                    </a:lnTo>
                    <a:lnTo>
                      <a:pt x="42" y="113"/>
                    </a:lnTo>
                    <a:lnTo>
                      <a:pt x="101" y="72"/>
                    </a:lnTo>
                    <a:lnTo>
                      <a:pt x="108" y="57"/>
                    </a:lnTo>
                    <a:lnTo>
                      <a:pt x="117" y="67"/>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7" name="Freeform 50"/>
              <p:cNvSpPr>
                <a:spLocks/>
              </p:cNvSpPr>
              <p:nvPr/>
            </p:nvSpPr>
            <p:spPr bwMode="auto">
              <a:xfrm flipH="1">
                <a:off x="1764" y="3714"/>
                <a:ext cx="265" cy="205"/>
              </a:xfrm>
              <a:custGeom>
                <a:avLst/>
                <a:gdLst>
                  <a:gd name="T0" fmla="*/ 0 w 265"/>
                  <a:gd name="T1" fmla="*/ 38 h 205"/>
                  <a:gd name="T2" fmla="*/ 29 w 265"/>
                  <a:gd name="T3" fmla="*/ 67 h 205"/>
                  <a:gd name="T4" fmla="*/ 114 w 265"/>
                  <a:gd name="T5" fmla="*/ 125 h 205"/>
                  <a:gd name="T6" fmla="*/ 157 w 265"/>
                  <a:gd name="T7" fmla="*/ 168 h 205"/>
                  <a:gd name="T8" fmla="*/ 136 w 265"/>
                  <a:gd name="T9" fmla="*/ 167 h 205"/>
                  <a:gd name="T10" fmla="*/ 102 w 265"/>
                  <a:gd name="T11" fmla="*/ 163 h 205"/>
                  <a:gd name="T12" fmla="*/ 136 w 265"/>
                  <a:gd name="T13" fmla="*/ 185 h 205"/>
                  <a:gd name="T14" fmla="*/ 186 w 265"/>
                  <a:gd name="T15" fmla="*/ 197 h 205"/>
                  <a:gd name="T16" fmla="*/ 195 w 265"/>
                  <a:gd name="T17" fmla="*/ 205 h 205"/>
                  <a:gd name="T18" fmla="*/ 234 w 265"/>
                  <a:gd name="T19" fmla="*/ 191 h 205"/>
                  <a:gd name="T20" fmla="*/ 234 w 265"/>
                  <a:gd name="T21" fmla="*/ 172 h 205"/>
                  <a:gd name="T22" fmla="*/ 165 w 265"/>
                  <a:gd name="T23" fmla="*/ 142 h 205"/>
                  <a:gd name="T24" fmla="*/ 238 w 265"/>
                  <a:gd name="T25" fmla="*/ 104 h 205"/>
                  <a:gd name="T26" fmla="*/ 213 w 265"/>
                  <a:gd name="T27" fmla="*/ 147 h 205"/>
                  <a:gd name="T28" fmla="*/ 249 w 265"/>
                  <a:gd name="T29" fmla="*/ 129 h 205"/>
                  <a:gd name="T30" fmla="*/ 265 w 265"/>
                  <a:gd name="T31" fmla="*/ 101 h 205"/>
                  <a:gd name="T32" fmla="*/ 240 w 265"/>
                  <a:gd name="T33" fmla="*/ 54 h 205"/>
                  <a:gd name="T34" fmla="*/ 190 w 265"/>
                  <a:gd name="T35" fmla="*/ 2 h 205"/>
                  <a:gd name="T36" fmla="*/ 122 w 265"/>
                  <a:gd name="T37" fmla="*/ 0 h 205"/>
                  <a:gd name="T38" fmla="*/ 168 w 265"/>
                  <a:gd name="T39" fmla="*/ 11 h 205"/>
                  <a:gd name="T40" fmla="*/ 230 w 265"/>
                  <a:gd name="T41" fmla="*/ 75 h 205"/>
                  <a:gd name="T42" fmla="*/ 223 w 265"/>
                  <a:gd name="T43" fmla="*/ 95 h 205"/>
                  <a:gd name="T44" fmla="*/ 165 w 265"/>
                  <a:gd name="T45" fmla="*/ 134 h 205"/>
                  <a:gd name="T46" fmla="*/ 134 w 265"/>
                  <a:gd name="T47" fmla="*/ 120 h 205"/>
                  <a:gd name="T48" fmla="*/ 141 w 265"/>
                  <a:gd name="T49" fmla="*/ 107 h 205"/>
                  <a:gd name="T50" fmla="*/ 117 w 265"/>
                  <a:gd name="T51" fmla="*/ 111 h 205"/>
                  <a:gd name="T52" fmla="*/ 50 w 265"/>
                  <a:gd name="T53" fmla="*/ 67 h 205"/>
                  <a:gd name="T54" fmla="*/ 9 w 265"/>
                  <a:gd name="T55" fmla="*/ 38 h 205"/>
                  <a:gd name="T56" fmla="*/ 0 w 265"/>
                  <a:gd name="T57" fmla="*/ 38 h 205"/>
                  <a:gd name="T58" fmla="*/ 0 w 265"/>
                  <a:gd name="T59" fmla="*/ 38 h 2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5"/>
                  <a:gd name="T91" fmla="*/ 0 h 205"/>
                  <a:gd name="T92" fmla="*/ 265 w 265"/>
                  <a:gd name="T93" fmla="*/ 205 h 20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5" h="205">
                    <a:moveTo>
                      <a:pt x="0" y="38"/>
                    </a:moveTo>
                    <a:lnTo>
                      <a:pt x="29" y="67"/>
                    </a:lnTo>
                    <a:lnTo>
                      <a:pt x="114" y="125"/>
                    </a:lnTo>
                    <a:lnTo>
                      <a:pt x="157" y="168"/>
                    </a:lnTo>
                    <a:lnTo>
                      <a:pt x="136" y="167"/>
                    </a:lnTo>
                    <a:lnTo>
                      <a:pt x="102" y="163"/>
                    </a:lnTo>
                    <a:lnTo>
                      <a:pt x="136" y="185"/>
                    </a:lnTo>
                    <a:lnTo>
                      <a:pt x="186" y="197"/>
                    </a:lnTo>
                    <a:lnTo>
                      <a:pt x="195" y="205"/>
                    </a:lnTo>
                    <a:lnTo>
                      <a:pt x="234" y="191"/>
                    </a:lnTo>
                    <a:lnTo>
                      <a:pt x="234" y="172"/>
                    </a:lnTo>
                    <a:lnTo>
                      <a:pt x="165" y="142"/>
                    </a:lnTo>
                    <a:lnTo>
                      <a:pt x="238" y="104"/>
                    </a:lnTo>
                    <a:lnTo>
                      <a:pt x="213" y="147"/>
                    </a:lnTo>
                    <a:lnTo>
                      <a:pt x="249" y="129"/>
                    </a:lnTo>
                    <a:lnTo>
                      <a:pt x="265" y="101"/>
                    </a:lnTo>
                    <a:lnTo>
                      <a:pt x="240" y="54"/>
                    </a:lnTo>
                    <a:lnTo>
                      <a:pt x="190" y="2"/>
                    </a:lnTo>
                    <a:lnTo>
                      <a:pt x="122" y="0"/>
                    </a:lnTo>
                    <a:lnTo>
                      <a:pt x="168" y="11"/>
                    </a:lnTo>
                    <a:lnTo>
                      <a:pt x="230" y="75"/>
                    </a:lnTo>
                    <a:lnTo>
                      <a:pt x="223" y="95"/>
                    </a:lnTo>
                    <a:lnTo>
                      <a:pt x="165" y="134"/>
                    </a:lnTo>
                    <a:lnTo>
                      <a:pt x="134" y="120"/>
                    </a:lnTo>
                    <a:lnTo>
                      <a:pt x="141" y="107"/>
                    </a:lnTo>
                    <a:lnTo>
                      <a:pt x="117" y="111"/>
                    </a:lnTo>
                    <a:lnTo>
                      <a:pt x="50" y="67"/>
                    </a:lnTo>
                    <a:lnTo>
                      <a:pt x="9" y="38"/>
                    </a:lnTo>
                    <a:lnTo>
                      <a:pt x="0" y="38"/>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8" name="Freeform 51"/>
              <p:cNvSpPr>
                <a:spLocks/>
              </p:cNvSpPr>
              <p:nvPr/>
            </p:nvSpPr>
            <p:spPr bwMode="auto">
              <a:xfrm flipH="1">
                <a:off x="2573" y="3593"/>
                <a:ext cx="73" cy="99"/>
              </a:xfrm>
              <a:custGeom>
                <a:avLst/>
                <a:gdLst>
                  <a:gd name="T0" fmla="*/ 21 w 73"/>
                  <a:gd name="T1" fmla="*/ 62 h 99"/>
                  <a:gd name="T2" fmla="*/ 73 w 73"/>
                  <a:gd name="T3" fmla="*/ 99 h 99"/>
                  <a:gd name="T4" fmla="*/ 52 w 73"/>
                  <a:gd name="T5" fmla="*/ 29 h 99"/>
                  <a:gd name="T6" fmla="*/ 0 w 73"/>
                  <a:gd name="T7" fmla="*/ 0 h 99"/>
                  <a:gd name="T8" fmla="*/ 36 w 73"/>
                  <a:gd name="T9" fmla="*/ 57 h 99"/>
                  <a:gd name="T10" fmla="*/ 21 w 73"/>
                  <a:gd name="T11" fmla="*/ 62 h 99"/>
                  <a:gd name="T12" fmla="*/ 21 w 73"/>
                  <a:gd name="T13" fmla="*/ 62 h 99"/>
                  <a:gd name="T14" fmla="*/ 0 60000 65536"/>
                  <a:gd name="T15" fmla="*/ 0 60000 65536"/>
                  <a:gd name="T16" fmla="*/ 0 60000 65536"/>
                  <a:gd name="T17" fmla="*/ 0 60000 65536"/>
                  <a:gd name="T18" fmla="*/ 0 60000 65536"/>
                  <a:gd name="T19" fmla="*/ 0 60000 65536"/>
                  <a:gd name="T20" fmla="*/ 0 60000 65536"/>
                  <a:gd name="T21" fmla="*/ 0 w 73"/>
                  <a:gd name="T22" fmla="*/ 0 h 99"/>
                  <a:gd name="T23" fmla="*/ 73 w 73"/>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99">
                    <a:moveTo>
                      <a:pt x="21" y="62"/>
                    </a:moveTo>
                    <a:lnTo>
                      <a:pt x="73" y="99"/>
                    </a:lnTo>
                    <a:lnTo>
                      <a:pt x="52" y="29"/>
                    </a:lnTo>
                    <a:lnTo>
                      <a:pt x="0" y="0"/>
                    </a:lnTo>
                    <a:lnTo>
                      <a:pt x="36" y="57"/>
                    </a:lnTo>
                    <a:lnTo>
                      <a:pt x="21" y="62"/>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09" name="Freeform 54"/>
              <p:cNvSpPr>
                <a:spLocks/>
              </p:cNvSpPr>
              <p:nvPr/>
            </p:nvSpPr>
            <p:spPr bwMode="auto">
              <a:xfrm flipH="1">
                <a:off x="2705" y="3498"/>
                <a:ext cx="17" cy="111"/>
              </a:xfrm>
              <a:custGeom>
                <a:avLst/>
                <a:gdLst>
                  <a:gd name="T0" fmla="*/ 6 w 17"/>
                  <a:gd name="T1" fmla="*/ 0 h 111"/>
                  <a:gd name="T2" fmla="*/ 17 w 17"/>
                  <a:gd name="T3" fmla="*/ 38 h 111"/>
                  <a:gd name="T4" fmla="*/ 14 w 17"/>
                  <a:gd name="T5" fmla="*/ 87 h 111"/>
                  <a:gd name="T6" fmla="*/ 0 w 17"/>
                  <a:gd name="T7" fmla="*/ 111 h 111"/>
                  <a:gd name="T8" fmla="*/ 4 w 17"/>
                  <a:gd name="T9" fmla="*/ 58 h 111"/>
                  <a:gd name="T10" fmla="*/ 6 w 17"/>
                  <a:gd name="T11" fmla="*/ 0 h 111"/>
                  <a:gd name="T12" fmla="*/ 6 w 17"/>
                  <a:gd name="T13" fmla="*/ 0 h 111"/>
                  <a:gd name="T14" fmla="*/ 0 60000 65536"/>
                  <a:gd name="T15" fmla="*/ 0 60000 65536"/>
                  <a:gd name="T16" fmla="*/ 0 60000 65536"/>
                  <a:gd name="T17" fmla="*/ 0 60000 65536"/>
                  <a:gd name="T18" fmla="*/ 0 60000 65536"/>
                  <a:gd name="T19" fmla="*/ 0 60000 65536"/>
                  <a:gd name="T20" fmla="*/ 0 60000 65536"/>
                  <a:gd name="T21" fmla="*/ 0 w 17"/>
                  <a:gd name="T22" fmla="*/ 0 h 111"/>
                  <a:gd name="T23" fmla="*/ 17 w 17"/>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11">
                    <a:moveTo>
                      <a:pt x="6" y="0"/>
                    </a:moveTo>
                    <a:lnTo>
                      <a:pt x="17" y="38"/>
                    </a:lnTo>
                    <a:lnTo>
                      <a:pt x="14" y="87"/>
                    </a:lnTo>
                    <a:lnTo>
                      <a:pt x="0" y="111"/>
                    </a:lnTo>
                    <a:lnTo>
                      <a:pt x="4" y="58"/>
                    </a:lnTo>
                    <a:lnTo>
                      <a:pt x="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0" name="Freeform 55"/>
              <p:cNvSpPr>
                <a:spLocks/>
              </p:cNvSpPr>
              <p:nvPr/>
            </p:nvSpPr>
            <p:spPr bwMode="auto">
              <a:xfrm flipH="1">
                <a:off x="2394" y="3257"/>
                <a:ext cx="184" cy="275"/>
              </a:xfrm>
              <a:custGeom>
                <a:avLst/>
                <a:gdLst>
                  <a:gd name="T0" fmla="*/ 0 w 184"/>
                  <a:gd name="T1" fmla="*/ 0 h 275"/>
                  <a:gd name="T2" fmla="*/ 80 w 184"/>
                  <a:gd name="T3" fmla="*/ 173 h 275"/>
                  <a:gd name="T4" fmla="*/ 184 w 184"/>
                  <a:gd name="T5" fmla="*/ 275 h 275"/>
                  <a:gd name="T6" fmla="*/ 84 w 184"/>
                  <a:gd name="T7" fmla="*/ 139 h 275"/>
                  <a:gd name="T8" fmla="*/ 0 w 184"/>
                  <a:gd name="T9" fmla="*/ 0 h 275"/>
                  <a:gd name="T10" fmla="*/ 0 w 184"/>
                  <a:gd name="T11" fmla="*/ 0 h 275"/>
                  <a:gd name="T12" fmla="*/ 0 60000 65536"/>
                  <a:gd name="T13" fmla="*/ 0 60000 65536"/>
                  <a:gd name="T14" fmla="*/ 0 60000 65536"/>
                  <a:gd name="T15" fmla="*/ 0 60000 65536"/>
                  <a:gd name="T16" fmla="*/ 0 60000 65536"/>
                  <a:gd name="T17" fmla="*/ 0 60000 65536"/>
                  <a:gd name="T18" fmla="*/ 0 w 184"/>
                  <a:gd name="T19" fmla="*/ 0 h 275"/>
                  <a:gd name="T20" fmla="*/ 184 w 184"/>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84" h="275">
                    <a:moveTo>
                      <a:pt x="0" y="0"/>
                    </a:moveTo>
                    <a:lnTo>
                      <a:pt x="80" y="173"/>
                    </a:lnTo>
                    <a:lnTo>
                      <a:pt x="184" y="275"/>
                    </a:lnTo>
                    <a:lnTo>
                      <a:pt x="84" y="139"/>
                    </a:lnTo>
                    <a:lnTo>
                      <a:pt x="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1" name="Freeform 56"/>
              <p:cNvSpPr>
                <a:spLocks/>
              </p:cNvSpPr>
              <p:nvPr/>
            </p:nvSpPr>
            <p:spPr bwMode="auto">
              <a:xfrm flipH="1">
                <a:off x="2560" y="3598"/>
                <a:ext cx="154" cy="164"/>
              </a:xfrm>
              <a:custGeom>
                <a:avLst/>
                <a:gdLst>
                  <a:gd name="T0" fmla="*/ 100 w 154"/>
                  <a:gd name="T1" fmla="*/ 69 h 164"/>
                  <a:gd name="T2" fmla="*/ 124 w 154"/>
                  <a:gd name="T3" fmla="*/ 66 h 164"/>
                  <a:gd name="T4" fmla="*/ 70 w 154"/>
                  <a:gd name="T5" fmla="*/ 0 h 164"/>
                  <a:gd name="T6" fmla="*/ 126 w 154"/>
                  <a:gd name="T7" fmla="*/ 36 h 164"/>
                  <a:gd name="T8" fmla="*/ 149 w 154"/>
                  <a:gd name="T9" fmla="*/ 108 h 164"/>
                  <a:gd name="T10" fmla="*/ 154 w 154"/>
                  <a:gd name="T11" fmla="*/ 154 h 164"/>
                  <a:gd name="T12" fmla="*/ 136 w 154"/>
                  <a:gd name="T13" fmla="*/ 164 h 164"/>
                  <a:gd name="T14" fmla="*/ 119 w 154"/>
                  <a:gd name="T15" fmla="*/ 164 h 164"/>
                  <a:gd name="T16" fmla="*/ 92 w 154"/>
                  <a:gd name="T17" fmla="*/ 125 h 164"/>
                  <a:gd name="T18" fmla="*/ 15 w 154"/>
                  <a:gd name="T19" fmla="*/ 104 h 164"/>
                  <a:gd name="T20" fmla="*/ 0 w 154"/>
                  <a:gd name="T21" fmla="*/ 82 h 164"/>
                  <a:gd name="T22" fmla="*/ 53 w 154"/>
                  <a:gd name="T23" fmla="*/ 98 h 164"/>
                  <a:gd name="T24" fmla="*/ 131 w 154"/>
                  <a:gd name="T25" fmla="*/ 121 h 164"/>
                  <a:gd name="T26" fmla="*/ 130 w 154"/>
                  <a:gd name="T27" fmla="*/ 102 h 164"/>
                  <a:gd name="T28" fmla="*/ 100 w 154"/>
                  <a:gd name="T29" fmla="*/ 69 h 164"/>
                  <a:gd name="T30" fmla="*/ 100 w 154"/>
                  <a:gd name="T31" fmla="*/ 69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164"/>
                  <a:gd name="T50" fmla="*/ 154 w 154"/>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164">
                    <a:moveTo>
                      <a:pt x="100" y="69"/>
                    </a:moveTo>
                    <a:lnTo>
                      <a:pt x="124" y="66"/>
                    </a:lnTo>
                    <a:lnTo>
                      <a:pt x="70" y="0"/>
                    </a:lnTo>
                    <a:lnTo>
                      <a:pt x="126" y="36"/>
                    </a:lnTo>
                    <a:lnTo>
                      <a:pt x="149" y="108"/>
                    </a:lnTo>
                    <a:lnTo>
                      <a:pt x="154" y="154"/>
                    </a:lnTo>
                    <a:lnTo>
                      <a:pt x="136" y="164"/>
                    </a:lnTo>
                    <a:lnTo>
                      <a:pt x="119" y="164"/>
                    </a:lnTo>
                    <a:lnTo>
                      <a:pt x="92" y="125"/>
                    </a:lnTo>
                    <a:lnTo>
                      <a:pt x="15" y="104"/>
                    </a:lnTo>
                    <a:lnTo>
                      <a:pt x="0" y="82"/>
                    </a:lnTo>
                    <a:lnTo>
                      <a:pt x="53" y="98"/>
                    </a:lnTo>
                    <a:lnTo>
                      <a:pt x="131" y="121"/>
                    </a:lnTo>
                    <a:lnTo>
                      <a:pt x="130" y="102"/>
                    </a:lnTo>
                    <a:lnTo>
                      <a:pt x="100" y="69"/>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2" name="Freeform 57"/>
              <p:cNvSpPr>
                <a:spLocks/>
              </p:cNvSpPr>
              <p:nvPr/>
            </p:nvSpPr>
            <p:spPr bwMode="auto">
              <a:xfrm flipH="1">
                <a:off x="2380" y="3527"/>
                <a:ext cx="122" cy="299"/>
              </a:xfrm>
              <a:custGeom>
                <a:avLst/>
                <a:gdLst>
                  <a:gd name="T0" fmla="*/ 0 w 122"/>
                  <a:gd name="T1" fmla="*/ 0 h 299"/>
                  <a:gd name="T2" fmla="*/ 92 w 122"/>
                  <a:gd name="T3" fmla="*/ 203 h 299"/>
                  <a:gd name="T4" fmla="*/ 122 w 122"/>
                  <a:gd name="T5" fmla="*/ 299 h 299"/>
                  <a:gd name="T6" fmla="*/ 90 w 122"/>
                  <a:gd name="T7" fmla="*/ 256 h 299"/>
                  <a:gd name="T8" fmla="*/ 16 w 122"/>
                  <a:gd name="T9" fmla="*/ 68 h 299"/>
                  <a:gd name="T10" fmla="*/ 0 w 122"/>
                  <a:gd name="T11" fmla="*/ 0 h 299"/>
                  <a:gd name="T12" fmla="*/ 0 w 122"/>
                  <a:gd name="T13" fmla="*/ 0 h 299"/>
                  <a:gd name="T14" fmla="*/ 0 60000 65536"/>
                  <a:gd name="T15" fmla="*/ 0 60000 65536"/>
                  <a:gd name="T16" fmla="*/ 0 60000 65536"/>
                  <a:gd name="T17" fmla="*/ 0 60000 65536"/>
                  <a:gd name="T18" fmla="*/ 0 60000 65536"/>
                  <a:gd name="T19" fmla="*/ 0 60000 65536"/>
                  <a:gd name="T20" fmla="*/ 0 60000 65536"/>
                  <a:gd name="T21" fmla="*/ 0 w 122"/>
                  <a:gd name="T22" fmla="*/ 0 h 299"/>
                  <a:gd name="T23" fmla="*/ 122 w 122"/>
                  <a:gd name="T24" fmla="*/ 299 h 2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99">
                    <a:moveTo>
                      <a:pt x="0" y="0"/>
                    </a:moveTo>
                    <a:lnTo>
                      <a:pt x="92" y="203"/>
                    </a:lnTo>
                    <a:lnTo>
                      <a:pt x="122" y="299"/>
                    </a:lnTo>
                    <a:lnTo>
                      <a:pt x="90" y="256"/>
                    </a:lnTo>
                    <a:lnTo>
                      <a:pt x="16" y="68"/>
                    </a:lnTo>
                    <a:lnTo>
                      <a:pt x="0"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3" name="Freeform 58"/>
              <p:cNvSpPr>
                <a:spLocks/>
              </p:cNvSpPr>
              <p:nvPr/>
            </p:nvSpPr>
            <p:spPr bwMode="auto">
              <a:xfrm flipH="1">
                <a:off x="2055" y="3630"/>
                <a:ext cx="69" cy="116"/>
              </a:xfrm>
              <a:custGeom>
                <a:avLst/>
                <a:gdLst>
                  <a:gd name="T0" fmla="*/ 54 w 69"/>
                  <a:gd name="T1" fmla="*/ 0 h 116"/>
                  <a:gd name="T2" fmla="*/ 0 w 69"/>
                  <a:gd name="T3" fmla="*/ 21 h 116"/>
                  <a:gd name="T4" fmla="*/ 21 w 69"/>
                  <a:gd name="T5" fmla="*/ 116 h 116"/>
                  <a:gd name="T6" fmla="*/ 69 w 69"/>
                  <a:gd name="T7" fmla="*/ 72 h 116"/>
                  <a:gd name="T8" fmla="*/ 54 w 69"/>
                  <a:gd name="T9" fmla="*/ 0 h 116"/>
                  <a:gd name="T10" fmla="*/ 54 w 69"/>
                  <a:gd name="T11" fmla="*/ 0 h 116"/>
                  <a:gd name="T12" fmla="*/ 0 60000 65536"/>
                  <a:gd name="T13" fmla="*/ 0 60000 65536"/>
                  <a:gd name="T14" fmla="*/ 0 60000 65536"/>
                  <a:gd name="T15" fmla="*/ 0 60000 65536"/>
                  <a:gd name="T16" fmla="*/ 0 60000 65536"/>
                  <a:gd name="T17" fmla="*/ 0 60000 65536"/>
                  <a:gd name="T18" fmla="*/ 0 w 69"/>
                  <a:gd name="T19" fmla="*/ 0 h 116"/>
                  <a:gd name="T20" fmla="*/ 69 w 69"/>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69" h="116">
                    <a:moveTo>
                      <a:pt x="54" y="0"/>
                    </a:moveTo>
                    <a:lnTo>
                      <a:pt x="0" y="21"/>
                    </a:lnTo>
                    <a:lnTo>
                      <a:pt x="21" y="116"/>
                    </a:lnTo>
                    <a:lnTo>
                      <a:pt x="69" y="72"/>
                    </a:lnTo>
                    <a:lnTo>
                      <a:pt x="54"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4" name="Freeform 61"/>
              <p:cNvSpPr>
                <a:spLocks/>
              </p:cNvSpPr>
              <p:nvPr/>
            </p:nvSpPr>
            <p:spPr bwMode="auto">
              <a:xfrm flipH="1">
                <a:off x="2178" y="3826"/>
                <a:ext cx="307" cy="171"/>
              </a:xfrm>
              <a:custGeom>
                <a:avLst/>
                <a:gdLst>
                  <a:gd name="T0" fmla="*/ 144 w 307"/>
                  <a:gd name="T1" fmla="*/ 3 h 171"/>
                  <a:gd name="T2" fmla="*/ 156 w 307"/>
                  <a:gd name="T3" fmla="*/ 5 h 171"/>
                  <a:gd name="T4" fmla="*/ 239 w 307"/>
                  <a:gd name="T5" fmla="*/ 25 h 171"/>
                  <a:gd name="T6" fmla="*/ 294 w 307"/>
                  <a:gd name="T7" fmla="*/ 85 h 171"/>
                  <a:gd name="T8" fmla="*/ 307 w 307"/>
                  <a:gd name="T9" fmla="*/ 132 h 171"/>
                  <a:gd name="T10" fmla="*/ 274 w 307"/>
                  <a:gd name="T11" fmla="*/ 146 h 171"/>
                  <a:gd name="T12" fmla="*/ 256 w 307"/>
                  <a:gd name="T13" fmla="*/ 143 h 171"/>
                  <a:gd name="T14" fmla="*/ 237 w 307"/>
                  <a:gd name="T15" fmla="*/ 162 h 171"/>
                  <a:gd name="T16" fmla="*/ 218 w 307"/>
                  <a:gd name="T17" fmla="*/ 165 h 171"/>
                  <a:gd name="T18" fmla="*/ 204 w 307"/>
                  <a:gd name="T19" fmla="*/ 161 h 171"/>
                  <a:gd name="T20" fmla="*/ 198 w 307"/>
                  <a:gd name="T21" fmla="*/ 153 h 171"/>
                  <a:gd name="T22" fmla="*/ 181 w 307"/>
                  <a:gd name="T23" fmla="*/ 162 h 171"/>
                  <a:gd name="T24" fmla="*/ 160 w 307"/>
                  <a:gd name="T25" fmla="*/ 159 h 171"/>
                  <a:gd name="T26" fmla="*/ 137 w 307"/>
                  <a:gd name="T27" fmla="*/ 159 h 171"/>
                  <a:gd name="T28" fmla="*/ 124 w 307"/>
                  <a:gd name="T29" fmla="*/ 154 h 171"/>
                  <a:gd name="T30" fmla="*/ 107 w 307"/>
                  <a:gd name="T31" fmla="*/ 144 h 171"/>
                  <a:gd name="T32" fmla="*/ 98 w 307"/>
                  <a:gd name="T33" fmla="*/ 131 h 171"/>
                  <a:gd name="T34" fmla="*/ 77 w 307"/>
                  <a:gd name="T35" fmla="*/ 141 h 171"/>
                  <a:gd name="T36" fmla="*/ 56 w 307"/>
                  <a:gd name="T37" fmla="*/ 149 h 171"/>
                  <a:gd name="T38" fmla="*/ 40 w 307"/>
                  <a:gd name="T39" fmla="*/ 160 h 171"/>
                  <a:gd name="T40" fmla="*/ 29 w 307"/>
                  <a:gd name="T41" fmla="*/ 170 h 171"/>
                  <a:gd name="T42" fmla="*/ 10 w 307"/>
                  <a:gd name="T43" fmla="*/ 171 h 171"/>
                  <a:gd name="T44" fmla="*/ 0 w 307"/>
                  <a:gd name="T45" fmla="*/ 165 h 171"/>
                  <a:gd name="T46" fmla="*/ 8 w 307"/>
                  <a:gd name="T47" fmla="*/ 149 h 171"/>
                  <a:gd name="T48" fmla="*/ 3 w 307"/>
                  <a:gd name="T49" fmla="*/ 132 h 171"/>
                  <a:gd name="T50" fmla="*/ 4 w 307"/>
                  <a:gd name="T51" fmla="*/ 121 h 171"/>
                  <a:gd name="T52" fmla="*/ 10 w 307"/>
                  <a:gd name="T53" fmla="*/ 113 h 171"/>
                  <a:gd name="T54" fmla="*/ 31 w 307"/>
                  <a:gd name="T55" fmla="*/ 101 h 171"/>
                  <a:gd name="T56" fmla="*/ 47 w 307"/>
                  <a:gd name="T57" fmla="*/ 67 h 171"/>
                  <a:gd name="T58" fmla="*/ 75 w 307"/>
                  <a:gd name="T59" fmla="*/ 50 h 171"/>
                  <a:gd name="T60" fmla="*/ 111 w 307"/>
                  <a:gd name="T61" fmla="*/ 16 h 171"/>
                  <a:gd name="T62" fmla="*/ 140 w 307"/>
                  <a:gd name="T63" fmla="*/ 0 h 171"/>
                  <a:gd name="T64" fmla="*/ 144 w 307"/>
                  <a:gd name="T65" fmla="*/ 3 h 171"/>
                  <a:gd name="T66" fmla="*/ 144 w 307"/>
                  <a:gd name="T67" fmla="*/ 3 h 1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7"/>
                  <a:gd name="T103" fmla="*/ 0 h 171"/>
                  <a:gd name="T104" fmla="*/ 307 w 307"/>
                  <a:gd name="T105" fmla="*/ 171 h 1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7" h="171">
                    <a:moveTo>
                      <a:pt x="144" y="3"/>
                    </a:moveTo>
                    <a:lnTo>
                      <a:pt x="156" y="5"/>
                    </a:lnTo>
                    <a:lnTo>
                      <a:pt x="239" y="25"/>
                    </a:lnTo>
                    <a:lnTo>
                      <a:pt x="294" y="85"/>
                    </a:lnTo>
                    <a:lnTo>
                      <a:pt x="307" y="132"/>
                    </a:lnTo>
                    <a:lnTo>
                      <a:pt x="274" y="146"/>
                    </a:lnTo>
                    <a:lnTo>
                      <a:pt x="256" y="143"/>
                    </a:lnTo>
                    <a:lnTo>
                      <a:pt x="237" y="162"/>
                    </a:lnTo>
                    <a:lnTo>
                      <a:pt x="218" y="165"/>
                    </a:lnTo>
                    <a:lnTo>
                      <a:pt x="204" y="161"/>
                    </a:lnTo>
                    <a:lnTo>
                      <a:pt x="198" y="153"/>
                    </a:lnTo>
                    <a:lnTo>
                      <a:pt x="181" y="162"/>
                    </a:lnTo>
                    <a:lnTo>
                      <a:pt x="160" y="159"/>
                    </a:lnTo>
                    <a:lnTo>
                      <a:pt x="137" y="159"/>
                    </a:lnTo>
                    <a:lnTo>
                      <a:pt x="124" y="154"/>
                    </a:lnTo>
                    <a:lnTo>
                      <a:pt x="107" y="144"/>
                    </a:lnTo>
                    <a:lnTo>
                      <a:pt x="98" y="131"/>
                    </a:lnTo>
                    <a:lnTo>
                      <a:pt x="77" y="141"/>
                    </a:lnTo>
                    <a:lnTo>
                      <a:pt x="56" y="149"/>
                    </a:lnTo>
                    <a:lnTo>
                      <a:pt x="40" y="160"/>
                    </a:lnTo>
                    <a:lnTo>
                      <a:pt x="29" y="170"/>
                    </a:lnTo>
                    <a:lnTo>
                      <a:pt x="10" y="171"/>
                    </a:lnTo>
                    <a:lnTo>
                      <a:pt x="0" y="165"/>
                    </a:lnTo>
                    <a:lnTo>
                      <a:pt x="8" y="149"/>
                    </a:lnTo>
                    <a:lnTo>
                      <a:pt x="3" y="132"/>
                    </a:lnTo>
                    <a:lnTo>
                      <a:pt x="4" y="121"/>
                    </a:lnTo>
                    <a:lnTo>
                      <a:pt x="10" y="113"/>
                    </a:lnTo>
                    <a:lnTo>
                      <a:pt x="31" y="101"/>
                    </a:lnTo>
                    <a:lnTo>
                      <a:pt x="47" y="67"/>
                    </a:lnTo>
                    <a:lnTo>
                      <a:pt x="75" y="50"/>
                    </a:lnTo>
                    <a:lnTo>
                      <a:pt x="111" y="16"/>
                    </a:lnTo>
                    <a:lnTo>
                      <a:pt x="140" y="0"/>
                    </a:lnTo>
                    <a:lnTo>
                      <a:pt x="144" y="3"/>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5" name="Freeform 62"/>
              <p:cNvSpPr>
                <a:spLocks/>
              </p:cNvSpPr>
              <p:nvPr/>
            </p:nvSpPr>
            <p:spPr bwMode="auto">
              <a:xfrm flipH="1">
                <a:off x="2383" y="3921"/>
                <a:ext cx="30" cy="45"/>
              </a:xfrm>
              <a:custGeom>
                <a:avLst/>
                <a:gdLst>
                  <a:gd name="T0" fmla="*/ 23 w 30"/>
                  <a:gd name="T1" fmla="*/ 35 h 45"/>
                  <a:gd name="T2" fmla="*/ 8 w 30"/>
                  <a:gd name="T3" fmla="*/ 45 h 45"/>
                  <a:gd name="T4" fmla="*/ 7 w 30"/>
                  <a:gd name="T5" fmla="*/ 34 h 45"/>
                  <a:gd name="T6" fmla="*/ 0 w 30"/>
                  <a:gd name="T7" fmla="*/ 32 h 45"/>
                  <a:gd name="T8" fmla="*/ 7 w 30"/>
                  <a:gd name="T9" fmla="*/ 14 h 45"/>
                  <a:gd name="T10" fmla="*/ 25 w 30"/>
                  <a:gd name="T11" fmla="*/ 0 h 45"/>
                  <a:gd name="T12" fmla="*/ 30 w 30"/>
                  <a:gd name="T13" fmla="*/ 5 h 45"/>
                  <a:gd name="T14" fmla="*/ 26 w 30"/>
                  <a:gd name="T15" fmla="*/ 20 h 45"/>
                  <a:gd name="T16" fmla="*/ 23 w 30"/>
                  <a:gd name="T17" fmla="*/ 35 h 45"/>
                  <a:gd name="T18" fmla="*/ 23 w 30"/>
                  <a:gd name="T19" fmla="*/ 35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5"/>
                  <a:gd name="T32" fmla="*/ 30 w 30"/>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5">
                    <a:moveTo>
                      <a:pt x="23" y="35"/>
                    </a:moveTo>
                    <a:lnTo>
                      <a:pt x="8" y="45"/>
                    </a:lnTo>
                    <a:lnTo>
                      <a:pt x="7" y="34"/>
                    </a:lnTo>
                    <a:lnTo>
                      <a:pt x="0" y="32"/>
                    </a:lnTo>
                    <a:lnTo>
                      <a:pt x="7" y="14"/>
                    </a:lnTo>
                    <a:lnTo>
                      <a:pt x="25" y="0"/>
                    </a:lnTo>
                    <a:lnTo>
                      <a:pt x="30" y="5"/>
                    </a:lnTo>
                    <a:lnTo>
                      <a:pt x="26" y="20"/>
                    </a:lnTo>
                    <a:lnTo>
                      <a:pt x="23" y="35"/>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6" name="Freeform 63"/>
              <p:cNvSpPr>
                <a:spLocks/>
              </p:cNvSpPr>
              <p:nvPr/>
            </p:nvSpPr>
            <p:spPr bwMode="auto">
              <a:xfrm flipH="1">
                <a:off x="2261" y="3854"/>
                <a:ext cx="38" cy="47"/>
              </a:xfrm>
              <a:custGeom>
                <a:avLst/>
                <a:gdLst>
                  <a:gd name="T0" fmla="*/ 23 w 38"/>
                  <a:gd name="T1" fmla="*/ 0 h 47"/>
                  <a:gd name="T2" fmla="*/ 21 w 38"/>
                  <a:gd name="T3" fmla="*/ 16 h 47"/>
                  <a:gd name="T4" fmla="*/ 0 w 38"/>
                  <a:gd name="T5" fmla="*/ 47 h 47"/>
                  <a:gd name="T6" fmla="*/ 16 w 38"/>
                  <a:gd name="T7" fmla="*/ 37 h 47"/>
                  <a:gd name="T8" fmla="*/ 29 w 38"/>
                  <a:gd name="T9" fmla="*/ 13 h 47"/>
                  <a:gd name="T10" fmla="*/ 38 w 38"/>
                  <a:gd name="T11" fmla="*/ 8 h 47"/>
                  <a:gd name="T12" fmla="*/ 23 w 38"/>
                  <a:gd name="T13" fmla="*/ 0 h 47"/>
                  <a:gd name="T14" fmla="*/ 23 w 38"/>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7"/>
                  <a:gd name="T26" fmla="*/ 38 w 38"/>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7">
                    <a:moveTo>
                      <a:pt x="23" y="0"/>
                    </a:moveTo>
                    <a:lnTo>
                      <a:pt x="21" y="16"/>
                    </a:lnTo>
                    <a:lnTo>
                      <a:pt x="0" y="47"/>
                    </a:lnTo>
                    <a:lnTo>
                      <a:pt x="16" y="37"/>
                    </a:lnTo>
                    <a:lnTo>
                      <a:pt x="29" y="13"/>
                    </a:lnTo>
                    <a:lnTo>
                      <a:pt x="38" y="8"/>
                    </a:lnTo>
                    <a:lnTo>
                      <a:pt x="23"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7" name="Freeform 64"/>
              <p:cNvSpPr>
                <a:spLocks/>
              </p:cNvSpPr>
              <p:nvPr/>
            </p:nvSpPr>
            <p:spPr bwMode="auto">
              <a:xfrm flipH="1">
                <a:off x="2460" y="3930"/>
                <a:ext cx="18" cy="33"/>
              </a:xfrm>
              <a:custGeom>
                <a:avLst/>
                <a:gdLst>
                  <a:gd name="T0" fmla="*/ 18 w 18"/>
                  <a:gd name="T1" fmla="*/ 0 h 33"/>
                  <a:gd name="T2" fmla="*/ 0 w 18"/>
                  <a:gd name="T3" fmla="*/ 17 h 33"/>
                  <a:gd name="T4" fmla="*/ 1 w 18"/>
                  <a:gd name="T5" fmla="*/ 33 h 33"/>
                  <a:gd name="T6" fmla="*/ 18 w 18"/>
                  <a:gd name="T7" fmla="*/ 13 h 33"/>
                  <a:gd name="T8" fmla="*/ 18 w 18"/>
                  <a:gd name="T9" fmla="*/ 0 h 33"/>
                  <a:gd name="T10" fmla="*/ 18 w 18"/>
                  <a:gd name="T11" fmla="*/ 0 h 33"/>
                  <a:gd name="T12" fmla="*/ 0 60000 65536"/>
                  <a:gd name="T13" fmla="*/ 0 60000 65536"/>
                  <a:gd name="T14" fmla="*/ 0 60000 65536"/>
                  <a:gd name="T15" fmla="*/ 0 60000 65536"/>
                  <a:gd name="T16" fmla="*/ 0 60000 65536"/>
                  <a:gd name="T17" fmla="*/ 0 60000 65536"/>
                  <a:gd name="T18" fmla="*/ 0 w 18"/>
                  <a:gd name="T19" fmla="*/ 0 h 33"/>
                  <a:gd name="T20" fmla="*/ 18 w 18"/>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8" h="33">
                    <a:moveTo>
                      <a:pt x="18" y="0"/>
                    </a:moveTo>
                    <a:lnTo>
                      <a:pt x="0" y="17"/>
                    </a:lnTo>
                    <a:lnTo>
                      <a:pt x="1" y="33"/>
                    </a:lnTo>
                    <a:lnTo>
                      <a:pt x="18" y="13"/>
                    </a:lnTo>
                    <a:lnTo>
                      <a:pt x="18"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8" name="Freeform 65"/>
              <p:cNvSpPr>
                <a:spLocks/>
              </p:cNvSpPr>
              <p:nvPr/>
            </p:nvSpPr>
            <p:spPr bwMode="auto">
              <a:xfrm flipH="1">
                <a:off x="2340" y="3839"/>
                <a:ext cx="108" cy="108"/>
              </a:xfrm>
              <a:custGeom>
                <a:avLst/>
                <a:gdLst>
                  <a:gd name="T0" fmla="*/ 15 w 108"/>
                  <a:gd name="T1" fmla="*/ 63 h 108"/>
                  <a:gd name="T2" fmla="*/ 0 w 108"/>
                  <a:gd name="T3" fmla="*/ 98 h 108"/>
                  <a:gd name="T4" fmla="*/ 27 w 108"/>
                  <a:gd name="T5" fmla="*/ 108 h 108"/>
                  <a:gd name="T6" fmla="*/ 43 w 108"/>
                  <a:gd name="T7" fmla="*/ 69 h 108"/>
                  <a:gd name="T8" fmla="*/ 59 w 108"/>
                  <a:gd name="T9" fmla="*/ 67 h 108"/>
                  <a:gd name="T10" fmla="*/ 80 w 108"/>
                  <a:gd name="T11" fmla="*/ 37 h 108"/>
                  <a:gd name="T12" fmla="*/ 108 w 108"/>
                  <a:gd name="T13" fmla="*/ 9 h 108"/>
                  <a:gd name="T14" fmla="*/ 100 w 108"/>
                  <a:gd name="T15" fmla="*/ 0 h 108"/>
                  <a:gd name="T16" fmla="*/ 64 w 108"/>
                  <a:gd name="T17" fmla="*/ 33 h 108"/>
                  <a:gd name="T18" fmla="*/ 19 w 108"/>
                  <a:gd name="T19" fmla="*/ 73 h 108"/>
                  <a:gd name="T20" fmla="*/ 15 w 108"/>
                  <a:gd name="T21" fmla="*/ 63 h 108"/>
                  <a:gd name="T22" fmla="*/ 15 w 108"/>
                  <a:gd name="T23" fmla="*/ 63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108"/>
                  <a:gd name="T38" fmla="*/ 108 w 108"/>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108">
                    <a:moveTo>
                      <a:pt x="15" y="63"/>
                    </a:moveTo>
                    <a:lnTo>
                      <a:pt x="0" y="98"/>
                    </a:lnTo>
                    <a:lnTo>
                      <a:pt x="27" y="108"/>
                    </a:lnTo>
                    <a:lnTo>
                      <a:pt x="43" y="69"/>
                    </a:lnTo>
                    <a:lnTo>
                      <a:pt x="59" y="67"/>
                    </a:lnTo>
                    <a:lnTo>
                      <a:pt x="80" y="37"/>
                    </a:lnTo>
                    <a:lnTo>
                      <a:pt x="108" y="9"/>
                    </a:lnTo>
                    <a:lnTo>
                      <a:pt x="100" y="0"/>
                    </a:lnTo>
                    <a:lnTo>
                      <a:pt x="64" y="33"/>
                    </a:lnTo>
                    <a:lnTo>
                      <a:pt x="19" y="73"/>
                    </a:lnTo>
                    <a:lnTo>
                      <a:pt x="15" y="63"/>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19" name="Freeform 66"/>
              <p:cNvSpPr>
                <a:spLocks/>
              </p:cNvSpPr>
              <p:nvPr/>
            </p:nvSpPr>
            <p:spPr bwMode="auto">
              <a:xfrm flipH="1">
                <a:off x="2175" y="3827"/>
                <a:ext cx="169" cy="145"/>
              </a:xfrm>
              <a:custGeom>
                <a:avLst/>
                <a:gdLst>
                  <a:gd name="T0" fmla="*/ 0 w 169"/>
                  <a:gd name="T1" fmla="*/ 0 h 145"/>
                  <a:gd name="T2" fmla="*/ 26 w 169"/>
                  <a:gd name="T3" fmla="*/ 15 h 145"/>
                  <a:gd name="T4" fmla="*/ 55 w 169"/>
                  <a:gd name="T5" fmla="*/ 20 h 145"/>
                  <a:gd name="T6" fmla="*/ 75 w 169"/>
                  <a:gd name="T7" fmla="*/ 32 h 145"/>
                  <a:gd name="T8" fmla="*/ 128 w 169"/>
                  <a:gd name="T9" fmla="*/ 67 h 145"/>
                  <a:gd name="T10" fmla="*/ 145 w 169"/>
                  <a:gd name="T11" fmla="*/ 79 h 145"/>
                  <a:gd name="T12" fmla="*/ 138 w 169"/>
                  <a:gd name="T13" fmla="*/ 96 h 145"/>
                  <a:gd name="T14" fmla="*/ 133 w 169"/>
                  <a:gd name="T15" fmla="*/ 109 h 145"/>
                  <a:gd name="T16" fmla="*/ 118 w 169"/>
                  <a:gd name="T17" fmla="*/ 122 h 145"/>
                  <a:gd name="T18" fmla="*/ 111 w 169"/>
                  <a:gd name="T19" fmla="*/ 142 h 145"/>
                  <a:gd name="T20" fmla="*/ 121 w 169"/>
                  <a:gd name="T21" fmla="*/ 136 h 145"/>
                  <a:gd name="T22" fmla="*/ 131 w 169"/>
                  <a:gd name="T23" fmla="*/ 145 h 145"/>
                  <a:gd name="T24" fmla="*/ 159 w 169"/>
                  <a:gd name="T25" fmla="*/ 139 h 145"/>
                  <a:gd name="T26" fmla="*/ 168 w 169"/>
                  <a:gd name="T27" fmla="*/ 123 h 145"/>
                  <a:gd name="T28" fmla="*/ 169 w 169"/>
                  <a:gd name="T29" fmla="*/ 76 h 145"/>
                  <a:gd name="T30" fmla="*/ 147 w 169"/>
                  <a:gd name="T31" fmla="*/ 38 h 145"/>
                  <a:gd name="T32" fmla="*/ 118 w 169"/>
                  <a:gd name="T33" fmla="*/ 20 h 145"/>
                  <a:gd name="T34" fmla="*/ 80 w 169"/>
                  <a:gd name="T35" fmla="*/ 13 h 145"/>
                  <a:gd name="T36" fmla="*/ 50 w 169"/>
                  <a:gd name="T37" fmla="*/ 11 h 145"/>
                  <a:gd name="T38" fmla="*/ 0 w 169"/>
                  <a:gd name="T39" fmla="*/ 0 h 145"/>
                  <a:gd name="T40" fmla="*/ 0 w 169"/>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
                  <a:gd name="T64" fmla="*/ 0 h 145"/>
                  <a:gd name="T65" fmla="*/ 169 w 169"/>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 h="145">
                    <a:moveTo>
                      <a:pt x="0" y="0"/>
                    </a:moveTo>
                    <a:lnTo>
                      <a:pt x="26" y="15"/>
                    </a:lnTo>
                    <a:lnTo>
                      <a:pt x="55" y="20"/>
                    </a:lnTo>
                    <a:lnTo>
                      <a:pt x="75" y="32"/>
                    </a:lnTo>
                    <a:lnTo>
                      <a:pt x="128" y="67"/>
                    </a:lnTo>
                    <a:lnTo>
                      <a:pt x="145" y="79"/>
                    </a:lnTo>
                    <a:lnTo>
                      <a:pt x="138" y="96"/>
                    </a:lnTo>
                    <a:lnTo>
                      <a:pt x="133" y="109"/>
                    </a:lnTo>
                    <a:lnTo>
                      <a:pt x="118" y="122"/>
                    </a:lnTo>
                    <a:lnTo>
                      <a:pt x="111" y="142"/>
                    </a:lnTo>
                    <a:lnTo>
                      <a:pt x="121" y="136"/>
                    </a:lnTo>
                    <a:lnTo>
                      <a:pt x="131" y="145"/>
                    </a:lnTo>
                    <a:lnTo>
                      <a:pt x="159" y="139"/>
                    </a:lnTo>
                    <a:lnTo>
                      <a:pt x="168" y="123"/>
                    </a:lnTo>
                    <a:lnTo>
                      <a:pt x="169" y="76"/>
                    </a:lnTo>
                    <a:lnTo>
                      <a:pt x="147" y="38"/>
                    </a:lnTo>
                    <a:lnTo>
                      <a:pt x="118" y="20"/>
                    </a:lnTo>
                    <a:lnTo>
                      <a:pt x="80" y="13"/>
                    </a:lnTo>
                    <a:lnTo>
                      <a:pt x="50" y="11"/>
                    </a:lnTo>
                    <a:lnTo>
                      <a:pt x="0"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0" name="Freeform 67"/>
              <p:cNvSpPr>
                <a:spLocks/>
              </p:cNvSpPr>
              <p:nvPr/>
            </p:nvSpPr>
            <p:spPr bwMode="auto">
              <a:xfrm flipH="1">
                <a:off x="2433" y="3945"/>
                <a:ext cx="31" cy="30"/>
              </a:xfrm>
              <a:custGeom>
                <a:avLst/>
                <a:gdLst>
                  <a:gd name="T0" fmla="*/ 13 w 31"/>
                  <a:gd name="T1" fmla="*/ 5 h 30"/>
                  <a:gd name="T2" fmla="*/ 25 w 31"/>
                  <a:gd name="T3" fmla="*/ 0 h 30"/>
                  <a:gd name="T4" fmla="*/ 31 w 31"/>
                  <a:gd name="T5" fmla="*/ 5 h 30"/>
                  <a:gd name="T6" fmla="*/ 23 w 31"/>
                  <a:gd name="T7" fmla="*/ 21 h 30"/>
                  <a:gd name="T8" fmla="*/ 14 w 31"/>
                  <a:gd name="T9" fmla="*/ 30 h 30"/>
                  <a:gd name="T10" fmla="*/ 0 w 31"/>
                  <a:gd name="T11" fmla="*/ 22 h 30"/>
                  <a:gd name="T12" fmla="*/ 13 w 31"/>
                  <a:gd name="T13" fmla="*/ 5 h 30"/>
                  <a:gd name="T14" fmla="*/ 13 w 31"/>
                  <a:gd name="T15" fmla="*/ 5 h 30"/>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0"/>
                  <a:gd name="T26" fmla="*/ 31 w 3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0">
                    <a:moveTo>
                      <a:pt x="13" y="5"/>
                    </a:moveTo>
                    <a:lnTo>
                      <a:pt x="25" y="0"/>
                    </a:lnTo>
                    <a:lnTo>
                      <a:pt x="31" y="5"/>
                    </a:lnTo>
                    <a:lnTo>
                      <a:pt x="23" y="21"/>
                    </a:lnTo>
                    <a:lnTo>
                      <a:pt x="14" y="30"/>
                    </a:lnTo>
                    <a:lnTo>
                      <a:pt x="0" y="22"/>
                    </a:lnTo>
                    <a:lnTo>
                      <a:pt x="13" y="5"/>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1" name="Freeform 68"/>
              <p:cNvSpPr>
                <a:spLocks/>
              </p:cNvSpPr>
              <p:nvPr/>
            </p:nvSpPr>
            <p:spPr bwMode="auto">
              <a:xfrm flipH="1">
                <a:off x="2233" y="3893"/>
                <a:ext cx="38" cy="68"/>
              </a:xfrm>
              <a:custGeom>
                <a:avLst/>
                <a:gdLst>
                  <a:gd name="T0" fmla="*/ 31 w 38"/>
                  <a:gd name="T1" fmla="*/ 0 h 68"/>
                  <a:gd name="T2" fmla="*/ 38 w 38"/>
                  <a:gd name="T3" fmla="*/ 12 h 68"/>
                  <a:gd name="T4" fmla="*/ 27 w 38"/>
                  <a:gd name="T5" fmla="*/ 46 h 68"/>
                  <a:gd name="T6" fmla="*/ 20 w 38"/>
                  <a:gd name="T7" fmla="*/ 68 h 68"/>
                  <a:gd name="T8" fmla="*/ 0 w 38"/>
                  <a:gd name="T9" fmla="*/ 63 h 68"/>
                  <a:gd name="T10" fmla="*/ 20 w 38"/>
                  <a:gd name="T11" fmla="*/ 22 h 68"/>
                  <a:gd name="T12" fmla="*/ 22 w 38"/>
                  <a:gd name="T13" fmla="*/ 8 h 68"/>
                  <a:gd name="T14" fmla="*/ 31 w 38"/>
                  <a:gd name="T15" fmla="*/ 0 h 68"/>
                  <a:gd name="T16" fmla="*/ 31 w 38"/>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8"/>
                  <a:gd name="T29" fmla="*/ 38 w 38"/>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8">
                    <a:moveTo>
                      <a:pt x="31" y="0"/>
                    </a:moveTo>
                    <a:lnTo>
                      <a:pt x="38" y="12"/>
                    </a:lnTo>
                    <a:lnTo>
                      <a:pt x="27" y="46"/>
                    </a:lnTo>
                    <a:lnTo>
                      <a:pt x="20" y="68"/>
                    </a:lnTo>
                    <a:lnTo>
                      <a:pt x="0" y="63"/>
                    </a:lnTo>
                    <a:lnTo>
                      <a:pt x="20" y="22"/>
                    </a:lnTo>
                    <a:lnTo>
                      <a:pt x="22" y="8"/>
                    </a:lnTo>
                    <a:lnTo>
                      <a:pt x="31"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2" name="Freeform 69"/>
              <p:cNvSpPr>
                <a:spLocks/>
              </p:cNvSpPr>
              <p:nvPr/>
            </p:nvSpPr>
            <p:spPr bwMode="auto">
              <a:xfrm flipH="1">
                <a:off x="2249" y="3899"/>
                <a:ext cx="83" cy="67"/>
              </a:xfrm>
              <a:custGeom>
                <a:avLst/>
                <a:gdLst>
                  <a:gd name="T0" fmla="*/ 38 w 83"/>
                  <a:gd name="T1" fmla="*/ 58 h 67"/>
                  <a:gd name="T2" fmla="*/ 27 w 83"/>
                  <a:gd name="T3" fmla="*/ 67 h 67"/>
                  <a:gd name="T4" fmla="*/ 0 w 83"/>
                  <a:gd name="T5" fmla="*/ 59 h 67"/>
                  <a:gd name="T6" fmla="*/ 23 w 83"/>
                  <a:gd name="T7" fmla="*/ 20 h 67"/>
                  <a:gd name="T8" fmla="*/ 41 w 83"/>
                  <a:gd name="T9" fmla="*/ 2 h 67"/>
                  <a:gd name="T10" fmla="*/ 54 w 83"/>
                  <a:gd name="T11" fmla="*/ 9 h 67"/>
                  <a:gd name="T12" fmla="*/ 83 w 83"/>
                  <a:gd name="T13" fmla="*/ 0 h 67"/>
                  <a:gd name="T14" fmla="*/ 49 w 83"/>
                  <a:gd name="T15" fmla="*/ 33 h 67"/>
                  <a:gd name="T16" fmla="*/ 38 w 83"/>
                  <a:gd name="T17" fmla="*/ 58 h 67"/>
                  <a:gd name="T18" fmla="*/ 38 w 83"/>
                  <a:gd name="T19" fmla="*/ 58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7"/>
                  <a:gd name="T32" fmla="*/ 83 w 83"/>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7">
                    <a:moveTo>
                      <a:pt x="38" y="58"/>
                    </a:moveTo>
                    <a:lnTo>
                      <a:pt x="27" y="67"/>
                    </a:lnTo>
                    <a:lnTo>
                      <a:pt x="0" y="59"/>
                    </a:lnTo>
                    <a:lnTo>
                      <a:pt x="23" y="20"/>
                    </a:lnTo>
                    <a:lnTo>
                      <a:pt x="41" y="2"/>
                    </a:lnTo>
                    <a:lnTo>
                      <a:pt x="54" y="9"/>
                    </a:lnTo>
                    <a:lnTo>
                      <a:pt x="83" y="0"/>
                    </a:lnTo>
                    <a:lnTo>
                      <a:pt x="49" y="33"/>
                    </a:lnTo>
                    <a:lnTo>
                      <a:pt x="38" y="58"/>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3" name="Freeform 70"/>
              <p:cNvSpPr>
                <a:spLocks/>
              </p:cNvSpPr>
              <p:nvPr/>
            </p:nvSpPr>
            <p:spPr bwMode="auto">
              <a:xfrm flipH="1">
                <a:off x="2233" y="3954"/>
                <a:ext cx="153" cy="34"/>
              </a:xfrm>
              <a:custGeom>
                <a:avLst/>
                <a:gdLst>
                  <a:gd name="T0" fmla="*/ 0 w 153"/>
                  <a:gd name="T1" fmla="*/ 9 h 34"/>
                  <a:gd name="T2" fmla="*/ 16 w 153"/>
                  <a:gd name="T3" fmla="*/ 10 h 34"/>
                  <a:gd name="T4" fmla="*/ 30 w 153"/>
                  <a:gd name="T5" fmla="*/ 13 h 34"/>
                  <a:gd name="T6" fmla="*/ 48 w 153"/>
                  <a:gd name="T7" fmla="*/ 4 h 34"/>
                  <a:gd name="T8" fmla="*/ 57 w 153"/>
                  <a:gd name="T9" fmla="*/ 10 h 34"/>
                  <a:gd name="T10" fmla="*/ 75 w 153"/>
                  <a:gd name="T11" fmla="*/ 16 h 34"/>
                  <a:gd name="T12" fmla="*/ 103 w 153"/>
                  <a:gd name="T13" fmla="*/ 9 h 34"/>
                  <a:gd name="T14" fmla="*/ 107 w 153"/>
                  <a:gd name="T15" fmla="*/ 0 h 34"/>
                  <a:gd name="T16" fmla="*/ 125 w 153"/>
                  <a:gd name="T17" fmla="*/ 12 h 34"/>
                  <a:gd name="T18" fmla="*/ 144 w 153"/>
                  <a:gd name="T19" fmla="*/ 12 h 34"/>
                  <a:gd name="T20" fmla="*/ 153 w 153"/>
                  <a:gd name="T21" fmla="*/ 16 h 34"/>
                  <a:gd name="T22" fmla="*/ 142 w 153"/>
                  <a:gd name="T23" fmla="*/ 24 h 34"/>
                  <a:gd name="T24" fmla="*/ 120 w 153"/>
                  <a:gd name="T25" fmla="*/ 21 h 34"/>
                  <a:gd name="T26" fmla="*/ 103 w 153"/>
                  <a:gd name="T27" fmla="*/ 16 h 34"/>
                  <a:gd name="T28" fmla="*/ 92 w 153"/>
                  <a:gd name="T29" fmla="*/ 32 h 34"/>
                  <a:gd name="T30" fmla="*/ 81 w 153"/>
                  <a:gd name="T31" fmla="*/ 34 h 34"/>
                  <a:gd name="T32" fmla="*/ 63 w 153"/>
                  <a:gd name="T33" fmla="*/ 33 h 34"/>
                  <a:gd name="T34" fmla="*/ 52 w 153"/>
                  <a:gd name="T35" fmla="*/ 24 h 34"/>
                  <a:gd name="T36" fmla="*/ 45 w 153"/>
                  <a:gd name="T37" fmla="*/ 31 h 34"/>
                  <a:gd name="T38" fmla="*/ 27 w 153"/>
                  <a:gd name="T39" fmla="*/ 26 h 34"/>
                  <a:gd name="T40" fmla="*/ 9 w 153"/>
                  <a:gd name="T41" fmla="*/ 18 h 34"/>
                  <a:gd name="T42" fmla="*/ 0 w 153"/>
                  <a:gd name="T43" fmla="*/ 9 h 34"/>
                  <a:gd name="T44" fmla="*/ 0 w 153"/>
                  <a:gd name="T45" fmla="*/ 9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34"/>
                  <a:gd name="T71" fmla="*/ 153 w 153"/>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34">
                    <a:moveTo>
                      <a:pt x="0" y="9"/>
                    </a:moveTo>
                    <a:lnTo>
                      <a:pt x="16" y="10"/>
                    </a:lnTo>
                    <a:lnTo>
                      <a:pt x="30" y="13"/>
                    </a:lnTo>
                    <a:lnTo>
                      <a:pt x="48" y="4"/>
                    </a:lnTo>
                    <a:lnTo>
                      <a:pt x="57" y="10"/>
                    </a:lnTo>
                    <a:lnTo>
                      <a:pt x="75" y="16"/>
                    </a:lnTo>
                    <a:lnTo>
                      <a:pt x="103" y="9"/>
                    </a:lnTo>
                    <a:lnTo>
                      <a:pt x="107" y="0"/>
                    </a:lnTo>
                    <a:lnTo>
                      <a:pt x="125" y="12"/>
                    </a:lnTo>
                    <a:lnTo>
                      <a:pt x="144" y="12"/>
                    </a:lnTo>
                    <a:lnTo>
                      <a:pt x="153" y="16"/>
                    </a:lnTo>
                    <a:lnTo>
                      <a:pt x="142" y="24"/>
                    </a:lnTo>
                    <a:lnTo>
                      <a:pt x="120" y="21"/>
                    </a:lnTo>
                    <a:lnTo>
                      <a:pt x="103" y="16"/>
                    </a:lnTo>
                    <a:lnTo>
                      <a:pt x="92" y="32"/>
                    </a:lnTo>
                    <a:lnTo>
                      <a:pt x="81" y="34"/>
                    </a:lnTo>
                    <a:lnTo>
                      <a:pt x="63" y="33"/>
                    </a:lnTo>
                    <a:lnTo>
                      <a:pt x="52" y="24"/>
                    </a:lnTo>
                    <a:lnTo>
                      <a:pt x="45" y="31"/>
                    </a:lnTo>
                    <a:lnTo>
                      <a:pt x="27" y="26"/>
                    </a:lnTo>
                    <a:lnTo>
                      <a:pt x="9" y="18"/>
                    </a:lnTo>
                    <a:lnTo>
                      <a:pt x="0" y="9"/>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4" name="Freeform 71"/>
              <p:cNvSpPr>
                <a:spLocks/>
              </p:cNvSpPr>
              <p:nvPr/>
            </p:nvSpPr>
            <p:spPr bwMode="auto">
              <a:xfrm flipH="1">
                <a:off x="2292" y="3856"/>
                <a:ext cx="94" cy="105"/>
              </a:xfrm>
              <a:custGeom>
                <a:avLst/>
                <a:gdLst>
                  <a:gd name="T0" fmla="*/ 0 w 94"/>
                  <a:gd name="T1" fmla="*/ 93 h 105"/>
                  <a:gd name="T2" fmla="*/ 30 w 94"/>
                  <a:gd name="T3" fmla="*/ 105 h 105"/>
                  <a:gd name="T4" fmla="*/ 51 w 94"/>
                  <a:gd name="T5" fmla="*/ 83 h 105"/>
                  <a:gd name="T6" fmla="*/ 85 w 94"/>
                  <a:gd name="T7" fmla="*/ 34 h 105"/>
                  <a:gd name="T8" fmla="*/ 94 w 94"/>
                  <a:gd name="T9" fmla="*/ 0 h 105"/>
                  <a:gd name="T10" fmla="*/ 71 w 94"/>
                  <a:gd name="T11" fmla="*/ 3 h 105"/>
                  <a:gd name="T12" fmla="*/ 52 w 94"/>
                  <a:gd name="T13" fmla="*/ 28 h 105"/>
                  <a:gd name="T14" fmla="*/ 12 w 94"/>
                  <a:gd name="T15" fmla="*/ 64 h 105"/>
                  <a:gd name="T16" fmla="*/ 0 w 94"/>
                  <a:gd name="T17" fmla="*/ 93 h 105"/>
                  <a:gd name="T18" fmla="*/ 0 w 94"/>
                  <a:gd name="T19" fmla="*/ 93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05"/>
                  <a:gd name="T32" fmla="*/ 94 w 94"/>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05">
                    <a:moveTo>
                      <a:pt x="0" y="93"/>
                    </a:moveTo>
                    <a:lnTo>
                      <a:pt x="30" y="105"/>
                    </a:lnTo>
                    <a:lnTo>
                      <a:pt x="51" y="83"/>
                    </a:lnTo>
                    <a:lnTo>
                      <a:pt x="85" y="34"/>
                    </a:lnTo>
                    <a:lnTo>
                      <a:pt x="94" y="0"/>
                    </a:lnTo>
                    <a:lnTo>
                      <a:pt x="71" y="3"/>
                    </a:lnTo>
                    <a:lnTo>
                      <a:pt x="52" y="28"/>
                    </a:lnTo>
                    <a:lnTo>
                      <a:pt x="12" y="64"/>
                    </a:lnTo>
                    <a:lnTo>
                      <a:pt x="0" y="93"/>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5" name="Freeform 72"/>
              <p:cNvSpPr>
                <a:spLocks/>
              </p:cNvSpPr>
              <p:nvPr/>
            </p:nvSpPr>
            <p:spPr bwMode="auto">
              <a:xfrm flipH="1">
                <a:off x="2302" y="3877"/>
                <a:ext cx="65" cy="65"/>
              </a:xfrm>
              <a:custGeom>
                <a:avLst/>
                <a:gdLst>
                  <a:gd name="T0" fmla="*/ 63 w 65"/>
                  <a:gd name="T1" fmla="*/ 16 h 65"/>
                  <a:gd name="T2" fmla="*/ 24 w 65"/>
                  <a:gd name="T3" fmla="*/ 65 h 65"/>
                  <a:gd name="T4" fmla="*/ 2 w 65"/>
                  <a:gd name="T5" fmla="*/ 58 h 65"/>
                  <a:gd name="T6" fmla="*/ 0 w 65"/>
                  <a:gd name="T7" fmla="*/ 44 h 65"/>
                  <a:gd name="T8" fmla="*/ 29 w 65"/>
                  <a:gd name="T9" fmla="*/ 17 h 65"/>
                  <a:gd name="T10" fmla="*/ 65 w 65"/>
                  <a:gd name="T11" fmla="*/ 0 h 65"/>
                  <a:gd name="T12" fmla="*/ 63 w 65"/>
                  <a:gd name="T13" fmla="*/ 16 h 65"/>
                  <a:gd name="T14" fmla="*/ 63 w 65"/>
                  <a:gd name="T15" fmla="*/ 16 h 6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65"/>
                  <a:gd name="T26" fmla="*/ 65 w 6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65">
                    <a:moveTo>
                      <a:pt x="63" y="16"/>
                    </a:moveTo>
                    <a:lnTo>
                      <a:pt x="24" y="65"/>
                    </a:lnTo>
                    <a:lnTo>
                      <a:pt x="2" y="58"/>
                    </a:lnTo>
                    <a:lnTo>
                      <a:pt x="0" y="44"/>
                    </a:lnTo>
                    <a:lnTo>
                      <a:pt x="29" y="17"/>
                    </a:lnTo>
                    <a:lnTo>
                      <a:pt x="65" y="0"/>
                    </a:lnTo>
                    <a:lnTo>
                      <a:pt x="63" y="16"/>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6" name="Freeform 73"/>
              <p:cNvSpPr>
                <a:spLocks/>
              </p:cNvSpPr>
              <p:nvPr/>
            </p:nvSpPr>
            <p:spPr bwMode="auto">
              <a:xfrm flipH="1">
                <a:off x="2294" y="3855"/>
                <a:ext cx="40" cy="26"/>
              </a:xfrm>
              <a:custGeom>
                <a:avLst/>
                <a:gdLst>
                  <a:gd name="T0" fmla="*/ 40 w 40"/>
                  <a:gd name="T1" fmla="*/ 0 h 26"/>
                  <a:gd name="T2" fmla="*/ 23 w 40"/>
                  <a:gd name="T3" fmla="*/ 0 h 26"/>
                  <a:gd name="T4" fmla="*/ 0 w 40"/>
                  <a:gd name="T5" fmla="*/ 26 h 26"/>
                  <a:gd name="T6" fmla="*/ 29 w 40"/>
                  <a:gd name="T7" fmla="*/ 20 h 26"/>
                  <a:gd name="T8" fmla="*/ 40 w 40"/>
                  <a:gd name="T9" fmla="*/ 0 h 26"/>
                  <a:gd name="T10" fmla="*/ 40 w 40"/>
                  <a:gd name="T11" fmla="*/ 0 h 26"/>
                  <a:gd name="T12" fmla="*/ 0 60000 65536"/>
                  <a:gd name="T13" fmla="*/ 0 60000 65536"/>
                  <a:gd name="T14" fmla="*/ 0 60000 65536"/>
                  <a:gd name="T15" fmla="*/ 0 60000 65536"/>
                  <a:gd name="T16" fmla="*/ 0 60000 65536"/>
                  <a:gd name="T17" fmla="*/ 0 60000 65536"/>
                  <a:gd name="T18" fmla="*/ 0 w 40"/>
                  <a:gd name="T19" fmla="*/ 0 h 26"/>
                  <a:gd name="T20" fmla="*/ 40 w 40"/>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0" h="26">
                    <a:moveTo>
                      <a:pt x="40" y="0"/>
                    </a:moveTo>
                    <a:lnTo>
                      <a:pt x="23" y="0"/>
                    </a:lnTo>
                    <a:lnTo>
                      <a:pt x="0" y="26"/>
                    </a:lnTo>
                    <a:lnTo>
                      <a:pt x="29" y="20"/>
                    </a:lnTo>
                    <a:lnTo>
                      <a:pt x="40"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7" name="Freeform 74"/>
              <p:cNvSpPr>
                <a:spLocks/>
              </p:cNvSpPr>
              <p:nvPr/>
            </p:nvSpPr>
            <p:spPr bwMode="auto">
              <a:xfrm flipH="1">
                <a:off x="2456" y="3971"/>
                <a:ext cx="25" cy="22"/>
              </a:xfrm>
              <a:custGeom>
                <a:avLst/>
                <a:gdLst>
                  <a:gd name="T0" fmla="*/ 11 w 25"/>
                  <a:gd name="T1" fmla="*/ 4 h 22"/>
                  <a:gd name="T2" fmla="*/ 25 w 25"/>
                  <a:gd name="T3" fmla="*/ 0 h 22"/>
                  <a:gd name="T4" fmla="*/ 25 w 25"/>
                  <a:gd name="T5" fmla="*/ 14 h 22"/>
                  <a:gd name="T6" fmla="*/ 14 w 25"/>
                  <a:gd name="T7" fmla="*/ 22 h 22"/>
                  <a:gd name="T8" fmla="*/ 0 w 25"/>
                  <a:gd name="T9" fmla="*/ 17 h 22"/>
                  <a:gd name="T10" fmla="*/ 11 w 25"/>
                  <a:gd name="T11" fmla="*/ 4 h 22"/>
                  <a:gd name="T12" fmla="*/ 11 w 25"/>
                  <a:gd name="T13" fmla="*/ 4 h 22"/>
                  <a:gd name="T14" fmla="*/ 0 60000 65536"/>
                  <a:gd name="T15" fmla="*/ 0 60000 65536"/>
                  <a:gd name="T16" fmla="*/ 0 60000 65536"/>
                  <a:gd name="T17" fmla="*/ 0 60000 65536"/>
                  <a:gd name="T18" fmla="*/ 0 60000 65536"/>
                  <a:gd name="T19" fmla="*/ 0 60000 65536"/>
                  <a:gd name="T20" fmla="*/ 0 60000 65536"/>
                  <a:gd name="T21" fmla="*/ 0 w 25"/>
                  <a:gd name="T22" fmla="*/ 0 h 22"/>
                  <a:gd name="T23" fmla="*/ 25 w 25"/>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
                    <a:moveTo>
                      <a:pt x="11" y="4"/>
                    </a:moveTo>
                    <a:lnTo>
                      <a:pt x="25" y="0"/>
                    </a:lnTo>
                    <a:lnTo>
                      <a:pt x="25" y="14"/>
                    </a:lnTo>
                    <a:lnTo>
                      <a:pt x="14" y="22"/>
                    </a:lnTo>
                    <a:lnTo>
                      <a:pt x="0" y="17"/>
                    </a:lnTo>
                    <a:lnTo>
                      <a:pt x="11" y="4"/>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8" name="Freeform 75"/>
              <p:cNvSpPr>
                <a:spLocks/>
              </p:cNvSpPr>
              <p:nvPr/>
            </p:nvSpPr>
            <p:spPr bwMode="auto">
              <a:xfrm flipH="1">
                <a:off x="2341" y="3842"/>
                <a:ext cx="93" cy="102"/>
              </a:xfrm>
              <a:custGeom>
                <a:avLst/>
                <a:gdLst>
                  <a:gd name="T0" fmla="*/ 82 w 93"/>
                  <a:gd name="T1" fmla="*/ 35 h 102"/>
                  <a:gd name="T2" fmla="*/ 86 w 93"/>
                  <a:gd name="T3" fmla="*/ 17 h 102"/>
                  <a:gd name="T4" fmla="*/ 93 w 93"/>
                  <a:gd name="T5" fmla="*/ 0 h 102"/>
                  <a:gd name="T6" fmla="*/ 78 w 93"/>
                  <a:gd name="T7" fmla="*/ 5 h 102"/>
                  <a:gd name="T8" fmla="*/ 50 w 93"/>
                  <a:gd name="T9" fmla="*/ 30 h 102"/>
                  <a:gd name="T10" fmla="*/ 24 w 93"/>
                  <a:gd name="T11" fmla="*/ 60 h 102"/>
                  <a:gd name="T12" fmla="*/ 12 w 93"/>
                  <a:gd name="T13" fmla="*/ 70 h 102"/>
                  <a:gd name="T14" fmla="*/ 0 w 93"/>
                  <a:gd name="T15" fmla="*/ 91 h 102"/>
                  <a:gd name="T16" fmla="*/ 0 w 93"/>
                  <a:gd name="T17" fmla="*/ 94 h 102"/>
                  <a:gd name="T18" fmla="*/ 2 w 93"/>
                  <a:gd name="T19" fmla="*/ 100 h 102"/>
                  <a:gd name="T20" fmla="*/ 4 w 93"/>
                  <a:gd name="T21" fmla="*/ 101 h 102"/>
                  <a:gd name="T22" fmla="*/ 5 w 93"/>
                  <a:gd name="T23" fmla="*/ 102 h 102"/>
                  <a:gd name="T24" fmla="*/ 7 w 93"/>
                  <a:gd name="T25" fmla="*/ 101 h 102"/>
                  <a:gd name="T26" fmla="*/ 12 w 93"/>
                  <a:gd name="T27" fmla="*/ 99 h 102"/>
                  <a:gd name="T28" fmla="*/ 14 w 93"/>
                  <a:gd name="T29" fmla="*/ 92 h 102"/>
                  <a:gd name="T30" fmla="*/ 18 w 93"/>
                  <a:gd name="T31" fmla="*/ 86 h 102"/>
                  <a:gd name="T32" fmla="*/ 23 w 93"/>
                  <a:gd name="T33" fmla="*/ 79 h 102"/>
                  <a:gd name="T34" fmla="*/ 28 w 93"/>
                  <a:gd name="T35" fmla="*/ 71 h 102"/>
                  <a:gd name="T36" fmla="*/ 32 w 93"/>
                  <a:gd name="T37" fmla="*/ 64 h 102"/>
                  <a:gd name="T38" fmla="*/ 35 w 93"/>
                  <a:gd name="T39" fmla="*/ 60 h 102"/>
                  <a:gd name="T40" fmla="*/ 38 w 93"/>
                  <a:gd name="T41" fmla="*/ 57 h 102"/>
                  <a:gd name="T42" fmla="*/ 39 w 93"/>
                  <a:gd name="T43" fmla="*/ 56 h 102"/>
                  <a:gd name="T44" fmla="*/ 67 w 93"/>
                  <a:gd name="T45" fmla="*/ 30 h 102"/>
                  <a:gd name="T46" fmla="*/ 69 w 93"/>
                  <a:gd name="T47" fmla="*/ 48 h 102"/>
                  <a:gd name="T48" fmla="*/ 82 w 93"/>
                  <a:gd name="T49" fmla="*/ 35 h 102"/>
                  <a:gd name="T50" fmla="*/ 82 w 93"/>
                  <a:gd name="T51" fmla="*/ 35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102"/>
                  <a:gd name="T80" fmla="*/ 93 w 93"/>
                  <a:gd name="T81" fmla="*/ 102 h 1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102">
                    <a:moveTo>
                      <a:pt x="82" y="35"/>
                    </a:moveTo>
                    <a:lnTo>
                      <a:pt x="86" y="17"/>
                    </a:lnTo>
                    <a:lnTo>
                      <a:pt x="93" y="0"/>
                    </a:lnTo>
                    <a:lnTo>
                      <a:pt x="78" y="5"/>
                    </a:lnTo>
                    <a:lnTo>
                      <a:pt x="50" y="30"/>
                    </a:lnTo>
                    <a:lnTo>
                      <a:pt x="24" y="60"/>
                    </a:lnTo>
                    <a:lnTo>
                      <a:pt x="12" y="70"/>
                    </a:lnTo>
                    <a:lnTo>
                      <a:pt x="0" y="91"/>
                    </a:lnTo>
                    <a:lnTo>
                      <a:pt x="0" y="94"/>
                    </a:lnTo>
                    <a:lnTo>
                      <a:pt x="2" y="100"/>
                    </a:lnTo>
                    <a:lnTo>
                      <a:pt x="4" y="101"/>
                    </a:lnTo>
                    <a:lnTo>
                      <a:pt x="5" y="102"/>
                    </a:lnTo>
                    <a:lnTo>
                      <a:pt x="7" y="101"/>
                    </a:lnTo>
                    <a:lnTo>
                      <a:pt x="12" y="99"/>
                    </a:lnTo>
                    <a:lnTo>
                      <a:pt x="14" y="92"/>
                    </a:lnTo>
                    <a:lnTo>
                      <a:pt x="18" y="86"/>
                    </a:lnTo>
                    <a:lnTo>
                      <a:pt x="23" y="79"/>
                    </a:lnTo>
                    <a:lnTo>
                      <a:pt x="28" y="71"/>
                    </a:lnTo>
                    <a:lnTo>
                      <a:pt x="32" y="64"/>
                    </a:lnTo>
                    <a:lnTo>
                      <a:pt x="35" y="60"/>
                    </a:lnTo>
                    <a:lnTo>
                      <a:pt x="38" y="57"/>
                    </a:lnTo>
                    <a:lnTo>
                      <a:pt x="39" y="56"/>
                    </a:lnTo>
                    <a:lnTo>
                      <a:pt x="67" y="30"/>
                    </a:lnTo>
                    <a:lnTo>
                      <a:pt x="69" y="48"/>
                    </a:lnTo>
                    <a:lnTo>
                      <a:pt x="82" y="35"/>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29" name="Freeform 76"/>
              <p:cNvSpPr>
                <a:spLocks/>
              </p:cNvSpPr>
              <p:nvPr/>
            </p:nvSpPr>
            <p:spPr bwMode="auto">
              <a:xfrm flipH="1">
                <a:off x="2440" y="3759"/>
                <a:ext cx="222" cy="174"/>
              </a:xfrm>
              <a:custGeom>
                <a:avLst/>
                <a:gdLst>
                  <a:gd name="T0" fmla="*/ 98 w 222"/>
                  <a:gd name="T1" fmla="*/ 0 h 174"/>
                  <a:gd name="T2" fmla="*/ 133 w 222"/>
                  <a:gd name="T3" fmla="*/ 14 h 174"/>
                  <a:gd name="T4" fmla="*/ 157 w 222"/>
                  <a:gd name="T5" fmla="*/ 44 h 174"/>
                  <a:gd name="T6" fmla="*/ 189 w 222"/>
                  <a:gd name="T7" fmla="*/ 62 h 174"/>
                  <a:gd name="T8" fmla="*/ 203 w 222"/>
                  <a:gd name="T9" fmla="*/ 101 h 174"/>
                  <a:gd name="T10" fmla="*/ 222 w 222"/>
                  <a:gd name="T11" fmla="*/ 130 h 174"/>
                  <a:gd name="T12" fmla="*/ 214 w 222"/>
                  <a:gd name="T13" fmla="*/ 134 h 174"/>
                  <a:gd name="T14" fmla="*/ 214 w 222"/>
                  <a:gd name="T15" fmla="*/ 160 h 174"/>
                  <a:gd name="T16" fmla="*/ 208 w 222"/>
                  <a:gd name="T17" fmla="*/ 165 h 174"/>
                  <a:gd name="T18" fmla="*/ 193 w 222"/>
                  <a:gd name="T19" fmla="*/ 174 h 174"/>
                  <a:gd name="T20" fmla="*/ 180 w 222"/>
                  <a:gd name="T21" fmla="*/ 165 h 174"/>
                  <a:gd name="T22" fmla="*/ 163 w 222"/>
                  <a:gd name="T23" fmla="*/ 135 h 174"/>
                  <a:gd name="T24" fmla="*/ 155 w 222"/>
                  <a:gd name="T25" fmla="*/ 155 h 174"/>
                  <a:gd name="T26" fmla="*/ 120 w 222"/>
                  <a:gd name="T27" fmla="*/ 164 h 174"/>
                  <a:gd name="T28" fmla="*/ 84 w 222"/>
                  <a:gd name="T29" fmla="*/ 164 h 174"/>
                  <a:gd name="T30" fmla="*/ 57 w 222"/>
                  <a:gd name="T31" fmla="*/ 167 h 174"/>
                  <a:gd name="T32" fmla="*/ 43 w 222"/>
                  <a:gd name="T33" fmla="*/ 162 h 174"/>
                  <a:gd name="T34" fmla="*/ 25 w 222"/>
                  <a:gd name="T35" fmla="*/ 154 h 174"/>
                  <a:gd name="T36" fmla="*/ 0 w 222"/>
                  <a:gd name="T37" fmla="*/ 117 h 174"/>
                  <a:gd name="T38" fmla="*/ 15 w 222"/>
                  <a:gd name="T39" fmla="*/ 79 h 174"/>
                  <a:gd name="T40" fmla="*/ 43 w 222"/>
                  <a:gd name="T41" fmla="*/ 46 h 174"/>
                  <a:gd name="T42" fmla="*/ 56 w 222"/>
                  <a:gd name="T43" fmla="*/ 31 h 174"/>
                  <a:gd name="T44" fmla="*/ 78 w 222"/>
                  <a:gd name="T45" fmla="*/ 15 h 174"/>
                  <a:gd name="T46" fmla="*/ 98 w 222"/>
                  <a:gd name="T47" fmla="*/ 0 h 174"/>
                  <a:gd name="T48" fmla="*/ 98 w 222"/>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2"/>
                  <a:gd name="T76" fmla="*/ 0 h 174"/>
                  <a:gd name="T77" fmla="*/ 222 w 222"/>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2" h="174">
                    <a:moveTo>
                      <a:pt x="98" y="0"/>
                    </a:moveTo>
                    <a:lnTo>
                      <a:pt x="133" y="14"/>
                    </a:lnTo>
                    <a:lnTo>
                      <a:pt x="157" y="44"/>
                    </a:lnTo>
                    <a:lnTo>
                      <a:pt x="189" y="62"/>
                    </a:lnTo>
                    <a:lnTo>
                      <a:pt x="203" y="101"/>
                    </a:lnTo>
                    <a:lnTo>
                      <a:pt x="222" y="130"/>
                    </a:lnTo>
                    <a:lnTo>
                      <a:pt x="214" y="134"/>
                    </a:lnTo>
                    <a:lnTo>
                      <a:pt x="214" y="160"/>
                    </a:lnTo>
                    <a:lnTo>
                      <a:pt x="208" y="165"/>
                    </a:lnTo>
                    <a:lnTo>
                      <a:pt x="193" y="174"/>
                    </a:lnTo>
                    <a:lnTo>
                      <a:pt x="180" y="165"/>
                    </a:lnTo>
                    <a:lnTo>
                      <a:pt x="163" y="135"/>
                    </a:lnTo>
                    <a:lnTo>
                      <a:pt x="155" y="155"/>
                    </a:lnTo>
                    <a:lnTo>
                      <a:pt x="120" y="164"/>
                    </a:lnTo>
                    <a:lnTo>
                      <a:pt x="84" y="164"/>
                    </a:lnTo>
                    <a:lnTo>
                      <a:pt x="57" y="167"/>
                    </a:lnTo>
                    <a:lnTo>
                      <a:pt x="43" y="162"/>
                    </a:lnTo>
                    <a:lnTo>
                      <a:pt x="25" y="154"/>
                    </a:lnTo>
                    <a:lnTo>
                      <a:pt x="0" y="117"/>
                    </a:lnTo>
                    <a:lnTo>
                      <a:pt x="15" y="79"/>
                    </a:lnTo>
                    <a:lnTo>
                      <a:pt x="43" y="46"/>
                    </a:lnTo>
                    <a:lnTo>
                      <a:pt x="56" y="31"/>
                    </a:lnTo>
                    <a:lnTo>
                      <a:pt x="78" y="15"/>
                    </a:lnTo>
                    <a:lnTo>
                      <a:pt x="98" y="0"/>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0" name="Freeform 77"/>
              <p:cNvSpPr>
                <a:spLocks/>
              </p:cNvSpPr>
              <p:nvPr/>
            </p:nvSpPr>
            <p:spPr bwMode="auto">
              <a:xfrm flipH="1">
                <a:off x="2454" y="3902"/>
                <a:ext cx="21" cy="24"/>
              </a:xfrm>
              <a:custGeom>
                <a:avLst/>
                <a:gdLst>
                  <a:gd name="T0" fmla="*/ 6 w 21"/>
                  <a:gd name="T1" fmla="*/ 0 h 24"/>
                  <a:gd name="T2" fmla="*/ 15 w 21"/>
                  <a:gd name="T3" fmla="*/ 2 h 24"/>
                  <a:gd name="T4" fmla="*/ 21 w 21"/>
                  <a:gd name="T5" fmla="*/ 22 h 24"/>
                  <a:gd name="T6" fmla="*/ 13 w 21"/>
                  <a:gd name="T7" fmla="*/ 24 h 24"/>
                  <a:gd name="T8" fmla="*/ 0 w 21"/>
                  <a:gd name="T9" fmla="*/ 1 h 24"/>
                  <a:gd name="T10" fmla="*/ 6 w 21"/>
                  <a:gd name="T11" fmla="*/ 0 h 24"/>
                  <a:gd name="T12" fmla="*/ 6 w 21"/>
                  <a:gd name="T13" fmla="*/ 0 h 24"/>
                  <a:gd name="T14" fmla="*/ 0 60000 65536"/>
                  <a:gd name="T15" fmla="*/ 0 60000 65536"/>
                  <a:gd name="T16" fmla="*/ 0 60000 65536"/>
                  <a:gd name="T17" fmla="*/ 0 60000 65536"/>
                  <a:gd name="T18" fmla="*/ 0 60000 65536"/>
                  <a:gd name="T19" fmla="*/ 0 60000 65536"/>
                  <a:gd name="T20" fmla="*/ 0 60000 65536"/>
                  <a:gd name="T21" fmla="*/ 0 w 21"/>
                  <a:gd name="T22" fmla="*/ 0 h 24"/>
                  <a:gd name="T23" fmla="*/ 21 w 21"/>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4">
                    <a:moveTo>
                      <a:pt x="6" y="0"/>
                    </a:moveTo>
                    <a:lnTo>
                      <a:pt x="15" y="2"/>
                    </a:lnTo>
                    <a:lnTo>
                      <a:pt x="21" y="22"/>
                    </a:lnTo>
                    <a:lnTo>
                      <a:pt x="13" y="24"/>
                    </a:lnTo>
                    <a:lnTo>
                      <a:pt x="0" y="1"/>
                    </a:lnTo>
                    <a:lnTo>
                      <a:pt x="6"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1" name="Freeform 78"/>
              <p:cNvSpPr>
                <a:spLocks/>
              </p:cNvSpPr>
              <p:nvPr/>
            </p:nvSpPr>
            <p:spPr bwMode="auto">
              <a:xfrm flipH="1">
                <a:off x="2500" y="3856"/>
                <a:ext cx="165" cy="67"/>
              </a:xfrm>
              <a:custGeom>
                <a:avLst/>
                <a:gdLst>
                  <a:gd name="T0" fmla="*/ 4 w 165"/>
                  <a:gd name="T1" fmla="*/ 14 h 67"/>
                  <a:gd name="T2" fmla="*/ 46 w 165"/>
                  <a:gd name="T3" fmla="*/ 0 h 67"/>
                  <a:gd name="T4" fmla="*/ 85 w 165"/>
                  <a:gd name="T5" fmla="*/ 4 h 67"/>
                  <a:gd name="T6" fmla="*/ 137 w 165"/>
                  <a:gd name="T7" fmla="*/ 16 h 67"/>
                  <a:gd name="T8" fmla="*/ 157 w 165"/>
                  <a:gd name="T9" fmla="*/ 30 h 67"/>
                  <a:gd name="T10" fmla="*/ 165 w 165"/>
                  <a:gd name="T11" fmla="*/ 50 h 67"/>
                  <a:gd name="T12" fmla="*/ 157 w 165"/>
                  <a:gd name="T13" fmla="*/ 63 h 67"/>
                  <a:gd name="T14" fmla="*/ 129 w 165"/>
                  <a:gd name="T15" fmla="*/ 63 h 67"/>
                  <a:gd name="T16" fmla="*/ 116 w 165"/>
                  <a:gd name="T17" fmla="*/ 67 h 67"/>
                  <a:gd name="T18" fmla="*/ 77 w 165"/>
                  <a:gd name="T19" fmla="*/ 65 h 67"/>
                  <a:gd name="T20" fmla="*/ 62 w 165"/>
                  <a:gd name="T21" fmla="*/ 50 h 67"/>
                  <a:gd name="T22" fmla="*/ 40 w 165"/>
                  <a:gd name="T23" fmla="*/ 25 h 67"/>
                  <a:gd name="T24" fmla="*/ 27 w 165"/>
                  <a:gd name="T25" fmla="*/ 27 h 67"/>
                  <a:gd name="T26" fmla="*/ 20 w 165"/>
                  <a:gd name="T27" fmla="*/ 37 h 67"/>
                  <a:gd name="T28" fmla="*/ 0 w 165"/>
                  <a:gd name="T29" fmla="*/ 20 h 67"/>
                  <a:gd name="T30" fmla="*/ 4 w 165"/>
                  <a:gd name="T31" fmla="*/ 14 h 67"/>
                  <a:gd name="T32" fmla="*/ 4 w 165"/>
                  <a:gd name="T33" fmla="*/ 14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67"/>
                  <a:gd name="T53" fmla="*/ 165 w 165"/>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67">
                    <a:moveTo>
                      <a:pt x="4" y="14"/>
                    </a:moveTo>
                    <a:lnTo>
                      <a:pt x="46" y="0"/>
                    </a:lnTo>
                    <a:lnTo>
                      <a:pt x="85" y="4"/>
                    </a:lnTo>
                    <a:lnTo>
                      <a:pt x="137" y="16"/>
                    </a:lnTo>
                    <a:lnTo>
                      <a:pt x="157" y="30"/>
                    </a:lnTo>
                    <a:lnTo>
                      <a:pt x="165" y="50"/>
                    </a:lnTo>
                    <a:lnTo>
                      <a:pt x="157" y="63"/>
                    </a:lnTo>
                    <a:lnTo>
                      <a:pt x="129" y="63"/>
                    </a:lnTo>
                    <a:lnTo>
                      <a:pt x="116" y="67"/>
                    </a:lnTo>
                    <a:lnTo>
                      <a:pt x="77" y="65"/>
                    </a:lnTo>
                    <a:lnTo>
                      <a:pt x="62" y="50"/>
                    </a:lnTo>
                    <a:lnTo>
                      <a:pt x="40" y="25"/>
                    </a:lnTo>
                    <a:lnTo>
                      <a:pt x="27" y="27"/>
                    </a:lnTo>
                    <a:lnTo>
                      <a:pt x="20" y="37"/>
                    </a:lnTo>
                    <a:lnTo>
                      <a:pt x="0" y="20"/>
                    </a:lnTo>
                    <a:lnTo>
                      <a:pt x="4" y="14"/>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2" name="Freeform 79"/>
              <p:cNvSpPr>
                <a:spLocks/>
              </p:cNvSpPr>
              <p:nvPr/>
            </p:nvSpPr>
            <p:spPr bwMode="auto">
              <a:xfrm flipH="1">
                <a:off x="2565" y="3881"/>
                <a:ext cx="32" cy="27"/>
              </a:xfrm>
              <a:custGeom>
                <a:avLst/>
                <a:gdLst>
                  <a:gd name="T0" fmla="*/ 23 w 32"/>
                  <a:gd name="T1" fmla="*/ 0 h 27"/>
                  <a:gd name="T2" fmla="*/ 13 w 32"/>
                  <a:gd name="T3" fmla="*/ 5 h 27"/>
                  <a:gd name="T4" fmla="*/ 0 w 32"/>
                  <a:gd name="T5" fmla="*/ 18 h 27"/>
                  <a:gd name="T6" fmla="*/ 9 w 32"/>
                  <a:gd name="T7" fmla="*/ 27 h 27"/>
                  <a:gd name="T8" fmla="*/ 19 w 32"/>
                  <a:gd name="T9" fmla="*/ 12 h 27"/>
                  <a:gd name="T10" fmla="*/ 32 w 32"/>
                  <a:gd name="T11" fmla="*/ 7 h 27"/>
                  <a:gd name="T12" fmla="*/ 23 w 32"/>
                  <a:gd name="T13" fmla="*/ 0 h 27"/>
                  <a:gd name="T14" fmla="*/ 23 w 32"/>
                  <a:gd name="T15" fmla="*/ 0 h 27"/>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7"/>
                  <a:gd name="T26" fmla="*/ 32 w 32"/>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7">
                    <a:moveTo>
                      <a:pt x="23" y="0"/>
                    </a:moveTo>
                    <a:lnTo>
                      <a:pt x="13" y="5"/>
                    </a:lnTo>
                    <a:lnTo>
                      <a:pt x="0" y="18"/>
                    </a:lnTo>
                    <a:lnTo>
                      <a:pt x="9" y="27"/>
                    </a:lnTo>
                    <a:lnTo>
                      <a:pt x="19" y="12"/>
                    </a:lnTo>
                    <a:lnTo>
                      <a:pt x="32" y="7"/>
                    </a:lnTo>
                    <a:lnTo>
                      <a:pt x="23" y="0"/>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3" name="Freeform 80"/>
              <p:cNvSpPr>
                <a:spLocks/>
              </p:cNvSpPr>
              <p:nvPr/>
            </p:nvSpPr>
            <p:spPr bwMode="auto">
              <a:xfrm flipH="1">
                <a:off x="2538" y="3815"/>
                <a:ext cx="77" cy="47"/>
              </a:xfrm>
              <a:custGeom>
                <a:avLst/>
                <a:gdLst>
                  <a:gd name="T0" fmla="*/ 77 w 77"/>
                  <a:gd name="T1" fmla="*/ 47 h 47"/>
                  <a:gd name="T2" fmla="*/ 42 w 77"/>
                  <a:gd name="T3" fmla="*/ 43 h 47"/>
                  <a:gd name="T4" fmla="*/ 23 w 77"/>
                  <a:gd name="T5" fmla="*/ 24 h 47"/>
                  <a:gd name="T6" fmla="*/ 14 w 77"/>
                  <a:gd name="T7" fmla="*/ 35 h 47"/>
                  <a:gd name="T8" fmla="*/ 0 w 77"/>
                  <a:gd name="T9" fmla="*/ 9 h 47"/>
                  <a:gd name="T10" fmla="*/ 4 w 77"/>
                  <a:gd name="T11" fmla="*/ 0 h 47"/>
                  <a:gd name="T12" fmla="*/ 27 w 77"/>
                  <a:gd name="T13" fmla="*/ 1 h 47"/>
                  <a:gd name="T14" fmla="*/ 56 w 77"/>
                  <a:gd name="T15" fmla="*/ 16 h 47"/>
                  <a:gd name="T16" fmla="*/ 77 w 77"/>
                  <a:gd name="T17" fmla="*/ 47 h 47"/>
                  <a:gd name="T18" fmla="*/ 77 w 77"/>
                  <a:gd name="T19" fmla="*/ 4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47"/>
                  <a:gd name="T32" fmla="*/ 77 w 7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47">
                    <a:moveTo>
                      <a:pt x="77" y="47"/>
                    </a:moveTo>
                    <a:lnTo>
                      <a:pt x="42" y="43"/>
                    </a:lnTo>
                    <a:lnTo>
                      <a:pt x="23" y="24"/>
                    </a:lnTo>
                    <a:lnTo>
                      <a:pt x="14" y="35"/>
                    </a:lnTo>
                    <a:lnTo>
                      <a:pt x="0" y="9"/>
                    </a:lnTo>
                    <a:lnTo>
                      <a:pt x="4" y="0"/>
                    </a:lnTo>
                    <a:lnTo>
                      <a:pt x="27" y="1"/>
                    </a:lnTo>
                    <a:lnTo>
                      <a:pt x="56" y="16"/>
                    </a:lnTo>
                    <a:lnTo>
                      <a:pt x="77" y="47"/>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4" name="Freeform 81"/>
              <p:cNvSpPr>
                <a:spLocks/>
              </p:cNvSpPr>
              <p:nvPr/>
            </p:nvSpPr>
            <p:spPr bwMode="auto">
              <a:xfrm flipH="1">
                <a:off x="2486" y="3768"/>
                <a:ext cx="102" cy="116"/>
              </a:xfrm>
              <a:custGeom>
                <a:avLst/>
                <a:gdLst>
                  <a:gd name="T0" fmla="*/ 41 w 102"/>
                  <a:gd name="T1" fmla="*/ 12 h 116"/>
                  <a:gd name="T2" fmla="*/ 31 w 102"/>
                  <a:gd name="T3" fmla="*/ 11 h 116"/>
                  <a:gd name="T4" fmla="*/ 17 w 102"/>
                  <a:gd name="T5" fmla="*/ 0 h 116"/>
                  <a:gd name="T6" fmla="*/ 0 w 102"/>
                  <a:gd name="T7" fmla="*/ 14 h 116"/>
                  <a:gd name="T8" fmla="*/ 25 w 102"/>
                  <a:gd name="T9" fmla="*/ 45 h 116"/>
                  <a:gd name="T10" fmla="*/ 46 w 102"/>
                  <a:gd name="T11" fmla="*/ 59 h 116"/>
                  <a:gd name="T12" fmla="*/ 80 w 102"/>
                  <a:gd name="T13" fmla="*/ 104 h 116"/>
                  <a:gd name="T14" fmla="*/ 100 w 102"/>
                  <a:gd name="T15" fmla="*/ 116 h 116"/>
                  <a:gd name="T16" fmla="*/ 102 w 102"/>
                  <a:gd name="T17" fmla="*/ 83 h 116"/>
                  <a:gd name="T18" fmla="*/ 93 w 102"/>
                  <a:gd name="T19" fmla="*/ 82 h 116"/>
                  <a:gd name="T20" fmla="*/ 70 w 102"/>
                  <a:gd name="T21" fmla="*/ 77 h 116"/>
                  <a:gd name="T22" fmla="*/ 59 w 102"/>
                  <a:gd name="T23" fmla="*/ 53 h 116"/>
                  <a:gd name="T24" fmla="*/ 46 w 102"/>
                  <a:gd name="T25" fmla="*/ 30 h 116"/>
                  <a:gd name="T26" fmla="*/ 41 w 102"/>
                  <a:gd name="T27" fmla="*/ 12 h 116"/>
                  <a:gd name="T28" fmla="*/ 41 w 102"/>
                  <a:gd name="T29" fmla="*/ 12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116"/>
                  <a:gd name="T47" fmla="*/ 102 w 102"/>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116">
                    <a:moveTo>
                      <a:pt x="41" y="12"/>
                    </a:moveTo>
                    <a:lnTo>
                      <a:pt x="31" y="11"/>
                    </a:lnTo>
                    <a:lnTo>
                      <a:pt x="17" y="0"/>
                    </a:lnTo>
                    <a:lnTo>
                      <a:pt x="0" y="14"/>
                    </a:lnTo>
                    <a:lnTo>
                      <a:pt x="25" y="45"/>
                    </a:lnTo>
                    <a:lnTo>
                      <a:pt x="46" y="59"/>
                    </a:lnTo>
                    <a:lnTo>
                      <a:pt x="80" y="104"/>
                    </a:lnTo>
                    <a:lnTo>
                      <a:pt x="100" y="116"/>
                    </a:lnTo>
                    <a:lnTo>
                      <a:pt x="102" y="83"/>
                    </a:lnTo>
                    <a:lnTo>
                      <a:pt x="93" y="82"/>
                    </a:lnTo>
                    <a:lnTo>
                      <a:pt x="70" y="77"/>
                    </a:lnTo>
                    <a:lnTo>
                      <a:pt x="59" y="53"/>
                    </a:lnTo>
                    <a:lnTo>
                      <a:pt x="46" y="30"/>
                    </a:lnTo>
                    <a:lnTo>
                      <a:pt x="41" y="12"/>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5" name="Freeform 82"/>
              <p:cNvSpPr>
                <a:spLocks/>
              </p:cNvSpPr>
              <p:nvPr/>
            </p:nvSpPr>
            <p:spPr bwMode="auto">
              <a:xfrm flipH="1">
                <a:off x="2134" y="2922"/>
                <a:ext cx="365" cy="417"/>
              </a:xfrm>
              <a:custGeom>
                <a:avLst/>
                <a:gdLst>
                  <a:gd name="T0" fmla="*/ 340 w 365"/>
                  <a:gd name="T1" fmla="*/ 70 h 417"/>
                  <a:gd name="T2" fmla="*/ 365 w 365"/>
                  <a:gd name="T3" fmla="*/ 90 h 417"/>
                  <a:gd name="T4" fmla="*/ 364 w 365"/>
                  <a:gd name="T5" fmla="*/ 126 h 417"/>
                  <a:gd name="T6" fmla="*/ 360 w 365"/>
                  <a:gd name="T7" fmla="*/ 156 h 417"/>
                  <a:gd name="T8" fmla="*/ 348 w 365"/>
                  <a:gd name="T9" fmla="*/ 176 h 417"/>
                  <a:gd name="T10" fmla="*/ 329 w 365"/>
                  <a:gd name="T11" fmla="*/ 206 h 417"/>
                  <a:gd name="T12" fmla="*/ 319 w 365"/>
                  <a:gd name="T13" fmla="*/ 249 h 417"/>
                  <a:gd name="T14" fmla="*/ 284 w 365"/>
                  <a:gd name="T15" fmla="*/ 335 h 417"/>
                  <a:gd name="T16" fmla="*/ 213 w 365"/>
                  <a:gd name="T17" fmla="*/ 416 h 417"/>
                  <a:gd name="T18" fmla="*/ 177 w 365"/>
                  <a:gd name="T19" fmla="*/ 417 h 417"/>
                  <a:gd name="T20" fmla="*/ 126 w 365"/>
                  <a:gd name="T21" fmla="*/ 370 h 417"/>
                  <a:gd name="T22" fmla="*/ 75 w 365"/>
                  <a:gd name="T23" fmla="*/ 291 h 417"/>
                  <a:gd name="T24" fmla="*/ 23 w 365"/>
                  <a:gd name="T25" fmla="*/ 195 h 417"/>
                  <a:gd name="T26" fmla="*/ 14 w 365"/>
                  <a:gd name="T27" fmla="*/ 132 h 417"/>
                  <a:gd name="T28" fmla="*/ 13 w 365"/>
                  <a:gd name="T29" fmla="*/ 25 h 417"/>
                  <a:gd name="T30" fmla="*/ 21 w 365"/>
                  <a:gd name="T31" fmla="*/ 24 h 417"/>
                  <a:gd name="T32" fmla="*/ 43 w 365"/>
                  <a:gd name="T33" fmla="*/ 21 h 417"/>
                  <a:gd name="T34" fmla="*/ 73 w 365"/>
                  <a:gd name="T35" fmla="*/ 16 h 417"/>
                  <a:gd name="T36" fmla="*/ 111 w 365"/>
                  <a:gd name="T37" fmla="*/ 12 h 417"/>
                  <a:gd name="T38" fmla="*/ 147 w 365"/>
                  <a:gd name="T39" fmla="*/ 8 h 417"/>
                  <a:gd name="T40" fmla="*/ 181 w 365"/>
                  <a:gd name="T41" fmla="*/ 3 h 417"/>
                  <a:gd name="T42" fmla="*/ 208 w 365"/>
                  <a:gd name="T43" fmla="*/ 1 h 417"/>
                  <a:gd name="T44" fmla="*/ 221 w 365"/>
                  <a:gd name="T45" fmla="*/ 1 h 417"/>
                  <a:gd name="T46" fmla="*/ 229 w 365"/>
                  <a:gd name="T47" fmla="*/ 2 h 417"/>
                  <a:gd name="T48" fmla="*/ 240 w 365"/>
                  <a:gd name="T49" fmla="*/ 5 h 417"/>
                  <a:gd name="T50" fmla="*/ 251 w 365"/>
                  <a:gd name="T51" fmla="*/ 11 h 417"/>
                  <a:gd name="T52" fmla="*/ 264 w 365"/>
                  <a:gd name="T53" fmla="*/ 16 h 417"/>
                  <a:gd name="T54" fmla="*/ 276 w 365"/>
                  <a:gd name="T55" fmla="*/ 22 h 417"/>
                  <a:gd name="T56" fmla="*/ 286 w 365"/>
                  <a:gd name="T57" fmla="*/ 27 h 417"/>
                  <a:gd name="T58" fmla="*/ 293 w 365"/>
                  <a:gd name="T59" fmla="*/ 31 h 417"/>
                  <a:gd name="T60" fmla="*/ 295 w 365"/>
                  <a:gd name="T61" fmla="*/ 32 h 417"/>
                  <a:gd name="T62" fmla="*/ 325 w 365"/>
                  <a:gd name="T63" fmla="*/ 76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5"/>
                  <a:gd name="T97" fmla="*/ 0 h 417"/>
                  <a:gd name="T98" fmla="*/ 365 w 365"/>
                  <a:gd name="T99" fmla="*/ 417 h 4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5" h="417">
                    <a:moveTo>
                      <a:pt x="325" y="76"/>
                    </a:moveTo>
                    <a:lnTo>
                      <a:pt x="340" y="70"/>
                    </a:lnTo>
                    <a:lnTo>
                      <a:pt x="357" y="74"/>
                    </a:lnTo>
                    <a:lnTo>
                      <a:pt x="365" y="90"/>
                    </a:lnTo>
                    <a:lnTo>
                      <a:pt x="362" y="109"/>
                    </a:lnTo>
                    <a:lnTo>
                      <a:pt x="364" y="126"/>
                    </a:lnTo>
                    <a:lnTo>
                      <a:pt x="365" y="141"/>
                    </a:lnTo>
                    <a:lnTo>
                      <a:pt x="360" y="156"/>
                    </a:lnTo>
                    <a:lnTo>
                      <a:pt x="351" y="169"/>
                    </a:lnTo>
                    <a:lnTo>
                      <a:pt x="348" y="176"/>
                    </a:lnTo>
                    <a:lnTo>
                      <a:pt x="343" y="198"/>
                    </a:lnTo>
                    <a:lnTo>
                      <a:pt x="329" y="206"/>
                    </a:lnTo>
                    <a:lnTo>
                      <a:pt x="316" y="198"/>
                    </a:lnTo>
                    <a:lnTo>
                      <a:pt x="319" y="249"/>
                    </a:lnTo>
                    <a:lnTo>
                      <a:pt x="306" y="296"/>
                    </a:lnTo>
                    <a:lnTo>
                      <a:pt x="284" y="335"/>
                    </a:lnTo>
                    <a:lnTo>
                      <a:pt x="241" y="390"/>
                    </a:lnTo>
                    <a:lnTo>
                      <a:pt x="213" y="416"/>
                    </a:lnTo>
                    <a:lnTo>
                      <a:pt x="194" y="417"/>
                    </a:lnTo>
                    <a:lnTo>
                      <a:pt x="177" y="417"/>
                    </a:lnTo>
                    <a:lnTo>
                      <a:pt x="154" y="382"/>
                    </a:lnTo>
                    <a:lnTo>
                      <a:pt x="126" y="370"/>
                    </a:lnTo>
                    <a:lnTo>
                      <a:pt x="100" y="330"/>
                    </a:lnTo>
                    <a:lnTo>
                      <a:pt x="75" y="291"/>
                    </a:lnTo>
                    <a:lnTo>
                      <a:pt x="48" y="258"/>
                    </a:lnTo>
                    <a:lnTo>
                      <a:pt x="23" y="195"/>
                    </a:lnTo>
                    <a:lnTo>
                      <a:pt x="15" y="161"/>
                    </a:lnTo>
                    <a:lnTo>
                      <a:pt x="14" y="132"/>
                    </a:lnTo>
                    <a:lnTo>
                      <a:pt x="0" y="55"/>
                    </a:lnTo>
                    <a:lnTo>
                      <a:pt x="13" y="25"/>
                    </a:lnTo>
                    <a:lnTo>
                      <a:pt x="14" y="25"/>
                    </a:lnTo>
                    <a:lnTo>
                      <a:pt x="21" y="24"/>
                    </a:lnTo>
                    <a:lnTo>
                      <a:pt x="29" y="22"/>
                    </a:lnTo>
                    <a:lnTo>
                      <a:pt x="43" y="21"/>
                    </a:lnTo>
                    <a:lnTo>
                      <a:pt x="57" y="19"/>
                    </a:lnTo>
                    <a:lnTo>
                      <a:pt x="73" y="16"/>
                    </a:lnTo>
                    <a:lnTo>
                      <a:pt x="91" y="14"/>
                    </a:lnTo>
                    <a:lnTo>
                      <a:pt x="111" y="12"/>
                    </a:lnTo>
                    <a:lnTo>
                      <a:pt x="129" y="10"/>
                    </a:lnTo>
                    <a:lnTo>
                      <a:pt x="147" y="8"/>
                    </a:lnTo>
                    <a:lnTo>
                      <a:pt x="165" y="5"/>
                    </a:lnTo>
                    <a:lnTo>
                      <a:pt x="181" y="3"/>
                    </a:lnTo>
                    <a:lnTo>
                      <a:pt x="195" y="1"/>
                    </a:lnTo>
                    <a:lnTo>
                      <a:pt x="208" y="1"/>
                    </a:lnTo>
                    <a:lnTo>
                      <a:pt x="216" y="0"/>
                    </a:lnTo>
                    <a:lnTo>
                      <a:pt x="221" y="1"/>
                    </a:lnTo>
                    <a:lnTo>
                      <a:pt x="224" y="1"/>
                    </a:lnTo>
                    <a:lnTo>
                      <a:pt x="229" y="2"/>
                    </a:lnTo>
                    <a:lnTo>
                      <a:pt x="233" y="3"/>
                    </a:lnTo>
                    <a:lnTo>
                      <a:pt x="240" y="5"/>
                    </a:lnTo>
                    <a:lnTo>
                      <a:pt x="245" y="8"/>
                    </a:lnTo>
                    <a:lnTo>
                      <a:pt x="251" y="11"/>
                    </a:lnTo>
                    <a:lnTo>
                      <a:pt x="257" y="13"/>
                    </a:lnTo>
                    <a:lnTo>
                      <a:pt x="264" y="16"/>
                    </a:lnTo>
                    <a:lnTo>
                      <a:pt x="270" y="19"/>
                    </a:lnTo>
                    <a:lnTo>
                      <a:pt x="276" y="22"/>
                    </a:lnTo>
                    <a:lnTo>
                      <a:pt x="281" y="24"/>
                    </a:lnTo>
                    <a:lnTo>
                      <a:pt x="286" y="27"/>
                    </a:lnTo>
                    <a:lnTo>
                      <a:pt x="289" y="29"/>
                    </a:lnTo>
                    <a:lnTo>
                      <a:pt x="293" y="31"/>
                    </a:lnTo>
                    <a:lnTo>
                      <a:pt x="294" y="31"/>
                    </a:lnTo>
                    <a:lnTo>
                      <a:pt x="295" y="32"/>
                    </a:lnTo>
                    <a:lnTo>
                      <a:pt x="325" y="76"/>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6" name="Freeform 83"/>
              <p:cNvSpPr>
                <a:spLocks/>
              </p:cNvSpPr>
              <p:nvPr/>
            </p:nvSpPr>
            <p:spPr bwMode="auto">
              <a:xfrm flipH="1">
                <a:off x="2388" y="3177"/>
                <a:ext cx="20" cy="33"/>
              </a:xfrm>
              <a:custGeom>
                <a:avLst/>
                <a:gdLst>
                  <a:gd name="T0" fmla="*/ 10 w 20"/>
                  <a:gd name="T1" fmla="*/ 0 h 33"/>
                  <a:gd name="T2" fmla="*/ 0 w 20"/>
                  <a:gd name="T3" fmla="*/ 21 h 33"/>
                  <a:gd name="T4" fmla="*/ 8 w 20"/>
                  <a:gd name="T5" fmla="*/ 33 h 33"/>
                  <a:gd name="T6" fmla="*/ 20 w 20"/>
                  <a:gd name="T7" fmla="*/ 29 h 33"/>
                  <a:gd name="T8" fmla="*/ 10 w 20"/>
                  <a:gd name="T9" fmla="*/ 0 h 33"/>
                  <a:gd name="T10" fmla="*/ 10 w 20"/>
                  <a:gd name="T11" fmla="*/ 0 h 33"/>
                  <a:gd name="T12" fmla="*/ 0 60000 65536"/>
                  <a:gd name="T13" fmla="*/ 0 60000 65536"/>
                  <a:gd name="T14" fmla="*/ 0 60000 65536"/>
                  <a:gd name="T15" fmla="*/ 0 60000 65536"/>
                  <a:gd name="T16" fmla="*/ 0 60000 65536"/>
                  <a:gd name="T17" fmla="*/ 0 60000 65536"/>
                  <a:gd name="T18" fmla="*/ 0 w 20"/>
                  <a:gd name="T19" fmla="*/ 0 h 33"/>
                  <a:gd name="T20" fmla="*/ 20 w 2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0" h="33">
                    <a:moveTo>
                      <a:pt x="10" y="0"/>
                    </a:moveTo>
                    <a:lnTo>
                      <a:pt x="0" y="21"/>
                    </a:lnTo>
                    <a:lnTo>
                      <a:pt x="8" y="33"/>
                    </a:lnTo>
                    <a:lnTo>
                      <a:pt x="20" y="29"/>
                    </a:lnTo>
                    <a:lnTo>
                      <a:pt x="10"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7" name="Freeform 84"/>
              <p:cNvSpPr>
                <a:spLocks/>
              </p:cNvSpPr>
              <p:nvPr/>
            </p:nvSpPr>
            <p:spPr bwMode="auto">
              <a:xfrm flipH="1">
                <a:off x="2146" y="3012"/>
                <a:ext cx="13" cy="24"/>
              </a:xfrm>
              <a:custGeom>
                <a:avLst/>
                <a:gdLst>
                  <a:gd name="T0" fmla="*/ 0 w 13"/>
                  <a:gd name="T1" fmla="*/ 12 h 24"/>
                  <a:gd name="T2" fmla="*/ 11 w 13"/>
                  <a:gd name="T3" fmla="*/ 24 h 24"/>
                  <a:gd name="T4" fmla="*/ 13 w 13"/>
                  <a:gd name="T5" fmla="*/ 10 h 24"/>
                  <a:gd name="T6" fmla="*/ 11 w 13"/>
                  <a:gd name="T7" fmla="*/ 0 h 24"/>
                  <a:gd name="T8" fmla="*/ 0 w 13"/>
                  <a:gd name="T9" fmla="*/ 12 h 24"/>
                  <a:gd name="T10" fmla="*/ 0 w 13"/>
                  <a:gd name="T11" fmla="*/ 12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12"/>
                    </a:moveTo>
                    <a:lnTo>
                      <a:pt x="11" y="24"/>
                    </a:lnTo>
                    <a:lnTo>
                      <a:pt x="13" y="10"/>
                    </a:lnTo>
                    <a:lnTo>
                      <a:pt x="11" y="0"/>
                    </a:lnTo>
                    <a:lnTo>
                      <a:pt x="0" y="12"/>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8" name="Freeform 85"/>
              <p:cNvSpPr>
                <a:spLocks/>
              </p:cNvSpPr>
              <p:nvPr/>
            </p:nvSpPr>
            <p:spPr bwMode="auto">
              <a:xfrm flipH="1">
                <a:off x="2266" y="3308"/>
                <a:ext cx="68" cy="24"/>
              </a:xfrm>
              <a:custGeom>
                <a:avLst/>
                <a:gdLst>
                  <a:gd name="T0" fmla="*/ 0 w 68"/>
                  <a:gd name="T1" fmla="*/ 2 h 24"/>
                  <a:gd name="T2" fmla="*/ 12 w 68"/>
                  <a:gd name="T3" fmla="*/ 4 h 24"/>
                  <a:gd name="T4" fmla="*/ 21 w 68"/>
                  <a:gd name="T5" fmla="*/ 12 h 24"/>
                  <a:gd name="T6" fmla="*/ 40 w 68"/>
                  <a:gd name="T7" fmla="*/ 14 h 24"/>
                  <a:gd name="T8" fmla="*/ 68 w 68"/>
                  <a:gd name="T9" fmla="*/ 0 h 24"/>
                  <a:gd name="T10" fmla="*/ 51 w 68"/>
                  <a:gd name="T11" fmla="*/ 23 h 24"/>
                  <a:gd name="T12" fmla="*/ 50 w 68"/>
                  <a:gd name="T13" fmla="*/ 23 h 24"/>
                  <a:gd name="T14" fmla="*/ 47 w 68"/>
                  <a:gd name="T15" fmla="*/ 23 h 24"/>
                  <a:gd name="T16" fmla="*/ 43 w 68"/>
                  <a:gd name="T17" fmla="*/ 23 h 24"/>
                  <a:gd name="T18" fmla="*/ 40 w 68"/>
                  <a:gd name="T19" fmla="*/ 24 h 24"/>
                  <a:gd name="T20" fmla="*/ 34 w 68"/>
                  <a:gd name="T21" fmla="*/ 23 h 24"/>
                  <a:gd name="T22" fmla="*/ 29 w 68"/>
                  <a:gd name="T23" fmla="*/ 23 h 24"/>
                  <a:gd name="T24" fmla="*/ 23 w 68"/>
                  <a:gd name="T25" fmla="*/ 23 h 24"/>
                  <a:gd name="T26" fmla="*/ 20 w 68"/>
                  <a:gd name="T27" fmla="*/ 23 h 24"/>
                  <a:gd name="T28" fmla="*/ 15 w 68"/>
                  <a:gd name="T29" fmla="*/ 21 h 24"/>
                  <a:gd name="T30" fmla="*/ 12 w 68"/>
                  <a:gd name="T31" fmla="*/ 19 h 24"/>
                  <a:gd name="T32" fmla="*/ 9 w 68"/>
                  <a:gd name="T33" fmla="*/ 15 h 24"/>
                  <a:gd name="T34" fmla="*/ 7 w 68"/>
                  <a:gd name="T35" fmla="*/ 12 h 24"/>
                  <a:gd name="T36" fmla="*/ 2 w 68"/>
                  <a:gd name="T37" fmla="*/ 4 h 24"/>
                  <a:gd name="T38" fmla="*/ 0 w 68"/>
                  <a:gd name="T39" fmla="*/ 2 h 24"/>
                  <a:gd name="T40" fmla="*/ 0 w 68"/>
                  <a:gd name="T41" fmla="*/ 2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24"/>
                  <a:gd name="T65" fmla="*/ 68 w 6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24">
                    <a:moveTo>
                      <a:pt x="0" y="2"/>
                    </a:moveTo>
                    <a:lnTo>
                      <a:pt x="12" y="4"/>
                    </a:lnTo>
                    <a:lnTo>
                      <a:pt x="21" y="12"/>
                    </a:lnTo>
                    <a:lnTo>
                      <a:pt x="40" y="14"/>
                    </a:lnTo>
                    <a:lnTo>
                      <a:pt x="68" y="0"/>
                    </a:lnTo>
                    <a:lnTo>
                      <a:pt x="51" y="23"/>
                    </a:lnTo>
                    <a:lnTo>
                      <a:pt x="50" y="23"/>
                    </a:lnTo>
                    <a:lnTo>
                      <a:pt x="47" y="23"/>
                    </a:lnTo>
                    <a:lnTo>
                      <a:pt x="43" y="23"/>
                    </a:lnTo>
                    <a:lnTo>
                      <a:pt x="40" y="24"/>
                    </a:lnTo>
                    <a:lnTo>
                      <a:pt x="34" y="23"/>
                    </a:lnTo>
                    <a:lnTo>
                      <a:pt x="29" y="23"/>
                    </a:lnTo>
                    <a:lnTo>
                      <a:pt x="23" y="23"/>
                    </a:lnTo>
                    <a:lnTo>
                      <a:pt x="20" y="23"/>
                    </a:lnTo>
                    <a:lnTo>
                      <a:pt x="15" y="21"/>
                    </a:lnTo>
                    <a:lnTo>
                      <a:pt x="12" y="19"/>
                    </a:lnTo>
                    <a:lnTo>
                      <a:pt x="9" y="15"/>
                    </a:lnTo>
                    <a:lnTo>
                      <a:pt x="7" y="12"/>
                    </a:lnTo>
                    <a:lnTo>
                      <a:pt x="2" y="4"/>
                    </a:lnTo>
                    <a:lnTo>
                      <a:pt x="0" y="2"/>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39" name="Freeform 86"/>
              <p:cNvSpPr>
                <a:spLocks/>
              </p:cNvSpPr>
              <p:nvPr/>
            </p:nvSpPr>
            <p:spPr bwMode="auto">
              <a:xfrm flipH="1">
                <a:off x="2162" y="2997"/>
                <a:ext cx="18" cy="60"/>
              </a:xfrm>
              <a:custGeom>
                <a:avLst/>
                <a:gdLst>
                  <a:gd name="T0" fmla="*/ 18 w 18"/>
                  <a:gd name="T1" fmla="*/ 0 h 60"/>
                  <a:gd name="T2" fmla="*/ 11 w 18"/>
                  <a:gd name="T3" fmla="*/ 16 h 60"/>
                  <a:gd name="T4" fmla="*/ 10 w 18"/>
                  <a:gd name="T5" fmla="*/ 42 h 60"/>
                  <a:gd name="T6" fmla="*/ 5 w 18"/>
                  <a:gd name="T7" fmla="*/ 60 h 60"/>
                  <a:gd name="T8" fmla="*/ 5 w 18"/>
                  <a:gd name="T9" fmla="*/ 59 h 60"/>
                  <a:gd name="T10" fmla="*/ 4 w 18"/>
                  <a:gd name="T11" fmla="*/ 57 h 60"/>
                  <a:gd name="T12" fmla="*/ 2 w 18"/>
                  <a:gd name="T13" fmla="*/ 51 h 60"/>
                  <a:gd name="T14" fmla="*/ 2 w 18"/>
                  <a:gd name="T15" fmla="*/ 47 h 60"/>
                  <a:gd name="T16" fmla="*/ 0 w 18"/>
                  <a:gd name="T17" fmla="*/ 42 h 60"/>
                  <a:gd name="T18" fmla="*/ 0 w 18"/>
                  <a:gd name="T19" fmla="*/ 38 h 60"/>
                  <a:gd name="T20" fmla="*/ 0 w 18"/>
                  <a:gd name="T21" fmla="*/ 33 h 60"/>
                  <a:gd name="T22" fmla="*/ 0 w 18"/>
                  <a:gd name="T23" fmla="*/ 31 h 60"/>
                  <a:gd name="T24" fmla="*/ 0 w 18"/>
                  <a:gd name="T25" fmla="*/ 27 h 60"/>
                  <a:gd name="T26" fmla="*/ 1 w 18"/>
                  <a:gd name="T27" fmla="*/ 23 h 60"/>
                  <a:gd name="T28" fmla="*/ 2 w 18"/>
                  <a:gd name="T29" fmla="*/ 20 h 60"/>
                  <a:gd name="T30" fmla="*/ 4 w 18"/>
                  <a:gd name="T31" fmla="*/ 15 h 60"/>
                  <a:gd name="T32" fmla="*/ 5 w 18"/>
                  <a:gd name="T33" fmla="*/ 9 h 60"/>
                  <a:gd name="T34" fmla="*/ 6 w 18"/>
                  <a:gd name="T35" fmla="*/ 6 h 60"/>
                  <a:gd name="T36" fmla="*/ 18 w 18"/>
                  <a:gd name="T37" fmla="*/ 0 h 60"/>
                  <a:gd name="T38" fmla="*/ 18 w 18"/>
                  <a:gd name="T39" fmla="*/ 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60"/>
                  <a:gd name="T62" fmla="*/ 18 w 18"/>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60">
                    <a:moveTo>
                      <a:pt x="18" y="0"/>
                    </a:moveTo>
                    <a:lnTo>
                      <a:pt x="11" y="16"/>
                    </a:lnTo>
                    <a:lnTo>
                      <a:pt x="10" y="42"/>
                    </a:lnTo>
                    <a:lnTo>
                      <a:pt x="5" y="60"/>
                    </a:lnTo>
                    <a:lnTo>
                      <a:pt x="5" y="59"/>
                    </a:lnTo>
                    <a:lnTo>
                      <a:pt x="4" y="57"/>
                    </a:lnTo>
                    <a:lnTo>
                      <a:pt x="2" y="51"/>
                    </a:lnTo>
                    <a:lnTo>
                      <a:pt x="2" y="47"/>
                    </a:lnTo>
                    <a:lnTo>
                      <a:pt x="0" y="42"/>
                    </a:lnTo>
                    <a:lnTo>
                      <a:pt x="0" y="38"/>
                    </a:lnTo>
                    <a:lnTo>
                      <a:pt x="0" y="33"/>
                    </a:lnTo>
                    <a:lnTo>
                      <a:pt x="0" y="31"/>
                    </a:lnTo>
                    <a:lnTo>
                      <a:pt x="0" y="27"/>
                    </a:lnTo>
                    <a:lnTo>
                      <a:pt x="1" y="23"/>
                    </a:lnTo>
                    <a:lnTo>
                      <a:pt x="2" y="20"/>
                    </a:lnTo>
                    <a:lnTo>
                      <a:pt x="4" y="15"/>
                    </a:lnTo>
                    <a:lnTo>
                      <a:pt x="5" y="9"/>
                    </a:lnTo>
                    <a:lnTo>
                      <a:pt x="6" y="6"/>
                    </a:lnTo>
                    <a:lnTo>
                      <a:pt x="18"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0" name="Freeform 87"/>
              <p:cNvSpPr>
                <a:spLocks/>
              </p:cNvSpPr>
              <p:nvPr/>
            </p:nvSpPr>
            <p:spPr bwMode="auto">
              <a:xfrm flipH="1">
                <a:off x="2154" y="3084"/>
                <a:ext cx="24" cy="33"/>
              </a:xfrm>
              <a:custGeom>
                <a:avLst/>
                <a:gdLst>
                  <a:gd name="T0" fmla="*/ 14 w 24"/>
                  <a:gd name="T1" fmla="*/ 0 h 33"/>
                  <a:gd name="T2" fmla="*/ 6 w 24"/>
                  <a:gd name="T3" fmla="*/ 2 h 33"/>
                  <a:gd name="T4" fmla="*/ 0 w 24"/>
                  <a:gd name="T5" fmla="*/ 16 h 33"/>
                  <a:gd name="T6" fmla="*/ 3 w 24"/>
                  <a:gd name="T7" fmla="*/ 33 h 33"/>
                  <a:gd name="T8" fmla="*/ 14 w 24"/>
                  <a:gd name="T9" fmla="*/ 28 h 33"/>
                  <a:gd name="T10" fmla="*/ 24 w 24"/>
                  <a:gd name="T11" fmla="*/ 16 h 33"/>
                  <a:gd name="T12" fmla="*/ 11 w 24"/>
                  <a:gd name="T13" fmla="*/ 22 h 33"/>
                  <a:gd name="T14" fmla="*/ 14 w 24"/>
                  <a:gd name="T15" fmla="*/ 0 h 33"/>
                  <a:gd name="T16" fmla="*/ 14 w 24"/>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3"/>
                  <a:gd name="T29" fmla="*/ 24 w 24"/>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3">
                    <a:moveTo>
                      <a:pt x="14" y="0"/>
                    </a:moveTo>
                    <a:lnTo>
                      <a:pt x="6" y="2"/>
                    </a:lnTo>
                    <a:lnTo>
                      <a:pt x="0" y="16"/>
                    </a:lnTo>
                    <a:lnTo>
                      <a:pt x="3" y="33"/>
                    </a:lnTo>
                    <a:lnTo>
                      <a:pt x="14" y="28"/>
                    </a:lnTo>
                    <a:lnTo>
                      <a:pt x="24" y="16"/>
                    </a:lnTo>
                    <a:lnTo>
                      <a:pt x="11" y="22"/>
                    </a:lnTo>
                    <a:lnTo>
                      <a:pt x="14"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1" name="Freeform 88"/>
              <p:cNvSpPr>
                <a:spLocks/>
              </p:cNvSpPr>
              <p:nvPr/>
            </p:nvSpPr>
            <p:spPr bwMode="auto">
              <a:xfrm flipH="1">
                <a:off x="2156" y="3043"/>
                <a:ext cx="14" cy="23"/>
              </a:xfrm>
              <a:custGeom>
                <a:avLst/>
                <a:gdLst>
                  <a:gd name="T0" fmla="*/ 9 w 14"/>
                  <a:gd name="T1" fmla="*/ 1 h 23"/>
                  <a:gd name="T2" fmla="*/ 14 w 14"/>
                  <a:gd name="T3" fmla="*/ 10 h 23"/>
                  <a:gd name="T4" fmla="*/ 11 w 14"/>
                  <a:gd name="T5" fmla="*/ 21 h 23"/>
                  <a:gd name="T6" fmla="*/ 2 w 14"/>
                  <a:gd name="T7" fmla="*/ 23 h 23"/>
                  <a:gd name="T8" fmla="*/ 0 w 14"/>
                  <a:gd name="T9" fmla="*/ 12 h 23"/>
                  <a:gd name="T10" fmla="*/ 2 w 14"/>
                  <a:gd name="T11" fmla="*/ 0 h 23"/>
                  <a:gd name="T12" fmla="*/ 9 w 14"/>
                  <a:gd name="T13" fmla="*/ 1 h 23"/>
                  <a:gd name="T14" fmla="*/ 9 w 14"/>
                  <a:gd name="T15" fmla="*/ 1 h 2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3"/>
                  <a:gd name="T26" fmla="*/ 14 w 14"/>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3">
                    <a:moveTo>
                      <a:pt x="9" y="1"/>
                    </a:moveTo>
                    <a:lnTo>
                      <a:pt x="14" y="10"/>
                    </a:lnTo>
                    <a:lnTo>
                      <a:pt x="11" y="21"/>
                    </a:lnTo>
                    <a:lnTo>
                      <a:pt x="2" y="23"/>
                    </a:lnTo>
                    <a:lnTo>
                      <a:pt x="0" y="12"/>
                    </a:lnTo>
                    <a:lnTo>
                      <a:pt x="2" y="0"/>
                    </a:lnTo>
                    <a:lnTo>
                      <a:pt x="9" y="1"/>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2" name="Freeform 89"/>
              <p:cNvSpPr>
                <a:spLocks/>
              </p:cNvSpPr>
              <p:nvPr/>
            </p:nvSpPr>
            <p:spPr bwMode="auto">
              <a:xfrm flipH="1">
                <a:off x="2210" y="3064"/>
                <a:ext cx="48" cy="72"/>
              </a:xfrm>
              <a:custGeom>
                <a:avLst/>
                <a:gdLst>
                  <a:gd name="T0" fmla="*/ 40 w 48"/>
                  <a:gd name="T1" fmla="*/ 0 h 72"/>
                  <a:gd name="T2" fmla="*/ 48 w 48"/>
                  <a:gd name="T3" fmla="*/ 25 h 72"/>
                  <a:gd name="T4" fmla="*/ 37 w 48"/>
                  <a:gd name="T5" fmla="*/ 60 h 72"/>
                  <a:gd name="T6" fmla="*/ 26 w 48"/>
                  <a:gd name="T7" fmla="*/ 72 h 72"/>
                  <a:gd name="T8" fmla="*/ 10 w 48"/>
                  <a:gd name="T9" fmla="*/ 72 h 72"/>
                  <a:gd name="T10" fmla="*/ 0 w 48"/>
                  <a:gd name="T11" fmla="*/ 68 h 72"/>
                  <a:gd name="T12" fmla="*/ 1 w 48"/>
                  <a:gd name="T13" fmla="*/ 42 h 72"/>
                  <a:gd name="T14" fmla="*/ 21 w 48"/>
                  <a:gd name="T15" fmla="*/ 19 h 72"/>
                  <a:gd name="T16" fmla="*/ 34 w 48"/>
                  <a:gd name="T17" fmla="*/ 6 h 72"/>
                  <a:gd name="T18" fmla="*/ 40 w 48"/>
                  <a:gd name="T19" fmla="*/ 0 h 72"/>
                  <a:gd name="T20" fmla="*/ 40 w 48"/>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72"/>
                  <a:gd name="T35" fmla="*/ 48 w 4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72">
                    <a:moveTo>
                      <a:pt x="40" y="0"/>
                    </a:moveTo>
                    <a:lnTo>
                      <a:pt x="48" y="25"/>
                    </a:lnTo>
                    <a:lnTo>
                      <a:pt x="37" y="60"/>
                    </a:lnTo>
                    <a:lnTo>
                      <a:pt x="26" y="72"/>
                    </a:lnTo>
                    <a:lnTo>
                      <a:pt x="10" y="72"/>
                    </a:lnTo>
                    <a:lnTo>
                      <a:pt x="0" y="68"/>
                    </a:lnTo>
                    <a:lnTo>
                      <a:pt x="1" y="42"/>
                    </a:lnTo>
                    <a:lnTo>
                      <a:pt x="21" y="19"/>
                    </a:lnTo>
                    <a:lnTo>
                      <a:pt x="34" y="6"/>
                    </a:lnTo>
                    <a:lnTo>
                      <a:pt x="40"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3" name="Freeform 90"/>
              <p:cNvSpPr>
                <a:spLocks/>
              </p:cNvSpPr>
              <p:nvPr/>
            </p:nvSpPr>
            <p:spPr bwMode="auto">
              <a:xfrm flipH="1">
                <a:off x="2175" y="2982"/>
                <a:ext cx="154" cy="334"/>
              </a:xfrm>
              <a:custGeom>
                <a:avLst/>
                <a:gdLst>
                  <a:gd name="T0" fmla="*/ 0 w 154"/>
                  <a:gd name="T1" fmla="*/ 323 h 334"/>
                  <a:gd name="T2" fmla="*/ 24 w 154"/>
                  <a:gd name="T3" fmla="*/ 334 h 334"/>
                  <a:gd name="T4" fmla="*/ 46 w 154"/>
                  <a:gd name="T5" fmla="*/ 330 h 334"/>
                  <a:gd name="T6" fmla="*/ 62 w 154"/>
                  <a:gd name="T7" fmla="*/ 319 h 334"/>
                  <a:gd name="T8" fmla="*/ 78 w 154"/>
                  <a:gd name="T9" fmla="*/ 322 h 334"/>
                  <a:gd name="T10" fmla="*/ 113 w 154"/>
                  <a:gd name="T11" fmla="*/ 283 h 334"/>
                  <a:gd name="T12" fmla="*/ 136 w 154"/>
                  <a:gd name="T13" fmla="*/ 240 h 334"/>
                  <a:gd name="T14" fmla="*/ 149 w 154"/>
                  <a:gd name="T15" fmla="*/ 193 h 334"/>
                  <a:gd name="T16" fmla="*/ 146 w 154"/>
                  <a:gd name="T17" fmla="*/ 139 h 334"/>
                  <a:gd name="T18" fmla="*/ 145 w 154"/>
                  <a:gd name="T19" fmla="*/ 91 h 334"/>
                  <a:gd name="T20" fmla="*/ 153 w 154"/>
                  <a:gd name="T21" fmla="*/ 82 h 334"/>
                  <a:gd name="T22" fmla="*/ 154 w 154"/>
                  <a:gd name="T23" fmla="*/ 27 h 334"/>
                  <a:gd name="T24" fmla="*/ 97 w 154"/>
                  <a:gd name="T25" fmla="*/ 0 h 334"/>
                  <a:gd name="T26" fmla="*/ 105 w 154"/>
                  <a:gd name="T27" fmla="*/ 7 h 334"/>
                  <a:gd name="T28" fmla="*/ 111 w 154"/>
                  <a:gd name="T29" fmla="*/ 11 h 334"/>
                  <a:gd name="T30" fmla="*/ 114 w 154"/>
                  <a:gd name="T31" fmla="*/ 16 h 334"/>
                  <a:gd name="T32" fmla="*/ 119 w 154"/>
                  <a:gd name="T33" fmla="*/ 22 h 334"/>
                  <a:gd name="T34" fmla="*/ 123 w 154"/>
                  <a:gd name="T35" fmla="*/ 29 h 334"/>
                  <a:gd name="T36" fmla="*/ 125 w 154"/>
                  <a:gd name="T37" fmla="*/ 36 h 334"/>
                  <a:gd name="T38" fmla="*/ 125 w 154"/>
                  <a:gd name="T39" fmla="*/ 38 h 334"/>
                  <a:gd name="T40" fmla="*/ 126 w 154"/>
                  <a:gd name="T41" fmla="*/ 42 h 334"/>
                  <a:gd name="T42" fmla="*/ 126 w 154"/>
                  <a:gd name="T43" fmla="*/ 47 h 334"/>
                  <a:gd name="T44" fmla="*/ 127 w 154"/>
                  <a:gd name="T45" fmla="*/ 51 h 334"/>
                  <a:gd name="T46" fmla="*/ 127 w 154"/>
                  <a:gd name="T47" fmla="*/ 57 h 334"/>
                  <a:gd name="T48" fmla="*/ 127 w 154"/>
                  <a:gd name="T49" fmla="*/ 62 h 334"/>
                  <a:gd name="T50" fmla="*/ 128 w 154"/>
                  <a:gd name="T51" fmla="*/ 68 h 334"/>
                  <a:gd name="T52" fmla="*/ 129 w 154"/>
                  <a:gd name="T53" fmla="*/ 73 h 334"/>
                  <a:gd name="T54" fmla="*/ 129 w 154"/>
                  <a:gd name="T55" fmla="*/ 79 h 334"/>
                  <a:gd name="T56" fmla="*/ 129 w 154"/>
                  <a:gd name="T57" fmla="*/ 83 h 334"/>
                  <a:gd name="T58" fmla="*/ 129 w 154"/>
                  <a:gd name="T59" fmla="*/ 87 h 334"/>
                  <a:gd name="T60" fmla="*/ 129 w 154"/>
                  <a:gd name="T61" fmla="*/ 92 h 334"/>
                  <a:gd name="T62" fmla="*/ 129 w 154"/>
                  <a:gd name="T63" fmla="*/ 97 h 334"/>
                  <a:gd name="T64" fmla="*/ 130 w 154"/>
                  <a:gd name="T65" fmla="*/ 101 h 334"/>
                  <a:gd name="T66" fmla="*/ 105 w 154"/>
                  <a:gd name="T67" fmla="*/ 176 h 334"/>
                  <a:gd name="T68" fmla="*/ 80 w 154"/>
                  <a:gd name="T69" fmla="*/ 236 h 334"/>
                  <a:gd name="T70" fmla="*/ 63 w 154"/>
                  <a:gd name="T71" fmla="*/ 226 h 334"/>
                  <a:gd name="T72" fmla="*/ 46 w 154"/>
                  <a:gd name="T73" fmla="*/ 200 h 334"/>
                  <a:gd name="T74" fmla="*/ 35 w 154"/>
                  <a:gd name="T75" fmla="*/ 193 h 334"/>
                  <a:gd name="T76" fmla="*/ 51 w 154"/>
                  <a:gd name="T77" fmla="*/ 231 h 334"/>
                  <a:gd name="T78" fmla="*/ 49 w 154"/>
                  <a:gd name="T79" fmla="*/ 245 h 334"/>
                  <a:gd name="T80" fmla="*/ 25 w 154"/>
                  <a:gd name="T81" fmla="*/ 228 h 334"/>
                  <a:gd name="T82" fmla="*/ 36 w 154"/>
                  <a:gd name="T83" fmla="*/ 245 h 334"/>
                  <a:gd name="T84" fmla="*/ 40 w 154"/>
                  <a:gd name="T85" fmla="*/ 263 h 334"/>
                  <a:gd name="T86" fmla="*/ 40 w 154"/>
                  <a:gd name="T87" fmla="*/ 295 h 334"/>
                  <a:gd name="T88" fmla="*/ 0 w 154"/>
                  <a:gd name="T89" fmla="*/ 323 h 334"/>
                  <a:gd name="T90" fmla="*/ 0 w 154"/>
                  <a:gd name="T91" fmla="*/ 323 h 3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4"/>
                  <a:gd name="T139" fmla="*/ 0 h 334"/>
                  <a:gd name="T140" fmla="*/ 154 w 154"/>
                  <a:gd name="T141" fmla="*/ 334 h 3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4" h="334">
                    <a:moveTo>
                      <a:pt x="0" y="323"/>
                    </a:moveTo>
                    <a:lnTo>
                      <a:pt x="24" y="334"/>
                    </a:lnTo>
                    <a:lnTo>
                      <a:pt x="46" y="330"/>
                    </a:lnTo>
                    <a:lnTo>
                      <a:pt x="62" y="319"/>
                    </a:lnTo>
                    <a:lnTo>
                      <a:pt x="78" y="322"/>
                    </a:lnTo>
                    <a:lnTo>
                      <a:pt x="113" y="283"/>
                    </a:lnTo>
                    <a:lnTo>
                      <a:pt x="136" y="240"/>
                    </a:lnTo>
                    <a:lnTo>
                      <a:pt x="149" y="193"/>
                    </a:lnTo>
                    <a:lnTo>
                      <a:pt x="146" y="139"/>
                    </a:lnTo>
                    <a:lnTo>
                      <a:pt x="145" y="91"/>
                    </a:lnTo>
                    <a:lnTo>
                      <a:pt x="153" y="82"/>
                    </a:lnTo>
                    <a:lnTo>
                      <a:pt x="154" y="27"/>
                    </a:lnTo>
                    <a:lnTo>
                      <a:pt x="97" y="0"/>
                    </a:lnTo>
                    <a:lnTo>
                      <a:pt x="105" y="7"/>
                    </a:lnTo>
                    <a:lnTo>
                      <a:pt x="111" y="11"/>
                    </a:lnTo>
                    <a:lnTo>
                      <a:pt x="114" y="16"/>
                    </a:lnTo>
                    <a:lnTo>
                      <a:pt x="119" y="22"/>
                    </a:lnTo>
                    <a:lnTo>
                      <a:pt x="123" y="29"/>
                    </a:lnTo>
                    <a:lnTo>
                      <a:pt x="125" y="36"/>
                    </a:lnTo>
                    <a:lnTo>
                      <a:pt x="125" y="38"/>
                    </a:lnTo>
                    <a:lnTo>
                      <a:pt x="126" y="42"/>
                    </a:lnTo>
                    <a:lnTo>
                      <a:pt x="126" y="47"/>
                    </a:lnTo>
                    <a:lnTo>
                      <a:pt x="127" y="51"/>
                    </a:lnTo>
                    <a:lnTo>
                      <a:pt x="127" y="57"/>
                    </a:lnTo>
                    <a:lnTo>
                      <a:pt x="127" y="62"/>
                    </a:lnTo>
                    <a:lnTo>
                      <a:pt x="128" y="68"/>
                    </a:lnTo>
                    <a:lnTo>
                      <a:pt x="129" y="73"/>
                    </a:lnTo>
                    <a:lnTo>
                      <a:pt x="129" y="79"/>
                    </a:lnTo>
                    <a:lnTo>
                      <a:pt x="129" y="83"/>
                    </a:lnTo>
                    <a:lnTo>
                      <a:pt x="129" y="87"/>
                    </a:lnTo>
                    <a:lnTo>
                      <a:pt x="129" y="92"/>
                    </a:lnTo>
                    <a:lnTo>
                      <a:pt x="129" y="97"/>
                    </a:lnTo>
                    <a:lnTo>
                      <a:pt x="130" y="101"/>
                    </a:lnTo>
                    <a:lnTo>
                      <a:pt x="105" y="176"/>
                    </a:lnTo>
                    <a:lnTo>
                      <a:pt x="80" y="236"/>
                    </a:lnTo>
                    <a:lnTo>
                      <a:pt x="63" y="226"/>
                    </a:lnTo>
                    <a:lnTo>
                      <a:pt x="46" y="200"/>
                    </a:lnTo>
                    <a:lnTo>
                      <a:pt x="35" y="193"/>
                    </a:lnTo>
                    <a:lnTo>
                      <a:pt x="51" y="231"/>
                    </a:lnTo>
                    <a:lnTo>
                      <a:pt x="49" y="245"/>
                    </a:lnTo>
                    <a:lnTo>
                      <a:pt x="25" y="228"/>
                    </a:lnTo>
                    <a:lnTo>
                      <a:pt x="36" y="245"/>
                    </a:lnTo>
                    <a:lnTo>
                      <a:pt x="40" y="263"/>
                    </a:lnTo>
                    <a:lnTo>
                      <a:pt x="40" y="295"/>
                    </a:lnTo>
                    <a:lnTo>
                      <a:pt x="0" y="323"/>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4" name="Freeform 91"/>
              <p:cNvSpPr>
                <a:spLocks/>
              </p:cNvSpPr>
              <p:nvPr/>
            </p:nvSpPr>
            <p:spPr bwMode="auto">
              <a:xfrm flipH="1">
                <a:off x="2305" y="3265"/>
                <a:ext cx="56" cy="27"/>
              </a:xfrm>
              <a:custGeom>
                <a:avLst/>
                <a:gdLst>
                  <a:gd name="T0" fmla="*/ 50 w 56"/>
                  <a:gd name="T1" fmla="*/ 0 h 27"/>
                  <a:gd name="T2" fmla="*/ 48 w 56"/>
                  <a:gd name="T3" fmla="*/ 0 h 27"/>
                  <a:gd name="T4" fmla="*/ 45 w 56"/>
                  <a:gd name="T5" fmla="*/ 0 h 27"/>
                  <a:gd name="T6" fmla="*/ 39 w 56"/>
                  <a:gd name="T7" fmla="*/ 0 h 27"/>
                  <a:gd name="T8" fmla="*/ 34 w 56"/>
                  <a:gd name="T9" fmla="*/ 0 h 27"/>
                  <a:gd name="T10" fmla="*/ 27 w 56"/>
                  <a:gd name="T11" fmla="*/ 0 h 27"/>
                  <a:gd name="T12" fmla="*/ 23 w 56"/>
                  <a:gd name="T13" fmla="*/ 0 h 27"/>
                  <a:gd name="T14" fmla="*/ 18 w 56"/>
                  <a:gd name="T15" fmla="*/ 0 h 27"/>
                  <a:gd name="T16" fmla="*/ 16 w 56"/>
                  <a:gd name="T17" fmla="*/ 1 h 27"/>
                  <a:gd name="T18" fmla="*/ 11 w 56"/>
                  <a:gd name="T19" fmla="*/ 2 h 27"/>
                  <a:gd name="T20" fmla="*/ 7 w 56"/>
                  <a:gd name="T21" fmla="*/ 7 h 27"/>
                  <a:gd name="T22" fmla="*/ 2 w 56"/>
                  <a:gd name="T23" fmla="*/ 9 h 27"/>
                  <a:gd name="T24" fmla="*/ 0 w 56"/>
                  <a:gd name="T25" fmla="*/ 10 h 27"/>
                  <a:gd name="T26" fmla="*/ 5 w 56"/>
                  <a:gd name="T27" fmla="*/ 23 h 27"/>
                  <a:gd name="T28" fmla="*/ 43 w 56"/>
                  <a:gd name="T29" fmla="*/ 27 h 27"/>
                  <a:gd name="T30" fmla="*/ 56 w 56"/>
                  <a:gd name="T31" fmla="*/ 12 h 27"/>
                  <a:gd name="T32" fmla="*/ 50 w 56"/>
                  <a:gd name="T33" fmla="*/ 0 h 27"/>
                  <a:gd name="T34" fmla="*/ 50 w 56"/>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7"/>
                  <a:gd name="T56" fmla="*/ 56 w 5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7">
                    <a:moveTo>
                      <a:pt x="50" y="0"/>
                    </a:moveTo>
                    <a:lnTo>
                      <a:pt x="48" y="0"/>
                    </a:lnTo>
                    <a:lnTo>
                      <a:pt x="45" y="0"/>
                    </a:lnTo>
                    <a:lnTo>
                      <a:pt x="39" y="0"/>
                    </a:lnTo>
                    <a:lnTo>
                      <a:pt x="34" y="0"/>
                    </a:lnTo>
                    <a:lnTo>
                      <a:pt x="27" y="0"/>
                    </a:lnTo>
                    <a:lnTo>
                      <a:pt x="23" y="0"/>
                    </a:lnTo>
                    <a:lnTo>
                      <a:pt x="18" y="0"/>
                    </a:lnTo>
                    <a:lnTo>
                      <a:pt x="16" y="1"/>
                    </a:lnTo>
                    <a:lnTo>
                      <a:pt x="11" y="2"/>
                    </a:lnTo>
                    <a:lnTo>
                      <a:pt x="7" y="7"/>
                    </a:lnTo>
                    <a:lnTo>
                      <a:pt x="2" y="9"/>
                    </a:lnTo>
                    <a:lnTo>
                      <a:pt x="0" y="10"/>
                    </a:lnTo>
                    <a:lnTo>
                      <a:pt x="5" y="23"/>
                    </a:lnTo>
                    <a:lnTo>
                      <a:pt x="43" y="27"/>
                    </a:lnTo>
                    <a:lnTo>
                      <a:pt x="56" y="12"/>
                    </a:lnTo>
                    <a:lnTo>
                      <a:pt x="50"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5" name="Freeform 92"/>
              <p:cNvSpPr>
                <a:spLocks/>
              </p:cNvSpPr>
              <p:nvPr/>
            </p:nvSpPr>
            <p:spPr bwMode="auto">
              <a:xfrm flipH="1">
                <a:off x="2289" y="3224"/>
                <a:ext cx="15" cy="18"/>
              </a:xfrm>
              <a:custGeom>
                <a:avLst/>
                <a:gdLst>
                  <a:gd name="T0" fmla="*/ 15 w 15"/>
                  <a:gd name="T1" fmla="*/ 4 h 18"/>
                  <a:gd name="T2" fmla="*/ 10 w 15"/>
                  <a:gd name="T3" fmla="*/ 0 h 18"/>
                  <a:gd name="T4" fmla="*/ 0 w 15"/>
                  <a:gd name="T5" fmla="*/ 6 h 18"/>
                  <a:gd name="T6" fmla="*/ 0 w 15"/>
                  <a:gd name="T7" fmla="*/ 18 h 18"/>
                  <a:gd name="T8" fmla="*/ 15 w 15"/>
                  <a:gd name="T9" fmla="*/ 4 h 18"/>
                  <a:gd name="T10" fmla="*/ 15 w 15"/>
                  <a:gd name="T11" fmla="*/ 4 h 18"/>
                  <a:gd name="T12" fmla="*/ 0 60000 65536"/>
                  <a:gd name="T13" fmla="*/ 0 60000 65536"/>
                  <a:gd name="T14" fmla="*/ 0 60000 65536"/>
                  <a:gd name="T15" fmla="*/ 0 60000 65536"/>
                  <a:gd name="T16" fmla="*/ 0 60000 65536"/>
                  <a:gd name="T17" fmla="*/ 0 60000 65536"/>
                  <a:gd name="T18" fmla="*/ 0 w 15"/>
                  <a:gd name="T19" fmla="*/ 0 h 18"/>
                  <a:gd name="T20" fmla="*/ 15 w 1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5" h="18">
                    <a:moveTo>
                      <a:pt x="15" y="4"/>
                    </a:moveTo>
                    <a:lnTo>
                      <a:pt x="10" y="0"/>
                    </a:lnTo>
                    <a:lnTo>
                      <a:pt x="0" y="6"/>
                    </a:lnTo>
                    <a:lnTo>
                      <a:pt x="0" y="18"/>
                    </a:lnTo>
                    <a:lnTo>
                      <a:pt x="15" y="4"/>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6" name="Freeform 93"/>
              <p:cNvSpPr>
                <a:spLocks/>
              </p:cNvSpPr>
              <p:nvPr/>
            </p:nvSpPr>
            <p:spPr bwMode="auto">
              <a:xfrm flipH="1">
                <a:off x="2315" y="3092"/>
                <a:ext cx="37" cy="106"/>
              </a:xfrm>
              <a:custGeom>
                <a:avLst/>
                <a:gdLst>
                  <a:gd name="T0" fmla="*/ 37 w 37"/>
                  <a:gd name="T1" fmla="*/ 86 h 106"/>
                  <a:gd name="T2" fmla="*/ 37 w 37"/>
                  <a:gd name="T3" fmla="*/ 75 h 106"/>
                  <a:gd name="T4" fmla="*/ 23 w 37"/>
                  <a:gd name="T5" fmla="*/ 66 h 106"/>
                  <a:gd name="T6" fmla="*/ 37 w 37"/>
                  <a:gd name="T7" fmla="*/ 66 h 106"/>
                  <a:gd name="T8" fmla="*/ 17 w 37"/>
                  <a:gd name="T9" fmla="*/ 42 h 106"/>
                  <a:gd name="T10" fmla="*/ 9 w 37"/>
                  <a:gd name="T11" fmla="*/ 0 h 106"/>
                  <a:gd name="T12" fmla="*/ 6 w 37"/>
                  <a:gd name="T13" fmla="*/ 40 h 106"/>
                  <a:gd name="T14" fmla="*/ 6 w 37"/>
                  <a:gd name="T15" fmla="*/ 62 h 106"/>
                  <a:gd name="T16" fmla="*/ 0 w 37"/>
                  <a:gd name="T17" fmla="*/ 75 h 106"/>
                  <a:gd name="T18" fmla="*/ 1 w 37"/>
                  <a:gd name="T19" fmla="*/ 106 h 106"/>
                  <a:gd name="T20" fmla="*/ 11 w 37"/>
                  <a:gd name="T21" fmla="*/ 97 h 106"/>
                  <a:gd name="T22" fmla="*/ 12 w 37"/>
                  <a:gd name="T23" fmla="*/ 73 h 106"/>
                  <a:gd name="T24" fmla="*/ 27 w 37"/>
                  <a:gd name="T25" fmla="*/ 83 h 106"/>
                  <a:gd name="T26" fmla="*/ 26 w 37"/>
                  <a:gd name="T27" fmla="*/ 99 h 106"/>
                  <a:gd name="T28" fmla="*/ 37 w 37"/>
                  <a:gd name="T29" fmla="*/ 86 h 106"/>
                  <a:gd name="T30" fmla="*/ 37 w 37"/>
                  <a:gd name="T31" fmla="*/ 86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106"/>
                  <a:gd name="T50" fmla="*/ 37 w 3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106">
                    <a:moveTo>
                      <a:pt x="37" y="86"/>
                    </a:moveTo>
                    <a:lnTo>
                      <a:pt x="37" y="75"/>
                    </a:lnTo>
                    <a:lnTo>
                      <a:pt x="23" y="66"/>
                    </a:lnTo>
                    <a:lnTo>
                      <a:pt x="37" y="66"/>
                    </a:lnTo>
                    <a:lnTo>
                      <a:pt x="17" y="42"/>
                    </a:lnTo>
                    <a:lnTo>
                      <a:pt x="9" y="0"/>
                    </a:lnTo>
                    <a:lnTo>
                      <a:pt x="6" y="40"/>
                    </a:lnTo>
                    <a:lnTo>
                      <a:pt x="6" y="62"/>
                    </a:lnTo>
                    <a:lnTo>
                      <a:pt x="0" y="75"/>
                    </a:lnTo>
                    <a:lnTo>
                      <a:pt x="1" y="106"/>
                    </a:lnTo>
                    <a:lnTo>
                      <a:pt x="11" y="97"/>
                    </a:lnTo>
                    <a:lnTo>
                      <a:pt x="12" y="73"/>
                    </a:lnTo>
                    <a:lnTo>
                      <a:pt x="27" y="83"/>
                    </a:lnTo>
                    <a:lnTo>
                      <a:pt x="26" y="99"/>
                    </a:lnTo>
                    <a:lnTo>
                      <a:pt x="37" y="86"/>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7" name="Freeform 94"/>
              <p:cNvSpPr>
                <a:spLocks/>
              </p:cNvSpPr>
              <p:nvPr/>
            </p:nvSpPr>
            <p:spPr bwMode="auto">
              <a:xfrm flipH="1">
                <a:off x="2314" y="3201"/>
                <a:ext cx="56" cy="21"/>
              </a:xfrm>
              <a:custGeom>
                <a:avLst/>
                <a:gdLst>
                  <a:gd name="T0" fmla="*/ 56 w 56"/>
                  <a:gd name="T1" fmla="*/ 21 h 21"/>
                  <a:gd name="T2" fmla="*/ 39 w 56"/>
                  <a:gd name="T3" fmla="*/ 21 h 21"/>
                  <a:gd name="T4" fmla="*/ 24 w 56"/>
                  <a:gd name="T5" fmla="*/ 18 h 21"/>
                  <a:gd name="T6" fmla="*/ 19 w 56"/>
                  <a:gd name="T7" fmla="*/ 12 h 21"/>
                  <a:gd name="T8" fmla="*/ 13 w 56"/>
                  <a:gd name="T9" fmla="*/ 15 h 21"/>
                  <a:gd name="T10" fmla="*/ 14 w 56"/>
                  <a:gd name="T11" fmla="*/ 21 h 21"/>
                  <a:gd name="T12" fmla="*/ 2 w 56"/>
                  <a:gd name="T13" fmla="*/ 20 h 21"/>
                  <a:gd name="T14" fmla="*/ 0 w 56"/>
                  <a:gd name="T15" fmla="*/ 4 h 21"/>
                  <a:gd name="T16" fmla="*/ 23 w 56"/>
                  <a:gd name="T17" fmla="*/ 0 h 21"/>
                  <a:gd name="T18" fmla="*/ 46 w 56"/>
                  <a:gd name="T19" fmla="*/ 9 h 21"/>
                  <a:gd name="T20" fmla="*/ 56 w 56"/>
                  <a:gd name="T21" fmla="*/ 21 h 21"/>
                  <a:gd name="T22" fmla="*/ 56 w 56"/>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21"/>
                  <a:gd name="T38" fmla="*/ 56 w 56"/>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21">
                    <a:moveTo>
                      <a:pt x="56" y="21"/>
                    </a:moveTo>
                    <a:lnTo>
                      <a:pt x="39" y="21"/>
                    </a:lnTo>
                    <a:lnTo>
                      <a:pt x="24" y="18"/>
                    </a:lnTo>
                    <a:lnTo>
                      <a:pt x="19" y="12"/>
                    </a:lnTo>
                    <a:lnTo>
                      <a:pt x="13" y="15"/>
                    </a:lnTo>
                    <a:lnTo>
                      <a:pt x="14" y="21"/>
                    </a:lnTo>
                    <a:lnTo>
                      <a:pt x="2" y="20"/>
                    </a:lnTo>
                    <a:lnTo>
                      <a:pt x="0" y="4"/>
                    </a:lnTo>
                    <a:lnTo>
                      <a:pt x="23" y="0"/>
                    </a:lnTo>
                    <a:lnTo>
                      <a:pt x="46" y="9"/>
                    </a:lnTo>
                    <a:lnTo>
                      <a:pt x="56" y="21"/>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8" name="Freeform 95"/>
              <p:cNvSpPr>
                <a:spLocks/>
              </p:cNvSpPr>
              <p:nvPr/>
            </p:nvSpPr>
            <p:spPr bwMode="auto">
              <a:xfrm flipH="1">
                <a:off x="2278" y="2946"/>
                <a:ext cx="143" cy="113"/>
              </a:xfrm>
              <a:custGeom>
                <a:avLst/>
                <a:gdLst>
                  <a:gd name="T0" fmla="*/ 102 w 143"/>
                  <a:gd name="T1" fmla="*/ 0 h 113"/>
                  <a:gd name="T2" fmla="*/ 106 w 143"/>
                  <a:gd name="T3" fmla="*/ 51 h 113"/>
                  <a:gd name="T4" fmla="*/ 96 w 143"/>
                  <a:gd name="T5" fmla="*/ 84 h 113"/>
                  <a:gd name="T6" fmla="*/ 121 w 143"/>
                  <a:gd name="T7" fmla="*/ 82 h 113"/>
                  <a:gd name="T8" fmla="*/ 143 w 143"/>
                  <a:gd name="T9" fmla="*/ 82 h 113"/>
                  <a:gd name="T10" fmla="*/ 122 w 143"/>
                  <a:gd name="T11" fmla="*/ 97 h 113"/>
                  <a:gd name="T12" fmla="*/ 78 w 143"/>
                  <a:gd name="T13" fmla="*/ 111 h 113"/>
                  <a:gd name="T14" fmla="*/ 41 w 143"/>
                  <a:gd name="T15" fmla="*/ 63 h 113"/>
                  <a:gd name="T16" fmla="*/ 46 w 143"/>
                  <a:gd name="T17" fmla="*/ 96 h 113"/>
                  <a:gd name="T18" fmla="*/ 33 w 143"/>
                  <a:gd name="T19" fmla="*/ 113 h 113"/>
                  <a:gd name="T20" fmla="*/ 0 w 143"/>
                  <a:gd name="T21" fmla="*/ 107 h 113"/>
                  <a:gd name="T22" fmla="*/ 8 w 143"/>
                  <a:gd name="T23" fmla="*/ 60 h 113"/>
                  <a:gd name="T24" fmla="*/ 1 w 143"/>
                  <a:gd name="T25" fmla="*/ 34 h 113"/>
                  <a:gd name="T26" fmla="*/ 56 w 143"/>
                  <a:gd name="T27" fmla="*/ 7 h 113"/>
                  <a:gd name="T28" fmla="*/ 102 w 143"/>
                  <a:gd name="T29" fmla="*/ 0 h 113"/>
                  <a:gd name="T30" fmla="*/ 102 w 143"/>
                  <a:gd name="T31" fmla="*/ 0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113"/>
                  <a:gd name="T50" fmla="*/ 143 w 143"/>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113">
                    <a:moveTo>
                      <a:pt x="102" y="0"/>
                    </a:moveTo>
                    <a:lnTo>
                      <a:pt x="106" y="51"/>
                    </a:lnTo>
                    <a:lnTo>
                      <a:pt x="96" y="84"/>
                    </a:lnTo>
                    <a:lnTo>
                      <a:pt x="121" y="82"/>
                    </a:lnTo>
                    <a:lnTo>
                      <a:pt x="143" y="82"/>
                    </a:lnTo>
                    <a:lnTo>
                      <a:pt x="122" y="97"/>
                    </a:lnTo>
                    <a:lnTo>
                      <a:pt x="78" y="111"/>
                    </a:lnTo>
                    <a:lnTo>
                      <a:pt x="41" y="63"/>
                    </a:lnTo>
                    <a:lnTo>
                      <a:pt x="46" y="96"/>
                    </a:lnTo>
                    <a:lnTo>
                      <a:pt x="33" y="113"/>
                    </a:lnTo>
                    <a:lnTo>
                      <a:pt x="0" y="107"/>
                    </a:lnTo>
                    <a:lnTo>
                      <a:pt x="8" y="60"/>
                    </a:lnTo>
                    <a:lnTo>
                      <a:pt x="1" y="34"/>
                    </a:lnTo>
                    <a:lnTo>
                      <a:pt x="56" y="7"/>
                    </a:lnTo>
                    <a:lnTo>
                      <a:pt x="102"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49" name="Freeform 96"/>
              <p:cNvSpPr>
                <a:spLocks/>
              </p:cNvSpPr>
              <p:nvPr/>
            </p:nvSpPr>
            <p:spPr bwMode="auto">
              <a:xfrm flipH="1">
                <a:off x="2411" y="3076"/>
                <a:ext cx="34" cy="19"/>
              </a:xfrm>
              <a:custGeom>
                <a:avLst/>
                <a:gdLst>
                  <a:gd name="T0" fmla="*/ 33 w 34"/>
                  <a:gd name="T1" fmla="*/ 11 h 19"/>
                  <a:gd name="T2" fmla="*/ 16 w 34"/>
                  <a:gd name="T3" fmla="*/ 19 h 19"/>
                  <a:gd name="T4" fmla="*/ 0 w 34"/>
                  <a:gd name="T5" fmla="*/ 10 h 19"/>
                  <a:gd name="T6" fmla="*/ 11 w 34"/>
                  <a:gd name="T7" fmla="*/ 1 h 19"/>
                  <a:gd name="T8" fmla="*/ 27 w 34"/>
                  <a:gd name="T9" fmla="*/ 0 h 19"/>
                  <a:gd name="T10" fmla="*/ 34 w 34"/>
                  <a:gd name="T11" fmla="*/ 5 h 19"/>
                  <a:gd name="T12" fmla="*/ 33 w 34"/>
                  <a:gd name="T13" fmla="*/ 11 h 19"/>
                  <a:gd name="T14" fmla="*/ 33 w 34"/>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9"/>
                  <a:gd name="T26" fmla="*/ 34 w 34"/>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9">
                    <a:moveTo>
                      <a:pt x="33" y="11"/>
                    </a:moveTo>
                    <a:lnTo>
                      <a:pt x="16" y="19"/>
                    </a:lnTo>
                    <a:lnTo>
                      <a:pt x="0" y="10"/>
                    </a:lnTo>
                    <a:lnTo>
                      <a:pt x="11" y="1"/>
                    </a:lnTo>
                    <a:lnTo>
                      <a:pt x="27" y="0"/>
                    </a:lnTo>
                    <a:lnTo>
                      <a:pt x="34" y="5"/>
                    </a:lnTo>
                    <a:lnTo>
                      <a:pt x="33" y="11"/>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0" name="Freeform 97"/>
              <p:cNvSpPr>
                <a:spLocks/>
              </p:cNvSpPr>
              <p:nvPr/>
            </p:nvSpPr>
            <p:spPr bwMode="auto">
              <a:xfrm flipH="1">
                <a:off x="2378" y="3086"/>
                <a:ext cx="17" cy="112"/>
              </a:xfrm>
              <a:custGeom>
                <a:avLst/>
                <a:gdLst>
                  <a:gd name="T0" fmla="*/ 12 w 17"/>
                  <a:gd name="T1" fmla="*/ 17 h 112"/>
                  <a:gd name="T2" fmla="*/ 8 w 17"/>
                  <a:gd name="T3" fmla="*/ 54 h 112"/>
                  <a:gd name="T4" fmla="*/ 14 w 17"/>
                  <a:gd name="T5" fmla="*/ 78 h 112"/>
                  <a:gd name="T6" fmla="*/ 12 w 17"/>
                  <a:gd name="T7" fmla="*/ 98 h 112"/>
                  <a:gd name="T8" fmla="*/ 17 w 17"/>
                  <a:gd name="T9" fmla="*/ 112 h 112"/>
                  <a:gd name="T10" fmla="*/ 0 w 17"/>
                  <a:gd name="T11" fmla="*/ 98 h 112"/>
                  <a:gd name="T12" fmla="*/ 0 w 17"/>
                  <a:gd name="T13" fmla="*/ 78 h 112"/>
                  <a:gd name="T14" fmla="*/ 1 w 17"/>
                  <a:gd name="T15" fmla="*/ 41 h 112"/>
                  <a:gd name="T16" fmla="*/ 0 w 17"/>
                  <a:gd name="T17" fmla="*/ 0 h 112"/>
                  <a:gd name="T18" fmla="*/ 9 w 17"/>
                  <a:gd name="T19" fmla="*/ 6 h 112"/>
                  <a:gd name="T20" fmla="*/ 12 w 17"/>
                  <a:gd name="T21" fmla="*/ 17 h 112"/>
                  <a:gd name="T22" fmla="*/ 12 w 17"/>
                  <a:gd name="T23" fmla="*/ 17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
                  <a:gd name="T38" fmla="*/ 17 w 17"/>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
                    <a:moveTo>
                      <a:pt x="12" y="17"/>
                    </a:moveTo>
                    <a:lnTo>
                      <a:pt x="8" y="54"/>
                    </a:lnTo>
                    <a:lnTo>
                      <a:pt x="14" y="78"/>
                    </a:lnTo>
                    <a:lnTo>
                      <a:pt x="12" y="98"/>
                    </a:lnTo>
                    <a:lnTo>
                      <a:pt x="17" y="112"/>
                    </a:lnTo>
                    <a:lnTo>
                      <a:pt x="0" y="98"/>
                    </a:lnTo>
                    <a:lnTo>
                      <a:pt x="0" y="78"/>
                    </a:lnTo>
                    <a:lnTo>
                      <a:pt x="1" y="41"/>
                    </a:lnTo>
                    <a:lnTo>
                      <a:pt x="0" y="0"/>
                    </a:lnTo>
                    <a:lnTo>
                      <a:pt x="9" y="6"/>
                    </a:lnTo>
                    <a:lnTo>
                      <a:pt x="12" y="17"/>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1" name="Freeform 98"/>
              <p:cNvSpPr>
                <a:spLocks/>
              </p:cNvSpPr>
              <p:nvPr/>
            </p:nvSpPr>
            <p:spPr bwMode="auto">
              <a:xfrm flipH="1">
                <a:off x="2395" y="3089"/>
                <a:ext cx="67" cy="86"/>
              </a:xfrm>
              <a:custGeom>
                <a:avLst/>
                <a:gdLst>
                  <a:gd name="T0" fmla="*/ 60 w 67"/>
                  <a:gd name="T1" fmla="*/ 33 h 86"/>
                  <a:gd name="T2" fmla="*/ 54 w 67"/>
                  <a:gd name="T3" fmla="*/ 57 h 86"/>
                  <a:gd name="T4" fmla="*/ 56 w 67"/>
                  <a:gd name="T5" fmla="*/ 76 h 86"/>
                  <a:gd name="T6" fmla="*/ 33 w 67"/>
                  <a:gd name="T7" fmla="*/ 86 h 86"/>
                  <a:gd name="T8" fmla="*/ 32 w 67"/>
                  <a:gd name="T9" fmla="*/ 54 h 86"/>
                  <a:gd name="T10" fmla="*/ 11 w 67"/>
                  <a:gd name="T11" fmla="*/ 33 h 86"/>
                  <a:gd name="T12" fmla="*/ 2 w 67"/>
                  <a:gd name="T13" fmla="*/ 24 h 86"/>
                  <a:gd name="T14" fmla="*/ 0 w 67"/>
                  <a:gd name="T15" fmla="*/ 8 h 86"/>
                  <a:gd name="T16" fmla="*/ 19 w 67"/>
                  <a:gd name="T17" fmla="*/ 22 h 86"/>
                  <a:gd name="T18" fmla="*/ 42 w 67"/>
                  <a:gd name="T19" fmla="*/ 28 h 86"/>
                  <a:gd name="T20" fmla="*/ 57 w 67"/>
                  <a:gd name="T21" fmla="*/ 19 h 86"/>
                  <a:gd name="T22" fmla="*/ 63 w 67"/>
                  <a:gd name="T23" fmla="*/ 0 h 86"/>
                  <a:gd name="T24" fmla="*/ 67 w 67"/>
                  <a:gd name="T25" fmla="*/ 3 h 86"/>
                  <a:gd name="T26" fmla="*/ 60 w 67"/>
                  <a:gd name="T27" fmla="*/ 33 h 86"/>
                  <a:gd name="T28" fmla="*/ 60 w 67"/>
                  <a:gd name="T29" fmla="*/ 33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86"/>
                  <a:gd name="T47" fmla="*/ 67 w 67"/>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86">
                    <a:moveTo>
                      <a:pt x="60" y="33"/>
                    </a:moveTo>
                    <a:lnTo>
                      <a:pt x="54" y="57"/>
                    </a:lnTo>
                    <a:lnTo>
                      <a:pt x="56" y="76"/>
                    </a:lnTo>
                    <a:lnTo>
                      <a:pt x="33" y="86"/>
                    </a:lnTo>
                    <a:lnTo>
                      <a:pt x="32" y="54"/>
                    </a:lnTo>
                    <a:lnTo>
                      <a:pt x="11" y="33"/>
                    </a:lnTo>
                    <a:lnTo>
                      <a:pt x="2" y="24"/>
                    </a:lnTo>
                    <a:lnTo>
                      <a:pt x="0" y="8"/>
                    </a:lnTo>
                    <a:lnTo>
                      <a:pt x="19" y="22"/>
                    </a:lnTo>
                    <a:lnTo>
                      <a:pt x="42" y="28"/>
                    </a:lnTo>
                    <a:lnTo>
                      <a:pt x="57" y="19"/>
                    </a:lnTo>
                    <a:lnTo>
                      <a:pt x="63" y="0"/>
                    </a:lnTo>
                    <a:lnTo>
                      <a:pt x="67" y="3"/>
                    </a:lnTo>
                    <a:lnTo>
                      <a:pt x="60" y="33"/>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2" name="Freeform 99"/>
              <p:cNvSpPr>
                <a:spLocks/>
              </p:cNvSpPr>
              <p:nvPr/>
            </p:nvSpPr>
            <p:spPr bwMode="auto">
              <a:xfrm flipH="1">
                <a:off x="2300" y="3221"/>
                <a:ext cx="90" cy="35"/>
              </a:xfrm>
              <a:custGeom>
                <a:avLst/>
                <a:gdLst>
                  <a:gd name="T0" fmla="*/ 88 w 90"/>
                  <a:gd name="T1" fmla="*/ 10 h 35"/>
                  <a:gd name="T2" fmla="*/ 75 w 90"/>
                  <a:gd name="T3" fmla="*/ 23 h 35"/>
                  <a:gd name="T4" fmla="*/ 59 w 90"/>
                  <a:gd name="T5" fmla="*/ 32 h 35"/>
                  <a:gd name="T6" fmla="*/ 37 w 90"/>
                  <a:gd name="T7" fmla="*/ 35 h 35"/>
                  <a:gd name="T8" fmla="*/ 21 w 90"/>
                  <a:gd name="T9" fmla="*/ 30 h 35"/>
                  <a:gd name="T10" fmla="*/ 0 w 90"/>
                  <a:gd name="T11" fmla="*/ 9 h 35"/>
                  <a:gd name="T12" fmla="*/ 15 w 90"/>
                  <a:gd name="T13" fmla="*/ 9 h 35"/>
                  <a:gd name="T14" fmla="*/ 24 w 90"/>
                  <a:gd name="T15" fmla="*/ 1 h 35"/>
                  <a:gd name="T16" fmla="*/ 33 w 90"/>
                  <a:gd name="T17" fmla="*/ 6 h 35"/>
                  <a:gd name="T18" fmla="*/ 47 w 90"/>
                  <a:gd name="T19" fmla="*/ 0 h 35"/>
                  <a:gd name="T20" fmla="*/ 61 w 90"/>
                  <a:gd name="T21" fmla="*/ 10 h 35"/>
                  <a:gd name="T22" fmla="*/ 90 w 90"/>
                  <a:gd name="T23" fmla="*/ 6 h 35"/>
                  <a:gd name="T24" fmla="*/ 88 w 90"/>
                  <a:gd name="T25" fmla="*/ 10 h 35"/>
                  <a:gd name="T26" fmla="*/ 88 w 90"/>
                  <a:gd name="T27" fmla="*/ 1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35"/>
                  <a:gd name="T44" fmla="*/ 90 w 90"/>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35">
                    <a:moveTo>
                      <a:pt x="88" y="10"/>
                    </a:moveTo>
                    <a:lnTo>
                      <a:pt x="75" y="23"/>
                    </a:lnTo>
                    <a:lnTo>
                      <a:pt x="59" y="32"/>
                    </a:lnTo>
                    <a:lnTo>
                      <a:pt x="37" y="35"/>
                    </a:lnTo>
                    <a:lnTo>
                      <a:pt x="21" y="30"/>
                    </a:lnTo>
                    <a:lnTo>
                      <a:pt x="0" y="9"/>
                    </a:lnTo>
                    <a:lnTo>
                      <a:pt x="15" y="9"/>
                    </a:lnTo>
                    <a:lnTo>
                      <a:pt x="24" y="1"/>
                    </a:lnTo>
                    <a:lnTo>
                      <a:pt x="33" y="6"/>
                    </a:lnTo>
                    <a:lnTo>
                      <a:pt x="47" y="0"/>
                    </a:lnTo>
                    <a:lnTo>
                      <a:pt x="61" y="10"/>
                    </a:lnTo>
                    <a:lnTo>
                      <a:pt x="90" y="6"/>
                    </a:lnTo>
                    <a:lnTo>
                      <a:pt x="88" y="10"/>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3" name="Freeform 100"/>
              <p:cNvSpPr>
                <a:spLocks/>
              </p:cNvSpPr>
              <p:nvPr/>
            </p:nvSpPr>
            <p:spPr bwMode="auto">
              <a:xfrm flipH="1">
                <a:off x="2281" y="3070"/>
                <a:ext cx="28" cy="16"/>
              </a:xfrm>
              <a:custGeom>
                <a:avLst/>
                <a:gdLst>
                  <a:gd name="T0" fmla="*/ 20 w 28"/>
                  <a:gd name="T1" fmla="*/ 16 h 16"/>
                  <a:gd name="T2" fmla="*/ 0 w 28"/>
                  <a:gd name="T3" fmla="*/ 13 h 16"/>
                  <a:gd name="T4" fmla="*/ 0 w 28"/>
                  <a:gd name="T5" fmla="*/ 0 h 16"/>
                  <a:gd name="T6" fmla="*/ 20 w 28"/>
                  <a:gd name="T7" fmla="*/ 4 h 16"/>
                  <a:gd name="T8" fmla="*/ 28 w 28"/>
                  <a:gd name="T9" fmla="*/ 9 h 16"/>
                  <a:gd name="T10" fmla="*/ 20 w 28"/>
                  <a:gd name="T11" fmla="*/ 16 h 16"/>
                  <a:gd name="T12" fmla="*/ 20 w 28"/>
                  <a:gd name="T13" fmla="*/ 16 h 16"/>
                  <a:gd name="T14" fmla="*/ 0 60000 65536"/>
                  <a:gd name="T15" fmla="*/ 0 60000 65536"/>
                  <a:gd name="T16" fmla="*/ 0 60000 65536"/>
                  <a:gd name="T17" fmla="*/ 0 60000 65536"/>
                  <a:gd name="T18" fmla="*/ 0 60000 65536"/>
                  <a:gd name="T19" fmla="*/ 0 60000 65536"/>
                  <a:gd name="T20" fmla="*/ 0 60000 65536"/>
                  <a:gd name="T21" fmla="*/ 0 w 28"/>
                  <a:gd name="T22" fmla="*/ 0 h 16"/>
                  <a:gd name="T23" fmla="*/ 28 w 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6">
                    <a:moveTo>
                      <a:pt x="20" y="16"/>
                    </a:moveTo>
                    <a:lnTo>
                      <a:pt x="0" y="13"/>
                    </a:lnTo>
                    <a:lnTo>
                      <a:pt x="0" y="0"/>
                    </a:lnTo>
                    <a:lnTo>
                      <a:pt x="20" y="4"/>
                    </a:lnTo>
                    <a:lnTo>
                      <a:pt x="28" y="9"/>
                    </a:lnTo>
                    <a:lnTo>
                      <a:pt x="20" y="16"/>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4" name="Freeform 101"/>
              <p:cNvSpPr>
                <a:spLocks/>
              </p:cNvSpPr>
              <p:nvPr/>
            </p:nvSpPr>
            <p:spPr bwMode="auto">
              <a:xfrm flipH="1">
                <a:off x="2329" y="3235"/>
                <a:ext cx="35" cy="10"/>
              </a:xfrm>
              <a:custGeom>
                <a:avLst/>
                <a:gdLst>
                  <a:gd name="T0" fmla="*/ 35 w 35"/>
                  <a:gd name="T1" fmla="*/ 7 h 10"/>
                  <a:gd name="T2" fmla="*/ 21 w 35"/>
                  <a:gd name="T3" fmla="*/ 10 h 10"/>
                  <a:gd name="T4" fmla="*/ 2 w 35"/>
                  <a:gd name="T5" fmla="*/ 9 h 10"/>
                  <a:gd name="T6" fmla="*/ 0 w 35"/>
                  <a:gd name="T7" fmla="*/ 3 h 10"/>
                  <a:gd name="T8" fmla="*/ 24 w 35"/>
                  <a:gd name="T9" fmla="*/ 5 h 10"/>
                  <a:gd name="T10" fmla="*/ 34 w 35"/>
                  <a:gd name="T11" fmla="*/ 0 h 10"/>
                  <a:gd name="T12" fmla="*/ 35 w 35"/>
                  <a:gd name="T13" fmla="*/ 7 h 10"/>
                  <a:gd name="T14" fmla="*/ 35 w 35"/>
                  <a:gd name="T15" fmla="*/ 7 h 10"/>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
                  <a:gd name="T26" fmla="*/ 35 w 3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
                    <a:moveTo>
                      <a:pt x="35" y="7"/>
                    </a:moveTo>
                    <a:lnTo>
                      <a:pt x="21" y="10"/>
                    </a:lnTo>
                    <a:lnTo>
                      <a:pt x="2" y="9"/>
                    </a:lnTo>
                    <a:lnTo>
                      <a:pt x="0" y="3"/>
                    </a:lnTo>
                    <a:lnTo>
                      <a:pt x="24" y="5"/>
                    </a:lnTo>
                    <a:lnTo>
                      <a:pt x="34" y="0"/>
                    </a:lnTo>
                    <a:lnTo>
                      <a:pt x="35" y="7"/>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5" name="Freeform 102"/>
              <p:cNvSpPr>
                <a:spLocks/>
              </p:cNvSpPr>
              <p:nvPr/>
            </p:nvSpPr>
            <p:spPr bwMode="auto">
              <a:xfrm flipH="1">
                <a:off x="2380" y="3013"/>
                <a:ext cx="40" cy="39"/>
              </a:xfrm>
              <a:custGeom>
                <a:avLst/>
                <a:gdLst>
                  <a:gd name="T0" fmla="*/ 32 w 40"/>
                  <a:gd name="T1" fmla="*/ 39 h 39"/>
                  <a:gd name="T2" fmla="*/ 4 w 40"/>
                  <a:gd name="T3" fmla="*/ 37 h 39"/>
                  <a:gd name="T4" fmla="*/ 0 w 40"/>
                  <a:gd name="T5" fmla="*/ 11 h 39"/>
                  <a:gd name="T6" fmla="*/ 9 w 40"/>
                  <a:gd name="T7" fmla="*/ 0 h 39"/>
                  <a:gd name="T8" fmla="*/ 24 w 40"/>
                  <a:gd name="T9" fmla="*/ 26 h 39"/>
                  <a:gd name="T10" fmla="*/ 40 w 40"/>
                  <a:gd name="T11" fmla="*/ 30 h 39"/>
                  <a:gd name="T12" fmla="*/ 32 w 40"/>
                  <a:gd name="T13" fmla="*/ 39 h 39"/>
                  <a:gd name="T14" fmla="*/ 32 w 40"/>
                  <a:gd name="T15" fmla="*/ 39 h 39"/>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9"/>
                  <a:gd name="T26" fmla="*/ 40 w 40"/>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9">
                    <a:moveTo>
                      <a:pt x="32" y="39"/>
                    </a:moveTo>
                    <a:lnTo>
                      <a:pt x="4" y="37"/>
                    </a:lnTo>
                    <a:lnTo>
                      <a:pt x="0" y="11"/>
                    </a:lnTo>
                    <a:lnTo>
                      <a:pt x="9" y="0"/>
                    </a:lnTo>
                    <a:lnTo>
                      <a:pt x="24" y="26"/>
                    </a:lnTo>
                    <a:lnTo>
                      <a:pt x="40" y="30"/>
                    </a:lnTo>
                    <a:lnTo>
                      <a:pt x="32" y="39"/>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6" name="Freeform 103"/>
              <p:cNvSpPr>
                <a:spLocks/>
              </p:cNvSpPr>
              <p:nvPr/>
            </p:nvSpPr>
            <p:spPr bwMode="auto">
              <a:xfrm flipH="1">
                <a:off x="2237" y="3091"/>
                <a:ext cx="63" cy="43"/>
              </a:xfrm>
              <a:custGeom>
                <a:avLst/>
                <a:gdLst>
                  <a:gd name="T0" fmla="*/ 63 w 63"/>
                  <a:gd name="T1" fmla="*/ 6 h 43"/>
                  <a:gd name="T2" fmla="*/ 49 w 63"/>
                  <a:gd name="T3" fmla="*/ 41 h 43"/>
                  <a:gd name="T4" fmla="*/ 25 w 63"/>
                  <a:gd name="T5" fmla="*/ 43 h 43"/>
                  <a:gd name="T6" fmla="*/ 0 w 63"/>
                  <a:gd name="T7" fmla="*/ 25 h 43"/>
                  <a:gd name="T8" fmla="*/ 34 w 63"/>
                  <a:gd name="T9" fmla="*/ 15 h 43"/>
                  <a:gd name="T10" fmla="*/ 50 w 63"/>
                  <a:gd name="T11" fmla="*/ 0 h 43"/>
                  <a:gd name="T12" fmla="*/ 63 w 63"/>
                  <a:gd name="T13" fmla="*/ 6 h 43"/>
                  <a:gd name="T14" fmla="*/ 63 w 63"/>
                  <a:gd name="T15" fmla="*/ 6 h 43"/>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43"/>
                  <a:gd name="T26" fmla="*/ 63 w 63"/>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43">
                    <a:moveTo>
                      <a:pt x="63" y="6"/>
                    </a:moveTo>
                    <a:lnTo>
                      <a:pt x="49" y="41"/>
                    </a:lnTo>
                    <a:lnTo>
                      <a:pt x="25" y="43"/>
                    </a:lnTo>
                    <a:lnTo>
                      <a:pt x="0" y="25"/>
                    </a:lnTo>
                    <a:lnTo>
                      <a:pt x="34" y="15"/>
                    </a:lnTo>
                    <a:lnTo>
                      <a:pt x="50" y="0"/>
                    </a:lnTo>
                    <a:lnTo>
                      <a:pt x="63" y="6"/>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7" name="Freeform 104"/>
              <p:cNvSpPr>
                <a:spLocks/>
              </p:cNvSpPr>
              <p:nvPr/>
            </p:nvSpPr>
            <p:spPr bwMode="auto">
              <a:xfrm flipH="1">
                <a:off x="2254" y="3100"/>
                <a:ext cx="71" cy="58"/>
              </a:xfrm>
              <a:custGeom>
                <a:avLst/>
                <a:gdLst>
                  <a:gd name="T0" fmla="*/ 0 w 71"/>
                  <a:gd name="T1" fmla="*/ 7 h 58"/>
                  <a:gd name="T2" fmla="*/ 7 w 71"/>
                  <a:gd name="T3" fmla="*/ 36 h 58"/>
                  <a:gd name="T4" fmla="*/ 38 w 71"/>
                  <a:gd name="T5" fmla="*/ 58 h 58"/>
                  <a:gd name="T6" fmla="*/ 71 w 71"/>
                  <a:gd name="T7" fmla="*/ 50 h 58"/>
                  <a:gd name="T8" fmla="*/ 33 w 71"/>
                  <a:gd name="T9" fmla="*/ 25 h 58"/>
                  <a:gd name="T10" fmla="*/ 11 w 71"/>
                  <a:gd name="T11" fmla="*/ 11 h 58"/>
                  <a:gd name="T12" fmla="*/ 4 w 71"/>
                  <a:gd name="T13" fmla="*/ 0 h 58"/>
                  <a:gd name="T14" fmla="*/ 0 w 71"/>
                  <a:gd name="T15" fmla="*/ 7 h 58"/>
                  <a:gd name="T16" fmla="*/ 0 w 71"/>
                  <a:gd name="T17" fmla="*/ 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8"/>
                  <a:gd name="T29" fmla="*/ 71 w 71"/>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8">
                    <a:moveTo>
                      <a:pt x="0" y="7"/>
                    </a:moveTo>
                    <a:lnTo>
                      <a:pt x="7" y="36"/>
                    </a:lnTo>
                    <a:lnTo>
                      <a:pt x="38" y="58"/>
                    </a:lnTo>
                    <a:lnTo>
                      <a:pt x="71" y="50"/>
                    </a:lnTo>
                    <a:lnTo>
                      <a:pt x="33" y="25"/>
                    </a:lnTo>
                    <a:lnTo>
                      <a:pt x="11" y="11"/>
                    </a:lnTo>
                    <a:lnTo>
                      <a:pt x="4" y="0"/>
                    </a:lnTo>
                    <a:lnTo>
                      <a:pt x="0" y="7"/>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8" name="Freeform 105"/>
              <p:cNvSpPr>
                <a:spLocks/>
              </p:cNvSpPr>
              <p:nvPr/>
            </p:nvSpPr>
            <p:spPr bwMode="auto">
              <a:xfrm flipH="1">
                <a:off x="2272" y="3108"/>
                <a:ext cx="49" cy="33"/>
              </a:xfrm>
              <a:custGeom>
                <a:avLst/>
                <a:gdLst>
                  <a:gd name="T0" fmla="*/ 0 w 49"/>
                  <a:gd name="T1" fmla="*/ 0 h 33"/>
                  <a:gd name="T2" fmla="*/ 20 w 49"/>
                  <a:gd name="T3" fmla="*/ 19 h 33"/>
                  <a:gd name="T4" fmla="*/ 49 w 49"/>
                  <a:gd name="T5" fmla="*/ 33 h 33"/>
                  <a:gd name="T6" fmla="*/ 25 w 49"/>
                  <a:gd name="T7" fmla="*/ 33 h 33"/>
                  <a:gd name="T8" fmla="*/ 0 w 49"/>
                  <a:gd name="T9" fmla="*/ 17 h 33"/>
                  <a:gd name="T10" fmla="*/ 0 w 49"/>
                  <a:gd name="T11" fmla="*/ 0 h 33"/>
                  <a:gd name="T12" fmla="*/ 0 w 49"/>
                  <a:gd name="T13" fmla="*/ 0 h 33"/>
                  <a:gd name="T14" fmla="*/ 0 60000 65536"/>
                  <a:gd name="T15" fmla="*/ 0 60000 65536"/>
                  <a:gd name="T16" fmla="*/ 0 60000 65536"/>
                  <a:gd name="T17" fmla="*/ 0 60000 65536"/>
                  <a:gd name="T18" fmla="*/ 0 60000 65536"/>
                  <a:gd name="T19" fmla="*/ 0 60000 65536"/>
                  <a:gd name="T20" fmla="*/ 0 60000 65536"/>
                  <a:gd name="T21" fmla="*/ 0 w 49"/>
                  <a:gd name="T22" fmla="*/ 0 h 33"/>
                  <a:gd name="T23" fmla="*/ 49 w 4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3">
                    <a:moveTo>
                      <a:pt x="0" y="0"/>
                    </a:moveTo>
                    <a:lnTo>
                      <a:pt x="20" y="19"/>
                    </a:lnTo>
                    <a:lnTo>
                      <a:pt x="49" y="33"/>
                    </a:lnTo>
                    <a:lnTo>
                      <a:pt x="25" y="33"/>
                    </a:lnTo>
                    <a:lnTo>
                      <a:pt x="0" y="17"/>
                    </a:lnTo>
                    <a:lnTo>
                      <a:pt x="0"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59" name="Freeform 106"/>
              <p:cNvSpPr>
                <a:spLocks/>
              </p:cNvSpPr>
              <p:nvPr/>
            </p:nvSpPr>
            <p:spPr bwMode="auto">
              <a:xfrm flipH="1">
                <a:off x="2244" y="3095"/>
                <a:ext cx="56" cy="37"/>
              </a:xfrm>
              <a:custGeom>
                <a:avLst/>
                <a:gdLst>
                  <a:gd name="T0" fmla="*/ 56 w 56"/>
                  <a:gd name="T1" fmla="*/ 0 h 37"/>
                  <a:gd name="T2" fmla="*/ 44 w 56"/>
                  <a:gd name="T3" fmla="*/ 32 h 37"/>
                  <a:gd name="T4" fmla="*/ 29 w 56"/>
                  <a:gd name="T5" fmla="*/ 37 h 37"/>
                  <a:gd name="T6" fmla="*/ 0 w 56"/>
                  <a:gd name="T7" fmla="*/ 22 h 37"/>
                  <a:gd name="T8" fmla="*/ 29 w 56"/>
                  <a:gd name="T9" fmla="*/ 18 h 37"/>
                  <a:gd name="T10" fmla="*/ 46 w 56"/>
                  <a:gd name="T11" fmla="*/ 0 h 37"/>
                  <a:gd name="T12" fmla="*/ 56 w 56"/>
                  <a:gd name="T13" fmla="*/ 0 h 37"/>
                  <a:gd name="T14" fmla="*/ 56 w 56"/>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37"/>
                  <a:gd name="T26" fmla="*/ 56 w 5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37">
                    <a:moveTo>
                      <a:pt x="56" y="0"/>
                    </a:moveTo>
                    <a:lnTo>
                      <a:pt x="44" y="32"/>
                    </a:lnTo>
                    <a:lnTo>
                      <a:pt x="29" y="37"/>
                    </a:lnTo>
                    <a:lnTo>
                      <a:pt x="0" y="22"/>
                    </a:lnTo>
                    <a:lnTo>
                      <a:pt x="29" y="18"/>
                    </a:lnTo>
                    <a:lnTo>
                      <a:pt x="46" y="0"/>
                    </a:lnTo>
                    <a:lnTo>
                      <a:pt x="56"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0" name="Freeform 107"/>
              <p:cNvSpPr>
                <a:spLocks/>
              </p:cNvSpPr>
              <p:nvPr/>
            </p:nvSpPr>
            <p:spPr bwMode="auto">
              <a:xfrm flipH="1">
                <a:off x="2224" y="3044"/>
                <a:ext cx="129" cy="72"/>
              </a:xfrm>
              <a:custGeom>
                <a:avLst/>
                <a:gdLst>
                  <a:gd name="T0" fmla="*/ 40 w 129"/>
                  <a:gd name="T1" fmla="*/ 53 h 72"/>
                  <a:gd name="T2" fmla="*/ 34 w 129"/>
                  <a:gd name="T3" fmla="*/ 42 h 72"/>
                  <a:gd name="T4" fmla="*/ 39 w 129"/>
                  <a:gd name="T5" fmla="*/ 29 h 72"/>
                  <a:gd name="T6" fmla="*/ 52 w 129"/>
                  <a:gd name="T7" fmla="*/ 20 h 72"/>
                  <a:gd name="T8" fmla="*/ 89 w 129"/>
                  <a:gd name="T9" fmla="*/ 22 h 72"/>
                  <a:gd name="T10" fmla="*/ 87 w 129"/>
                  <a:gd name="T11" fmla="*/ 40 h 72"/>
                  <a:gd name="T12" fmla="*/ 103 w 129"/>
                  <a:gd name="T13" fmla="*/ 37 h 72"/>
                  <a:gd name="T14" fmla="*/ 111 w 129"/>
                  <a:gd name="T15" fmla="*/ 39 h 72"/>
                  <a:gd name="T16" fmla="*/ 129 w 129"/>
                  <a:gd name="T17" fmla="*/ 10 h 72"/>
                  <a:gd name="T18" fmla="*/ 88 w 129"/>
                  <a:gd name="T19" fmla="*/ 0 h 72"/>
                  <a:gd name="T20" fmla="*/ 64 w 129"/>
                  <a:gd name="T21" fmla="*/ 2 h 72"/>
                  <a:gd name="T22" fmla="*/ 39 w 129"/>
                  <a:gd name="T23" fmla="*/ 17 h 72"/>
                  <a:gd name="T24" fmla="*/ 10 w 129"/>
                  <a:gd name="T25" fmla="*/ 25 h 72"/>
                  <a:gd name="T26" fmla="*/ 0 w 129"/>
                  <a:gd name="T27" fmla="*/ 35 h 72"/>
                  <a:gd name="T28" fmla="*/ 1 w 129"/>
                  <a:gd name="T29" fmla="*/ 51 h 72"/>
                  <a:gd name="T30" fmla="*/ 10 w 129"/>
                  <a:gd name="T31" fmla="*/ 72 h 72"/>
                  <a:gd name="T32" fmla="*/ 16 w 129"/>
                  <a:gd name="T33" fmla="*/ 62 h 72"/>
                  <a:gd name="T34" fmla="*/ 16 w 129"/>
                  <a:gd name="T35" fmla="*/ 47 h 72"/>
                  <a:gd name="T36" fmla="*/ 40 w 129"/>
                  <a:gd name="T37" fmla="*/ 53 h 72"/>
                  <a:gd name="T38" fmla="*/ 40 w 129"/>
                  <a:gd name="T39" fmla="*/ 53 h 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9"/>
                  <a:gd name="T61" fmla="*/ 0 h 72"/>
                  <a:gd name="T62" fmla="*/ 129 w 129"/>
                  <a:gd name="T63" fmla="*/ 72 h 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9" h="72">
                    <a:moveTo>
                      <a:pt x="40" y="53"/>
                    </a:moveTo>
                    <a:lnTo>
                      <a:pt x="34" y="42"/>
                    </a:lnTo>
                    <a:lnTo>
                      <a:pt x="39" y="29"/>
                    </a:lnTo>
                    <a:lnTo>
                      <a:pt x="52" y="20"/>
                    </a:lnTo>
                    <a:lnTo>
                      <a:pt x="89" y="22"/>
                    </a:lnTo>
                    <a:lnTo>
                      <a:pt x="87" y="40"/>
                    </a:lnTo>
                    <a:lnTo>
                      <a:pt x="103" y="37"/>
                    </a:lnTo>
                    <a:lnTo>
                      <a:pt x="111" y="39"/>
                    </a:lnTo>
                    <a:lnTo>
                      <a:pt x="129" y="10"/>
                    </a:lnTo>
                    <a:lnTo>
                      <a:pt x="88" y="0"/>
                    </a:lnTo>
                    <a:lnTo>
                      <a:pt x="64" y="2"/>
                    </a:lnTo>
                    <a:lnTo>
                      <a:pt x="39" y="17"/>
                    </a:lnTo>
                    <a:lnTo>
                      <a:pt x="10" y="25"/>
                    </a:lnTo>
                    <a:lnTo>
                      <a:pt x="0" y="35"/>
                    </a:lnTo>
                    <a:lnTo>
                      <a:pt x="1" y="51"/>
                    </a:lnTo>
                    <a:lnTo>
                      <a:pt x="10" y="72"/>
                    </a:lnTo>
                    <a:lnTo>
                      <a:pt x="16" y="62"/>
                    </a:lnTo>
                    <a:lnTo>
                      <a:pt x="16" y="47"/>
                    </a:lnTo>
                    <a:lnTo>
                      <a:pt x="40" y="53"/>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1" name="Freeform 108"/>
              <p:cNvSpPr>
                <a:spLocks/>
              </p:cNvSpPr>
              <p:nvPr/>
            </p:nvSpPr>
            <p:spPr bwMode="auto">
              <a:xfrm flipH="1">
                <a:off x="2354" y="3086"/>
                <a:ext cx="20" cy="74"/>
              </a:xfrm>
              <a:custGeom>
                <a:avLst/>
                <a:gdLst>
                  <a:gd name="T0" fmla="*/ 12 w 20"/>
                  <a:gd name="T1" fmla="*/ 0 h 74"/>
                  <a:gd name="T2" fmla="*/ 1 w 20"/>
                  <a:gd name="T3" fmla="*/ 0 h 74"/>
                  <a:gd name="T4" fmla="*/ 0 w 20"/>
                  <a:gd name="T5" fmla="*/ 30 h 74"/>
                  <a:gd name="T6" fmla="*/ 1 w 20"/>
                  <a:gd name="T7" fmla="*/ 69 h 74"/>
                  <a:gd name="T8" fmla="*/ 9 w 20"/>
                  <a:gd name="T9" fmla="*/ 74 h 74"/>
                  <a:gd name="T10" fmla="*/ 20 w 20"/>
                  <a:gd name="T11" fmla="*/ 41 h 74"/>
                  <a:gd name="T12" fmla="*/ 17 w 20"/>
                  <a:gd name="T13" fmla="*/ 9 h 74"/>
                  <a:gd name="T14" fmla="*/ 12 w 20"/>
                  <a:gd name="T15" fmla="*/ 0 h 74"/>
                  <a:gd name="T16" fmla="*/ 12 w 20"/>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74"/>
                  <a:gd name="T29" fmla="*/ 20 w 20"/>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74">
                    <a:moveTo>
                      <a:pt x="12" y="0"/>
                    </a:moveTo>
                    <a:lnTo>
                      <a:pt x="1" y="0"/>
                    </a:lnTo>
                    <a:lnTo>
                      <a:pt x="0" y="30"/>
                    </a:lnTo>
                    <a:lnTo>
                      <a:pt x="1" y="69"/>
                    </a:lnTo>
                    <a:lnTo>
                      <a:pt x="9" y="74"/>
                    </a:lnTo>
                    <a:lnTo>
                      <a:pt x="20" y="41"/>
                    </a:lnTo>
                    <a:lnTo>
                      <a:pt x="17" y="9"/>
                    </a:lnTo>
                    <a:lnTo>
                      <a:pt x="12"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2" name="Freeform 109"/>
              <p:cNvSpPr>
                <a:spLocks/>
              </p:cNvSpPr>
              <p:nvPr/>
            </p:nvSpPr>
            <p:spPr bwMode="auto">
              <a:xfrm flipH="1">
                <a:off x="2356" y="3095"/>
                <a:ext cx="13" cy="77"/>
              </a:xfrm>
              <a:custGeom>
                <a:avLst/>
                <a:gdLst>
                  <a:gd name="T0" fmla="*/ 13 w 13"/>
                  <a:gd name="T1" fmla="*/ 0 h 77"/>
                  <a:gd name="T2" fmla="*/ 10 w 13"/>
                  <a:gd name="T3" fmla="*/ 30 h 77"/>
                  <a:gd name="T4" fmla="*/ 10 w 13"/>
                  <a:gd name="T5" fmla="*/ 70 h 77"/>
                  <a:gd name="T6" fmla="*/ 2 w 13"/>
                  <a:gd name="T7" fmla="*/ 77 h 77"/>
                  <a:gd name="T8" fmla="*/ 0 w 13"/>
                  <a:gd name="T9" fmla="*/ 35 h 77"/>
                  <a:gd name="T10" fmla="*/ 0 w 13"/>
                  <a:gd name="T11" fmla="*/ 15 h 77"/>
                  <a:gd name="T12" fmla="*/ 13 w 13"/>
                  <a:gd name="T13" fmla="*/ 0 h 77"/>
                  <a:gd name="T14" fmla="*/ 13 w 13"/>
                  <a:gd name="T15" fmla="*/ 0 h 77"/>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77"/>
                  <a:gd name="T26" fmla="*/ 13 w 13"/>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77">
                    <a:moveTo>
                      <a:pt x="13" y="0"/>
                    </a:moveTo>
                    <a:lnTo>
                      <a:pt x="10" y="30"/>
                    </a:lnTo>
                    <a:lnTo>
                      <a:pt x="10" y="70"/>
                    </a:lnTo>
                    <a:lnTo>
                      <a:pt x="2" y="77"/>
                    </a:lnTo>
                    <a:lnTo>
                      <a:pt x="0" y="35"/>
                    </a:lnTo>
                    <a:lnTo>
                      <a:pt x="0" y="15"/>
                    </a:lnTo>
                    <a:lnTo>
                      <a:pt x="13"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3" name="Freeform 110"/>
              <p:cNvSpPr>
                <a:spLocks/>
              </p:cNvSpPr>
              <p:nvPr/>
            </p:nvSpPr>
            <p:spPr bwMode="auto">
              <a:xfrm flipH="1">
                <a:off x="2361" y="3172"/>
                <a:ext cx="13" cy="12"/>
              </a:xfrm>
              <a:custGeom>
                <a:avLst/>
                <a:gdLst>
                  <a:gd name="T0" fmla="*/ 13 w 13"/>
                  <a:gd name="T1" fmla="*/ 1 h 12"/>
                  <a:gd name="T2" fmla="*/ 6 w 13"/>
                  <a:gd name="T3" fmla="*/ 0 h 12"/>
                  <a:gd name="T4" fmla="*/ 0 w 13"/>
                  <a:gd name="T5" fmla="*/ 12 h 12"/>
                  <a:gd name="T6" fmla="*/ 10 w 13"/>
                  <a:gd name="T7" fmla="*/ 12 h 12"/>
                  <a:gd name="T8" fmla="*/ 13 w 13"/>
                  <a:gd name="T9" fmla="*/ 1 h 12"/>
                  <a:gd name="T10" fmla="*/ 13 w 13"/>
                  <a:gd name="T11" fmla="*/ 1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13" y="1"/>
                    </a:moveTo>
                    <a:lnTo>
                      <a:pt x="6" y="0"/>
                    </a:lnTo>
                    <a:lnTo>
                      <a:pt x="0" y="12"/>
                    </a:lnTo>
                    <a:lnTo>
                      <a:pt x="10" y="12"/>
                    </a:lnTo>
                    <a:lnTo>
                      <a:pt x="13" y="1"/>
                    </a:lnTo>
                    <a:close/>
                  </a:path>
                </a:pathLst>
              </a:custGeom>
              <a:solidFill>
                <a:srgbClr val="FFE6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4" name="Freeform 111"/>
              <p:cNvSpPr>
                <a:spLocks/>
              </p:cNvSpPr>
              <p:nvPr/>
            </p:nvSpPr>
            <p:spPr bwMode="auto">
              <a:xfrm flipH="1">
                <a:off x="2394" y="2936"/>
                <a:ext cx="103" cy="167"/>
              </a:xfrm>
              <a:custGeom>
                <a:avLst/>
                <a:gdLst>
                  <a:gd name="T0" fmla="*/ 75 w 103"/>
                  <a:gd name="T1" fmla="*/ 137 h 167"/>
                  <a:gd name="T2" fmla="*/ 73 w 103"/>
                  <a:gd name="T3" fmla="*/ 137 h 167"/>
                  <a:gd name="T4" fmla="*/ 70 w 103"/>
                  <a:gd name="T5" fmla="*/ 137 h 167"/>
                  <a:gd name="T6" fmla="*/ 66 w 103"/>
                  <a:gd name="T7" fmla="*/ 137 h 167"/>
                  <a:gd name="T8" fmla="*/ 62 w 103"/>
                  <a:gd name="T9" fmla="*/ 137 h 167"/>
                  <a:gd name="T10" fmla="*/ 56 w 103"/>
                  <a:gd name="T11" fmla="*/ 137 h 167"/>
                  <a:gd name="T12" fmla="*/ 52 w 103"/>
                  <a:gd name="T13" fmla="*/ 137 h 167"/>
                  <a:gd name="T14" fmla="*/ 48 w 103"/>
                  <a:gd name="T15" fmla="*/ 137 h 167"/>
                  <a:gd name="T16" fmla="*/ 47 w 103"/>
                  <a:gd name="T17" fmla="*/ 138 h 167"/>
                  <a:gd name="T18" fmla="*/ 44 w 103"/>
                  <a:gd name="T19" fmla="*/ 138 h 167"/>
                  <a:gd name="T20" fmla="*/ 41 w 103"/>
                  <a:gd name="T21" fmla="*/ 140 h 167"/>
                  <a:gd name="T22" fmla="*/ 38 w 103"/>
                  <a:gd name="T23" fmla="*/ 142 h 167"/>
                  <a:gd name="T24" fmla="*/ 38 w 103"/>
                  <a:gd name="T25" fmla="*/ 143 h 167"/>
                  <a:gd name="T26" fmla="*/ 49 w 103"/>
                  <a:gd name="T27" fmla="*/ 167 h 167"/>
                  <a:gd name="T28" fmla="*/ 33 w 103"/>
                  <a:gd name="T29" fmla="*/ 159 h 167"/>
                  <a:gd name="T30" fmla="*/ 16 w 103"/>
                  <a:gd name="T31" fmla="*/ 138 h 167"/>
                  <a:gd name="T32" fmla="*/ 12 w 103"/>
                  <a:gd name="T33" fmla="*/ 121 h 167"/>
                  <a:gd name="T34" fmla="*/ 9 w 103"/>
                  <a:gd name="T35" fmla="*/ 86 h 167"/>
                  <a:gd name="T36" fmla="*/ 0 w 103"/>
                  <a:gd name="T37" fmla="*/ 13 h 167"/>
                  <a:gd name="T38" fmla="*/ 52 w 103"/>
                  <a:gd name="T39" fmla="*/ 0 h 167"/>
                  <a:gd name="T40" fmla="*/ 103 w 103"/>
                  <a:gd name="T41" fmla="*/ 16 h 167"/>
                  <a:gd name="T42" fmla="*/ 73 w 103"/>
                  <a:gd name="T43" fmla="*/ 30 h 167"/>
                  <a:gd name="T44" fmla="*/ 34 w 103"/>
                  <a:gd name="T45" fmla="*/ 34 h 167"/>
                  <a:gd name="T46" fmla="*/ 20 w 103"/>
                  <a:gd name="T47" fmla="*/ 51 h 167"/>
                  <a:gd name="T48" fmla="*/ 20 w 103"/>
                  <a:gd name="T49" fmla="*/ 114 h 167"/>
                  <a:gd name="T50" fmla="*/ 34 w 103"/>
                  <a:gd name="T51" fmla="*/ 133 h 167"/>
                  <a:gd name="T52" fmla="*/ 51 w 103"/>
                  <a:gd name="T53" fmla="*/ 127 h 167"/>
                  <a:gd name="T54" fmla="*/ 75 w 103"/>
                  <a:gd name="T55" fmla="*/ 137 h 167"/>
                  <a:gd name="T56" fmla="*/ 75 w 103"/>
                  <a:gd name="T57" fmla="*/ 137 h 1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
                  <a:gd name="T88" fmla="*/ 0 h 167"/>
                  <a:gd name="T89" fmla="*/ 103 w 103"/>
                  <a:gd name="T90" fmla="*/ 167 h 1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 h="167">
                    <a:moveTo>
                      <a:pt x="75" y="137"/>
                    </a:moveTo>
                    <a:lnTo>
                      <a:pt x="73" y="137"/>
                    </a:lnTo>
                    <a:lnTo>
                      <a:pt x="70" y="137"/>
                    </a:lnTo>
                    <a:lnTo>
                      <a:pt x="66" y="137"/>
                    </a:lnTo>
                    <a:lnTo>
                      <a:pt x="62" y="137"/>
                    </a:lnTo>
                    <a:lnTo>
                      <a:pt x="56" y="137"/>
                    </a:lnTo>
                    <a:lnTo>
                      <a:pt x="52" y="137"/>
                    </a:lnTo>
                    <a:lnTo>
                      <a:pt x="48" y="137"/>
                    </a:lnTo>
                    <a:lnTo>
                      <a:pt x="47" y="138"/>
                    </a:lnTo>
                    <a:lnTo>
                      <a:pt x="44" y="138"/>
                    </a:lnTo>
                    <a:lnTo>
                      <a:pt x="41" y="140"/>
                    </a:lnTo>
                    <a:lnTo>
                      <a:pt x="38" y="142"/>
                    </a:lnTo>
                    <a:lnTo>
                      <a:pt x="38" y="143"/>
                    </a:lnTo>
                    <a:lnTo>
                      <a:pt x="49" y="167"/>
                    </a:lnTo>
                    <a:lnTo>
                      <a:pt x="33" y="159"/>
                    </a:lnTo>
                    <a:lnTo>
                      <a:pt x="16" y="138"/>
                    </a:lnTo>
                    <a:lnTo>
                      <a:pt x="12" y="121"/>
                    </a:lnTo>
                    <a:lnTo>
                      <a:pt x="9" y="86"/>
                    </a:lnTo>
                    <a:lnTo>
                      <a:pt x="0" y="13"/>
                    </a:lnTo>
                    <a:lnTo>
                      <a:pt x="52" y="0"/>
                    </a:lnTo>
                    <a:lnTo>
                      <a:pt x="103" y="16"/>
                    </a:lnTo>
                    <a:lnTo>
                      <a:pt x="73" y="30"/>
                    </a:lnTo>
                    <a:lnTo>
                      <a:pt x="34" y="34"/>
                    </a:lnTo>
                    <a:lnTo>
                      <a:pt x="20" y="51"/>
                    </a:lnTo>
                    <a:lnTo>
                      <a:pt x="20" y="114"/>
                    </a:lnTo>
                    <a:lnTo>
                      <a:pt x="34" y="133"/>
                    </a:lnTo>
                    <a:lnTo>
                      <a:pt x="51" y="127"/>
                    </a:lnTo>
                    <a:lnTo>
                      <a:pt x="75" y="137"/>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5" name="Freeform 112"/>
              <p:cNvSpPr>
                <a:spLocks/>
              </p:cNvSpPr>
              <p:nvPr/>
            </p:nvSpPr>
            <p:spPr bwMode="auto">
              <a:xfrm flipH="1">
                <a:off x="2301" y="3003"/>
                <a:ext cx="56" cy="44"/>
              </a:xfrm>
              <a:custGeom>
                <a:avLst/>
                <a:gdLst>
                  <a:gd name="T0" fmla="*/ 9 w 56"/>
                  <a:gd name="T1" fmla="*/ 6 h 44"/>
                  <a:gd name="T2" fmla="*/ 0 w 56"/>
                  <a:gd name="T3" fmla="*/ 19 h 44"/>
                  <a:gd name="T4" fmla="*/ 4 w 56"/>
                  <a:gd name="T5" fmla="*/ 44 h 44"/>
                  <a:gd name="T6" fmla="*/ 32 w 56"/>
                  <a:gd name="T7" fmla="*/ 41 h 44"/>
                  <a:gd name="T8" fmla="*/ 56 w 56"/>
                  <a:gd name="T9" fmla="*/ 38 h 44"/>
                  <a:gd name="T10" fmla="*/ 33 w 56"/>
                  <a:gd name="T11" fmla="*/ 31 h 44"/>
                  <a:gd name="T12" fmla="*/ 31 w 56"/>
                  <a:gd name="T13" fmla="*/ 0 h 44"/>
                  <a:gd name="T14" fmla="*/ 9 w 56"/>
                  <a:gd name="T15" fmla="*/ 6 h 44"/>
                  <a:gd name="T16" fmla="*/ 9 w 56"/>
                  <a:gd name="T17" fmla="*/ 6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4"/>
                  <a:gd name="T29" fmla="*/ 56 w 5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4">
                    <a:moveTo>
                      <a:pt x="9" y="6"/>
                    </a:moveTo>
                    <a:lnTo>
                      <a:pt x="0" y="19"/>
                    </a:lnTo>
                    <a:lnTo>
                      <a:pt x="4" y="44"/>
                    </a:lnTo>
                    <a:lnTo>
                      <a:pt x="32" y="41"/>
                    </a:lnTo>
                    <a:lnTo>
                      <a:pt x="56" y="38"/>
                    </a:lnTo>
                    <a:lnTo>
                      <a:pt x="33" y="31"/>
                    </a:lnTo>
                    <a:lnTo>
                      <a:pt x="31" y="0"/>
                    </a:lnTo>
                    <a:lnTo>
                      <a:pt x="9" y="6"/>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6" name="Freeform 113"/>
              <p:cNvSpPr>
                <a:spLocks/>
              </p:cNvSpPr>
              <p:nvPr/>
            </p:nvSpPr>
            <p:spPr bwMode="auto">
              <a:xfrm flipH="1">
                <a:off x="2325" y="2960"/>
                <a:ext cx="65" cy="43"/>
              </a:xfrm>
              <a:custGeom>
                <a:avLst/>
                <a:gdLst>
                  <a:gd name="T0" fmla="*/ 65 w 65"/>
                  <a:gd name="T1" fmla="*/ 14 h 43"/>
                  <a:gd name="T2" fmla="*/ 46 w 65"/>
                  <a:gd name="T3" fmla="*/ 0 h 43"/>
                  <a:gd name="T4" fmla="*/ 7 w 65"/>
                  <a:gd name="T5" fmla="*/ 6 h 43"/>
                  <a:gd name="T6" fmla="*/ 0 w 65"/>
                  <a:gd name="T7" fmla="*/ 30 h 43"/>
                  <a:gd name="T8" fmla="*/ 21 w 65"/>
                  <a:gd name="T9" fmla="*/ 43 h 43"/>
                  <a:gd name="T10" fmla="*/ 60 w 65"/>
                  <a:gd name="T11" fmla="*/ 36 h 43"/>
                  <a:gd name="T12" fmla="*/ 65 w 65"/>
                  <a:gd name="T13" fmla="*/ 14 h 43"/>
                  <a:gd name="T14" fmla="*/ 65 w 65"/>
                  <a:gd name="T15" fmla="*/ 14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65" y="14"/>
                    </a:moveTo>
                    <a:lnTo>
                      <a:pt x="46" y="0"/>
                    </a:lnTo>
                    <a:lnTo>
                      <a:pt x="7" y="6"/>
                    </a:lnTo>
                    <a:lnTo>
                      <a:pt x="0" y="30"/>
                    </a:lnTo>
                    <a:lnTo>
                      <a:pt x="21" y="43"/>
                    </a:lnTo>
                    <a:lnTo>
                      <a:pt x="60" y="36"/>
                    </a:lnTo>
                    <a:lnTo>
                      <a:pt x="65" y="14"/>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7" name="Freeform 114"/>
              <p:cNvSpPr>
                <a:spLocks/>
              </p:cNvSpPr>
              <p:nvPr/>
            </p:nvSpPr>
            <p:spPr bwMode="auto">
              <a:xfrm flipH="1">
                <a:off x="2859" y="3693"/>
                <a:ext cx="245" cy="177"/>
              </a:xfrm>
              <a:custGeom>
                <a:avLst/>
                <a:gdLst>
                  <a:gd name="T0" fmla="*/ 0 w 245"/>
                  <a:gd name="T1" fmla="*/ 30 h 177"/>
                  <a:gd name="T2" fmla="*/ 12 w 245"/>
                  <a:gd name="T3" fmla="*/ 69 h 177"/>
                  <a:gd name="T4" fmla="*/ 53 w 245"/>
                  <a:gd name="T5" fmla="*/ 141 h 177"/>
                  <a:gd name="T6" fmla="*/ 100 w 245"/>
                  <a:gd name="T7" fmla="*/ 171 h 177"/>
                  <a:gd name="T8" fmla="*/ 122 w 245"/>
                  <a:gd name="T9" fmla="*/ 174 h 177"/>
                  <a:gd name="T10" fmla="*/ 177 w 245"/>
                  <a:gd name="T11" fmla="*/ 177 h 177"/>
                  <a:gd name="T12" fmla="*/ 245 w 245"/>
                  <a:gd name="T13" fmla="*/ 152 h 177"/>
                  <a:gd name="T14" fmla="*/ 212 w 245"/>
                  <a:gd name="T15" fmla="*/ 88 h 177"/>
                  <a:gd name="T16" fmla="*/ 156 w 245"/>
                  <a:gd name="T17" fmla="*/ 29 h 177"/>
                  <a:gd name="T18" fmla="*/ 142 w 245"/>
                  <a:gd name="T19" fmla="*/ 20 h 177"/>
                  <a:gd name="T20" fmla="*/ 142 w 245"/>
                  <a:gd name="T21" fmla="*/ 0 h 177"/>
                  <a:gd name="T22" fmla="*/ 94 w 245"/>
                  <a:gd name="T23" fmla="*/ 12 h 177"/>
                  <a:gd name="T24" fmla="*/ 27 w 245"/>
                  <a:gd name="T25" fmla="*/ 13 h 177"/>
                  <a:gd name="T26" fmla="*/ 1 w 245"/>
                  <a:gd name="T27" fmla="*/ 15 h 177"/>
                  <a:gd name="T28" fmla="*/ 0 w 245"/>
                  <a:gd name="T29" fmla="*/ 30 h 177"/>
                  <a:gd name="T30" fmla="*/ 0 w 245"/>
                  <a:gd name="T31" fmla="*/ 30 h 1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5"/>
                  <a:gd name="T49" fmla="*/ 0 h 177"/>
                  <a:gd name="T50" fmla="*/ 245 w 245"/>
                  <a:gd name="T51" fmla="*/ 177 h 1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5" h="177">
                    <a:moveTo>
                      <a:pt x="0" y="30"/>
                    </a:moveTo>
                    <a:lnTo>
                      <a:pt x="12" y="69"/>
                    </a:lnTo>
                    <a:lnTo>
                      <a:pt x="53" y="141"/>
                    </a:lnTo>
                    <a:lnTo>
                      <a:pt x="100" y="171"/>
                    </a:lnTo>
                    <a:lnTo>
                      <a:pt x="122" y="174"/>
                    </a:lnTo>
                    <a:lnTo>
                      <a:pt x="177" y="177"/>
                    </a:lnTo>
                    <a:lnTo>
                      <a:pt x="245" y="152"/>
                    </a:lnTo>
                    <a:lnTo>
                      <a:pt x="212" y="88"/>
                    </a:lnTo>
                    <a:lnTo>
                      <a:pt x="156" y="29"/>
                    </a:lnTo>
                    <a:lnTo>
                      <a:pt x="142" y="20"/>
                    </a:lnTo>
                    <a:lnTo>
                      <a:pt x="142" y="0"/>
                    </a:lnTo>
                    <a:lnTo>
                      <a:pt x="94" y="12"/>
                    </a:lnTo>
                    <a:lnTo>
                      <a:pt x="27" y="13"/>
                    </a:lnTo>
                    <a:lnTo>
                      <a:pt x="1" y="15"/>
                    </a:lnTo>
                    <a:lnTo>
                      <a:pt x="0" y="30"/>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8" name="Freeform 115"/>
              <p:cNvSpPr>
                <a:spLocks/>
              </p:cNvSpPr>
              <p:nvPr/>
            </p:nvSpPr>
            <p:spPr bwMode="auto">
              <a:xfrm flipH="1">
                <a:off x="2829" y="3695"/>
                <a:ext cx="179" cy="163"/>
              </a:xfrm>
              <a:custGeom>
                <a:avLst/>
                <a:gdLst>
                  <a:gd name="T0" fmla="*/ 20 w 179"/>
                  <a:gd name="T1" fmla="*/ 6 h 163"/>
                  <a:gd name="T2" fmla="*/ 19 w 179"/>
                  <a:gd name="T3" fmla="*/ 19 h 163"/>
                  <a:gd name="T4" fmla="*/ 0 w 179"/>
                  <a:gd name="T5" fmla="*/ 32 h 163"/>
                  <a:gd name="T6" fmla="*/ 48 w 179"/>
                  <a:gd name="T7" fmla="*/ 51 h 163"/>
                  <a:gd name="T8" fmla="*/ 76 w 179"/>
                  <a:gd name="T9" fmla="*/ 109 h 163"/>
                  <a:gd name="T10" fmla="*/ 99 w 179"/>
                  <a:gd name="T11" fmla="*/ 151 h 163"/>
                  <a:gd name="T12" fmla="*/ 111 w 179"/>
                  <a:gd name="T13" fmla="*/ 163 h 163"/>
                  <a:gd name="T14" fmla="*/ 148 w 179"/>
                  <a:gd name="T15" fmla="*/ 152 h 163"/>
                  <a:gd name="T16" fmla="*/ 179 w 179"/>
                  <a:gd name="T17" fmla="*/ 134 h 163"/>
                  <a:gd name="T18" fmla="*/ 135 w 179"/>
                  <a:gd name="T19" fmla="*/ 107 h 163"/>
                  <a:gd name="T20" fmla="*/ 98 w 179"/>
                  <a:gd name="T21" fmla="*/ 59 h 163"/>
                  <a:gd name="T22" fmla="*/ 80 w 179"/>
                  <a:gd name="T23" fmla="*/ 41 h 163"/>
                  <a:gd name="T24" fmla="*/ 47 w 179"/>
                  <a:gd name="T25" fmla="*/ 15 h 163"/>
                  <a:gd name="T26" fmla="*/ 43 w 179"/>
                  <a:gd name="T27" fmla="*/ 0 h 163"/>
                  <a:gd name="T28" fmla="*/ 20 w 179"/>
                  <a:gd name="T29" fmla="*/ 6 h 163"/>
                  <a:gd name="T30" fmla="*/ 20 w 179"/>
                  <a:gd name="T31" fmla="*/ 6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9"/>
                  <a:gd name="T49" fmla="*/ 0 h 163"/>
                  <a:gd name="T50" fmla="*/ 179 w 179"/>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9" h="163">
                    <a:moveTo>
                      <a:pt x="20" y="6"/>
                    </a:moveTo>
                    <a:lnTo>
                      <a:pt x="19" y="19"/>
                    </a:lnTo>
                    <a:lnTo>
                      <a:pt x="0" y="32"/>
                    </a:lnTo>
                    <a:lnTo>
                      <a:pt x="48" y="51"/>
                    </a:lnTo>
                    <a:lnTo>
                      <a:pt x="76" y="109"/>
                    </a:lnTo>
                    <a:lnTo>
                      <a:pt x="99" y="151"/>
                    </a:lnTo>
                    <a:lnTo>
                      <a:pt x="111" y="163"/>
                    </a:lnTo>
                    <a:lnTo>
                      <a:pt x="148" y="152"/>
                    </a:lnTo>
                    <a:lnTo>
                      <a:pt x="179" y="134"/>
                    </a:lnTo>
                    <a:lnTo>
                      <a:pt x="135" y="107"/>
                    </a:lnTo>
                    <a:lnTo>
                      <a:pt x="98" y="59"/>
                    </a:lnTo>
                    <a:lnTo>
                      <a:pt x="80" y="41"/>
                    </a:lnTo>
                    <a:lnTo>
                      <a:pt x="47" y="15"/>
                    </a:lnTo>
                    <a:lnTo>
                      <a:pt x="43" y="0"/>
                    </a:lnTo>
                    <a:lnTo>
                      <a:pt x="20" y="6"/>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69" name="Freeform 116"/>
              <p:cNvSpPr>
                <a:spLocks/>
              </p:cNvSpPr>
              <p:nvPr/>
            </p:nvSpPr>
            <p:spPr bwMode="auto">
              <a:xfrm flipH="1">
                <a:off x="3014" y="3706"/>
                <a:ext cx="33" cy="62"/>
              </a:xfrm>
              <a:custGeom>
                <a:avLst/>
                <a:gdLst>
                  <a:gd name="T0" fmla="*/ 3 w 33"/>
                  <a:gd name="T1" fmla="*/ 2 h 62"/>
                  <a:gd name="T2" fmla="*/ 4 w 33"/>
                  <a:gd name="T3" fmla="*/ 31 h 62"/>
                  <a:gd name="T4" fmla="*/ 0 w 33"/>
                  <a:gd name="T5" fmla="*/ 62 h 62"/>
                  <a:gd name="T6" fmla="*/ 22 w 33"/>
                  <a:gd name="T7" fmla="*/ 27 h 62"/>
                  <a:gd name="T8" fmla="*/ 33 w 33"/>
                  <a:gd name="T9" fmla="*/ 12 h 62"/>
                  <a:gd name="T10" fmla="*/ 31 w 33"/>
                  <a:gd name="T11" fmla="*/ 0 h 62"/>
                  <a:gd name="T12" fmla="*/ 3 w 33"/>
                  <a:gd name="T13" fmla="*/ 2 h 62"/>
                  <a:gd name="T14" fmla="*/ 3 w 33"/>
                  <a:gd name="T15" fmla="*/ 2 h 62"/>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62"/>
                  <a:gd name="T26" fmla="*/ 33 w 33"/>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62">
                    <a:moveTo>
                      <a:pt x="3" y="2"/>
                    </a:moveTo>
                    <a:lnTo>
                      <a:pt x="4" y="31"/>
                    </a:lnTo>
                    <a:lnTo>
                      <a:pt x="0" y="62"/>
                    </a:lnTo>
                    <a:lnTo>
                      <a:pt x="22" y="27"/>
                    </a:lnTo>
                    <a:lnTo>
                      <a:pt x="33" y="12"/>
                    </a:lnTo>
                    <a:lnTo>
                      <a:pt x="31" y="0"/>
                    </a:lnTo>
                    <a:lnTo>
                      <a:pt x="3" y="2"/>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0" name="Freeform 117"/>
              <p:cNvSpPr>
                <a:spLocks/>
              </p:cNvSpPr>
              <p:nvPr/>
            </p:nvSpPr>
            <p:spPr bwMode="auto">
              <a:xfrm flipH="1">
                <a:off x="3044" y="3705"/>
                <a:ext cx="65" cy="110"/>
              </a:xfrm>
              <a:custGeom>
                <a:avLst/>
                <a:gdLst>
                  <a:gd name="T0" fmla="*/ 64 w 65"/>
                  <a:gd name="T1" fmla="*/ 0 h 110"/>
                  <a:gd name="T2" fmla="*/ 65 w 65"/>
                  <a:gd name="T3" fmla="*/ 38 h 110"/>
                  <a:gd name="T4" fmla="*/ 49 w 65"/>
                  <a:gd name="T5" fmla="*/ 75 h 110"/>
                  <a:gd name="T6" fmla="*/ 41 w 65"/>
                  <a:gd name="T7" fmla="*/ 110 h 110"/>
                  <a:gd name="T8" fmla="*/ 11 w 65"/>
                  <a:gd name="T9" fmla="*/ 47 h 110"/>
                  <a:gd name="T10" fmla="*/ 0 w 65"/>
                  <a:gd name="T11" fmla="*/ 3 h 110"/>
                  <a:gd name="T12" fmla="*/ 24 w 65"/>
                  <a:gd name="T13" fmla="*/ 3 h 110"/>
                  <a:gd name="T14" fmla="*/ 64 w 65"/>
                  <a:gd name="T15" fmla="*/ 0 h 110"/>
                  <a:gd name="T16" fmla="*/ 64 w 65"/>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10"/>
                  <a:gd name="T29" fmla="*/ 65 w 6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10">
                    <a:moveTo>
                      <a:pt x="64" y="0"/>
                    </a:moveTo>
                    <a:lnTo>
                      <a:pt x="65" y="38"/>
                    </a:lnTo>
                    <a:lnTo>
                      <a:pt x="49" y="75"/>
                    </a:lnTo>
                    <a:lnTo>
                      <a:pt x="41" y="110"/>
                    </a:lnTo>
                    <a:lnTo>
                      <a:pt x="11" y="47"/>
                    </a:lnTo>
                    <a:lnTo>
                      <a:pt x="0" y="3"/>
                    </a:lnTo>
                    <a:lnTo>
                      <a:pt x="24" y="3"/>
                    </a:lnTo>
                    <a:lnTo>
                      <a:pt x="64"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1" name="Freeform 118"/>
              <p:cNvSpPr>
                <a:spLocks/>
              </p:cNvSpPr>
              <p:nvPr/>
            </p:nvSpPr>
            <p:spPr bwMode="auto">
              <a:xfrm flipH="1">
                <a:off x="2629" y="3767"/>
                <a:ext cx="908" cy="243"/>
              </a:xfrm>
              <a:custGeom>
                <a:avLst/>
                <a:gdLst>
                  <a:gd name="T0" fmla="*/ 0 w 908"/>
                  <a:gd name="T1" fmla="*/ 44 h 243"/>
                  <a:gd name="T2" fmla="*/ 68 w 908"/>
                  <a:gd name="T3" fmla="*/ 147 h 243"/>
                  <a:gd name="T4" fmla="*/ 106 w 908"/>
                  <a:gd name="T5" fmla="*/ 191 h 243"/>
                  <a:gd name="T6" fmla="*/ 136 w 908"/>
                  <a:gd name="T7" fmla="*/ 199 h 243"/>
                  <a:gd name="T8" fmla="*/ 257 w 908"/>
                  <a:gd name="T9" fmla="*/ 210 h 243"/>
                  <a:gd name="T10" fmla="*/ 298 w 908"/>
                  <a:gd name="T11" fmla="*/ 213 h 243"/>
                  <a:gd name="T12" fmla="*/ 444 w 908"/>
                  <a:gd name="T13" fmla="*/ 213 h 243"/>
                  <a:gd name="T14" fmla="*/ 558 w 908"/>
                  <a:gd name="T15" fmla="*/ 212 h 243"/>
                  <a:gd name="T16" fmla="*/ 588 w 908"/>
                  <a:gd name="T17" fmla="*/ 212 h 243"/>
                  <a:gd name="T18" fmla="*/ 635 w 908"/>
                  <a:gd name="T19" fmla="*/ 231 h 243"/>
                  <a:gd name="T20" fmla="*/ 682 w 908"/>
                  <a:gd name="T21" fmla="*/ 233 h 243"/>
                  <a:gd name="T22" fmla="*/ 730 w 908"/>
                  <a:gd name="T23" fmla="*/ 233 h 243"/>
                  <a:gd name="T24" fmla="*/ 751 w 908"/>
                  <a:gd name="T25" fmla="*/ 243 h 243"/>
                  <a:gd name="T26" fmla="*/ 773 w 908"/>
                  <a:gd name="T27" fmla="*/ 243 h 243"/>
                  <a:gd name="T28" fmla="*/ 823 w 908"/>
                  <a:gd name="T29" fmla="*/ 243 h 243"/>
                  <a:gd name="T30" fmla="*/ 839 w 908"/>
                  <a:gd name="T31" fmla="*/ 238 h 243"/>
                  <a:gd name="T32" fmla="*/ 846 w 908"/>
                  <a:gd name="T33" fmla="*/ 233 h 243"/>
                  <a:gd name="T34" fmla="*/ 849 w 908"/>
                  <a:gd name="T35" fmla="*/ 221 h 243"/>
                  <a:gd name="T36" fmla="*/ 841 w 908"/>
                  <a:gd name="T37" fmla="*/ 219 h 243"/>
                  <a:gd name="T38" fmla="*/ 828 w 908"/>
                  <a:gd name="T39" fmla="*/ 213 h 243"/>
                  <a:gd name="T40" fmla="*/ 794 w 908"/>
                  <a:gd name="T41" fmla="*/ 215 h 243"/>
                  <a:gd name="T42" fmla="*/ 774 w 908"/>
                  <a:gd name="T43" fmla="*/ 212 h 243"/>
                  <a:gd name="T44" fmla="*/ 753 w 908"/>
                  <a:gd name="T45" fmla="*/ 200 h 243"/>
                  <a:gd name="T46" fmla="*/ 783 w 908"/>
                  <a:gd name="T47" fmla="*/ 199 h 243"/>
                  <a:gd name="T48" fmla="*/ 796 w 908"/>
                  <a:gd name="T49" fmla="*/ 200 h 243"/>
                  <a:gd name="T50" fmla="*/ 817 w 908"/>
                  <a:gd name="T51" fmla="*/ 208 h 243"/>
                  <a:gd name="T52" fmla="*/ 839 w 908"/>
                  <a:gd name="T53" fmla="*/ 209 h 243"/>
                  <a:gd name="T54" fmla="*/ 849 w 908"/>
                  <a:gd name="T55" fmla="*/ 191 h 243"/>
                  <a:gd name="T56" fmla="*/ 864 w 908"/>
                  <a:gd name="T57" fmla="*/ 199 h 243"/>
                  <a:gd name="T58" fmla="*/ 877 w 908"/>
                  <a:gd name="T59" fmla="*/ 200 h 243"/>
                  <a:gd name="T60" fmla="*/ 889 w 908"/>
                  <a:gd name="T61" fmla="*/ 197 h 243"/>
                  <a:gd name="T62" fmla="*/ 890 w 908"/>
                  <a:gd name="T63" fmla="*/ 187 h 243"/>
                  <a:gd name="T64" fmla="*/ 890 w 908"/>
                  <a:gd name="T65" fmla="*/ 175 h 243"/>
                  <a:gd name="T66" fmla="*/ 876 w 908"/>
                  <a:gd name="T67" fmla="*/ 165 h 243"/>
                  <a:gd name="T68" fmla="*/ 854 w 908"/>
                  <a:gd name="T69" fmla="*/ 144 h 243"/>
                  <a:gd name="T70" fmla="*/ 861 w 908"/>
                  <a:gd name="T71" fmla="*/ 143 h 243"/>
                  <a:gd name="T72" fmla="*/ 878 w 908"/>
                  <a:gd name="T73" fmla="*/ 152 h 243"/>
                  <a:gd name="T74" fmla="*/ 902 w 908"/>
                  <a:gd name="T75" fmla="*/ 152 h 243"/>
                  <a:gd name="T76" fmla="*/ 908 w 908"/>
                  <a:gd name="T77" fmla="*/ 141 h 243"/>
                  <a:gd name="T78" fmla="*/ 886 w 908"/>
                  <a:gd name="T79" fmla="*/ 119 h 243"/>
                  <a:gd name="T80" fmla="*/ 858 w 908"/>
                  <a:gd name="T81" fmla="*/ 97 h 243"/>
                  <a:gd name="T82" fmla="*/ 833 w 908"/>
                  <a:gd name="T83" fmla="*/ 83 h 243"/>
                  <a:gd name="T84" fmla="*/ 819 w 908"/>
                  <a:gd name="T85" fmla="*/ 76 h 243"/>
                  <a:gd name="T86" fmla="*/ 802 w 908"/>
                  <a:gd name="T87" fmla="*/ 71 h 243"/>
                  <a:gd name="T88" fmla="*/ 728 w 908"/>
                  <a:gd name="T89" fmla="*/ 60 h 243"/>
                  <a:gd name="T90" fmla="*/ 714 w 908"/>
                  <a:gd name="T91" fmla="*/ 59 h 243"/>
                  <a:gd name="T92" fmla="*/ 695 w 908"/>
                  <a:gd name="T93" fmla="*/ 68 h 243"/>
                  <a:gd name="T94" fmla="*/ 678 w 908"/>
                  <a:gd name="T95" fmla="*/ 79 h 243"/>
                  <a:gd name="T96" fmla="*/ 606 w 908"/>
                  <a:gd name="T97" fmla="*/ 103 h 243"/>
                  <a:gd name="T98" fmla="*/ 570 w 908"/>
                  <a:gd name="T99" fmla="*/ 102 h 243"/>
                  <a:gd name="T100" fmla="*/ 384 w 908"/>
                  <a:gd name="T101" fmla="*/ 84 h 243"/>
                  <a:gd name="T102" fmla="*/ 291 w 908"/>
                  <a:gd name="T103" fmla="*/ 62 h 243"/>
                  <a:gd name="T104" fmla="*/ 225 w 908"/>
                  <a:gd name="T105" fmla="*/ 44 h 243"/>
                  <a:gd name="T106" fmla="*/ 181 w 908"/>
                  <a:gd name="T107" fmla="*/ 40 h 243"/>
                  <a:gd name="T108" fmla="*/ 167 w 908"/>
                  <a:gd name="T109" fmla="*/ 2 h 243"/>
                  <a:gd name="T110" fmla="*/ 122 w 908"/>
                  <a:gd name="T111" fmla="*/ 0 h 243"/>
                  <a:gd name="T112" fmla="*/ 102 w 908"/>
                  <a:gd name="T113" fmla="*/ 6 h 243"/>
                  <a:gd name="T114" fmla="*/ 41 w 908"/>
                  <a:gd name="T115" fmla="*/ 28 h 243"/>
                  <a:gd name="T116" fmla="*/ 0 w 908"/>
                  <a:gd name="T117" fmla="*/ 44 h 243"/>
                  <a:gd name="T118" fmla="*/ 0 w 908"/>
                  <a:gd name="T119" fmla="*/ 44 h 2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8"/>
                  <a:gd name="T181" fmla="*/ 0 h 243"/>
                  <a:gd name="T182" fmla="*/ 908 w 908"/>
                  <a:gd name="T183" fmla="*/ 243 h 2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8" h="243">
                    <a:moveTo>
                      <a:pt x="0" y="44"/>
                    </a:moveTo>
                    <a:lnTo>
                      <a:pt x="68" y="147"/>
                    </a:lnTo>
                    <a:lnTo>
                      <a:pt x="106" y="191"/>
                    </a:lnTo>
                    <a:lnTo>
                      <a:pt x="136" y="199"/>
                    </a:lnTo>
                    <a:lnTo>
                      <a:pt x="257" y="210"/>
                    </a:lnTo>
                    <a:lnTo>
                      <a:pt x="298" y="213"/>
                    </a:lnTo>
                    <a:lnTo>
                      <a:pt x="444" y="213"/>
                    </a:lnTo>
                    <a:lnTo>
                      <a:pt x="558" y="212"/>
                    </a:lnTo>
                    <a:lnTo>
                      <a:pt x="588" y="212"/>
                    </a:lnTo>
                    <a:lnTo>
                      <a:pt x="635" y="231"/>
                    </a:lnTo>
                    <a:lnTo>
                      <a:pt x="682" y="233"/>
                    </a:lnTo>
                    <a:lnTo>
                      <a:pt x="730" y="233"/>
                    </a:lnTo>
                    <a:lnTo>
                      <a:pt x="751" y="243"/>
                    </a:lnTo>
                    <a:lnTo>
                      <a:pt x="773" y="243"/>
                    </a:lnTo>
                    <a:lnTo>
                      <a:pt x="823" y="243"/>
                    </a:lnTo>
                    <a:lnTo>
                      <a:pt x="839" y="238"/>
                    </a:lnTo>
                    <a:lnTo>
                      <a:pt x="846" y="233"/>
                    </a:lnTo>
                    <a:lnTo>
                      <a:pt x="849" y="221"/>
                    </a:lnTo>
                    <a:lnTo>
                      <a:pt x="841" y="219"/>
                    </a:lnTo>
                    <a:lnTo>
                      <a:pt x="828" y="213"/>
                    </a:lnTo>
                    <a:lnTo>
                      <a:pt x="794" y="215"/>
                    </a:lnTo>
                    <a:lnTo>
                      <a:pt x="774" y="212"/>
                    </a:lnTo>
                    <a:lnTo>
                      <a:pt x="753" y="200"/>
                    </a:lnTo>
                    <a:lnTo>
                      <a:pt x="783" y="199"/>
                    </a:lnTo>
                    <a:lnTo>
                      <a:pt x="796" y="200"/>
                    </a:lnTo>
                    <a:lnTo>
                      <a:pt x="817" y="208"/>
                    </a:lnTo>
                    <a:lnTo>
                      <a:pt x="839" y="209"/>
                    </a:lnTo>
                    <a:lnTo>
                      <a:pt x="849" y="191"/>
                    </a:lnTo>
                    <a:lnTo>
                      <a:pt x="864" y="199"/>
                    </a:lnTo>
                    <a:lnTo>
                      <a:pt x="877" y="200"/>
                    </a:lnTo>
                    <a:lnTo>
                      <a:pt x="889" y="197"/>
                    </a:lnTo>
                    <a:lnTo>
                      <a:pt x="890" y="187"/>
                    </a:lnTo>
                    <a:lnTo>
                      <a:pt x="890" y="175"/>
                    </a:lnTo>
                    <a:lnTo>
                      <a:pt x="876" y="165"/>
                    </a:lnTo>
                    <a:lnTo>
                      <a:pt x="854" y="144"/>
                    </a:lnTo>
                    <a:lnTo>
                      <a:pt x="861" y="143"/>
                    </a:lnTo>
                    <a:lnTo>
                      <a:pt x="878" y="152"/>
                    </a:lnTo>
                    <a:lnTo>
                      <a:pt x="902" y="152"/>
                    </a:lnTo>
                    <a:lnTo>
                      <a:pt x="908" y="141"/>
                    </a:lnTo>
                    <a:lnTo>
                      <a:pt x="886" y="119"/>
                    </a:lnTo>
                    <a:lnTo>
                      <a:pt x="858" y="97"/>
                    </a:lnTo>
                    <a:lnTo>
                      <a:pt x="833" y="83"/>
                    </a:lnTo>
                    <a:lnTo>
                      <a:pt x="819" y="76"/>
                    </a:lnTo>
                    <a:lnTo>
                      <a:pt x="802" y="71"/>
                    </a:lnTo>
                    <a:lnTo>
                      <a:pt x="728" y="60"/>
                    </a:lnTo>
                    <a:lnTo>
                      <a:pt x="714" y="59"/>
                    </a:lnTo>
                    <a:lnTo>
                      <a:pt x="695" y="68"/>
                    </a:lnTo>
                    <a:lnTo>
                      <a:pt x="678" y="79"/>
                    </a:lnTo>
                    <a:lnTo>
                      <a:pt x="606" y="103"/>
                    </a:lnTo>
                    <a:lnTo>
                      <a:pt x="570" y="102"/>
                    </a:lnTo>
                    <a:lnTo>
                      <a:pt x="384" y="84"/>
                    </a:lnTo>
                    <a:lnTo>
                      <a:pt x="291" y="62"/>
                    </a:lnTo>
                    <a:lnTo>
                      <a:pt x="225" y="44"/>
                    </a:lnTo>
                    <a:lnTo>
                      <a:pt x="181" y="40"/>
                    </a:lnTo>
                    <a:lnTo>
                      <a:pt x="167" y="2"/>
                    </a:lnTo>
                    <a:lnTo>
                      <a:pt x="122" y="0"/>
                    </a:lnTo>
                    <a:lnTo>
                      <a:pt x="102" y="6"/>
                    </a:lnTo>
                    <a:lnTo>
                      <a:pt x="41" y="28"/>
                    </a:lnTo>
                    <a:lnTo>
                      <a:pt x="0" y="44"/>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2" name="Freeform 119"/>
              <p:cNvSpPr>
                <a:spLocks/>
              </p:cNvSpPr>
              <p:nvPr/>
            </p:nvSpPr>
            <p:spPr bwMode="auto">
              <a:xfrm flipH="1">
                <a:off x="2880" y="3911"/>
                <a:ext cx="73" cy="55"/>
              </a:xfrm>
              <a:custGeom>
                <a:avLst/>
                <a:gdLst>
                  <a:gd name="T0" fmla="*/ 73 w 73"/>
                  <a:gd name="T1" fmla="*/ 47 h 55"/>
                  <a:gd name="T2" fmla="*/ 53 w 73"/>
                  <a:gd name="T3" fmla="*/ 21 h 55"/>
                  <a:gd name="T4" fmla="*/ 53 w 73"/>
                  <a:gd name="T5" fmla="*/ 0 h 55"/>
                  <a:gd name="T6" fmla="*/ 5 w 73"/>
                  <a:gd name="T7" fmla="*/ 19 h 55"/>
                  <a:gd name="T8" fmla="*/ 4 w 73"/>
                  <a:gd name="T9" fmla="*/ 19 h 55"/>
                  <a:gd name="T10" fmla="*/ 3 w 73"/>
                  <a:gd name="T11" fmla="*/ 22 h 55"/>
                  <a:gd name="T12" fmla="*/ 2 w 73"/>
                  <a:gd name="T13" fmla="*/ 25 h 55"/>
                  <a:gd name="T14" fmla="*/ 1 w 73"/>
                  <a:gd name="T15" fmla="*/ 31 h 55"/>
                  <a:gd name="T16" fmla="*/ 0 w 73"/>
                  <a:gd name="T17" fmla="*/ 34 h 55"/>
                  <a:gd name="T18" fmla="*/ 0 w 73"/>
                  <a:gd name="T19" fmla="*/ 39 h 55"/>
                  <a:gd name="T20" fmla="*/ 0 w 73"/>
                  <a:gd name="T21" fmla="*/ 45 h 55"/>
                  <a:gd name="T22" fmla="*/ 2 w 73"/>
                  <a:gd name="T23" fmla="*/ 50 h 55"/>
                  <a:gd name="T24" fmla="*/ 4 w 73"/>
                  <a:gd name="T25" fmla="*/ 52 h 55"/>
                  <a:gd name="T26" fmla="*/ 6 w 73"/>
                  <a:gd name="T27" fmla="*/ 53 h 55"/>
                  <a:gd name="T28" fmla="*/ 10 w 73"/>
                  <a:gd name="T29" fmla="*/ 54 h 55"/>
                  <a:gd name="T30" fmla="*/ 15 w 73"/>
                  <a:gd name="T31" fmla="*/ 55 h 55"/>
                  <a:gd name="T32" fmla="*/ 21 w 73"/>
                  <a:gd name="T33" fmla="*/ 54 h 55"/>
                  <a:gd name="T34" fmla="*/ 27 w 73"/>
                  <a:gd name="T35" fmla="*/ 54 h 55"/>
                  <a:gd name="T36" fmla="*/ 33 w 73"/>
                  <a:gd name="T37" fmla="*/ 53 h 55"/>
                  <a:gd name="T38" fmla="*/ 39 w 73"/>
                  <a:gd name="T39" fmla="*/ 53 h 55"/>
                  <a:gd name="T40" fmla="*/ 45 w 73"/>
                  <a:gd name="T41" fmla="*/ 52 h 55"/>
                  <a:gd name="T42" fmla="*/ 51 w 73"/>
                  <a:gd name="T43" fmla="*/ 50 h 55"/>
                  <a:gd name="T44" fmla="*/ 57 w 73"/>
                  <a:gd name="T45" fmla="*/ 49 h 55"/>
                  <a:gd name="T46" fmla="*/ 62 w 73"/>
                  <a:gd name="T47" fmla="*/ 49 h 55"/>
                  <a:gd name="T48" fmla="*/ 67 w 73"/>
                  <a:gd name="T49" fmla="*/ 48 h 55"/>
                  <a:gd name="T50" fmla="*/ 70 w 73"/>
                  <a:gd name="T51" fmla="*/ 47 h 55"/>
                  <a:gd name="T52" fmla="*/ 72 w 73"/>
                  <a:gd name="T53" fmla="*/ 47 h 55"/>
                  <a:gd name="T54" fmla="*/ 73 w 73"/>
                  <a:gd name="T55" fmla="*/ 47 h 55"/>
                  <a:gd name="T56" fmla="*/ 73 w 73"/>
                  <a:gd name="T57" fmla="*/ 47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55"/>
                  <a:gd name="T89" fmla="*/ 73 w 73"/>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55">
                    <a:moveTo>
                      <a:pt x="73" y="47"/>
                    </a:moveTo>
                    <a:lnTo>
                      <a:pt x="53" y="21"/>
                    </a:lnTo>
                    <a:lnTo>
                      <a:pt x="53" y="0"/>
                    </a:lnTo>
                    <a:lnTo>
                      <a:pt x="5" y="19"/>
                    </a:lnTo>
                    <a:lnTo>
                      <a:pt x="4" y="19"/>
                    </a:lnTo>
                    <a:lnTo>
                      <a:pt x="3" y="22"/>
                    </a:lnTo>
                    <a:lnTo>
                      <a:pt x="2" y="25"/>
                    </a:lnTo>
                    <a:lnTo>
                      <a:pt x="1" y="31"/>
                    </a:lnTo>
                    <a:lnTo>
                      <a:pt x="0" y="34"/>
                    </a:lnTo>
                    <a:lnTo>
                      <a:pt x="0" y="39"/>
                    </a:lnTo>
                    <a:lnTo>
                      <a:pt x="0" y="45"/>
                    </a:lnTo>
                    <a:lnTo>
                      <a:pt x="2" y="50"/>
                    </a:lnTo>
                    <a:lnTo>
                      <a:pt x="4" y="52"/>
                    </a:lnTo>
                    <a:lnTo>
                      <a:pt x="6" y="53"/>
                    </a:lnTo>
                    <a:lnTo>
                      <a:pt x="10" y="54"/>
                    </a:lnTo>
                    <a:lnTo>
                      <a:pt x="15" y="55"/>
                    </a:lnTo>
                    <a:lnTo>
                      <a:pt x="21" y="54"/>
                    </a:lnTo>
                    <a:lnTo>
                      <a:pt x="27" y="54"/>
                    </a:lnTo>
                    <a:lnTo>
                      <a:pt x="33" y="53"/>
                    </a:lnTo>
                    <a:lnTo>
                      <a:pt x="39" y="53"/>
                    </a:lnTo>
                    <a:lnTo>
                      <a:pt x="45" y="52"/>
                    </a:lnTo>
                    <a:lnTo>
                      <a:pt x="51" y="50"/>
                    </a:lnTo>
                    <a:lnTo>
                      <a:pt x="57" y="49"/>
                    </a:lnTo>
                    <a:lnTo>
                      <a:pt x="62" y="49"/>
                    </a:lnTo>
                    <a:lnTo>
                      <a:pt x="67" y="48"/>
                    </a:lnTo>
                    <a:lnTo>
                      <a:pt x="70" y="47"/>
                    </a:lnTo>
                    <a:lnTo>
                      <a:pt x="72" y="47"/>
                    </a:lnTo>
                    <a:lnTo>
                      <a:pt x="73" y="47"/>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3" name="Freeform 120"/>
              <p:cNvSpPr>
                <a:spLocks/>
              </p:cNvSpPr>
              <p:nvPr/>
            </p:nvSpPr>
            <p:spPr bwMode="auto">
              <a:xfrm flipH="1">
                <a:off x="2662" y="3834"/>
                <a:ext cx="159" cy="72"/>
              </a:xfrm>
              <a:custGeom>
                <a:avLst/>
                <a:gdLst>
                  <a:gd name="T0" fmla="*/ 43 w 159"/>
                  <a:gd name="T1" fmla="*/ 24 h 72"/>
                  <a:gd name="T2" fmla="*/ 2 w 159"/>
                  <a:gd name="T3" fmla="*/ 17 h 72"/>
                  <a:gd name="T4" fmla="*/ 0 w 159"/>
                  <a:gd name="T5" fmla="*/ 5 h 72"/>
                  <a:gd name="T6" fmla="*/ 1 w 159"/>
                  <a:gd name="T7" fmla="*/ 3 h 72"/>
                  <a:gd name="T8" fmla="*/ 4 w 159"/>
                  <a:gd name="T9" fmla="*/ 1 h 72"/>
                  <a:gd name="T10" fmla="*/ 6 w 159"/>
                  <a:gd name="T11" fmla="*/ 0 h 72"/>
                  <a:gd name="T12" fmla="*/ 10 w 159"/>
                  <a:gd name="T13" fmla="*/ 0 h 72"/>
                  <a:gd name="T14" fmla="*/ 14 w 159"/>
                  <a:gd name="T15" fmla="*/ 0 h 72"/>
                  <a:gd name="T16" fmla="*/ 21 w 159"/>
                  <a:gd name="T17" fmla="*/ 3 h 72"/>
                  <a:gd name="T18" fmla="*/ 23 w 159"/>
                  <a:gd name="T19" fmla="*/ 3 h 72"/>
                  <a:gd name="T20" fmla="*/ 26 w 159"/>
                  <a:gd name="T21" fmla="*/ 4 h 72"/>
                  <a:gd name="T22" fmla="*/ 31 w 159"/>
                  <a:gd name="T23" fmla="*/ 5 h 72"/>
                  <a:gd name="T24" fmla="*/ 34 w 159"/>
                  <a:gd name="T25" fmla="*/ 6 h 72"/>
                  <a:gd name="T26" fmla="*/ 38 w 159"/>
                  <a:gd name="T27" fmla="*/ 6 h 72"/>
                  <a:gd name="T28" fmla="*/ 43 w 159"/>
                  <a:gd name="T29" fmla="*/ 9 h 72"/>
                  <a:gd name="T30" fmla="*/ 47 w 159"/>
                  <a:gd name="T31" fmla="*/ 9 h 72"/>
                  <a:gd name="T32" fmla="*/ 52 w 159"/>
                  <a:gd name="T33" fmla="*/ 11 h 72"/>
                  <a:gd name="T34" fmla="*/ 55 w 159"/>
                  <a:gd name="T35" fmla="*/ 11 h 72"/>
                  <a:gd name="T36" fmla="*/ 59 w 159"/>
                  <a:gd name="T37" fmla="*/ 12 h 72"/>
                  <a:gd name="T38" fmla="*/ 63 w 159"/>
                  <a:gd name="T39" fmla="*/ 12 h 72"/>
                  <a:gd name="T40" fmla="*/ 66 w 159"/>
                  <a:gd name="T41" fmla="*/ 13 h 72"/>
                  <a:gd name="T42" fmla="*/ 70 w 159"/>
                  <a:gd name="T43" fmla="*/ 14 h 72"/>
                  <a:gd name="T44" fmla="*/ 73 w 159"/>
                  <a:gd name="T45" fmla="*/ 14 h 72"/>
                  <a:gd name="T46" fmla="*/ 77 w 159"/>
                  <a:gd name="T47" fmla="*/ 25 h 72"/>
                  <a:gd name="T48" fmla="*/ 133 w 159"/>
                  <a:gd name="T49" fmla="*/ 44 h 72"/>
                  <a:gd name="T50" fmla="*/ 142 w 159"/>
                  <a:gd name="T51" fmla="*/ 57 h 72"/>
                  <a:gd name="T52" fmla="*/ 159 w 159"/>
                  <a:gd name="T53" fmla="*/ 72 h 72"/>
                  <a:gd name="T54" fmla="*/ 74 w 159"/>
                  <a:gd name="T55" fmla="*/ 36 h 72"/>
                  <a:gd name="T56" fmla="*/ 43 w 159"/>
                  <a:gd name="T57" fmla="*/ 24 h 72"/>
                  <a:gd name="T58" fmla="*/ 43 w 159"/>
                  <a:gd name="T59" fmla="*/ 24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9"/>
                  <a:gd name="T91" fmla="*/ 0 h 72"/>
                  <a:gd name="T92" fmla="*/ 159 w 159"/>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9" h="72">
                    <a:moveTo>
                      <a:pt x="43" y="24"/>
                    </a:moveTo>
                    <a:lnTo>
                      <a:pt x="2" y="17"/>
                    </a:lnTo>
                    <a:lnTo>
                      <a:pt x="0" y="5"/>
                    </a:lnTo>
                    <a:lnTo>
                      <a:pt x="1" y="3"/>
                    </a:lnTo>
                    <a:lnTo>
                      <a:pt x="4" y="1"/>
                    </a:lnTo>
                    <a:lnTo>
                      <a:pt x="6" y="0"/>
                    </a:lnTo>
                    <a:lnTo>
                      <a:pt x="10" y="0"/>
                    </a:lnTo>
                    <a:lnTo>
                      <a:pt x="14" y="0"/>
                    </a:lnTo>
                    <a:lnTo>
                      <a:pt x="21" y="3"/>
                    </a:lnTo>
                    <a:lnTo>
                      <a:pt x="23" y="3"/>
                    </a:lnTo>
                    <a:lnTo>
                      <a:pt x="26" y="4"/>
                    </a:lnTo>
                    <a:lnTo>
                      <a:pt x="31" y="5"/>
                    </a:lnTo>
                    <a:lnTo>
                      <a:pt x="34" y="6"/>
                    </a:lnTo>
                    <a:lnTo>
                      <a:pt x="38" y="6"/>
                    </a:lnTo>
                    <a:lnTo>
                      <a:pt x="43" y="9"/>
                    </a:lnTo>
                    <a:lnTo>
                      <a:pt x="47" y="9"/>
                    </a:lnTo>
                    <a:lnTo>
                      <a:pt x="52" y="11"/>
                    </a:lnTo>
                    <a:lnTo>
                      <a:pt x="55" y="11"/>
                    </a:lnTo>
                    <a:lnTo>
                      <a:pt x="59" y="12"/>
                    </a:lnTo>
                    <a:lnTo>
                      <a:pt x="63" y="12"/>
                    </a:lnTo>
                    <a:lnTo>
                      <a:pt x="66" y="13"/>
                    </a:lnTo>
                    <a:lnTo>
                      <a:pt x="70" y="14"/>
                    </a:lnTo>
                    <a:lnTo>
                      <a:pt x="73" y="14"/>
                    </a:lnTo>
                    <a:lnTo>
                      <a:pt x="77" y="25"/>
                    </a:lnTo>
                    <a:lnTo>
                      <a:pt x="133" y="44"/>
                    </a:lnTo>
                    <a:lnTo>
                      <a:pt x="142" y="57"/>
                    </a:lnTo>
                    <a:lnTo>
                      <a:pt x="159" y="72"/>
                    </a:lnTo>
                    <a:lnTo>
                      <a:pt x="74" y="36"/>
                    </a:lnTo>
                    <a:lnTo>
                      <a:pt x="43" y="24"/>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4" name="Freeform 121"/>
              <p:cNvSpPr>
                <a:spLocks/>
              </p:cNvSpPr>
              <p:nvPr/>
            </p:nvSpPr>
            <p:spPr bwMode="auto">
              <a:xfrm flipH="1">
                <a:off x="2704" y="3986"/>
                <a:ext cx="46" cy="26"/>
              </a:xfrm>
              <a:custGeom>
                <a:avLst/>
                <a:gdLst>
                  <a:gd name="T0" fmla="*/ 34 w 46"/>
                  <a:gd name="T1" fmla="*/ 26 h 26"/>
                  <a:gd name="T2" fmla="*/ 38 w 46"/>
                  <a:gd name="T3" fmla="*/ 19 h 26"/>
                  <a:gd name="T4" fmla="*/ 41 w 46"/>
                  <a:gd name="T5" fmla="*/ 7 h 26"/>
                  <a:gd name="T6" fmla="*/ 46 w 46"/>
                  <a:gd name="T7" fmla="*/ 6 h 26"/>
                  <a:gd name="T8" fmla="*/ 41 w 46"/>
                  <a:gd name="T9" fmla="*/ 0 h 26"/>
                  <a:gd name="T10" fmla="*/ 29 w 46"/>
                  <a:gd name="T11" fmla="*/ 0 h 26"/>
                  <a:gd name="T12" fmla="*/ 32 w 46"/>
                  <a:gd name="T13" fmla="*/ 7 h 26"/>
                  <a:gd name="T14" fmla="*/ 30 w 46"/>
                  <a:gd name="T15" fmla="*/ 18 h 26"/>
                  <a:gd name="T16" fmla="*/ 23 w 46"/>
                  <a:gd name="T17" fmla="*/ 19 h 26"/>
                  <a:gd name="T18" fmla="*/ 0 w 46"/>
                  <a:gd name="T19" fmla="*/ 23 h 26"/>
                  <a:gd name="T20" fmla="*/ 34 w 46"/>
                  <a:gd name="T21" fmla="*/ 26 h 26"/>
                  <a:gd name="T22" fmla="*/ 34 w 46"/>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26"/>
                  <a:gd name="T38" fmla="*/ 46 w 46"/>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26">
                    <a:moveTo>
                      <a:pt x="34" y="26"/>
                    </a:moveTo>
                    <a:lnTo>
                      <a:pt x="38" y="19"/>
                    </a:lnTo>
                    <a:lnTo>
                      <a:pt x="41" y="7"/>
                    </a:lnTo>
                    <a:lnTo>
                      <a:pt x="46" y="6"/>
                    </a:lnTo>
                    <a:lnTo>
                      <a:pt x="41" y="0"/>
                    </a:lnTo>
                    <a:lnTo>
                      <a:pt x="29" y="0"/>
                    </a:lnTo>
                    <a:lnTo>
                      <a:pt x="32" y="7"/>
                    </a:lnTo>
                    <a:lnTo>
                      <a:pt x="30" y="18"/>
                    </a:lnTo>
                    <a:lnTo>
                      <a:pt x="23" y="19"/>
                    </a:lnTo>
                    <a:lnTo>
                      <a:pt x="0" y="23"/>
                    </a:lnTo>
                    <a:lnTo>
                      <a:pt x="34" y="26"/>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5" name="Freeform 122"/>
              <p:cNvSpPr>
                <a:spLocks/>
              </p:cNvSpPr>
              <p:nvPr/>
            </p:nvSpPr>
            <p:spPr bwMode="auto">
              <a:xfrm flipH="1">
                <a:off x="2633" y="3894"/>
                <a:ext cx="24" cy="23"/>
              </a:xfrm>
              <a:custGeom>
                <a:avLst/>
                <a:gdLst>
                  <a:gd name="T0" fmla="*/ 9 w 24"/>
                  <a:gd name="T1" fmla="*/ 0 h 23"/>
                  <a:gd name="T2" fmla="*/ 0 w 24"/>
                  <a:gd name="T3" fmla="*/ 7 h 23"/>
                  <a:gd name="T4" fmla="*/ 6 w 24"/>
                  <a:gd name="T5" fmla="*/ 18 h 23"/>
                  <a:gd name="T6" fmla="*/ 21 w 24"/>
                  <a:gd name="T7" fmla="*/ 23 h 23"/>
                  <a:gd name="T8" fmla="*/ 24 w 24"/>
                  <a:gd name="T9" fmla="*/ 19 h 23"/>
                  <a:gd name="T10" fmla="*/ 9 w 24"/>
                  <a:gd name="T11" fmla="*/ 0 h 23"/>
                  <a:gd name="T12" fmla="*/ 9 w 24"/>
                  <a:gd name="T13" fmla="*/ 0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9" y="0"/>
                    </a:moveTo>
                    <a:lnTo>
                      <a:pt x="0" y="7"/>
                    </a:lnTo>
                    <a:lnTo>
                      <a:pt x="6" y="18"/>
                    </a:lnTo>
                    <a:lnTo>
                      <a:pt x="21" y="23"/>
                    </a:lnTo>
                    <a:lnTo>
                      <a:pt x="24" y="19"/>
                    </a:lnTo>
                    <a:lnTo>
                      <a:pt x="9"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6" name="Freeform 123"/>
              <p:cNvSpPr>
                <a:spLocks/>
              </p:cNvSpPr>
              <p:nvPr/>
            </p:nvSpPr>
            <p:spPr bwMode="auto">
              <a:xfrm flipH="1">
                <a:off x="2644" y="3837"/>
                <a:ext cx="103" cy="66"/>
              </a:xfrm>
              <a:custGeom>
                <a:avLst/>
                <a:gdLst>
                  <a:gd name="T0" fmla="*/ 0 w 103"/>
                  <a:gd name="T1" fmla="*/ 1 h 66"/>
                  <a:gd name="T2" fmla="*/ 17 w 103"/>
                  <a:gd name="T3" fmla="*/ 5 h 66"/>
                  <a:gd name="T4" fmla="*/ 17 w 103"/>
                  <a:gd name="T5" fmla="*/ 6 h 66"/>
                  <a:gd name="T6" fmla="*/ 18 w 103"/>
                  <a:gd name="T7" fmla="*/ 9 h 66"/>
                  <a:gd name="T8" fmla="*/ 21 w 103"/>
                  <a:gd name="T9" fmla="*/ 13 h 66"/>
                  <a:gd name="T10" fmla="*/ 25 w 103"/>
                  <a:gd name="T11" fmla="*/ 19 h 66"/>
                  <a:gd name="T12" fmla="*/ 26 w 103"/>
                  <a:gd name="T13" fmla="*/ 21 h 66"/>
                  <a:gd name="T14" fmla="*/ 31 w 103"/>
                  <a:gd name="T15" fmla="*/ 22 h 66"/>
                  <a:gd name="T16" fmla="*/ 35 w 103"/>
                  <a:gd name="T17" fmla="*/ 24 h 66"/>
                  <a:gd name="T18" fmla="*/ 40 w 103"/>
                  <a:gd name="T19" fmla="*/ 27 h 66"/>
                  <a:gd name="T20" fmla="*/ 45 w 103"/>
                  <a:gd name="T21" fmla="*/ 28 h 66"/>
                  <a:gd name="T22" fmla="*/ 49 w 103"/>
                  <a:gd name="T23" fmla="*/ 30 h 66"/>
                  <a:gd name="T24" fmla="*/ 51 w 103"/>
                  <a:gd name="T25" fmla="*/ 30 h 66"/>
                  <a:gd name="T26" fmla="*/ 53 w 103"/>
                  <a:gd name="T27" fmla="*/ 31 h 66"/>
                  <a:gd name="T28" fmla="*/ 76 w 103"/>
                  <a:gd name="T29" fmla="*/ 44 h 66"/>
                  <a:gd name="T30" fmla="*/ 78 w 103"/>
                  <a:gd name="T31" fmla="*/ 57 h 66"/>
                  <a:gd name="T32" fmla="*/ 90 w 103"/>
                  <a:gd name="T33" fmla="*/ 66 h 66"/>
                  <a:gd name="T34" fmla="*/ 88 w 103"/>
                  <a:gd name="T35" fmla="*/ 57 h 66"/>
                  <a:gd name="T36" fmla="*/ 93 w 103"/>
                  <a:gd name="T37" fmla="*/ 56 h 66"/>
                  <a:gd name="T38" fmla="*/ 103 w 103"/>
                  <a:gd name="T39" fmla="*/ 56 h 66"/>
                  <a:gd name="T40" fmla="*/ 94 w 103"/>
                  <a:gd name="T41" fmla="*/ 47 h 66"/>
                  <a:gd name="T42" fmla="*/ 69 w 103"/>
                  <a:gd name="T43" fmla="*/ 30 h 66"/>
                  <a:gd name="T44" fmla="*/ 48 w 103"/>
                  <a:gd name="T45" fmla="*/ 17 h 66"/>
                  <a:gd name="T46" fmla="*/ 27 w 103"/>
                  <a:gd name="T47" fmla="*/ 3 h 66"/>
                  <a:gd name="T48" fmla="*/ 6 w 103"/>
                  <a:gd name="T49" fmla="*/ 0 h 66"/>
                  <a:gd name="T50" fmla="*/ 0 w 103"/>
                  <a:gd name="T51" fmla="*/ 1 h 66"/>
                  <a:gd name="T52" fmla="*/ 0 w 103"/>
                  <a:gd name="T53" fmla="*/ 1 h 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3"/>
                  <a:gd name="T82" fmla="*/ 0 h 66"/>
                  <a:gd name="T83" fmla="*/ 103 w 103"/>
                  <a:gd name="T84" fmla="*/ 66 h 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3" h="66">
                    <a:moveTo>
                      <a:pt x="0" y="1"/>
                    </a:moveTo>
                    <a:lnTo>
                      <a:pt x="17" y="5"/>
                    </a:lnTo>
                    <a:lnTo>
                      <a:pt x="17" y="6"/>
                    </a:lnTo>
                    <a:lnTo>
                      <a:pt x="18" y="9"/>
                    </a:lnTo>
                    <a:lnTo>
                      <a:pt x="21" y="13"/>
                    </a:lnTo>
                    <a:lnTo>
                      <a:pt x="25" y="19"/>
                    </a:lnTo>
                    <a:lnTo>
                      <a:pt x="26" y="21"/>
                    </a:lnTo>
                    <a:lnTo>
                      <a:pt x="31" y="22"/>
                    </a:lnTo>
                    <a:lnTo>
                      <a:pt x="35" y="24"/>
                    </a:lnTo>
                    <a:lnTo>
                      <a:pt x="40" y="27"/>
                    </a:lnTo>
                    <a:lnTo>
                      <a:pt x="45" y="28"/>
                    </a:lnTo>
                    <a:lnTo>
                      <a:pt x="49" y="30"/>
                    </a:lnTo>
                    <a:lnTo>
                      <a:pt x="51" y="30"/>
                    </a:lnTo>
                    <a:lnTo>
                      <a:pt x="53" y="31"/>
                    </a:lnTo>
                    <a:lnTo>
                      <a:pt x="76" y="44"/>
                    </a:lnTo>
                    <a:lnTo>
                      <a:pt x="78" y="57"/>
                    </a:lnTo>
                    <a:lnTo>
                      <a:pt x="90" y="66"/>
                    </a:lnTo>
                    <a:lnTo>
                      <a:pt x="88" y="57"/>
                    </a:lnTo>
                    <a:lnTo>
                      <a:pt x="93" y="56"/>
                    </a:lnTo>
                    <a:lnTo>
                      <a:pt x="103" y="56"/>
                    </a:lnTo>
                    <a:lnTo>
                      <a:pt x="94" y="47"/>
                    </a:lnTo>
                    <a:lnTo>
                      <a:pt x="69" y="30"/>
                    </a:lnTo>
                    <a:lnTo>
                      <a:pt x="48" y="17"/>
                    </a:lnTo>
                    <a:lnTo>
                      <a:pt x="27" y="3"/>
                    </a:lnTo>
                    <a:lnTo>
                      <a:pt x="6" y="0"/>
                    </a:lnTo>
                    <a:lnTo>
                      <a:pt x="0" y="1"/>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7" name="Freeform 124"/>
              <p:cNvSpPr>
                <a:spLocks/>
              </p:cNvSpPr>
              <p:nvPr/>
            </p:nvSpPr>
            <p:spPr bwMode="auto">
              <a:xfrm flipH="1">
                <a:off x="2653" y="3884"/>
                <a:ext cx="69" cy="72"/>
              </a:xfrm>
              <a:custGeom>
                <a:avLst/>
                <a:gdLst>
                  <a:gd name="T0" fmla="*/ 0 w 69"/>
                  <a:gd name="T1" fmla="*/ 0 h 72"/>
                  <a:gd name="T2" fmla="*/ 13 w 69"/>
                  <a:gd name="T3" fmla="*/ 14 h 72"/>
                  <a:gd name="T4" fmla="*/ 8 w 69"/>
                  <a:gd name="T5" fmla="*/ 31 h 72"/>
                  <a:gd name="T6" fmla="*/ 23 w 69"/>
                  <a:gd name="T7" fmla="*/ 42 h 72"/>
                  <a:gd name="T8" fmla="*/ 44 w 69"/>
                  <a:gd name="T9" fmla="*/ 61 h 72"/>
                  <a:gd name="T10" fmla="*/ 56 w 69"/>
                  <a:gd name="T11" fmla="*/ 72 h 72"/>
                  <a:gd name="T12" fmla="*/ 60 w 69"/>
                  <a:gd name="T13" fmla="*/ 58 h 72"/>
                  <a:gd name="T14" fmla="*/ 69 w 69"/>
                  <a:gd name="T15" fmla="*/ 55 h 72"/>
                  <a:gd name="T16" fmla="*/ 62 w 69"/>
                  <a:gd name="T17" fmla="*/ 48 h 72"/>
                  <a:gd name="T18" fmla="*/ 38 w 69"/>
                  <a:gd name="T19" fmla="*/ 24 h 72"/>
                  <a:gd name="T20" fmla="*/ 25 w 69"/>
                  <a:gd name="T21" fmla="*/ 15 h 72"/>
                  <a:gd name="T22" fmla="*/ 0 w 69"/>
                  <a:gd name="T23" fmla="*/ 0 h 72"/>
                  <a:gd name="T24" fmla="*/ 0 w 69"/>
                  <a:gd name="T25" fmla="*/ 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72"/>
                  <a:gd name="T41" fmla="*/ 69 w 69"/>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72">
                    <a:moveTo>
                      <a:pt x="0" y="0"/>
                    </a:moveTo>
                    <a:lnTo>
                      <a:pt x="13" y="14"/>
                    </a:lnTo>
                    <a:lnTo>
                      <a:pt x="8" y="31"/>
                    </a:lnTo>
                    <a:lnTo>
                      <a:pt x="23" y="42"/>
                    </a:lnTo>
                    <a:lnTo>
                      <a:pt x="44" y="61"/>
                    </a:lnTo>
                    <a:lnTo>
                      <a:pt x="56" y="72"/>
                    </a:lnTo>
                    <a:lnTo>
                      <a:pt x="60" y="58"/>
                    </a:lnTo>
                    <a:lnTo>
                      <a:pt x="69" y="55"/>
                    </a:lnTo>
                    <a:lnTo>
                      <a:pt x="62" y="48"/>
                    </a:lnTo>
                    <a:lnTo>
                      <a:pt x="38" y="24"/>
                    </a:lnTo>
                    <a:lnTo>
                      <a:pt x="25" y="15"/>
                    </a:lnTo>
                    <a:lnTo>
                      <a:pt x="0"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8" name="Freeform 125"/>
              <p:cNvSpPr>
                <a:spLocks/>
              </p:cNvSpPr>
              <p:nvPr/>
            </p:nvSpPr>
            <p:spPr bwMode="auto">
              <a:xfrm flipH="1">
                <a:off x="2730" y="3882"/>
                <a:ext cx="83" cy="37"/>
              </a:xfrm>
              <a:custGeom>
                <a:avLst/>
                <a:gdLst>
                  <a:gd name="T0" fmla="*/ 17 w 83"/>
                  <a:gd name="T1" fmla="*/ 0 h 37"/>
                  <a:gd name="T2" fmla="*/ 71 w 83"/>
                  <a:gd name="T3" fmla="*/ 15 h 37"/>
                  <a:gd name="T4" fmla="*/ 82 w 83"/>
                  <a:gd name="T5" fmla="*/ 20 h 37"/>
                  <a:gd name="T6" fmla="*/ 83 w 83"/>
                  <a:gd name="T7" fmla="*/ 37 h 37"/>
                  <a:gd name="T8" fmla="*/ 51 w 83"/>
                  <a:gd name="T9" fmla="*/ 32 h 37"/>
                  <a:gd name="T10" fmla="*/ 0 w 83"/>
                  <a:gd name="T11" fmla="*/ 11 h 37"/>
                  <a:gd name="T12" fmla="*/ 17 w 83"/>
                  <a:gd name="T13" fmla="*/ 0 h 37"/>
                  <a:gd name="T14" fmla="*/ 17 w 83"/>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37"/>
                  <a:gd name="T26" fmla="*/ 83 w 83"/>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37">
                    <a:moveTo>
                      <a:pt x="17" y="0"/>
                    </a:moveTo>
                    <a:lnTo>
                      <a:pt x="71" y="15"/>
                    </a:lnTo>
                    <a:lnTo>
                      <a:pt x="82" y="20"/>
                    </a:lnTo>
                    <a:lnTo>
                      <a:pt x="83" y="37"/>
                    </a:lnTo>
                    <a:lnTo>
                      <a:pt x="51" y="32"/>
                    </a:lnTo>
                    <a:lnTo>
                      <a:pt x="0" y="11"/>
                    </a:lnTo>
                    <a:lnTo>
                      <a:pt x="17"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79" name="Freeform 126"/>
              <p:cNvSpPr>
                <a:spLocks/>
              </p:cNvSpPr>
              <p:nvPr/>
            </p:nvSpPr>
            <p:spPr bwMode="auto">
              <a:xfrm flipH="1">
                <a:off x="2687" y="3933"/>
                <a:ext cx="47" cy="49"/>
              </a:xfrm>
              <a:custGeom>
                <a:avLst/>
                <a:gdLst>
                  <a:gd name="T0" fmla="*/ 8 w 47"/>
                  <a:gd name="T1" fmla="*/ 0 h 49"/>
                  <a:gd name="T2" fmla="*/ 8 w 47"/>
                  <a:gd name="T3" fmla="*/ 14 h 49"/>
                  <a:gd name="T4" fmla="*/ 1 w 47"/>
                  <a:gd name="T5" fmla="*/ 25 h 49"/>
                  <a:gd name="T6" fmla="*/ 0 w 47"/>
                  <a:gd name="T7" fmla="*/ 36 h 49"/>
                  <a:gd name="T8" fmla="*/ 22 w 47"/>
                  <a:gd name="T9" fmla="*/ 49 h 49"/>
                  <a:gd name="T10" fmla="*/ 34 w 47"/>
                  <a:gd name="T11" fmla="*/ 46 h 49"/>
                  <a:gd name="T12" fmla="*/ 40 w 47"/>
                  <a:gd name="T13" fmla="*/ 39 h 49"/>
                  <a:gd name="T14" fmla="*/ 47 w 47"/>
                  <a:gd name="T15" fmla="*/ 25 h 49"/>
                  <a:gd name="T16" fmla="*/ 18 w 47"/>
                  <a:gd name="T17" fmla="*/ 4 h 49"/>
                  <a:gd name="T18" fmla="*/ 8 w 47"/>
                  <a:gd name="T19" fmla="*/ 0 h 49"/>
                  <a:gd name="T20" fmla="*/ 8 w 4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49"/>
                  <a:gd name="T35" fmla="*/ 47 w 4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49">
                    <a:moveTo>
                      <a:pt x="8" y="0"/>
                    </a:moveTo>
                    <a:lnTo>
                      <a:pt x="8" y="14"/>
                    </a:lnTo>
                    <a:lnTo>
                      <a:pt x="1" y="25"/>
                    </a:lnTo>
                    <a:lnTo>
                      <a:pt x="0" y="36"/>
                    </a:lnTo>
                    <a:lnTo>
                      <a:pt x="22" y="49"/>
                    </a:lnTo>
                    <a:lnTo>
                      <a:pt x="34" y="46"/>
                    </a:lnTo>
                    <a:lnTo>
                      <a:pt x="40" y="39"/>
                    </a:lnTo>
                    <a:lnTo>
                      <a:pt x="47" y="25"/>
                    </a:lnTo>
                    <a:lnTo>
                      <a:pt x="18" y="4"/>
                    </a:lnTo>
                    <a:lnTo>
                      <a:pt x="8"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0" name="Freeform 127"/>
              <p:cNvSpPr>
                <a:spLocks/>
              </p:cNvSpPr>
              <p:nvPr/>
            </p:nvSpPr>
            <p:spPr bwMode="auto">
              <a:xfrm flipH="1">
                <a:off x="2726" y="3970"/>
                <a:ext cx="101" cy="31"/>
              </a:xfrm>
              <a:custGeom>
                <a:avLst/>
                <a:gdLst>
                  <a:gd name="T0" fmla="*/ 10 w 101"/>
                  <a:gd name="T1" fmla="*/ 13 h 31"/>
                  <a:gd name="T2" fmla="*/ 46 w 101"/>
                  <a:gd name="T3" fmla="*/ 17 h 31"/>
                  <a:gd name="T4" fmla="*/ 49 w 101"/>
                  <a:gd name="T5" fmla="*/ 19 h 31"/>
                  <a:gd name="T6" fmla="*/ 51 w 101"/>
                  <a:gd name="T7" fmla="*/ 21 h 31"/>
                  <a:gd name="T8" fmla="*/ 55 w 101"/>
                  <a:gd name="T9" fmla="*/ 23 h 31"/>
                  <a:gd name="T10" fmla="*/ 60 w 101"/>
                  <a:gd name="T11" fmla="*/ 26 h 31"/>
                  <a:gd name="T12" fmla="*/ 64 w 101"/>
                  <a:gd name="T13" fmla="*/ 29 h 31"/>
                  <a:gd name="T14" fmla="*/ 68 w 101"/>
                  <a:gd name="T15" fmla="*/ 30 h 31"/>
                  <a:gd name="T16" fmla="*/ 72 w 101"/>
                  <a:gd name="T17" fmla="*/ 31 h 31"/>
                  <a:gd name="T18" fmla="*/ 75 w 101"/>
                  <a:gd name="T19" fmla="*/ 31 h 31"/>
                  <a:gd name="T20" fmla="*/ 81 w 101"/>
                  <a:gd name="T21" fmla="*/ 31 h 31"/>
                  <a:gd name="T22" fmla="*/ 84 w 101"/>
                  <a:gd name="T23" fmla="*/ 31 h 31"/>
                  <a:gd name="T24" fmla="*/ 91 w 101"/>
                  <a:gd name="T25" fmla="*/ 31 h 31"/>
                  <a:gd name="T26" fmla="*/ 94 w 101"/>
                  <a:gd name="T27" fmla="*/ 31 h 31"/>
                  <a:gd name="T28" fmla="*/ 97 w 101"/>
                  <a:gd name="T29" fmla="*/ 31 h 31"/>
                  <a:gd name="T30" fmla="*/ 100 w 101"/>
                  <a:gd name="T31" fmla="*/ 31 h 31"/>
                  <a:gd name="T32" fmla="*/ 101 w 101"/>
                  <a:gd name="T33" fmla="*/ 31 h 31"/>
                  <a:gd name="T34" fmla="*/ 101 w 101"/>
                  <a:gd name="T35" fmla="*/ 21 h 31"/>
                  <a:gd name="T36" fmla="*/ 66 w 101"/>
                  <a:gd name="T37" fmla="*/ 20 h 31"/>
                  <a:gd name="T38" fmla="*/ 58 w 101"/>
                  <a:gd name="T39" fmla="*/ 15 h 31"/>
                  <a:gd name="T40" fmla="*/ 28 w 101"/>
                  <a:gd name="T41" fmla="*/ 7 h 31"/>
                  <a:gd name="T42" fmla="*/ 8 w 101"/>
                  <a:gd name="T43" fmla="*/ 0 h 31"/>
                  <a:gd name="T44" fmla="*/ 0 w 101"/>
                  <a:gd name="T45" fmla="*/ 8 h 31"/>
                  <a:gd name="T46" fmla="*/ 10 w 101"/>
                  <a:gd name="T47" fmla="*/ 13 h 31"/>
                  <a:gd name="T48" fmla="*/ 10 w 101"/>
                  <a:gd name="T49" fmla="*/ 13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1"/>
                  <a:gd name="T76" fmla="*/ 0 h 31"/>
                  <a:gd name="T77" fmla="*/ 101 w 101"/>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1" h="31">
                    <a:moveTo>
                      <a:pt x="10" y="13"/>
                    </a:moveTo>
                    <a:lnTo>
                      <a:pt x="46" y="17"/>
                    </a:lnTo>
                    <a:lnTo>
                      <a:pt x="49" y="19"/>
                    </a:lnTo>
                    <a:lnTo>
                      <a:pt x="51" y="21"/>
                    </a:lnTo>
                    <a:lnTo>
                      <a:pt x="55" y="23"/>
                    </a:lnTo>
                    <a:lnTo>
                      <a:pt x="60" y="26"/>
                    </a:lnTo>
                    <a:lnTo>
                      <a:pt x="64" y="29"/>
                    </a:lnTo>
                    <a:lnTo>
                      <a:pt x="68" y="30"/>
                    </a:lnTo>
                    <a:lnTo>
                      <a:pt x="72" y="31"/>
                    </a:lnTo>
                    <a:lnTo>
                      <a:pt x="75" y="31"/>
                    </a:lnTo>
                    <a:lnTo>
                      <a:pt x="81" y="31"/>
                    </a:lnTo>
                    <a:lnTo>
                      <a:pt x="84" y="31"/>
                    </a:lnTo>
                    <a:lnTo>
                      <a:pt x="91" y="31"/>
                    </a:lnTo>
                    <a:lnTo>
                      <a:pt x="94" y="31"/>
                    </a:lnTo>
                    <a:lnTo>
                      <a:pt x="97" y="31"/>
                    </a:lnTo>
                    <a:lnTo>
                      <a:pt x="100" y="31"/>
                    </a:lnTo>
                    <a:lnTo>
                      <a:pt x="101" y="31"/>
                    </a:lnTo>
                    <a:lnTo>
                      <a:pt x="101" y="21"/>
                    </a:lnTo>
                    <a:lnTo>
                      <a:pt x="66" y="20"/>
                    </a:lnTo>
                    <a:lnTo>
                      <a:pt x="58" y="15"/>
                    </a:lnTo>
                    <a:lnTo>
                      <a:pt x="28" y="7"/>
                    </a:lnTo>
                    <a:lnTo>
                      <a:pt x="8" y="0"/>
                    </a:lnTo>
                    <a:lnTo>
                      <a:pt x="0" y="8"/>
                    </a:lnTo>
                    <a:lnTo>
                      <a:pt x="10" y="13"/>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1" name="Freeform 128"/>
              <p:cNvSpPr>
                <a:spLocks/>
              </p:cNvSpPr>
              <p:nvPr/>
            </p:nvSpPr>
            <p:spPr bwMode="auto">
              <a:xfrm flipH="1">
                <a:off x="2746" y="3924"/>
                <a:ext cx="99" cy="30"/>
              </a:xfrm>
              <a:custGeom>
                <a:avLst/>
                <a:gdLst>
                  <a:gd name="T0" fmla="*/ 22 w 99"/>
                  <a:gd name="T1" fmla="*/ 0 h 30"/>
                  <a:gd name="T2" fmla="*/ 84 w 99"/>
                  <a:gd name="T3" fmla="*/ 8 h 30"/>
                  <a:gd name="T4" fmla="*/ 87 w 99"/>
                  <a:gd name="T5" fmla="*/ 8 h 30"/>
                  <a:gd name="T6" fmla="*/ 92 w 99"/>
                  <a:gd name="T7" fmla="*/ 9 h 30"/>
                  <a:gd name="T8" fmla="*/ 97 w 99"/>
                  <a:gd name="T9" fmla="*/ 11 h 30"/>
                  <a:gd name="T10" fmla="*/ 99 w 99"/>
                  <a:gd name="T11" fmla="*/ 15 h 30"/>
                  <a:gd name="T12" fmla="*/ 99 w 99"/>
                  <a:gd name="T13" fmla="*/ 19 h 30"/>
                  <a:gd name="T14" fmla="*/ 98 w 99"/>
                  <a:gd name="T15" fmla="*/ 22 h 30"/>
                  <a:gd name="T16" fmla="*/ 97 w 99"/>
                  <a:gd name="T17" fmla="*/ 24 h 30"/>
                  <a:gd name="T18" fmla="*/ 97 w 99"/>
                  <a:gd name="T19" fmla="*/ 25 h 30"/>
                  <a:gd name="T20" fmla="*/ 67 w 99"/>
                  <a:gd name="T21" fmla="*/ 30 h 30"/>
                  <a:gd name="T22" fmla="*/ 24 w 99"/>
                  <a:gd name="T23" fmla="*/ 30 h 30"/>
                  <a:gd name="T24" fmla="*/ 0 w 99"/>
                  <a:gd name="T25" fmla="*/ 26 h 30"/>
                  <a:gd name="T26" fmla="*/ 0 w 99"/>
                  <a:gd name="T27" fmla="*/ 6 h 30"/>
                  <a:gd name="T28" fmla="*/ 8 w 99"/>
                  <a:gd name="T29" fmla="*/ 0 h 30"/>
                  <a:gd name="T30" fmla="*/ 22 w 99"/>
                  <a:gd name="T31" fmla="*/ 0 h 30"/>
                  <a:gd name="T32" fmla="*/ 22 w 99"/>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30"/>
                  <a:gd name="T53" fmla="*/ 99 w 99"/>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30">
                    <a:moveTo>
                      <a:pt x="22" y="0"/>
                    </a:moveTo>
                    <a:lnTo>
                      <a:pt x="84" y="8"/>
                    </a:lnTo>
                    <a:lnTo>
                      <a:pt x="87" y="8"/>
                    </a:lnTo>
                    <a:lnTo>
                      <a:pt x="92" y="9"/>
                    </a:lnTo>
                    <a:lnTo>
                      <a:pt x="97" y="11"/>
                    </a:lnTo>
                    <a:lnTo>
                      <a:pt x="99" y="15"/>
                    </a:lnTo>
                    <a:lnTo>
                      <a:pt x="99" y="19"/>
                    </a:lnTo>
                    <a:lnTo>
                      <a:pt x="98" y="22"/>
                    </a:lnTo>
                    <a:lnTo>
                      <a:pt x="97" y="24"/>
                    </a:lnTo>
                    <a:lnTo>
                      <a:pt x="97" y="25"/>
                    </a:lnTo>
                    <a:lnTo>
                      <a:pt x="67" y="30"/>
                    </a:lnTo>
                    <a:lnTo>
                      <a:pt x="24" y="30"/>
                    </a:lnTo>
                    <a:lnTo>
                      <a:pt x="0" y="26"/>
                    </a:lnTo>
                    <a:lnTo>
                      <a:pt x="0" y="6"/>
                    </a:lnTo>
                    <a:lnTo>
                      <a:pt x="8" y="0"/>
                    </a:lnTo>
                    <a:lnTo>
                      <a:pt x="22"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2" name="Freeform 129"/>
              <p:cNvSpPr>
                <a:spLocks/>
              </p:cNvSpPr>
              <p:nvPr/>
            </p:nvSpPr>
            <p:spPr bwMode="auto">
              <a:xfrm flipH="1">
                <a:off x="2820" y="3881"/>
                <a:ext cx="66" cy="85"/>
              </a:xfrm>
              <a:custGeom>
                <a:avLst/>
                <a:gdLst>
                  <a:gd name="T0" fmla="*/ 62 w 66"/>
                  <a:gd name="T1" fmla="*/ 40 h 85"/>
                  <a:gd name="T2" fmla="*/ 58 w 66"/>
                  <a:gd name="T3" fmla="*/ 40 h 85"/>
                  <a:gd name="T4" fmla="*/ 53 w 66"/>
                  <a:gd name="T5" fmla="*/ 40 h 85"/>
                  <a:gd name="T6" fmla="*/ 46 w 66"/>
                  <a:gd name="T7" fmla="*/ 40 h 85"/>
                  <a:gd name="T8" fmla="*/ 43 w 66"/>
                  <a:gd name="T9" fmla="*/ 42 h 85"/>
                  <a:gd name="T10" fmla="*/ 41 w 66"/>
                  <a:gd name="T11" fmla="*/ 43 h 85"/>
                  <a:gd name="T12" fmla="*/ 40 w 66"/>
                  <a:gd name="T13" fmla="*/ 47 h 85"/>
                  <a:gd name="T14" fmla="*/ 40 w 66"/>
                  <a:gd name="T15" fmla="*/ 51 h 85"/>
                  <a:gd name="T16" fmla="*/ 40 w 66"/>
                  <a:gd name="T17" fmla="*/ 53 h 85"/>
                  <a:gd name="T18" fmla="*/ 32 w 66"/>
                  <a:gd name="T19" fmla="*/ 67 h 85"/>
                  <a:gd name="T20" fmla="*/ 48 w 66"/>
                  <a:gd name="T21" fmla="*/ 85 h 85"/>
                  <a:gd name="T22" fmla="*/ 32 w 66"/>
                  <a:gd name="T23" fmla="*/ 85 h 85"/>
                  <a:gd name="T24" fmla="*/ 31 w 66"/>
                  <a:gd name="T25" fmla="*/ 73 h 85"/>
                  <a:gd name="T26" fmla="*/ 14 w 66"/>
                  <a:gd name="T27" fmla="*/ 56 h 85"/>
                  <a:gd name="T28" fmla="*/ 0 w 66"/>
                  <a:gd name="T29" fmla="*/ 53 h 85"/>
                  <a:gd name="T30" fmla="*/ 12 w 66"/>
                  <a:gd name="T31" fmla="*/ 32 h 85"/>
                  <a:gd name="T32" fmla="*/ 8 w 66"/>
                  <a:gd name="T33" fmla="*/ 24 h 85"/>
                  <a:gd name="T34" fmla="*/ 26 w 66"/>
                  <a:gd name="T35" fmla="*/ 0 h 85"/>
                  <a:gd name="T36" fmla="*/ 25 w 66"/>
                  <a:gd name="T37" fmla="*/ 2 h 85"/>
                  <a:gd name="T38" fmla="*/ 24 w 66"/>
                  <a:gd name="T39" fmla="*/ 10 h 85"/>
                  <a:gd name="T40" fmla="*/ 23 w 66"/>
                  <a:gd name="T41" fmla="*/ 16 h 85"/>
                  <a:gd name="T42" fmla="*/ 26 w 66"/>
                  <a:gd name="T43" fmla="*/ 20 h 85"/>
                  <a:gd name="T44" fmla="*/ 28 w 66"/>
                  <a:gd name="T45" fmla="*/ 19 h 85"/>
                  <a:gd name="T46" fmla="*/ 32 w 66"/>
                  <a:gd name="T47" fmla="*/ 19 h 85"/>
                  <a:gd name="T48" fmla="*/ 35 w 66"/>
                  <a:gd name="T49" fmla="*/ 19 h 85"/>
                  <a:gd name="T50" fmla="*/ 38 w 66"/>
                  <a:gd name="T51" fmla="*/ 19 h 85"/>
                  <a:gd name="T52" fmla="*/ 44 w 66"/>
                  <a:gd name="T53" fmla="*/ 18 h 85"/>
                  <a:gd name="T54" fmla="*/ 47 w 66"/>
                  <a:gd name="T55" fmla="*/ 18 h 85"/>
                  <a:gd name="T56" fmla="*/ 26 w 66"/>
                  <a:gd name="T57" fmla="*/ 34 h 85"/>
                  <a:gd name="T58" fmla="*/ 23 w 66"/>
                  <a:gd name="T59" fmla="*/ 51 h 85"/>
                  <a:gd name="T60" fmla="*/ 32 w 66"/>
                  <a:gd name="T61" fmla="*/ 47 h 85"/>
                  <a:gd name="T62" fmla="*/ 43 w 66"/>
                  <a:gd name="T63" fmla="*/ 32 h 85"/>
                  <a:gd name="T64" fmla="*/ 66 w 66"/>
                  <a:gd name="T65" fmla="*/ 36 h 85"/>
                  <a:gd name="T66" fmla="*/ 62 w 66"/>
                  <a:gd name="T67" fmla="*/ 40 h 85"/>
                  <a:gd name="T68" fmla="*/ 62 w 66"/>
                  <a:gd name="T69" fmla="*/ 40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85"/>
                  <a:gd name="T107" fmla="*/ 66 w 66"/>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85">
                    <a:moveTo>
                      <a:pt x="62" y="40"/>
                    </a:moveTo>
                    <a:lnTo>
                      <a:pt x="58" y="40"/>
                    </a:lnTo>
                    <a:lnTo>
                      <a:pt x="53" y="40"/>
                    </a:lnTo>
                    <a:lnTo>
                      <a:pt x="46" y="40"/>
                    </a:lnTo>
                    <a:lnTo>
                      <a:pt x="43" y="42"/>
                    </a:lnTo>
                    <a:lnTo>
                      <a:pt x="41" y="43"/>
                    </a:lnTo>
                    <a:lnTo>
                      <a:pt x="40" y="47"/>
                    </a:lnTo>
                    <a:lnTo>
                      <a:pt x="40" y="51"/>
                    </a:lnTo>
                    <a:lnTo>
                      <a:pt x="40" y="53"/>
                    </a:lnTo>
                    <a:lnTo>
                      <a:pt x="32" y="67"/>
                    </a:lnTo>
                    <a:lnTo>
                      <a:pt x="48" y="85"/>
                    </a:lnTo>
                    <a:lnTo>
                      <a:pt x="32" y="85"/>
                    </a:lnTo>
                    <a:lnTo>
                      <a:pt x="31" y="73"/>
                    </a:lnTo>
                    <a:lnTo>
                      <a:pt x="14" y="56"/>
                    </a:lnTo>
                    <a:lnTo>
                      <a:pt x="0" y="53"/>
                    </a:lnTo>
                    <a:lnTo>
                      <a:pt x="12" y="32"/>
                    </a:lnTo>
                    <a:lnTo>
                      <a:pt x="8" y="24"/>
                    </a:lnTo>
                    <a:lnTo>
                      <a:pt x="26" y="0"/>
                    </a:lnTo>
                    <a:lnTo>
                      <a:pt x="25" y="2"/>
                    </a:lnTo>
                    <a:lnTo>
                      <a:pt x="24" y="10"/>
                    </a:lnTo>
                    <a:lnTo>
                      <a:pt x="23" y="16"/>
                    </a:lnTo>
                    <a:lnTo>
                      <a:pt x="26" y="20"/>
                    </a:lnTo>
                    <a:lnTo>
                      <a:pt x="28" y="19"/>
                    </a:lnTo>
                    <a:lnTo>
                      <a:pt x="32" y="19"/>
                    </a:lnTo>
                    <a:lnTo>
                      <a:pt x="35" y="19"/>
                    </a:lnTo>
                    <a:lnTo>
                      <a:pt x="38" y="19"/>
                    </a:lnTo>
                    <a:lnTo>
                      <a:pt x="44" y="18"/>
                    </a:lnTo>
                    <a:lnTo>
                      <a:pt x="47" y="18"/>
                    </a:lnTo>
                    <a:lnTo>
                      <a:pt x="26" y="34"/>
                    </a:lnTo>
                    <a:lnTo>
                      <a:pt x="23" y="51"/>
                    </a:lnTo>
                    <a:lnTo>
                      <a:pt x="32" y="47"/>
                    </a:lnTo>
                    <a:lnTo>
                      <a:pt x="43" y="32"/>
                    </a:lnTo>
                    <a:lnTo>
                      <a:pt x="66" y="36"/>
                    </a:lnTo>
                    <a:lnTo>
                      <a:pt x="62" y="4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3" name="Freeform 130"/>
              <p:cNvSpPr>
                <a:spLocks/>
              </p:cNvSpPr>
              <p:nvPr/>
            </p:nvSpPr>
            <p:spPr bwMode="auto">
              <a:xfrm flipH="1">
                <a:off x="2682" y="3856"/>
                <a:ext cx="108" cy="37"/>
              </a:xfrm>
              <a:custGeom>
                <a:avLst/>
                <a:gdLst>
                  <a:gd name="T0" fmla="*/ 46 w 108"/>
                  <a:gd name="T1" fmla="*/ 24 h 37"/>
                  <a:gd name="T2" fmla="*/ 12 w 108"/>
                  <a:gd name="T3" fmla="*/ 16 h 37"/>
                  <a:gd name="T4" fmla="*/ 0 w 108"/>
                  <a:gd name="T5" fmla="*/ 0 h 37"/>
                  <a:gd name="T6" fmla="*/ 25 w 108"/>
                  <a:gd name="T7" fmla="*/ 0 h 37"/>
                  <a:gd name="T8" fmla="*/ 47 w 108"/>
                  <a:gd name="T9" fmla="*/ 3 h 37"/>
                  <a:gd name="T10" fmla="*/ 63 w 108"/>
                  <a:gd name="T11" fmla="*/ 12 h 37"/>
                  <a:gd name="T12" fmla="*/ 90 w 108"/>
                  <a:gd name="T13" fmla="*/ 13 h 37"/>
                  <a:gd name="T14" fmla="*/ 108 w 108"/>
                  <a:gd name="T15" fmla="*/ 37 h 37"/>
                  <a:gd name="T16" fmla="*/ 69 w 108"/>
                  <a:gd name="T17" fmla="*/ 24 h 37"/>
                  <a:gd name="T18" fmla="*/ 46 w 108"/>
                  <a:gd name="T19" fmla="*/ 24 h 37"/>
                  <a:gd name="T20" fmla="*/ 46 w 108"/>
                  <a:gd name="T21" fmla="*/ 2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37"/>
                  <a:gd name="T35" fmla="*/ 108 w 108"/>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37">
                    <a:moveTo>
                      <a:pt x="46" y="24"/>
                    </a:moveTo>
                    <a:lnTo>
                      <a:pt x="12" y="16"/>
                    </a:lnTo>
                    <a:lnTo>
                      <a:pt x="0" y="0"/>
                    </a:lnTo>
                    <a:lnTo>
                      <a:pt x="25" y="0"/>
                    </a:lnTo>
                    <a:lnTo>
                      <a:pt x="47" y="3"/>
                    </a:lnTo>
                    <a:lnTo>
                      <a:pt x="63" y="12"/>
                    </a:lnTo>
                    <a:lnTo>
                      <a:pt x="90" y="13"/>
                    </a:lnTo>
                    <a:lnTo>
                      <a:pt x="108" y="37"/>
                    </a:lnTo>
                    <a:lnTo>
                      <a:pt x="69" y="24"/>
                    </a:lnTo>
                    <a:lnTo>
                      <a:pt x="46" y="24"/>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4" name="Freeform 131"/>
              <p:cNvSpPr>
                <a:spLocks/>
              </p:cNvSpPr>
              <p:nvPr/>
            </p:nvSpPr>
            <p:spPr bwMode="auto">
              <a:xfrm flipH="1">
                <a:off x="2736" y="3872"/>
                <a:ext cx="101" cy="51"/>
              </a:xfrm>
              <a:custGeom>
                <a:avLst/>
                <a:gdLst>
                  <a:gd name="T0" fmla="*/ 36 w 101"/>
                  <a:gd name="T1" fmla="*/ 9 h 51"/>
                  <a:gd name="T2" fmla="*/ 9 w 101"/>
                  <a:gd name="T3" fmla="*/ 0 h 51"/>
                  <a:gd name="T4" fmla="*/ 0 w 101"/>
                  <a:gd name="T5" fmla="*/ 14 h 51"/>
                  <a:gd name="T6" fmla="*/ 4 w 101"/>
                  <a:gd name="T7" fmla="*/ 32 h 51"/>
                  <a:gd name="T8" fmla="*/ 28 w 101"/>
                  <a:gd name="T9" fmla="*/ 39 h 51"/>
                  <a:gd name="T10" fmla="*/ 50 w 101"/>
                  <a:gd name="T11" fmla="*/ 36 h 51"/>
                  <a:gd name="T12" fmla="*/ 97 w 101"/>
                  <a:gd name="T13" fmla="*/ 51 h 51"/>
                  <a:gd name="T14" fmla="*/ 101 w 101"/>
                  <a:gd name="T15" fmla="*/ 40 h 51"/>
                  <a:gd name="T16" fmla="*/ 60 w 101"/>
                  <a:gd name="T17" fmla="*/ 21 h 51"/>
                  <a:gd name="T18" fmla="*/ 36 w 101"/>
                  <a:gd name="T19" fmla="*/ 9 h 51"/>
                  <a:gd name="T20" fmla="*/ 36 w 101"/>
                  <a:gd name="T21" fmla="*/ 9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
                  <a:gd name="T34" fmla="*/ 0 h 51"/>
                  <a:gd name="T35" fmla="*/ 101 w 101"/>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 h="51">
                    <a:moveTo>
                      <a:pt x="36" y="9"/>
                    </a:moveTo>
                    <a:lnTo>
                      <a:pt x="9" y="0"/>
                    </a:lnTo>
                    <a:lnTo>
                      <a:pt x="0" y="14"/>
                    </a:lnTo>
                    <a:lnTo>
                      <a:pt x="4" y="32"/>
                    </a:lnTo>
                    <a:lnTo>
                      <a:pt x="28" y="39"/>
                    </a:lnTo>
                    <a:lnTo>
                      <a:pt x="50" y="36"/>
                    </a:lnTo>
                    <a:lnTo>
                      <a:pt x="97" y="51"/>
                    </a:lnTo>
                    <a:lnTo>
                      <a:pt x="101" y="40"/>
                    </a:lnTo>
                    <a:lnTo>
                      <a:pt x="60" y="21"/>
                    </a:lnTo>
                    <a:lnTo>
                      <a:pt x="36" y="9"/>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5" name="Freeform 132"/>
              <p:cNvSpPr>
                <a:spLocks/>
              </p:cNvSpPr>
              <p:nvPr/>
            </p:nvSpPr>
            <p:spPr bwMode="auto">
              <a:xfrm flipH="1">
                <a:off x="2799" y="3767"/>
                <a:ext cx="596" cy="119"/>
              </a:xfrm>
              <a:custGeom>
                <a:avLst/>
                <a:gdLst>
                  <a:gd name="T0" fmla="*/ 21 w 596"/>
                  <a:gd name="T1" fmla="*/ 0 h 119"/>
                  <a:gd name="T2" fmla="*/ 24 w 596"/>
                  <a:gd name="T3" fmla="*/ 31 h 119"/>
                  <a:gd name="T4" fmla="*/ 0 w 596"/>
                  <a:gd name="T5" fmla="*/ 57 h 119"/>
                  <a:gd name="T6" fmla="*/ 59 w 596"/>
                  <a:gd name="T7" fmla="*/ 51 h 119"/>
                  <a:gd name="T8" fmla="*/ 256 w 596"/>
                  <a:gd name="T9" fmla="*/ 103 h 119"/>
                  <a:gd name="T10" fmla="*/ 470 w 596"/>
                  <a:gd name="T11" fmla="*/ 119 h 119"/>
                  <a:gd name="T12" fmla="*/ 541 w 596"/>
                  <a:gd name="T13" fmla="*/ 108 h 119"/>
                  <a:gd name="T14" fmla="*/ 540 w 596"/>
                  <a:gd name="T15" fmla="*/ 117 h 119"/>
                  <a:gd name="T16" fmla="*/ 557 w 596"/>
                  <a:gd name="T17" fmla="*/ 105 h 119"/>
                  <a:gd name="T18" fmla="*/ 596 w 596"/>
                  <a:gd name="T19" fmla="*/ 114 h 119"/>
                  <a:gd name="T20" fmla="*/ 576 w 596"/>
                  <a:gd name="T21" fmla="*/ 89 h 119"/>
                  <a:gd name="T22" fmla="*/ 552 w 596"/>
                  <a:gd name="T23" fmla="*/ 98 h 119"/>
                  <a:gd name="T24" fmla="*/ 541 w 596"/>
                  <a:gd name="T25" fmla="*/ 94 h 119"/>
                  <a:gd name="T26" fmla="*/ 579 w 596"/>
                  <a:gd name="T27" fmla="*/ 60 h 119"/>
                  <a:gd name="T28" fmla="*/ 557 w 596"/>
                  <a:gd name="T29" fmla="*/ 65 h 119"/>
                  <a:gd name="T30" fmla="*/ 541 w 596"/>
                  <a:gd name="T31" fmla="*/ 76 h 119"/>
                  <a:gd name="T32" fmla="*/ 468 w 596"/>
                  <a:gd name="T33" fmla="*/ 98 h 119"/>
                  <a:gd name="T34" fmla="*/ 450 w 596"/>
                  <a:gd name="T35" fmla="*/ 103 h 119"/>
                  <a:gd name="T36" fmla="*/ 292 w 596"/>
                  <a:gd name="T37" fmla="*/ 89 h 119"/>
                  <a:gd name="T38" fmla="*/ 252 w 596"/>
                  <a:gd name="T39" fmla="*/ 84 h 119"/>
                  <a:gd name="T40" fmla="*/ 137 w 596"/>
                  <a:gd name="T41" fmla="*/ 58 h 119"/>
                  <a:gd name="T42" fmla="*/ 78 w 596"/>
                  <a:gd name="T43" fmla="*/ 42 h 119"/>
                  <a:gd name="T44" fmla="*/ 37 w 596"/>
                  <a:gd name="T45" fmla="*/ 36 h 119"/>
                  <a:gd name="T46" fmla="*/ 37 w 596"/>
                  <a:gd name="T47" fmla="*/ 25 h 119"/>
                  <a:gd name="T48" fmla="*/ 21 w 596"/>
                  <a:gd name="T49" fmla="*/ 0 h 119"/>
                  <a:gd name="T50" fmla="*/ 21 w 596"/>
                  <a:gd name="T51" fmla="*/ 0 h 1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6"/>
                  <a:gd name="T79" fmla="*/ 0 h 119"/>
                  <a:gd name="T80" fmla="*/ 596 w 596"/>
                  <a:gd name="T81" fmla="*/ 119 h 1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6" h="119">
                    <a:moveTo>
                      <a:pt x="21" y="0"/>
                    </a:moveTo>
                    <a:lnTo>
                      <a:pt x="24" y="31"/>
                    </a:lnTo>
                    <a:lnTo>
                      <a:pt x="0" y="57"/>
                    </a:lnTo>
                    <a:lnTo>
                      <a:pt x="59" y="51"/>
                    </a:lnTo>
                    <a:lnTo>
                      <a:pt x="256" y="103"/>
                    </a:lnTo>
                    <a:lnTo>
                      <a:pt x="470" y="119"/>
                    </a:lnTo>
                    <a:lnTo>
                      <a:pt x="541" y="108"/>
                    </a:lnTo>
                    <a:lnTo>
                      <a:pt x="540" y="117"/>
                    </a:lnTo>
                    <a:lnTo>
                      <a:pt x="557" y="105"/>
                    </a:lnTo>
                    <a:lnTo>
                      <a:pt x="596" y="114"/>
                    </a:lnTo>
                    <a:lnTo>
                      <a:pt x="576" y="89"/>
                    </a:lnTo>
                    <a:lnTo>
                      <a:pt x="552" y="98"/>
                    </a:lnTo>
                    <a:lnTo>
                      <a:pt x="541" y="94"/>
                    </a:lnTo>
                    <a:lnTo>
                      <a:pt x="579" y="60"/>
                    </a:lnTo>
                    <a:lnTo>
                      <a:pt x="557" y="65"/>
                    </a:lnTo>
                    <a:lnTo>
                      <a:pt x="541" y="76"/>
                    </a:lnTo>
                    <a:lnTo>
                      <a:pt x="468" y="98"/>
                    </a:lnTo>
                    <a:lnTo>
                      <a:pt x="450" y="103"/>
                    </a:lnTo>
                    <a:lnTo>
                      <a:pt x="292" y="89"/>
                    </a:lnTo>
                    <a:lnTo>
                      <a:pt x="252" y="84"/>
                    </a:lnTo>
                    <a:lnTo>
                      <a:pt x="137" y="58"/>
                    </a:lnTo>
                    <a:lnTo>
                      <a:pt x="78" y="42"/>
                    </a:lnTo>
                    <a:lnTo>
                      <a:pt x="37" y="36"/>
                    </a:lnTo>
                    <a:lnTo>
                      <a:pt x="37" y="25"/>
                    </a:lnTo>
                    <a:lnTo>
                      <a:pt x="21"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6" name="Freeform 133"/>
              <p:cNvSpPr>
                <a:spLocks/>
              </p:cNvSpPr>
              <p:nvPr/>
            </p:nvSpPr>
            <p:spPr bwMode="auto">
              <a:xfrm flipH="1">
                <a:off x="3153" y="3855"/>
                <a:ext cx="336" cy="128"/>
              </a:xfrm>
              <a:custGeom>
                <a:avLst/>
                <a:gdLst>
                  <a:gd name="T0" fmla="*/ 72 w 336"/>
                  <a:gd name="T1" fmla="*/ 111 h 128"/>
                  <a:gd name="T2" fmla="*/ 47 w 336"/>
                  <a:gd name="T3" fmla="*/ 93 h 128"/>
                  <a:gd name="T4" fmla="*/ 31 w 336"/>
                  <a:gd name="T5" fmla="*/ 58 h 128"/>
                  <a:gd name="T6" fmla="*/ 31 w 336"/>
                  <a:gd name="T7" fmla="*/ 38 h 128"/>
                  <a:gd name="T8" fmla="*/ 20 w 336"/>
                  <a:gd name="T9" fmla="*/ 12 h 128"/>
                  <a:gd name="T10" fmla="*/ 0 w 336"/>
                  <a:gd name="T11" fmla="*/ 0 h 128"/>
                  <a:gd name="T12" fmla="*/ 34 w 336"/>
                  <a:gd name="T13" fmla="*/ 6 h 128"/>
                  <a:gd name="T14" fmla="*/ 51 w 336"/>
                  <a:gd name="T15" fmla="*/ 38 h 128"/>
                  <a:gd name="T16" fmla="*/ 67 w 336"/>
                  <a:gd name="T17" fmla="*/ 60 h 128"/>
                  <a:gd name="T18" fmla="*/ 65 w 336"/>
                  <a:gd name="T19" fmla="*/ 60 h 128"/>
                  <a:gd name="T20" fmla="*/ 61 w 336"/>
                  <a:gd name="T21" fmla="*/ 60 h 128"/>
                  <a:gd name="T22" fmla="*/ 55 w 336"/>
                  <a:gd name="T23" fmla="*/ 61 h 128"/>
                  <a:gd name="T24" fmla="*/ 53 w 336"/>
                  <a:gd name="T25" fmla="*/ 65 h 128"/>
                  <a:gd name="T26" fmla="*/ 53 w 336"/>
                  <a:gd name="T27" fmla="*/ 66 h 128"/>
                  <a:gd name="T28" fmla="*/ 55 w 336"/>
                  <a:gd name="T29" fmla="*/ 70 h 128"/>
                  <a:gd name="T30" fmla="*/ 57 w 336"/>
                  <a:gd name="T31" fmla="*/ 75 h 128"/>
                  <a:gd name="T32" fmla="*/ 61 w 336"/>
                  <a:gd name="T33" fmla="*/ 80 h 128"/>
                  <a:gd name="T34" fmla="*/ 63 w 336"/>
                  <a:gd name="T35" fmla="*/ 83 h 128"/>
                  <a:gd name="T36" fmla="*/ 66 w 336"/>
                  <a:gd name="T37" fmla="*/ 88 h 128"/>
                  <a:gd name="T38" fmla="*/ 67 w 336"/>
                  <a:gd name="T39" fmla="*/ 90 h 128"/>
                  <a:gd name="T40" fmla="*/ 68 w 336"/>
                  <a:gd name="T41" fmla="*/ 92 h 128"/>
                  <a:gd name="T42" fmla="*/ 137 w 336"/>
                  <a:gd name="T43" fmla="*/ 102 h 128"/>
                  <a:gd name="T44" fmla="*/ 297 w 336"/>
                  <a:gd name="T45" fmla="*/ 121 h 128"/>
                  <a:gd name="T46" fmla="*/ 336 w 336"/>
                  <a:gd name="T47" fmla="*/ 127 h 128"/>
                  <a:gd name="T48" fmla="*/ 263 w 336"/>
                  <a:gd name="T49" fmla="*/ 128 h 128"/>
                  <a:gd name="T50" fmla="*/ 148 w 336"/>
                  <a:gd name="T51" fmla="*/ 116 h 128"/>
                  <a:gd name="T52" fmla="*/ 72 w 336"/>
                  <a:gd name="T53" fmla="*/ 111 h 128"/>
                  <a:gd name="T54" fmla="*/ 72 w 336"/>
                  <a:gd name="T55" fmla="*/ 111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128"/>
                  <a:gd name="T86" fmla="*/ 336 w 336"/>
                  <a:gd name="T87" fmla="*/ 128 h 1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128">
                    <a:moveTo>
                      <a:pt x="72" y="111"/>
                    </a:moveTo>
                    <a:lnTo>
                      <a:pt x="47" y="93"/>
                    </a:lnTo>
                    <a:lnTo>
                      <a:pt x="31" y="58"/>
                    </a:lnTo>
                    <a:lnTo>
                      <a:pt x="31" y="38"/>
                    </a:lnTo>
                    <a:lnTo>
                      <a:pt x="20" y="12"/>
                    </a:lnTo>
                    <a:lnTo>
                      <a:pt x="0" y="0"/>
                    </a:lnTo>
                    <a:lnTo>
                      <a:pt x="34" y="6"/>
                    </a:lnTo>
                    <a:lnTo>
                      <a:pt x="51" y="38"/>
                    </a:lnTo>
                    <a:lnTo>
                      <a:pt x="67" y="60"/>
                    </a:lnTo>
                    <a:lnTo>
                      <a:pt x="65" y="60"/>
                    </a:lnTo>
                    <a:lnTo>
                      <a:pt x="61" y="60"/>
                    </a:lnTo>
                    <a:lnTo>
                      <a:pt x="55" y="61"/>
                    </a:lnTo>
                    <a:lnTo>
                      <a:pt x="53" y="65"/>
                    </a:lnTo>
                    <a:lnTo>
                      <a:pt x="53" y="66"/>
                    </a:lnTo>
                    <a:lnTo>
                      <a:pt x="55" y="70"/>
                    </a:lnTo>
                    <a:lnTo>
                      <a:pt x="57" y="75"/>
                    </a:lnTo>
                    <a:lnTo>
                      <a:pt x="61" y="80"/>
                    </a:lnTo>
                    <a:lnTo>
                      <a:pt x="63" y="83"/>
                    </a:lnTo>
                    <a:lnTo>
                      <a:pt x="66" y="88"/>
                    </a:lnTo>
                    <a:lnTo>
                      <a:pt x="67" y="90"/>
                    </a:lnTo>
                    <a:lnTo>
                      <a:pt x="68" y="92"/>
                    </a:lnTo>
                    <a:lnTo>
                      <a:pt x="137" y="102"/>
                    </a:lnTo>
                    <a:lnTo>
                      <a:pt x="297" y="121"/>
                    </a:lnTo>
                    <a:lnTo>
                      <a:pt x="336" y="127"/>
                    </a:lnTo>
                    <a:lnTo>
                      <a:pt x="263" y="128"/>
                    </a:lnTo>
                    <a:lnTo>
                      <a:pt x="148" y="116"/>
                    </a:lnTo>
                    <a:lnTo>
                      <a:pt x="72" y="111"/>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7" name="Freeform 134"/>
              <p:cNvSpPr>
                <a:spLocks/>
              </p:cNvSpPr>
              <p:nvPr/>
            </p:nvSpPr>
            <p:spPr bwMode="auto">
              <a:xfrm flipH="1">
                <a:off x="2958" y="3769"/>
                <a:ext cx="565" cy="197"/>
              </a:xfrm>
              <a:custGeom>
                <a:avLst/>
                <a:gdLst>
                  <a:gd name="T0" fmla="*/ 108 w 565"/>
                  <a:gd name="T1" fmla="*/ 106 h 197"/>
                  <a:gd name="T2" fmla="*/ 111 w 565"/>
                  <a:gd name="T3" fmla="*/ 107 h 197"/>
                  <a:gd name="T4" fmla="*/ 115 w 565"/>
                  <a:gd name="T5" fmla="*/ 109 h 197"/>
                  <a:gd name="T6" fmla="*/ 120 w 565"/>
                  <a:gd name="T7" fmla="*/ 112 h 197"/>
                  <a:gd name="T8" fmla="*/ 126 w 565"/>
                  <a:gd name="T9" fmla="*/ 114 h 197"/>
                  <a:gd name="T10" fmla="*/ 132 w 565"/>
                  <a:gd name="T11" fmla="*/ 119 h 197"/>
                  <a:gd name="T12" fmla="*/ 139 w 565"/>
                  <a:gd name="T13" fmla="*/ 123 h 197"/>
                  <a:gd name="T14" fmla="*/ 146 w 565"/>
                  <a:gd name="T15" fmla="*/ 128 h 197"/>
                  <a:gd name="T16" fmla="*/ 153 w 565"/>
                  <a:gd name="T17" fmla="*/ 132 h 197"/>
                  <a:gd name="T18" fmla="*/ 160 w 565"/>
                  <a:gd name="T19" fmla="*/ 137 h 197"/>
                  <a:gd name="T20" fmla="*/ 167 w 565"/>
                  <a:gd name="T21" fmla="*/ 141 h 197"/>
                  <a:gd name="T22" fmla="*/ 174 w 565"/>
                  <a:gd name="T23" fmla="*/ 145 h 197"/>
                  <a:gd name="T24" fmla="*/ 178 w 565"/>
                  <a:gd name="T25" fmla="*/ 148 h 197"/>
                  <a:gd name="T26" fmla="*/ 184 w 565"/>
                  <a:gd name="T27" fmla="*/ 151 h 197"/>
                  <a:gd name="T28" fmla="*/ 187 w 565"/>
                  <a:gd name="T29" fmla="*/ 153 h 197"/>
                  <a:gd name="T30" fmla="*/ 189 w 565"/>
                  <a:gd name="T31" fmla="*/ 155 h 197"/>
                  <a:gd name="T32" fmla="*/ 192 w 565"/>
                  <a:gd name="T33" fmla="*/ 155 h 197"/>
                  <a:gd name="T34" fmla="*/ 196 w 565"/>
                  <a:gd name="T35" fmla="*/ 156 h 197"/>
                  <a:gd name="T36" fmla="*/ 203 w 565"/>
                  <a:gd name="T37" fmla="*/ 157 h 197"/>
                  <a:gd name="T38" fmla="*/ 211 w 565"/>
                  <a:gd name="T39" fmla="*/ 159 h 197"/>
                  <a:gd name="T40" fmla="*/ 221 w 565"/>
                  <a:gd name="T41" fmla="*/ 162 h 197"/>
                  <a:gd name="T42" fmla="*/ 232 w 565"/>
                  <a:gd name="T43" fmla="*/ 164 h 197"/>
                  <a:gd name="T44" fmla="*/ 246 w 565"/>
                  <a:gd name="T45" fmla="*/ 166 h 197"/>
                  <a:gd name="T46" fmla="*/ 258 w 565"/>
                  <a:gd name="T47" fmla="*/ 168 h 197"/>
                  <a:gd name="T48" fmla="*/ 269 w 565"/>
                  <a:gd name="T49" fmla="*/ 169 h 197"/>
                  <a:gd name="T50" fmla="*/ 281 w 565"/>
                  <a:gd name="T51" fmla="*/ 170 h 197"/>
                  <a:gd name="T52" fmla="*/ 292 w 565"/>
                  <a:gd name="T53" fmla="*/ 173 h 197"/>
                  <a:gd name="T54" fmla="*/ 302 w 565"/>
                  <a:gd name="T55" fmla="*/ 174 h 197"/>
                  <a:gd name="T56" fmla="*/ 310 w 565"/>
                  <a:gd name="T57" fmla="*/ 175 h 197"/>
                  <a:gd name="T58" fmla="*/ 316 w 565"/>
                  <a:gd name="T59" fmla="*/ 176 h 197"/>
                  <a:gd name="T60" fmla="*/ 319 w 565"/>
                  <a:gd name="T61" fmla="*/ 177 h 197"/>
                  <a:gd name="T62" fmla="*/ 322 w 565"/>
                  <a:gd name="T63" fmla="*/ 178 h 197"/>
                  <a:gd name="T64" fmla="*/ 467 w 565"/>
                  <a:gd name="T65" fmla="*/ 185 h 197"/>
                  <a:gd name="T66" fmla="*/ 558 w 565"/>
                  <a:gd name="T67" fmla="*/ 197 h 197"/>
                  <a:gd name="T68" fmla="*/ 558 w 565"/>
                  <a:gd name="T69" fmla="*/ 196 h 197"/>
                  <a:gd name="T70" fmla="*/ 559 w 565"/>
                  <a:gd name="T71" fmla="*/ 195 h 197"/>
                  <a:gd name="T72" fmla="*/ 560 w 565"/>
                  <a:gd name="T73" fmla="*/ 191 h 197"/>
                  <a:gd name="T74" fmla="*/ 562 w 565"/>
                  <a:gd name="T75" fmla="*/ 187 h 197"/>
                  <a:gd name="T76" fmla="*/ 563 w 565"/>
                  <a:gd name="T77" fmla="*/ 183 h 197"/>
                  <a:gd name="T78" fmla="*/ 565 w 565"/>
                  <a:gd name="T79" fmla="*/ 178 h 197"/>
                  <a:gd name="T80" fmla="*/ 565 w 565"/>
                  <a:gd name="T81" fmla="*/ 174 h 197"/>
                  <a:gd name="T82" fmla="*/ 565 w 565"/>
                  <a:gd name="T83" fmla="*/ 170 h 197"/>
                  <a:gd name="T84" fmla="*/ 563 w 565"/>
                  <a:gd name="T85" fmla="*/ 166 h 197"/>
                  <a:gd name="T86" fmla="*/ 561 w 565"/>
                  <a:gd name="T87" fmla="*/ 163 h 197"/>
                  <a:gd name="T88" fmla="*/ 556 w 565"/>
                  <a:gd name="T89" fmla="*/ 161 h 197"/>
                  <a:gd name="T90" fmla="*/ 552 w 565"/>
                  <a:gd name="T91" fmla="*/ 158 h 197"/>
                  <a:gd name="T92" fmla="*/ 548 w 565"/>
                  <a:gd name="T93" fmla="*/ 155 h 197"/>
                  <a:gd name="T94" fmla="*/ 543 w 565"/>
                  <a:gd name="T95" fmla="*/ 154 h 197"/>
                  <a:gd name="T96" fmla="*/ 541 w 565"/>
                  <a:gd name="T97" fmla="*/ 154 h 197"/>
                  <a:gd name="T98" fmla="*/ 540 w 565"/>
                  <a:gd name="T99" fmla="*/ 154 h 197"/>
                  <a:gd name="T100" fmla="*/ 343 w 565"/>
                  <a:gd name="T101" fmla="*/ 130 h 197"/>
                  <a:gd name="T102" fmla="*/ 151 w 565"/>
                  <a:gd name="T103" fmla="*/ 74 h 197"/>
                  <a:gd name="T104" fmla="*/ 107 w 565"/>
                  <a:gd name="T105" fmla="*/ 68 h 197"/>
                  <a:gd name="T106" fmla="*/ 108 w 565"/>
                  <a:gd name="T107" fmla="*/ 13 h 197"/>
                  <a:gd name="T108" fmla="*/ 94 w 565"/>
                  <a:gd name="T109" fmla="*/ 0 h 197"/>
                  <a:gd name="T110" fmla="*/ 46 w 565"/>
                  <a:gd name="T111" fmla="*/ 19 h 197"/>
                  <a:gd name="T112" fmla="*/ 0 w 565"/>
                  <a:gd name="T113" fmla="*/ 35 h 197"/>
                  <a:gd name="T114" fmla="*/ 35 w 565"/>
                  <a:gd name="T115" fmla="*/ 63 h 197"/>
                  <a:gd name="T116" fmla="*/ 86 w 565"/>
                  <a:gd name="T117" fmla="*/ 86 h 197"/>
                  <a:gd name="T118" fmla="*/ 108 w 565"/>
                  <a:gd name="T119" fmla="*/ 106 h 197"/>
                  <a:gd name="T120" fmla="*/ 108 w 565"/>
                  <a:gd name="T121" fmla="*/ 106 h 1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5"/>
                  <a:gd name="T184" fmla="*/ 0 h 197"/>
                  <a:gd name="T185" fmla="*/ 565 w 565"/>
                  <a:gd name="T186" fmla="*/ 197 h 1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5" h="197">
                    <a:moveTo>
                      <a:pt x="108" y="106"/>
                    </a:moveTo>
                    <a:lnTo>
                      <a:pt x="111" y="107"/>
                    </a:lnTo>
                    <a:lnTo>
                      <a:pt x="115" y="109"/>
                    </a:lnTo>
                    <a:lnTo>
                      <a:pt x="120" y="112"/>
                    </a:lnTo>
                    <a:lnTo>
                      <a:pt x="126" y="114"/>
                    </a:lnTo>
                    <a:lnTo>
                      <a:pt x="132" y="119"/>
                    </a:lnTo>
                    <a:lnTo>
                      <a:pt x="139" y="123"/>
                    </a:lnTo>
                    <a:lnTo>
                      <a:pt x="146" y="128"/>
                    </a:lnTo>
                    <a:lnTo>
                      <a:pt x="153" y="132"/>
                    </a:lnTo>
                    <a:lnTo>
                      <a:pt x="160" y="137"/>
                    </a:lnTo>
                    <a:lnTo>
                      <a:pt x="167" y="141"/>
                    </a:lnTo>
                    <a:lnTo>
                      <a:pt x="174" y="145"/>
                    </a:lnTo>
                    <a:lnTo>
                      <a:pt x="178" y="148"/>
                    </a:lnTo>
                    <a:lnTo>
                      <a:pt x="184" y="151"/>
                    </a:lnTo>
                    <a:lnTo>
                      <a:pt x="187" y="153"/>
                    </a:lnTo>
                    <a:lnTo>
                      <a:pt x="189" y="155"/>
                    </a:lnTo>
                    <a:lnTo>
                      <a:pt x="192" y="155"/>
                    </a:lnTo>
                    <a:lnTo>
                      <a:pt x="196" y="156"/>
                    </a:lnTo>
                    <a:lnTo>
                      <a:pt x="203" y="157"/>
                    </a:lnTo>
                    <a:lnTo>
                      <a:pt x="211" y="159"/>
                    </a:lnTo>
                    <a:lnTo>
                      <a:pt x="221" y="162"/>
                    </a:lnTo>
                    <a:lnTo>
                      <a:pt x="232" y="164"/>
                    </a:lnTo>
                    <a:lnTo>
                      <a:pt x="246" y="166"/>
                    </a:lnTo>
                    <a:lnTo>
                      <a:pt x="258" y="168"/>
                    </a:lnTo>
                    <a:lnTo>
                      <a:pt x="269" y="169"/>
                    </a:lnTo>
                    <a:lnTo>
                      <a:pt x="281" y="170"/>
                    </a:lnTo>
                    <a:lnTo>
                      <a:pt x="292" y="173"/>
                    </a:lnTo>
                    <a:lnTo>
                      <a:pt x="302" y="174"/>
                    </a:lnTo>
                    <a:lnTo>
                      <a:pt x="310" y="175"/>
                    </a:lnTo>
                    <a:lnTo>
                      <a:pt x="316" y="176"/>
                    </a:lnTo>
                    <a:lnTo>
                      <a:pt x="319" y="177"/>
                    </a:lnTo>
                    <a:lnTo>
                      <a:pt x="322" y="178"/>
                    </a:lnTo>
                    <a:lnTo>
                      <a:pt x="467" y="185"/>
                    </a:lnTo>
                    <a:lnTo>
                      <a:pt x="558" y="197"/>
                    </a:lnTo>
                    <a:lnTo>
                      <a:pt x="558" y="196"/>
                    </a:lnTo>
                    <a:lnTo>
                      <a:pt x="559" y="195"/>
                    </a:lnTo>
                    <a:lnTo>
                      <a:pt x="560" y="191"/>
                    </a:lnTo>
                    <a:lnTo>
                      <a:pt x="562" y="187"/>
                    </a:lnTo>
                    <a:lnTo>
                      <a:pt x="563" y="183"/>
                    </a:lnTo>
                    <a:lnTo>
                      <a:pt x="565" y="178"/>
                    </a:lnTo>
                    <a:lnTo>
                      <a:pt x="565" y="174"/>
                    </a:lnTo>
                    <a:lnTo>
                      <a:pt x="565" y="170"/>
                    </a:lnTo>
                    <a:lnTo>
                      <a:pt x="563" y="166"/>
                    </a:lnTo>
                    <a:lnTo>
                      <a:pt x="561" y="163"/>
                    </a:lnTo>
                    <a:lnTo>
                      <a:pt x="556" y="161"/>
                    </a:lnTo>
                    <a:lnTo>
                      <a:pt x="552" y="158"/>
                    </a:lnTo>
                    <a:lnTo>
                      <a:pt x="548" y="155"/>
                    </a:lnTo>
                    <a:lnTo>
                      <a:pt x="543" y="154"/>
                    </a:lnTo>
                    <a:lnTo>
                      <a:pt x="541" y="154"/>
                    </a:lnTo>
                    <a:lnTo>
                      <a:pt x="540" y="154"/>
                    </a:lnTo>
                    <a:lnTo>
                      <a:pt x="343" y="130"/>
                    </a:lnTo>
                    <a:lnTo>
                      <a:pt x="151" y="74"/>
                    </a:lnTo>
                    <a:lnTo>
                      <a:pt x="107" y="68"/>
                    </a:lnTo>
                    <a:lnTo>
                      <a:pt x="108" y="13"/>
                    </a:lnTo>
                    <a:lnTo>
                      <a:pt x="94" y="0"/>
                    </a:lnTo>
                    <a:lnTo>
                      <a:pt x="46" y="19"/>
                    </a:lnTo>
                    <a:lnTo>
                      <a:pt x="0" y="35"/>
                    </a:lnTo>
                    <a:lnTo>
                      <a:pt x="35" y="63"/>
                    </a:lnTo>
                    <a:lnTo>
                      <a:pt x="86" y="86"/>
                    </a:lnTo>
                    <a:lnTo>
                      <a:pt x="108" y="106"/>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8" name="Freeform 135"/>
              <p:cNvSpPr>
                <a:spLocks/>
              </p:cNvSpPr>
              <p:nvPr/>
            </p:nvSpPr>
            <p:spPr bwMode="auto">
              <a:xfrm flipH="1">
                <a:off x="2969" y="3850"/>
                <a:ext cx="459" cy="103"/>
              </a:xfrm>
              <a:custGeom>
                <a:avLst/>
                <a:gdLst>
                  <a:gd name="T0" fmla="*/ 0 w 459"/>
                  <a:gd name="T1" fmla="*/ 17 h 103"/>
                  <a:gd name="T2" fmla="*/ 2 w 459"/>
                  <a:gd name="T3" fmla="*/ 17 h 103"/>
                  <a:gd name="T4" fmla="*/ 7 w 459"/>
                  <a:gd name="T5" fmla="*/ 19 h 103"/>
                  <a:gd name="T6" fmla="*/ 15 w 459"/>
                  <a:gd name="T7" fmla="*/ 21 h 103"/>
                  <a:gd name="T8" fmla="*/ 27 w 459"/>
                  <a:gd name="T9" fmla="*/ 26 h 103"/>
                  <a:gd name="T10" fmla="*/ 40 w 459"/>
                  <a:gd name="T11" fmla="*/ 30 h 103"/>
                  <a:gd name="T12" fmla="*/ 56 w 459"/>
                  <a:gd name="T13" fmla="*/ 34 h 103"/>
                  <a:gd name="T14" fmla="*/ 71 w 459"/>
                  <a:gd name="T15" fmla="*/ 40 h 103"/>
                  <a:gd name="T16" fmla="*/ 89 w 459"/>
                  <a:gd name="T17" fmla="*/ 47 h 103"/>
                  <a:gd name="T18" fmla="*/ 105 w 459"/>
                  <a:gd name="T19" fmla="*/ 52 h 103"/>
                  <a:gd name="T20" fmla="*/ 122 w 459"/>
                  <a:gd name="T21" fmla="*/ 58 h 103"/>
                  <a:gd name="T22" fmla="*/ 137 w 459"/>
                  <a:gd name="T23" fmla="*/ 63 h 103"/>
                  <a:gd name="T24" fmla="*/ 153 w 459"/>
                  <a:gd name="T25" fmla="*/ 69 h 103"/>
                  <a:gd name="T26" fmla="*/ 165 w 459"/>
                  <a:gd name="T27" fmla="*/ 72 h 103"/>
                  <a:gd name="T28" fmla="*/ 176 w 459"/>
                  <a:gd name="T29" fmla="*/ 76 h 103"/>
                  <a:gd name="T30" fmla="*/ 184 w 459"/>
                  <a:gd name="T31" fmla="*/ 78 h 103"/>
                  <a:gd name="T32" fmla="*/ 189 w 459"/>
                  <a:gd name="T33" fmla="*/ 80 h 103"/>
                  <a:gd name="T34" fmla="*/ 194 w 459"/>
                  <a:gd name="T35" fmla="*/ 80 h 103"/>
                  <a:gd name="T36" fmla="*/ 202 w 459"/>
                  <a:gd name="T37" fmla="*/ 82 h 103"/>
                  <a:gd name="T38" fmla="*/ 215 w 459"/>
                  <a:gd name="T39" fmla="*/ 82 h 103"/>
                  <a:gd name="T40" fmla="*/ 230 w 459"/>
                  <a:gd name="T41" fmla="*/ 84 h 103"/>
                  <a:gd name="T42" fmla="*/ 247 w 459"/>
                  <a:gd name="T43" fmla="*/ 86 h 103"/>
                  <a:gd name="T44" fmla="*/ 265 w 459"/>
                  <a:gd name="T45" fmla="*/ 87 h 103"/>
                  <a:gd name="T46" fmla="*/ 284 w 459"/>
                  <a:gd name="T47" fmla="*/ 89 h 103"/>
                  <a:gd name="T48" fmla="*/ 305 w 459"/>
                  <a:gd name="T49" fmla="*/ 92 h 103"/>
                  <a:gd name="T50" fmla="*/ 324 w 459"/>
                  <a:gd name="T51" fmla="*/ 93 h 103"/>
                  <a:gd name="T52" fmla="*/ 342 w 459"/>
                  <a:gd name="T53" fmla="*/ 94 h 103"/>
                  <a:gd name="T54" fmla="*/ 360 w 459"/>
                  <a:gd name="T55" fmla="*/ 95 h 103"/>
                  <a:gd name="T56" fmla="*/ 375 w 459"/>
                  <a:gd name="T57" fmla="*/ 97 h 103"/>
                  <a:gd name="T58" fmla="*/ 389 w 459"/>
                  <a:gd name="T59" fmla="*/ 98 h 103"/>
                  <a:gd name="T60" fmla="*/ 400 w 459"/>
                  <a:gd name="T61" fmla="*/ 99 h 103"/>
                  <a:gd name="T62" fmla="*/ 405 w 459"/>
                  <a:gd name="T63" fmla="*/ 100 h 103"/>
                  <a:gd name="T64" fmla="*/ 409 w 459"/>
                  <a:gd name="T65" fmla="*/ 100 h 103"/>
                  <a:gd name="T66" fmla="*/ 459 w 459"/>
                  <a:gd name="T67" fmla="*/ 103 h 103"/>
                  <a:gd name="T68" fmla="*/ 448 w 459"/>
                  <a:gd name="T69" fmla="*/ 84 h 103"/>
                  <a:gd name="T70" fmla="*/ 251 w 459"/>
                  <a:gd name="T71" fmla="*/ 63 h 103"/>
                  <a:gd name="T72" fmla="*/ 45 w 459"/>
                  <a:gd name="T73" fmla="*/ 1 h 103"/>
                  <a:gd name="T74" fmla="*/ 11 w 459"/>
                  <a:gd name="T75" fmla="*/ 0 h 103"/>
                  <a:gd name="T76" fmla="*/ 0 w 459"/>
                  <a:gd name="T77" fmla="*/ 17 h 103"/>
                  <a:gd name="T78" fmla="*/ 0 w 459"/>
                  <a:gd name="T79" fmla="*/ 17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9"/>
                  <a:gd name="T121" fmla="*/ 0 h 103"/>
                  <a:gd name="T122" fmla="*/ 459 w 459"/>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9" h="103">
                    <a:moveTo>
                      <a:pt x="0" y="17"/>
                    </a:moveTo>
                    <a:lnTo>
                      <a:pt x="2" y="17"/>
                    </a:lnTo>
                    <a:lnTo>
                      <a:pt x="7" y="19"/>
                    </a:lnTo>
                    <a:lnTo>
                      <a:pt x="15" y="21"/>
                    </a:lnTo>
                    <a:lnTo>
                      <a:pt x="27" y="26"/>
                    </a:lnTo>
                    <a:lnTo>
                      <a:pt x="40" y="30"/>
                    </a:lnTo>
                    <a:lnTo>
                      <a:pt x="56" y="34"/>
                    </a:lnTo>
                    <a:lnTo>
                      <a:pt x="71" y="40"/>
                    </a:lnTo>
                    <a:lnTo>
                      <a:pt x="89" y="47"/>
                    </a:lnTo>
                    <a:lnTo>
                      <a:pt x="105" y="52"/>
                    </a:lnTo>
                    <a:lnTo>
                      <a:pt x="122" y="58"/>
                    </a:lnTo>
                    <a:lnTo>
                      <a:pt x="137" y="63"/>
                    </a:lnTo>
                    <a:lnTo>
                      <a:pt x="153" y="69"/>
                    </a:lnTo>
                    <a:lnTo>
                      <a:pt x="165" y="72"/>
                    </a:lnTo>
                    <a:lnTo>
                      <a:pt x="176" y="76"/>
                    </a:lnTo>
                    <a:lnTo>
                      <a:pt x="184" y="78"/>
                    </a:lnTo>
                    <a:lnTo>
                      <a:pt x="189" y="80"/>
                    </a:lnTo>
                    <a:lnTo>
                      <a:pt x="194" y="80"/>
                    </a:lnTo>
                    <a:lnTo>
                      <a:pt x="202" y="82"/>
                    </a:lnTo>
                    <a:lnTo>
                      <a:pt x="215" y="82"/>
                    </a:lnTo>
                    <a:lnTo>
                      <a:pt x="230" y="84"/>
                    </a:lnTo>
                    <a:lnTo>
                      <a:pt x="247" y="86"/>
                    </a:lnTo>
                    <a:lnTo>
                      <a:pt x="265" y="87"/>
                    </a:lnTo>
                    <a:lnTo>
                      <a:pt x="284" y="89"/>
                    </a:lnTo>
                    <a:lnTo>
                      <a:pt x="305" y="92"/>
                    </a:lnTo>
                    <a:lnTo>
                      <a:pt x="324" y="93"/>
                    </a:lnTo>
                    <a:lnTo>
                      <a:pt x="342" y="94"/>
                    </a:lnTo>
                    <a:lnTo>
                      <a:pt x="360" y="95"/>
                    </a:lnTo>
                    <a:lnTo>
                      <a:pt x="375" y="97"/>
                    </a:lnTo>
                    <a:lnTo>
                      <a:pt x="389" y="98"/>
                    </a:lnTo>
                    <a:lnTo>
                      <a:pt x="400" y="99"/>
                    </a:lnTo>
                    <a:lnTo>
                      <a:pt x="405" y="100"/>
                    </a:lnTo>
                    <a:lnTo>
                      <a:pt x="409" y="100"/>
                    </a:lnTo>
                    <a:lnTo>
                      <a:pt x="459" y="103"/>
                    </a:lnTo>
                    <a:lnTo>
                      <a:pt x="448" y="84"/>
                    </a:lnTo>
                    <a:lnTo>
                      <a:pt x="251" y="63"/>
                    </a:lnTo>
                    <a:lnTo>
                      <a:pt x="45" y="1"/>
                    </a:lnTo>
                    <a:lnTo>
                      <a:pt x="11" y="0"/>
                    </a:lnTo>
                    <a:lnTo>
                      <a:pt x="0" y="17"/>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89" name="Freeform 136"/>
              <p:cNvSpPr>
                <a:spLocks/>
              </p:cNvSpPr>
              <p:nvPr/>
            </p:nvSpPr>
            <p:spPr bwMode="auto">
              <a:xfrm flipH="1">
                <a:off x="3431" y="3780"/>
                <a:ext cx="63" cy="59"/>
              </a:xfrm>
              <a:custGeom>
                <a:avLst/>
                <a:gdLst>
                  <a:gd name="T0" fmla="*/ 47 w 63"/>
                  <a:gd name="T1" fmla="*/ 59 h 59"/>
                  <a:gd name="T2" fmla="*/ 0 w 63"/>
                  <a:gd name="T3" fmla="*/ 20 h 59"/>
                  <a:gd name="T4" fmla="*/ 62 w 63"/>
                  <a:gd name="T5" fmla="*/ 0 h 59"/>
                  <a:gd name="T6" fmla="*/ 58 w 63"/>
                  <a:gd name="T7" fmla="*/ 27 h 59"/>
                  <a:gd name="T8" fmla="*/ 63 w 63"/>
                  <a:gd name="T9" fmla="*/ 59 h 59"/>
                  <a:gd name="T10" fmla="*/ 47 w 63"/>
                  <a:gd name="T11" fmla="*/ 59 h 59"/>
                  <a:gd name="T12" fmla="*/ 47 w 63"/>
                  <a:gd name="T13" fmla="*/ 59 h 59"/>
                  <a:gd name="T14" fmla="*/ 0 60000 65536"/>
                  <a:gd name="T15" fmla="*/ 0 60000 65536"/>
                  <a:gd name="T16" fmla="*/ 0 60000 65536"/>
                  <a:gd name="T17" fmla="*/ 0 60000 65536"/>
                  <a:gd name="T18" fmla="*/ 0 60000 65536"/>
                  <a:gd name="T19" fmla="*/ 0 60000 65536"/>
                  <a:gd name="T20" fmla="*/ 0 60000 65536"/>
                  <a:gd name="T21" fmla="*/ 0 w 63"/>
                  <a:gd name="T22" fmla="*/ 0 h 59"/>
                  <a:gd name="T23" fmla="*/ 63 w 63"/>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9">
                    <a:moveTo>
                      <a:pt x="47" y="59"/>
                    </a:moveTo>
                    <a:lnTo>
                      <a:pt x="0" y="20"/>
                    </a:lnTo>
                    <a:lnTo>
                      <a:pt x="62" y="0"/>
                    </a:lnTo>
                    <a:lnTo>
                      <a:pt x="58" y="27"/>
                    </a:lnTo>
                    <a:lnTo>
                      <a:pt x="63" y="59"/>
                    </a:lnTo>
                    <a:lnTo>
                      <a:pt x="47" y="59"/>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0" name="Freeform 137"/>
              <p:cNvSpPr>
                <a:spLocks/>
              </p:cNvSpPr>
              <p:nvPr/>
            </p:nvSpPr>
            <p:spPr bwMode="auto">
              <a:xfrm flipH="1">
                <a:off x="3008" y="2885"/>
                <a:ext cx="385" cy="666"/>
              </a:xfrm>
              <a:custGeom>
                <a:avLst/>
                <a:gdLst>
                  <a:gd name="T0" fmla="*/ 385 w 385"/>
                  <a:gd name="T1" fmla="*/ 124 h 666"/>
                  <a:gd name="T2" fmla="*/ 365 w 385"/>
                  <a:gd name="T3" fmla="*/ 189 h 666"/>
                  <a:gd name="T4" fmla="*/ 353 w 385"/>
                  <a:gd name="T5" fmla="*/ 210 h 666"/>
                  <a:gd name="T6" fmla="*/ 345 w 385"/>
                  <a:gd name="T7" fmla="*/ 260 h 666"/>
                  <a:gd name="T8" fmla="*/ 328 w 385"/>
                  <a:gd name="T9" fmla="*/ 283 h 666"/>
                  <a:gd name="T10" fmla="*/ 315 w 385"/>
                  <a:gd name="T11" fmla="*/ 295 h 666"/>
                  <a:gd name="T12" fmla="*/ 306 w 385"/>
                  <a:gd name="T13" fmla="*/ 328 h 666"/>
                  <a:gd name="T14" fmla="*/ 289 w 385"/>
                  <a:gd name="T15" fmla="*/ 353 h 666"/>
                  <a:gd name="T16" fmla="*/ 272 w 385"/>
                  <a:gd name="T17" fmla="*/ 376 h 666"/>
                  <a:gd name="T18" fmla="*/ 257 w 385"/>
                  <a:gd name="T19" fmla="*/ 404 h 666"/>
                  <a:gd name="T20" fmla="*/ 217 w 385"/>
                  <a:gd name="T21" fmla="*/ 402 h 666"/>
                  <a:gd name="T22" fmla="*/ 186 w 385"/>
                  <a:gd name="T23" fmla="*/ 397 h 666"/>
                  <a:gd name="T24" fmla="*/ 175 w 385"/>
                  <a:gd name="T25" fmla="*/ 436 h 666"/>
                  <a:gd name="T26" fmla="*/ 160 w 385"/>
                  <a:gd name="T27" fmla="*/ 459 h 666"/>
                  <a:gd name="T28" fmla="*/ 162 w 385"/>
                  <a:gd name="T29" fmla="*/ 496 h 666"/>
                  <a:gd name="T30" fmla="*/ 173 w 385"/>
                  <a:gd name="T31" fmla="*/ 547 h 666"/>
                  <a:gd name="T32" fmla="*/ 181 w 385"/>
                  <a:gd name="T33" fmla="*/ 603 h 666"/>
                  <a:gd name="T34" fmla="*/ 181 w 385"/>
                  <a:gd name="T35" fmla="*/ 666 h 666"/>
                  <a:gd name="T36" fmla="*/ 134 w 385"/>
                  <a:gd name="T37" fmla="*/ 555 h 666"/>
                  <a:gd name="T38" fmla="*/ 91 w 385"/>
                  <a:gd name="T39" fmla="*/ 448 h 666"/>
                  <a:gd name="T40" fmla="*/ 72 w 385"/>
                  <a:gd name="T41" fmla="*/ 392 h 666"/>
                  <a:gd name="T42" fmla="*/ 50 w 385"/>
                  <a:gd name="T43" fmla="*/ 346 h 666"/>
                  <a:gd name="T44" fmla="*/ 31 w 385"/>
                  <a:gd name="T45" fmla="*/ 315 h 666"/>
                  <a:gd name="T46" fmla="*/ 16 w 385"/>
                  <a:gd name="T47" fmla="*/ 271 h 666"/>
                  <a:gd name="T48" fmla="*/ 15 w 385"/>
                  <a:gd name="T49" fmla="*/ 222 h 666"/>
                  <a:gd name="T50" fmla="*/ 0 w 385"/>
                  <a:gd name="T51" fmla="*/ 123 h 666"/>
                  <a:gd name="T52" fmla="*/ 235 w 385"/>
                  <a:gd name="T53" fmla="*/ 16 h 666"/>
                  <a:gd name="T54" fmla="*/ 323 w 385"/>
                  <a:gd name="T55" fmla="*/ 0 h 666"/>
                  <a:gd name="T56" fmla="*/ 359 w 385"/>
                  <a:gd name="T57" fmla="*/ 25 h 666"/>
                  <a:gd name="T58" fmla="*/ 375 w 385"/>
                  <a:gd name="T59" fmla="*/ 77 h 666"/>
                  <a:gd name="T60" fmla="*/ 385 w 385"/>
                  <a:gd name="T61" fmla="*/ 124 h 666"/>
                  <a:gd name="T62" fmla="*/ 385 w 385"/>
                  <a:gd name="T63" fmla="*/ 124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5"/>
                  <a:gd name="T97" fmla="*/ 0 h 666"/>
                  <a:gd name="T98" fmla="*/ 385 w 385"/>
                  <a:gd name="T99" fmla="*/ 666 h 6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5" h="666">
                    <a:moveTo>
                      <a:pt x="385" y="124"/>
                    </a:moveTo>
                    <a:lnTo>
                      <a:pt x="365" y="189"/>
                    </a:lnTo>
                    <a:lnTo>
                      <a:pt x="353" y="210"/>
                    </a:lnTo>
                    <a:lnTo>
                      <a:pt x="345" y="260"/>
                    </a:lnTo>
                    <a:lnTo>
                      <a:pt x="328" y="283"/>
                    </a:lnTo>
                    <a:lnTo>
                      <a:pt x="315" y="295"/>
                    </a:lnTo>
                    <a:lnTo>
                      <a:pt x="306" y="328"/>
                    </a:lnTo>
                    <a:lnTo>
                      <a:pt x="289" y="353"/>
                    </a:lnTo>
                    <a:lnTo>
                      <a:pt x="272" y="376"/>
                    </a:lnTo>
                    <a:lnTo>
                      <a:pt x="257" y="404"/>
                    </a:lnTo>
                    <a:lnTo>
                      <a:pt x="217" y="402"/>
                    </a:lnTo>
                    <a:lnTo>
                      <a:pt x="186" y="397"/>
                    </a:lnTo>
                    <a:lnTo>
                      <a:pt x="175" y="436"/>
                    </a:lnTo>
                    <a:lnTo>
                      <a:pt x="160" y="459"/>
                    </a:lnTo>
                    <a:lnTo>
                      <a:pt x="162" y="496"/>
                    </a:lnTo>
                    <a:lnTo>
                      <a:pt x="173" y="547"/>
                    </a:lnTo>
                    <a:lnTo>
                      <a:pt x="181" y="603"/>
                    </a:lnTo>
                    <a:lnTo>
                      <a:pt x="181" y="666"/>
                    </a:lnTo>
                    <a:lnTo>
                      <a:pt x="134" y="555"/>
                    </a:lnTo>
                    <a:lnTo>
                      <a:pt x="91" y="448"/>
                    </a:lnTo>
                    <a:lnTo>
                      <a:pt x="72" y="392"/>
                    </a:lnTo>
                    <a:lnTo>
                      <a:pt x="50" y="346"/>
                    </a:lnTo>
                    <a:lnTo>
                      <a:pt x="31" y="315"/>
                    </a:lnTo>
                    <a:lnTo>
                      <a:pt x="16" y="271"/>
                    </a:lnTo>
                    <a:lnTo>
                      <a:pt x="15" y="222"/>
                    </a:lnTo>
                    <a:lnTo>
                      <a:pt x="0" y="123"/>
                    </a:lnTo>
                    <a:lnTo>
                      <a:pt x="235" y="16"/>
                    </a:lnTo>
                    <a:lnTo>
                      <a:pt x="323" y="0"/>
                    </a:lnTo>
                    <a:lnTo>
                      <a:pt x="359" y="25"/>
                    </a:lnTo>
                    <a:lnTo>
                      <a:pt x="375" y="77"/>
                    </a:lnTo>
                    <a:lnTo>
                      <a:pt x="385" y="124"/>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1" name="Freeform 138"/>
              <p:cNvSpPr>
                <a:spLocks/>
              </p:cNvSpPr>
              <p:nvPr/>
            </p:nvSpPr>
            <p:spPr bwMode="auto">
              <a:xfrm flipH="1">
                <a:off x="3177" y="3022"/>
                <a:ext cx="132" cy="68"/>
              </a:xfrm>
              <a:custGeom>
                <a:avLst/>
                <a:gdLst>
                  <a:gd name="T0" fmla="*/ 132 w 132"/>
                  <a:gd name="T1" fmla="*/ 0 h 68"/>
                  <a:gd name="T2" fmla="*/ 124 w 132"/>
                  <a:gd name="T3" fmla="*/ 13 h 68"/>
                  <a:gd name="T4" fmla="*/ 126 w 132"/>
                  <a:gd name="T5" fmla="*/ 26 h 68"/>
                  <a:gd name="T6" fmla="*/ 103 w 132"/>
                  <a:gd name="T7" fmla="*/ 25 h 68"/>
                  <a:gd name="T8" fmla="*/ 102 w 132"/>
                  <a:gd name="T9" fmla="*/ 25 h 68"/>
                  <a:gd name="T10" fmla="*/ 100 w 132"/>
                  <a:gd name="T11" fmla="*/ 26 h 68"/>
                  <a:gd name="T12" fmla="*/ 97 w 132"/>
                  <a:gd name="T13" fmla="*/ 28 h 68"/>
                  <a:gd name="T14" fmla="*/ 93 w 132"/>
                  <a:gd name="T15" fmla="*/ 30 h 68"/>
                  <a:gd name="T16" fmla="*/ 89 w 132"/>
                  <a:gd name="T17" fmla="*/ 32 h 68"/>
                  <a:gd name="T18" fmla="*/ 86 w 132"/>
                  <a:gd name="T19" fmla="*/ 34 h 68"/>
                  <a:gd name="T20" fmla="*/ 82 w 132"/>
                  <a:gd name="T21" fmla="*/ 35 h 68"/>
                  <a:gd name="T22" fmla="*/ 81 w 132"/>
                  <a:gd name="T23" fmla="*/ 37 h 68"/>
                  <a:gd name="T24" fmla="*/ 79 w 132"/>
                  <a:gd name="T25" fmla="*/ 37 h 68"/>
                  <a:gd name="T26" fmla="*/ 76 w 132"/>
                  <a:gd name="T27" fmla="*/ 40 h 68"/>
                  <a:gd name="T28" fmla="*/ 72 w 132"/>
                  <a:gd name="T29" fmla="*/ 42 h 68"/>
                  <a:gd name="T30" fmla="*/ 69 w 132"/>
                  <a:gd name="T31" fmla="*/ 44 h 68"/>
                  <a:gd name="T32" fmla="*/ 63 w 132"/>
                  <a:gd name="T33" fmla="*/ 50 h 68"/>
                  <a:gd name="T34" fmla="*/ 60 w 132"/>
                  <a:gd name="T35" fmla="*/ 52 h 68"/>
                  <a:gd name="T36" fmla="*/ 56 w 132"/>
                  <a:gd name="T37" fmla="*/ 65 h 68"/>
                  <a:gd name="T38" fmla="*/ 44 w 132"/>
                  <a:gd name="T39" fmla="*/ 51 h 68"/>
                  <a:gd name="T40" fmla="*/ 42 w 132"/>
                  <a:gd name="T41" fmla="*/ 50 h 68"/>
                  <a:gd name="T42" fmla="*/ 37 w 132"/>
                  <a:gd name="T43" fmla="*/ 48 h 68"/>
                  <a:gd name="T44" fmla="*/ 33 w 132"/>
                  <a:gd name="T45" fmla="*/ 48 h 68"/>
                  <a:gd name="T46" fmla="*/ 29 w 132"/>
                  <a:gd name="T47" fmla="*/ 52 h 68"/>
                  <a:gd name="T48" fmla="*/ 26 w 132"/>
                  <a:gd name="T49" fmla="*/ 56 h 68"/>
                  <a:gd name="T50" fmla="*/ 22 w 132"/>
                  <a:gd name="T51" fmla="*/ 61 h 68"/>
                  <a:gd name="T52" fmla="*/ 18 w 132"/>
                  <a:gd name="T53" fmla="*/ 65 h 68"/>
                  <a:gd name="T54" fmla="*/ 17 w 132"/>
                  <a:gd name="T55" fmla="*/ 67 h 68"/>
                  <a:gd name="T56" fmla="*/ 5 w 132"/>
                  <a:gd name="T57" fmla="*/ 68 h 68"/>
                  <a:gd name="T58" fmla="*/ 0 w 132"/>
                  <a:gd name="T59" fmla="*/ 40 h 68"/>
                  <a:gd name="T60" fmla="*/ 35 w 132"/>
                  <a:gd name="T61" fmla="*/ 20 h 68"/>
                  <a:gd name="T62" fmla="*/ 100 w 132"/>
                  <a:gd name="T63" fmla="*/ 2 h 68"/>
                  <a:gd name="T64" fmla="*/ 132 w 132"/>
                  <a:gd name="T65" fmla="*/ 0 h 68"/>
                  <a:gd name="T66" fmla="*/ 132 w 132"/>
                  <a:gd name="T67" fmla="*/ 0 h 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
                  <a:gd name="T103" fmla="*/ 0 h 68"/>
                  <a:gd name="T104" fmla="*/ 132 w 132"/>
                  <a:gd name="T105" fmla="*/ 68 h 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 h="68">
                    <a:moveTo>
                      <a:pt x="132" y="0"/>
                    </a:moveTo>
                    <a:lnTo>
                      <a:pt x="124" y="13"/>
                    </a:lnTo>
                    <a:lnTo>
                      <a:pt x="126" y="26"/>
                    </a:lnTo>
                    <a:lnTo>
                      <a:pt x="103" y="25"/>
                    </a:lnTo>
                    <a:lnTo>
                      <a:pt x="102" y="25"/>
                    </a:lnTo>
                    <a:lnTo>
                      <a:pt x="100" y="26"/>
                    </a:lnTo>
                    <a:lnTo>
                      <a:pt x="97" y="28"/>
                    </a:lnTo>
                    <a:lnTo>
                      <a:pt x="93" y="30"/>
                    </a:lnTo>
                    <a:lnTo>
                      <a:pt x="89" y="32"/>
                    </a:lnTo>
                    <a:lnTo>
                      <a:pt x="86" y="34"/>
                    </a:lnTo>
                    <a:lnTo>
                      <a:pt x="82" y="35"/>
                    </a:lnTo>
                    <a:lnTo>
                      <a:pt x="81" y="37"/>
                    </a:lnTo>
                    <a:lnTo>
                      <a:pt x="79" y="37"/>
                    </a:lnTo>
                    <a:lnTo>
                      <a:pt x="76" y="40"/>
                    </a:lnTo>
                    <a:lnTo>
                      <a:pt x="72" y="42"/>
                    </a:lnTo>
                    <a:lnTo>
                      <a:pt x="69" y="44"/>
                    </a:lnTo>
                    <a:lnTo>
                      <a:pt x="63" y="50"/>
                    </a:lnTo>
                    <a:lnTo>
                      <a:pt x="60" y="52"/>
                    </a:lnTo>
                    <a:lnTo>
                      <a:pt x="56" y="65"/>
                    </a:lnTo>
                    <a:lnTo>
                      <a:pt x="44" y="51"/>
                    </a:lnTo>
                    <a:lnTo>
                      <a:pt x="42" y="50"/>
                    </a:lnTo>
                    <a:lnTo>
                      <a:pt x="37" y="48"/>
                    </a:lnTo>
                    <a:lnTo>
                      <a:pt x="33" y="48"/>
                    </a:lnTo>
                    <a:lnTo>
                      <a:pt x="29" y="52"/>
                    </a:lnTo>
                    <a:lnTo>
                      <a:pt x="26" y="56"/>
                    </a:lnTo>
                    <a:lnTo>
                      <a:pt x="22" y="61"/>
                    </a:lnTo>
                    <a:lnTo>
                      <a:pt x="18" y="65"/>
                    </a:lnTo>
                    <a:lnTo>
                      <a:pt x="17" y="67"/>
                    </a:lnTo>
                    <a:lnTo>
                      <a:pt x="5" y="68"/>
                    </a:lnTo>
                    <a:lnTo>
                      <a:pt x="0" y="40"/>
                    </a:lnTo>
                    <a:lnTo>
                      <a:pt x="35" y="20"/>
                    </a:lnTo>
                    <a:lnTo>
                      <a:pt x="100" y="2"/>
                    </a:lnTo>
                    <a:lnTo>
                      <a:pt x="132"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2" name="Freeform 139"/>
              <p:cNvSpPr>
                <a:spLocks/>
              </p:cNvSpPr>
              <p:nvPr/>
            </p:nvSpPr>
            <p:spPr bwMode="auto">
              <a:xfrm flipH="1">
                <a:off x="3131" y="3116"/>
                <a:ext cx="70" cy="46"/>
              </a:xfrm>
              <a:custGeom>
                <a:avLst/>
                <a:gdLst>
                  <a:gd name="T0" fmla="*/ 68 w 70"/>
                  <a:gd name="T1" fmla="*/ 6 h 46"/>
                  <a:gd name="T2" fmla="*/ 56 w 70"/>
                  <a:gd name="T3" fmla="*/ 29 h 46"/>
                  <a:gd name="T4" fmla="*/ 36 w 70"/>
                  <a:gd name="T5" fmla="*/ 44 h 46"/>
                  <a:gd name="T6" fmla="*/ 22 w 70"/>
                  <a:gd name="T7" fmla="*/ 46 h 46"/>
                  <a:gd name="T8" fmla="*/ 0 w 70"/>
                  <a:gd name="T9" fmla="*/ 46 h 46"/>
                  <a:gd name="T10" fmla="*/ 38 w 70"/>
                  <a:gd name="T11" fmla="*/ 29 h 46"/>
                  <a:gd name="T12" fmla="*/ 54 w 70"/>
                  <a:gd name="T13" fmla="*/ 11 h 46"/>
                  <a:gd name="T14" fmla="*/ 56 w 70"/>
                  <a:gd name="T15" fmla="*/ 0 h 46"/>
                  <a:gd name="T16" fmla="*/ 70 w 70"/>
                  <a:gd name="T17" fmla="*/ 0 h 46"/>
                  <a:gd name="T18" fmla="*/ 68 w 70"/>
                  <a:gd name="T19" fmla="*/ 6 h 46"/>
                  <a:gd name="T20" fmla="*/ 68 w 70"/>
                  <a:gd name="T21" fmla="*/ 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46"/>
                  <a:gd name="T35" fmla="*/ 70 w 70"/>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46">
                    <a:moveTo>
                      <a:pt x="68" y="6"/>
                    </a:moveTo>
                    <a:lnTo>
                      <a:pt x="56" y="29"/>
                    </a:lnTo>
                    <a:lnTo>
                      <a:pt x="36" y="44"/>
                    </a:lnTo>
                    <a:lnTo>
                      <a:pt x="22" y="46"/>
                    </a:lnTo>
                    <a:lnTo>
                      <a:pt x="0" y="46"/>
                    </a:lnTo>
                    <a:lnTo>
                      <a:pt x="38" y="29"/>
                    </a:lnTo>
                    <a:lnTo>
                      <a:pt x="54" y="11"/>
                    </a:lnTo>
                    <a:lnTo>
                      <a:pt x="56" y="0"/>
                    </a:lnTo>
                    <a:lnTo>
                      <a:pt x="70" y="0"/>
                    </a:lnTo>
                    <a:lnTo>
                      <a:pt x="68" y="6"/>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3" name="Freeform 140"/>
              <p:cNvSpPr>
                <a:spLocks/>
              </p:cNvSpPr>
              <p:nvPr/>
            </p:nvSpPr>
            <p:spPr bwMode="auto">
              <a:xfrm flipH="1">
                <a:off x="3131" y="3157"/>
                <a:ext cx="36" cy="29"/>
              </a:xfrm>
              <a:custGeom>
                <a:avLst/>
                <a:gdLst>
                  <a:gd name="T0" fmla="*/ 26 w 36"/>
                  <a:gd name="T1" fmla="*/ 29 h 29"/>
                  <a:gd name="T2" fmla="*/ 0 w 36"/>
                  <a:gd name="T3" fmla="*/ 27 h 29"/>
                  <a:gd name="T4" fmla="*/ 8 w 36"/>
                  <a:gd name="T5" fmla="*/ 15 h 29"/>
                  <a:gd name="T6" fmla="*/ 22 w 36"/>
                  <a:gd name="T7" fmla="*/ 0 h 29"/>
                  <a:gd name="T8" fmla="*/ 21 w 36"/>
                  <a:gd name="T9" fmla="*/ 16 h 29"/>
                  <a:gd name="T10" fmla="*/ 36 w 36"/>
                  <a:gd name="T11" fmla="*/ 25 h 29"/>
                  <a:gd name="T12" fmla="*/ 26 w 36"/>
                  <a:gd name="T13" fmla="*/ 29 h 29"/>
                  <a:gd name="T14" fmla="*/ 26 w 36"/>
                  <a:gd name="T15" fmla="*/ 29 h 2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9"/>
                  <a:gd name="T26" fmla="*/ 36 w 3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9">
                    <a:moveTo>
                      <a:pt x="26" y="29"/>
                    </a:moveTo>
                    <a:lnTo>
                      <a:pt x="0" y="27"/>
                    </a:lnTo>
                    <a:lnTo>
                      <a:pt x="8" y="15"/>
                    </a:lnTo>
                    <a:lnTo>
                      <a:pt x="22" y="0"/>
                    </a:lnTo>
                    <a:lnTo>
                      <a:pt x="21" y="16"/>
                    </a:lnTo>
                    <a:lnTo>
                      <a:pt x="36" y="25"/>
                    </a:lnTo>
                    <a:lnTo>
                      <a:pt x="26" y="29"/>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4" name="Freeform 141"/>
              <p:cNvSpPr>
                <a:spLocks/>
              </p:cNvSpPr>
              <p:nvPr/>
            </p:nvSpPr>
            <p:spPr bwMode="auto">
              <a:xfrm flipH="1">
                <a:off x="3101" y="3162"/>
                <a:ext cx="12" cy="20"/>
              </a:xfrm>
              <a:custGeom>
                <a:avLst/>
                <a:gdLst>
                  <a:gd name="T0" fmla="*/ 9 w 12"/>
                  <a:gd name="T1" fmla="*/ 0 h 20"/>
                  <a:gd name="T2" fmla="*/ 3 w 12"/>
                  <a:gd name="T3" fmla="*/ 9 h 20"/>
                  <a:gd name="T4" fmla="*/ 0 w 12"/>
                  <a:gd name="T5" fmla="*/ 20 h 20"/>
                  <a:gd name="T6" fmla="*/ 9 w 12"/>
                  <a:gd name="T7" fmla="*/ 20 h 20"/>
                  <a:gd name="T8" fmla="*/ 10 w 12"/>
                  <a:gd name="T9" fmla="*/ 6 h 20"/>
                  <a:gd name="T10" fmla="*/ 12 w 12"/>
                  <a:gd name="T11" fmla="*/ 1 h 20"/>
                  <a:gd name="T12" fmla="*/ 9 w 12"/>
                  <a:gd name="T13" fmla="*/ 0 h 20"/>
                  <a:gd name="T14" fmla="*/ 9 w 12"/>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0"/>
                  <a:gd name="T26" fmla="*/ 12 w 1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0">
                    <a:moveTo>
                      <a:pt x="9" y="0"/>
                    </a:moveTo>
                    <a:lnTo>
                      <a:pt x="3" y="9"/>
                    </a:lnTo>
                    <a:lnTo>
                      <a:pt x="0" y="20"/>
                    </a:lnTo>
                    <a:lnTo>
                      <a:pt x="9" y="20"/>
                    </a:lnTo>
                    <a:lnTo>
                      <a:pt x="10" y="6"/>
                    </a:lnTo>
                    <a:lnTo>
                      <a:pt x="12" y="1"/>
                    </a:lnTo>
                    <a:lnTo>
                      <a:pt x="9" y="0"/>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5" name="Freeform 142"/>
              <p:cNvSpPr>
                <a:spLocks/>
              </p:cNvSpPr>
              <p:nvPr/>
            </p:nvSpPr>
            <p:spPr bwMode="auto">
              <a:xfrm flipH="1">
                <a:off x="3068" y="3150"/>
                <a:ext cx="30" cy="39"/>
              </a:xfrm>
              <a:custGeom>
                <a:avLst/>
                <a:gdLst>
                  <a:gd name="T0" fmla="*/ 30 w 30"/>
                  <a:gd name="T1" fmla="*/ 0 h 39"/>
                  <a:gd name="T2" fmla="*/ 17 w 30"/>
                  <a:gd name="T3" fmla="*/ 15 h 39"/>
                  <a:gd name="T4" fmla="*/ 16 w 30"/>
                  <a:gd name="T5" fmla="*/ 29 h 39"/>
                  <a:gd name="T6" fmla="*/ 4 w 30"/>
                  <a:gd name="T7" fmla="*/ 39 h 39"/>
                  <a:gd name="T8" fmla="*/ 0 w 30"/>
                  <a:gd name="T9" fmla="*/ 25 h 39"/>
                  <a:gd name="T10" fmla="*/ 2 w 30"/>
                  <a:gd name="T11" fmla="*/ 12 h 39"/>
                  <a:gd name="T12" fmla="*/ 20 w 30"/>
                  <a:gd name="T13" fmla="*/ 8 h 39"/>
                  <a:gd name="T14" fmla="*/ 30 w 30"/>
                  <a:gd name="T15" fmla="*/ 0 h 39"/>
                  <a:gd name="T16" fmla="*/ 30 w 30"/>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9"/>
                  <a:gd name="T29" fmla="*/ 30 w 30"/>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9">
                    <a:moveTo>
                      <a:pt x="30" y="0"/>
                    </a:moveTo>
                    <a:lnTo>
                      <a:pt x="17" y="15"/>
                    </a:lnTo>
                    <a:lnTo>
                      <a:pt x="16" y="29"/>
                    </a:lnTo>
                    <a:lnTo>
                      <a:pt x="4" y="39"/>
                    </a:lnTo>
                    <a:lnTo>
                      <a:pt x="0" y="25"/>
                    </a:lnTo>
                    <a:lnTo>
                      <a:pt x="2" y="12"/>
                    </a:lnTo>
                    <a:lnTo>
                      <a:pt x="20" y="8"/>
                    </a:lnTo>
                    <a:lnTo>
                      <a:pt x="30" y="0"/>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6" name="Freeform 143"/>
              <p:cNvSpPr>
                <a:spLocks/>
              </p:cNvSpPr>
              <p:nvPr/>
            </p:nvSpPr>
            <p:spPr bwMode="auto">
              <a:xfrm flipH="1">
                <a:off x="3121" y="3136"/>
                <a:ext cx="21" cy="19"/>
              </a:xfrm>
              <a:custGeom>
                <a:avLst/>
                <a:gdLst>
                  <a:gd name="T0" fmla="*/ 0 w 21"/>
                  <a:gd name="T1" fmla="*/ 9 h 19"/>
                  <a:gd name="T2" fmla="*/ 5 w 21"/>
                  <a:gd name="T3" fmla="*/ 14 h 19"/>
                  <a:gd name="T4" fmla="*/ 17 w 21"/>
                  <a:gd name="T5" fmla="*/ 19 h 19"/>
                  <a:gd name="T6" fmla="*/ 21 w 21"/>
                  <a:gd name="T7" fmla="*/ 18 h 19"/>
                  <a:gd name="T8" fmla="*/ 9 w 21"/>
                  <a:gd name="T9" fmla="*/ 13 h 19"/>
                  <a:gd name="T10" fmla="*/ 3 w 21"/>
                  <a:gd name="T11" fmla="*/ 0 h 19"/>
                  <a:gd name="T12" fmla="*/ 0 w 21"/>
                  <a:gd name="T13" fmla="*/ 9 h 19"/>
                  <a:gd name="T14" fmla="*/ 0 w 21"/>
                  <a:gd name="T15" fmla="*/ 9 h 19"/>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9"/>
                  <a:gd name="T26" fmla="*/ 21 w 2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9">
                    <a:moveTo>
                      <a:pt x="0" y="9"/>
                    </a:moveTo>
                    <a:lnTo>
                      <a:pt x="5" y="14"/>
                    </a:lnTo>
                    <a:lnTo>
                      <a:pt x="17" y="19"/>
                    </a:lnTo>
                    <a:lnTo>
                      <a:pt x="21" y="18"/>
                    </a:lnTo>
                    <a:lnTo>
                      <a:pt x="9" y="13"/>
                    </a:lnTo>
                    <a:lnTo>
                      <a:pt x="3" y="0"/>
                    </a:lnTo>
                    <a:lnTo>
                      <a:pt x="0" y="9"/>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7" name="Freeform 144"/>
              <p:cNvSpPr>
                <a:spLocks/>
              </p:cNvSpPr>
              <p:nvPr/>
            </p:nvSpPr>
            <p:spPr bwMode="auto">
              <a:xfrm flipH="1">
                <a:off x="3096" y="3017"/>
                <a:ext cx="106" cy="42"/>
              </a:xfrm>
              <a:custGeom>
                <a:avLst/>
                <a:gdLst>
                  <a:gd name="T0" fmla="*/ 27 w 106"/>
                  <a:gd name="T1" fmla="*/ 33 h 42"/>
                  <a:gd name="T2" fmla="*/ 44 w 106"/>
                  <a:gd name="T3" fmla="*/ 17 h 42"/>
                  <a:gd name="T4" fmla="*/ 45 w 106"/>
                  <a:gd name="T5" fmla="*/ 16 h 42"/>
                  <a:gd name="T6" fmla="*/ 50 w 106"/>
                  <a:gd name="T7" fmla="*/ 13 h 42"/>
                  <a:gd name="T8" fmla="*/ 52 w 106"/>
                  <a:gd name="T9" fmla="*/ 11 h 42"/>
                  <a:gd name="T10" fmla="*/ 56 w 106"/>
                  <a:gd name="T11" fmla="*/ 11 h 42"/>
                  <a:gd name="T12" fmla="*/ 60 w 106"/>
                  <a:gd name="T13" fmla="*/ 9 h 42"/>
                  <a:gd name="T14" fmla="*/ 65 w 106"/>
                  <a:gd name="T15" fmla="*/ 9 h 42"/>
                  <a:gd name="T16" fmla="*/ 71 w 106"/>
                  <a:gd name="T17" fmla="*/ 11 h 42"/>
                  <a:gd name="T18" fmla="*/ 78 w 106"/>
                  <a:gd name="T19" fmla="*/ 13 h 42"/>
                  <a:gd name="T20" fmla="*/ 82 w 106"/>
                  <a:gd name="T21" fmla="*/ 14 h 42"/>
                  <a:gd name="T22" fmla="*/ 84 w 106"/>
                  <a:gd name="T23" fmla="*/ 16 h 42"/>
                  <a:gd name="T24" fmla="*/ 93 w 106"/>
                  <a:gd name="T25" fmla="*/ 42 h 42"/>
                  <a:gd name="T26" fmla="*/ 102 w 106"/>
                  <a:gd name="T27" fmla="*/ 37 h 42"/>
                  <a:gd name="T28" fmla="*/ 99 w 106"/>
                  <a:gd name="T29" fmla="*/ 26 h 42"/>
                  <a:gd name="T30" fmla="*/ 106 w 106"/>
                  <a:gd name="T31" fmla="*/ 18 h 42"/>
                  <a:gd name="T32" fmla="*/ 75 w 106"/>
                  <a:gd name="T33" fmla="*/ 0 h 42"/>
                  <a:gd name="T34" fmla="*/ 61 w 106"/>
                  <a:gd name="T35" fmla="*/ 0 h 42"/>
                  <a:gd name="T36" fmla="*/ 52 w 106"/>
                  <a:gd name="T37" fmla="*/ 3 h 42"/>
                  <a:gd name="T38" fmla="*/ 33 w 106"/>
                  <a:gd name="T39" fmla="*/ 15 h 42"/>
                  <a:gd name="T40" fmla="*/ 23 w 106"/>
                  <a:gd name="T41" fmla="*/ 24 h 42"/>
                  <a:gd name="T42" fmla="*/ 0 w 106"/>
                  <a:gd name="T43" fmla="*/ 24 h 42"/>
                  <a:gd name="T44" fmla="*/ 27 w 106"/>
                  <a:gd name="T45" fmla="*/ 33 h 42"/>
                  <a:gd name="T46" fmla="*/ 27 w 106"/>
                  <a:gd name="T47" fmla="*/ 33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42"/>
                  <a:gd name="T74" fmla="*/ 106 w 106"/>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42">
                    <a:moveTo>
                      <a:pt x="27" y="33"/>
                    </a:moveTo>
                    <a:lnTo>
                      <a:pt x="44" y="17"/>
                    </a:lnTo>
                    <a:lnTo>
                      <a:pt x="45" y="16"/>
                    </a:lnTo>
                    <a:lnTo>
                      <a:pt x="50" y="13"/>
                    </a:lnTo>
                    <a:lnTo>
                      <a:pt x="52" y="11"/>
                    </a:lnTo>
                    <a:lnTo>
                      <a:pt x="56" y="11"/>
                    </a:lnTo>
                    <a:lnTo>
                      <a:pt x="60" y="9"/>
                    </a:lnTo>
                    <a:lnTo>
                      <a:pt x="65" y="9"/>
                    </a:lnTo>
                    <a:lnTo>
                      <a:pt x="71" y="11"/>
                    </a:lnTo>
                    <a:lnTo>
                      <a:pt x="78" y="13"/>
                    </a:lnTo>
                    <a:lnTo>
                      <a:pt x="82" y="14"/>
                    </a:lnTo>
                    <a:lnTo>
                      <a:pt x="84" y="16"/>
                    </a:lnTo>
                    <a:lnTo>
                      <a:pt x="93" y="42"/>
                    </a:lnTo>
                    <a:lnTo>
                      <a:pt x="102" y="37"/>
                    </a:lnTo>
                    <a:lnTo>
                      <a:pt x="99" y="26"/>
                    </a:lnTo>
                    <a:lnTo>
                      <a:pt x="106" y="18"/>
                    </a:lnTo>
                    <a:lnTo>
                      <a:pt x="75" y="0"/>
                    </a:lnTo>
                    <a:lnTo>
                      <a:pt x="61" y="0"/>
                    </a:lnTo>
                    <a:lnTo>
                      <a:pt x="52" y="3"/>
                    </a:lnTo>
                    <a:lnTo>
                      <a:pt x="33" y="15"/>
                    </a:lnTo>
                    <a:lnTo>
                      <a:pt x="23" y="24"/>
                    </a:lnTo>
                    <a:lnTo>
                      <a:pt x="0" y="24"/>
                    </a:lnTo>
                    <a:lnTo>
                      <a:pt x="27" y="33"/>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8" name="Freeform 145"/>
              <p:cNvSpPr>
                <a:spLocks/>
              </p:cNvSpPr>
              <p:nvPr/>
            </p:nvSpPr>
            <p:spPr bwMode="auto">
              <a:xfrm flipH="1">
                <a:off x="3121" y="3076"/>
                <a:ext cx="45" cy="40"/>
              </a:xfrm>
              <a:custGeom>
                <a:avLst/>
                <a:gdLst>
                  <a:gd name="T0" fmla="*/ 0 w 45"/>
                  <a:gd name="T1" fmla="*/ 21 h 40"/>
                  <a:gd name="T2" fmla="*/ 23 w 45"/>
                  <a:gd name="T3" fmla="*/ 40 h 40"/>
                  <a:gd name="T4" fmla="*/ 45 w 45"/>
                  <a:gd name="T5" fmla="*/ 35 h 40"/>
                  <a:gd name="T6" fmla="*/ 21 w 45"/>
                  <a:gd name="T7" fmla="*/ 23 h 40"/>
                  <a:gd name="T8" fmla="*/ 16 w 45"/>
                  <a:gd name="T9" fmla="*/ 9 h 40"/>
                  <a:gd name="T10" fmla="*/ 18 w 45"/>
                  <a:gd name="T11" fmla="*/ 8 h 40"/>
                  <a:gd name="T12" fmla="*/ 21 w 45"/>
                  <a:gd name="T13" fmla="*/ 8 h 40"/>
                  <a:gd name="T14" fmla="*/ 24 w 45"/>
                  <a:gd name="T15" fmla="*/ 7 h 40"/>
                  <a:gd name="T16" fmla="*/ 30 w 45"/>
                  <a:gd name="T17" fmla="*/ 7 h 40"/>
                  <a:gd name="T18" fmla="*/ 33 w 45"/>
                  <a:gd name="T19" fmla="*/ 5 h 40"/>
                  <a:gd name="T20" fmla="*/ 37 w 45"/>
                  <a:gd name="T21" fmla="*/ 5 h 40"/>
                  <a:gd name="T22" fmla="*/ 39 w 45"/>
                  <a:gd name="T23" fmla="*/ 5 h 40"/>
                  <a:gd name="T24" fmla="*/ 37 w 45"/>
                  <a:gd name="T25" fmla="*/ 5 h 40"/>
                  <a:gd name="T26" fmla="*/ 33 w 45"/>
                  <a:gd name="T27" fmla="*/ 4 h 40"/>
                  <a:gd name="T28" fmla="*/ 27 w 45"/>
                  <a:gd name="T29" fmla="*/ 3 h 40"/>
                  <a:gd name="T30" fmla="*/ 22 w 45"/>
                  <a:gd name="T31" fmla="*/ 3 h 40"/>
                  <a:gd name="T32" fmla="*/ 15 w 45"/>
                  <a:gd name="T33" fmla="*/ 2 h 40"/>
                  <a:gd name="T34" fmla="*/ 9 w 45"/>
                  <a:gd name="T35" fmla="*/ 1 h 40"/>
                  <a:gd name="T36" fmla="*/ 4 w 45"/>
                  <a:gd name="T37" fmla="*/ 0 h 40"/>
                  <a:gd name="T38" fmla="*/ 1 w 45"/>
                  <a:gd name="T39" fmla="*/ 0 h 40"/>
                  <a:gd name="T40" fmla="*/ 0 w 45"/>
                  <a:gd name="T41" fmla="*/ 0 h 40"/>
                  <a:gd name="T42" fmla="*/ 0 w 45"/>
                  <a:gd name="T43" fmla="*/ 21 h 40"/>
                  <a:gd name="T44" fmla="*/ 0 w 45"/>
                  <a:gd name="T45" fmla="*/ 2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40"/>
                  <a:gd name="T71" fmla="*/ 45 w 45"/>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40">
                    <a:moveTo>
                      <a:pt x="0" y="21"/>
                    </a:moveTo>
                    <a:lnTo>
                      <a:pt x="23" y="40"/>
                    </a:lnTo>
                    <a:lnTo>
                      <a:pt x="45" y="35"/>
                    </a:lnTo>
                    <a:lnTo>
                      <a:pt x="21" y="23"/>
                    </a:lnTo>
                    <a:lnTo>
                      <a:pt x="16" y="9"/>
                    </a:lnTo>
                    <a:lnTo>
                      <a:pt x="18" y="8"/>
                    </a:lnTo>
                    <a:lnTo>
                      <a:pt x="21" y="8"/>
                    </a:lnTo>
                    <a:lnTo>
                      <a:pt x="24" y="7"/>
                    </a:lnTo>
                    <a:lnTo>
                      <a:pt x="30" y="7"/>
                    </a:lnTo>
                    <a:lnTo>
                      <a:pt x="33" y="5"/>
                    </a:lnTo>
                    <a:lnTo>
                      <a:pt x="37" y="5"/>
                    </a:lnTo>
                    <a:lnTo>
                      <a:pt x="39" y="5"/>
                    </a:lnTo>
                    <a:lnTo>
                      <a:pt x="37" y="5"/>
                    </a:lnTo>
                    <a:lnTo>
                      <a:pt x="33" y="4"/>
                    </a:lnTo>
                    <a:lnTo>
                      <a:pt x="27" y="3"/>
                    </a:lnTo>
                    <a:lnTo>
                      <a:pt x="22" y="3"/>
                    </a:lnTo>
                    <a:lnTo>
                      <a:pt x="15" y="2"/>
                    </a:lnTo>
                    <a:lnTo>
                      <a:pt x="9" y="1"/>
                    </a:lnTo>
                    <a:lnTo>
                      <a:pt x="4" y="0"/>
                    </a:lnTo>
                    <a:lnTo>
                      <a:pt x="1" y="0"/>
                    </a:lnTo>
                    <a:lnTo>
                      <a:pt x="0" y="0"/>
                    </a:lnTo>
                    <a:lnTo>
                      <a:pt x="0" y="21"/>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499" name="Freeform 146"/>
              <p:cNvSpPr>
                <a:spLocks/>
              </p:cNvSpPr>
              <p:nvPr/>
            </p:nvSpPr>
            <p:spPr bwMode="auto">
              <a:xfrm flipH="1">
                <a:off x="3042" y="3036"/>
                <a:ext cx="29" cy="41"/>
              </a:xfrm>
              <a:custGeom>
                <a:avLst/>
                <a:gdLst>
                  <a:gd name="T0" fmla="*/ 29 w 29"/>
                  <a:gd name="T1" fmla="*/ 5 h 41"/>
                  <a:gd name="T2" fmla="*/ 16 w 29"/>
                  <a:gd name="T3" fmla="*/ 16 h 41"/>
                  <a:gd name="T4" fmla="*/ 5 w 29"/>
                  <a:gd name="T5" fmla="*/ 28 h 41"/>
                  <a:gd name="T6" fmla="*/ 0 w 29"/>
                  <a:gd name="T7" fmla="*/ 41 h 41"/>
                  <a:gd name="T8" fmla="*/ 5 w 29"/>
                  <a:gd name="T9" fmla="*/ 16 h 41"/>
                  <a:gd name="T10" fmla="*/ 20 w 29"/>
                  <a:gd name="T11" fmla="*/ 0 h 41"/>
                  <a:gd name="T12" fmla="*/ 29 w 29"/>
                  <a:gd name="T13" fmla="*/ 5 h 41"/>
                  <a:gd name="T14" fmla="*/ 29 w 29"/>
                  <a:gd name="T15" fmla="*/ 5 h 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41"/>
                  <a:gd name="T26" fmla="*/ 29 w 29"/>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41">
                    <a:moveTo>
                      <a:pt x="29" y="5"/>
                    </a:moveTo>
                    <a:lnTo>
                      <a:pt x="16" y="16"/>
                    </a:lnTo>
                    <a:lnTo>
                      <a:pt x="5" y="28"/>
                    </a:lnTo>
                    <a:lnTo>
                      <a:pt x="0" y="41"/>
                    </a:lnTo>
                    <a:lnTo>
                      <a:pt x="5" y="16"/>
                    </a:lnTo>
                    <a:lnTo>
                      <a:pt x="20" y="0"/>
                    </a:lnTo>
                    <a:lnTo>
                      <a:pt x="29" y="5"/>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0" name="Freeform 147"/>
              <p:cNvSpPr>
                <a:spLocks/>
              </p:cNvSpPr>
              <p:nvPr/>
            </p:nvSpPr>
            <p:spPr bwMode="auto">
              <a:xfrm flipH="1">
                <a:off x="3091" y="3189"/>
                <a:ext cx="67" cy="100"/>
              </a:xfrm>
              <a:custGeom>
                <a:avLst/>
                <a:gdLst>
                  <a:gd name="T0" fmla="*/ 29 w 67"/>
                  <a:gd name="T1" fmla="*/ 42 h 100"/>
                  <a:gd name="T2" fmla="*/ 19 w 67"/>
                  <a:gd name="T3" fmla="*/ 43 h 100"/>
                  <a:gd name="T4" fmla="*/ 21 w 67"/>
                  <a:gd name="T5" fmla="*/ 60 h 100"/>
                  <a:gd name="T6" fmla="*/ 8 w 67"/>
                  <a:gd name="T7" fmla="*/ 82 h 100"/>
                  <a:gd name="T8" fmla="*/ 0 w 67"/>
                  <a:gd name="T9" fmla="*/ 100 h 100"/>
                  <a:gd name="T10" fmla="*/ 21 w 67"/>
                  <a:gd name="T11" fmla="*/ 100 h 100"/>
                  <a:gd name="T12" fmla="*/ 33 w 67"/>
                  <a:gd name="T13" fmla="*/ 82 h 100"/>
                  <a:gd name="T14" fmla="*/ 44 w 67"/>
                  <a:gd name="T15" fmla="*/ 63 h 100"/>
                  <a:gd name="T16" fmla="*/ 49 w 67"/>
                  <a:gd name="T17" fmla="*/ 51 h 100"/>
                  <a:gd name="T18" fmla="*/ 67 w 67"/>
                  <a:gd name="T19" fmla="*/ 29 h 100"/>
                  <a:gd name="T20" fmla="*/ 60 w 67"/>
                  <a:gd name="T21" fmla="*/ 20 h 100"/>
                  <a:gd name="T22" fmla="*/ 60 w 67"/>
                  <a:gd name="T23" fmla="*/ 0 h 100"/>
                  <a:gd name="T24" fmla="*/ 51 w 67"/>
                  <a:gd name="T25" fmla="*/ 9 h 100"/>
                  <a:gd name="T26" fmla="*/ 46 w 67"/>
                  <a:gd name="T27" fmla="*/ 35 h 100"/>
                  <a:gd name="T28" fmla="*/ 29 w 67"/>
                  <a:gd name="T29" fmla="*/ 42 h 100"/>
                  <a:gd name="T30" fmla="*/ 29 w 67"/>
                  <a:gd name="T31" fmla="*/ 42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100"/>
                  <a:gd name="T50" fmla="*/ 67 w 67"/>
                  <a:gd name="T51" fmla="*/ 100 h 1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100">
                    <a:moveTo>
                      <a:pt x="29" y="42"/>
                    </a:moveTo>
                    <a:lnTo>
                      <a:pt x="19" y="43"/>
                    </a:lnTo>
                    <a:lnTo>
                      <a:pt x="21" y="60"/>
                    </a:lnTo>
                    <a:lnTo>
                      <a:pt x="8" y="82"/>
                    </a:lnTo>
                    <a:lnTo>
                      <a:pt x="0" y="100"/>
                    </a:lnTo>
                    <a:lnTo>
                      <a:pt x="21" y="100"/>
                    </a:lnTo>
                    <a:lnTo>
                      <a:pt x="33" y="82"/>
                    </a:lnTo>
                    <a:lnTo>
                      <a:pt x="44" y="63"/>
                    </a:lnTo>
                    <a:lnTo>
                      <a:pt x="49" y="51"/>
                    </a:lnTo>
                    <a:lnTo>
                      <a:pt x="67" y="29"/>
                    </a:lnTo>
                    <a:lnTo>
                      <a:pt x="60" y="20"/>
                    </a:lnTo>
                    <a:lnTo>
                      <a:pt x="60" y="0"/>
                    </a:lnTo>
                    <a:lnTo>
                      <a:pt x="51" y="9"/>
                    </a:lnTo>
                    <a:lnTo>
                      <a:pt x="46" y="35"/>
                    </a:lnTo>
                    <a:lnTo>
                      <a:pt x="29" y="42"/>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1" name="Freeform 148"/>
              <p:cNvSpPr>
                <a:spLocks/>
              </p:cNvSpPr>
              <p:nvPr/>
            </p:nvSpPr>
            <p:spPr bwMode="auto">
              <a:xfrm flipH="1">
                <a:off x="3345" y="3092"/>
                <a:ext cx="33" cy="94"/>
              </a:xfrm>
              <a:custGeom>
                <a:avLst/>
                <a:gdLst>
                  <a:gd name="T0" fmla="*/ 33 w 33"/>
                  <a:gd name="T1" fmla="*/ 10 h 94"/>
                  <a:gd name="T2" fmla="*/ 28 w 33"/>
                  <a:gd name="T3" fmla="*/ 46 h 94"/>
                  <a:gd name="T4" fmla="*/ 28 w 33"/>
                  <a:gd name="T5" fmla="*/ 86 h 94"/>
                  <a:gd name="T6" fmla="*/ 19 w 33"/>
                  <a:gd name="T7" fmla="*/ 72 h 94"/>
                  <a:gd name="T8" fmla="*/ 12 w 33"/>
                  <a:gd name="T9" fmla="*/ 94 h 94"/>
                  <a:gd name="T10" fmla="*/ 0 w 33"/>
                  <a:gd name="T11" fmla="*/ 51 h 94"/>
                  <a:gd name="T12" fmla="*/ 1 w 33"/>
                  <a:gd name="T13" fmla="*/ 21 h 94"/>
                  <a:gd name="T14" fmla="*/ 14 w 33"/>
                  <a:gd name="T15" fmla="*/ 0 h 94"/>
                  <a:gd name="T16" fmla="*/ 33 w 33"/>
                  <a:gd name="T17" fmla="*/ 10 h 94"/>
                  <a:gd name="T18" fmla="*/ 33 w 33"/>
                  <a:gd name="T19" fmla="*/ 1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94"/>
                  <a:gd name="T32" fmla="*/ 33 w 33"/>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94">
                    <a:moveTo>
                      <a:pt x="33" y="10"/>
                    </a:moveTo>
                    <a:lnTo>
                      <a:pt x="28" y="46"/>
                    </a:lnTo>
                    <a:lnTo>
                      <a:pt x="28" y="86"/>
                    </a:lnTo>
                    <a:lnTo>
                      <a:pt x="19" y="72"/>
                    </a:lnTo>
                    <a:lnTo>
                      <a:pt x="12" y="94"/>
                    </a:lnTo>
                    <a:lnTo>
                      <a:pt x="0" y="51"/>
                    </a:lnTo>
                    <a:lnTo>
                      <a:pt x="1" y="21"/>
                    </a:lnTo>
                    <a:lnTo>
                      <a:pt x="14" y="0"/>
                    </a:lnTo>
                    <a:lnTo>
                      <a:pt x="33" y="1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2" name="Freeform 149"/>
              <p:cNvSpPr>
                <a:spLocks/>
              </p:cNvSpPr>
              <p:nvPr/>
            </p:nvSpPr>
            <p:spPr bwMode="auto">
              <a:xfrm flipH="1">
                <a:off x="3228" y="3279"/>
                <a:ext cx="91" cy="139"/>
              </a:xfrm>
              <a:custGeom>
                <a:avLst/>
                <a:gdLst>
                  <a:gd name="T0" fmla="*/ 0 w 91"/>
                  <a:gd name="T1" fmla="*/ 0 h 139"/>
                  <a:gd name="T2" fmla="*/ 34 w 91"/>
                  <a:gd name="T3" fmla="*/ 50 h 139"/>
                  <a:gd name="T4" fmla="*/ 57 w 91"/>
                  <a:gd name="T5" fmla="*/ 61 h 139"/>
                  <a:gd name="T6" fmla="*/ 91 w 91"/>
                  <a:gd name="T7" fmla="*/ 38 h 139"/>
                  <a:gd name="T8" fmla="*/ 75 w 91"/>
                  <a:gd name="T9" fmla="*/ 76 h 139"/>
                  <a:gd name="T10" fmla="*/ 53 w 91"/>
                  <a:gd name="T11" fmla="*/ 97 h 139"/>
                  <a:gd name="T12" fmla="*/ 50 w 91"/>
                  <a:gd name="T13" fmla="*/ 139 h 139"/>
                  <a:gd name="T14" fmla="*/ 27 w 91"/>
                  <a:gd name="T15" fmla="*/ 85 h 139"/>
                  <a:gd name="T16" fmla="*/ 12 w 91"/>
                  <a:gd name="T17" fmla="*/ 42 h 139"/>
                  <a:gd name="T18" fmla="*/ 0 w 91"/>
                  <a:gd name="T19" fmla="*/ 0 h 139"/>
                  <a:gd name="T20" fmla="*/ 0 w 91"/>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139"/>
                  <a:gd name="T35" fmla="*/ 91 w 91"/>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139">
                    <a:moveTo>
                      <a:pt x="0" y="0"/>
                    </a:moveTo>
                    <a:lnTo>
                      <a:pt x="34" y="50"/>
                    </a:lnTo>
                    <a:lnTo>
                      <a:pt x="57" y="61"/>
                    </a:lnTo>
                    <a:lnTo>
                      <a:pt x="91" y="38"/>
                    </a:lnTo>
                    <a:lnTo>
                      <a:pt x="75" y="76"/>
                    </a:lnTo>
                    <a:lnTo>
                      <a:pt x="53" y="97"/>
                    </a:lnTo>
                    <a:lnTo>
                      <a:pt x="50" y="139"/>
                    </a:lnTo>
                    <a:lnTo>
                      <a:pt x="27" y="85"/>
                    </a:lnTo>
                    <a:lnTo>
                      <a:pt x="12" y="42"/>
                    </a:lnTo>
                    <a:lnTo>
                      <a:pt x="0" y="0"/>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3" name="Freeform 150"/>
              <p:cNvSpPr>
                <a:spLocks/>
              </p:cNvSpPr>
              <p:nvPr/>
            </p:nvSpPr>
            <p:spPr bwMode="auto">
              <a:xfrm flipH="1">
                <a:off x="3204" y="3231"/>
                <a:ext cx="65" cy="320"/>
              </a:xfrm>
              <a:custGeom>
                <a:avLst/>
                <a:gdLst>
                  <a:gd name="T0" fmla="*/ 41 w 65"/>
                  <a:gd name="T1" fmla="*/ 103 h 320"/>
                  <a:gd name="T2" fmla="*/ 59 w 65"/>
                  <a:gd name="T3" fmla="*/ 58 h 320"/>
                  <a:gd name="T4" fmla="*/ 65 w 65"/>
                  <a:gd name="T5" fmla="*/ 42 h 320"/>
                  <a:gd name="T6" fmla="*/ 28 w 65"/>
                  <a:gd name="T7" fmla="*/ 19 h 320"/>
                  <a:gd name="T8" fmla="*/ 0 w 65"/>
                  <a:gd name="T9" fmla="*/ 0 h 320"/>
                  <a:gd name="T10" fmla="*/ 3 w 65"/>
                  <a:gd name="T11" fmla="*/ 22 h 320"/>
                  <a:gd name="T12" fmla="*/ 41 w 65"/>
                  <a:gd name="T13" fmla="*/ 39 h 320"/>
                  <a:gd name="T14" fmla="*/ 41 w 65"/>
                  <a:gd name="T15" fmla="*/ 39 h 320"/>
                  <a:gd name="T16" fmla="*/ 41 w 65"/>
                  <a:gd name="T17" fmla="*/ 42 h 320"/>
                  <a:gd name="T18" fmla="*/ 41 w 65"/>
                  <a:gd name="T19" fmla="*/ 46 h 320"/>
                  <a:gd name="T20" fmla="*/ 42 w 65"/>
                  <a:gd name="T21" fmla="*/ 52 h 320"/>
                  <a:gd name="T22" fmla="*/ 42 w 65"/>
                  <a:gd name="T23" fmla="*/ 57 h 320"/>
                  <a:gd name="T24" fmla="*/ 42 w 65"/>
                  <a:gd name="T25" fmla="*/ 63 h 320"/>
                  <a:gd name="T26" fmla="*/ 41 w 65"/>
                  <a:gd name="T27" fmla="*/ 66 h 320"/>
                  <a:gd name="T28" fmla="*/ 41 w 65"/>
                  <a:gd name="T29" fmla="*/ 70 h 320"/>
                  <a:gd name="T30" fmla="*/ 38 w 65"/>
                  <a:gd name="T31" fmla="*/ 74 h 320"/>
                  <a:gd name="T32" fmla="*/ 36 w 65"/>
                  <a:gd name="T33" fmla="*/ 79 h 320"/>
                  <a:gd name="T34" fmla="*/ 32 w 65"/>
                  <a:gd name="T35" fmla="*/ 85 h 320"/>
                  <a:gd name="T36" fmla="*/ 29 w 65"/>
                  <a:gd name="T37" fmla="*/ 92 h 320"/>
                  <a:gd name="T38" fmla="*/ 25 w 65"/>
                  <a:gd name="T39" fmla="*/ 99 h 320"/>
                  <a:gd name="T40" fmla="*/ 23 w 65"/>
                  <a:gd name="T41" fmla="*/ 105 h 320"/>
                  <a:gd name="T42" fmla="*/ 21 w 65"/>
                  <a:gd name="T43" fmla="*/ 109 h 320"/>
                  <a:gd name="T44" fmla="*/ 21 w 65"/>
                  <a:gd name="T45" fmla="*/ 111 h 320"/>
                  <a:gd name="T46" fmla="*/ 21 w 65"/>
                  <a:gd name="T47" fmla="*/ 154 h 320"/>
                  <a:gd name="T48" fmla="*/ 2 w 65"/>
                  <a:gd name="T49" fmla="*/ 182 h 320"/>
                  <a:gd name="T50" fmla="*/ 25 w 65"/>
                  <a:gd name="T51" fmla="*/ 251 h 320"/>
                  <a:gd name="T52" fmla="*/ 54 w 65"/>
                  <a:gd name="T53" fmla="*/ 320 h 320"/>
                  <a:gd name="T54" fmla="*/ 58 w 65"/>
                  <a:gd name="T55" fmla="*/ 264 h 320"/>
                  <a:gd name="T56" fmla="*/ 50 w 65"/>
                  <a:gd name="T57" fmla="*/ 206 h 320"/>
                  <a:gd name="T58" fmla="*/ 38 w 65"/>
                  <a:gd name="T59" fmla="*/ 149 h 320"/>
                  <a:gd name="T60" fmla="*/ 36 w 65"/>
                  <a:gd name="T61" fmla="*/ 116 h 320"/>
                  <a:gd name="T62" fmla="*/ 41 w 65"/>
                  <a:gd name="T63" fmla="*/ 103 h 320"/>
                  <a:gd name="T64" fmla="*/ 41 w 65"/>
                  <a:gd name="T65" fmla="*/ 103 h 3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320"/>
                  <a:gd name="T101" fmla="*/ 65 w 65"/>
                  <a:gd name="T102" fmla="*/ 320 h 3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320">
                    <a:moveTo>
                      <a:pt x="41" y="103"/>
                    </a:moveTo>
                    <a:lnTo>
                      <a:pt x="59" y="58"/>
                    </a:lnTo>
                    <a:lnTo>
                      <a:pt x="65" y="42"/>
                    </a:lnTo>
                    <a:lnTo>
                      <a:pt x="28" y="19"/>
                    </a:lnTo>
                    <a:lnTo>
                      <a:pt x="0" y="0"/>
                    </a:lnTo>
                    <a:lnTo>
                      <a:pt x="3" y="22"/>
                    </a:lnTo>
                    <a:lnTo>
                      <a:pt x="41" y="39"/>
                    </a:lnTo>
                    <a:lnTo>
                      <a:pt x="41" y="42"/>
                    </a:lnTo>
                    <a:lnTo>
                      <a:pt x="41" y="46"/>
                    </a:lnTo>
                    <a:lnTo>
                      <a:pt x="42" y="52"/>
                    </a:lnTo>
                    <a:lnTo>
                      <a:pt x="42" y="57"/>
                    </a:lnTo>
                    <a:lnTo>
                      <a:pt x="42" y="63"/>
                    </a:lnTo>
                    <a:lnTo>
                      <a:pt x="41" y="66"/>
                    </a:lnTo>
                    <a:lnTo>
                      <a:pt x="41" y="70"/>
                    </a:lnTo>
                    <a:lnTo>
                      <a:pt x="38" y="74"/>
                    </a:lnTo>
                    <a:lnTo>
                      <a:pt x="36" y="79"/>
                    </a:lnTo>
                    <a:lnTo>
                      <a:pt x="32" y="85"/>
                    </a:lnTo>
                    <a:lnTo>
                      <a:pt x="29" y="92"/>
                    </a:lnTo>
                    <a:lnTo>
                      <a:pt x="25" y="99"/>
                    </a:lnTo>
                    <a:lnTo>
                      <a:pt x="23" y="105"/>
                    </a:lnTo>
                    <a:lnTo>
                      <a:pt x="21" y="109"/>
                    </a:lnTo>
                    <a:lnTo>
                      <a:pt x="21" y="111"/>
                    </a:lnTo>
                    <a:lnTo>
                      <a:pt x="21" y="154"/>
                    </a:lnTo>
                    <a:lnTo>
                      <a:pt x="2" y="182"/>
                    </a:lnTo>
                    <a:lnTo>
                      <a:pt x="25" y="251"/>
                    </a:lnTo>
                    <a:lnTo>
                      <a:pt x="54" y="320"/>
                    </a:lnTo>
                    <a:lnTo>
                      <a:pt x="58" y="264"/>
                    </a:lnTo>
                    <a:lnTo>
                      <a:pt x="50" y="206"/>
                    </a:lnTo>
                    <a:lnTo>
                      <a:pt x="38" y="149"/>
                    </a:lnTo>
                    <a:lnTo>
                      <a:pt x="36" y="116"/>
                    </a:lnTo>
                    <a:lnTo>
                      <a:pt x="41" y="103"/>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4" name="Freeform 151"/>
              <p:cNvSpPr>
                <a:spLocks/>
              </p:cNvSpPr>
              <p:nvPr/>
            </p:nvSpPr>
            <p:spPr bwMode="auto">
              <a:xfrm flipH="1">
                <a:off x="3019" y="2882"/>
                <a:ext cx="192" cy="157"/>
              </a:xfrm>
              <a:custGeom>
                <a:avLst/>
                <a:gdLst>
                  <a:gd name="T0" fmla="*/ 50 w 192"/>
                  <a:gd name="T1" fmla="*/ 113 h 157"/>
                  <a:gd name="T2" fmla="*/ 95 w 192"/>
                  <a:gd name="T3" fmla="*/ 54 h 157"/>
                  <a:gd name="T4" fmla="*/ 130 w 192"/>
                  <a:gd name="T5" fmla="*/ 36 h 157"/>
                  <a:gd name="T6" fmla="*/ 131 w 192"/>
                  <a:gd name="T7" fmla="*/ 36 h 157"/>
                  <a:gd name="T8" fmla="*/ 134 w 192"/>
                  <a:gd name="T9" fmla="*/ 39 h 157"/>
                  <a:gd name="T10" fmla="*/ 139 w 192"/>
                  <a:gd name="T11" fmla="*/ 42 h 157"/>
                  <a:gd name="T12" fmla="*/ 144 w 192"/>
                  <a:gd name="T13" fmla="*/ 47 h 157"/>
                  <a:gd name="T14" fmla="*/ 149 w 192"/>
                  <a:gd name="T15" fmla="*/ 52 h 157"/>
                  <a:gd name="T16" fmla="*/ 153 w 192"/>
                  <a:gd name="T17" fmla="*/ 58 h 157"/>
                  <a:gd name="T18" fmla="*/ 156 w 192"/>
                  <a:gd name="T19" fmla="*/ 62 h 157"/>
                  <a:gd name="T20" fmla="*/ 158 w 192"/>
                  <a:gd name="T21" fmla="*/ 67 h 157"/>
                  <a:gd name="T22" fmla="*/ 158 w 192"/>
                  <a:gd name="T23" fmla="*/ 71 h 157"/>
                  <a:gd name="T24" fmla="*/ 158 w 192"/>
                  <a:gd name="T25" fmla="*/ 78 h 157"/>
                  <a:gd name="T26" fmla="*/ 158 w 192"/>
                  <a:gd name="T27" fmla="*/ 82 h 157"/>
                  <a:gd name="T28" fmla="*/ 158 w 192"/>
                  <a:gd name="T29" fmla="*/ 86 h 157"/>
                  <a:gd name="T30" fmla="*/ 158 w 192"/>
                  <a:gd name="T31" fmla="*/ 91 h 157"/>
                  <a:gd name="T32" fmla="*/ 158 w 192"/>
                  <a:gd name="T33" fmla="*/ 95 h 157"/>
                  <a:gd name="T34" fmla="*/ 158 w 192"/>
                  <a:gd name="T35" fmla="*/ 99 h 157"/>
                  <a:gd name="T36" fmla="*/ 158 w 192"/>
                  <a:gd name="T37" fmla="*/ 103 h 157"/>
                  <a:gd name="T38" fmla="*/ 158 w 192"/>
                  <a:gd name="T39" fmla="*/ 107 h 157"/>
                  <a:gd name="T40" fmla="*/ 158 w 192"/>
                  <a:gd name="T41" fmla="*/ 110 h 157"/>
                  <a:gd name="T42" fmla="*/ 158 w 192"/>
                  <a:gd name="T43" fmla="*/ 116 h 157"/>
                  <a:gd name="T44" fmla="*/ 158 w 192"/>
                  <a:gd name="T45" fmla="*/ 118 h 157"/>
                  <a:gd name="T46" fmla="*/ 168 w 192"/>
                  <a:gd name="T47" fmla="*/ 153 h 157"/>
                  <a:gd name="T48" fmla="*/ 190 w 192"/>
                  <a:gd name="T49" fmla="*/ 151 h 157"/>
                  <a:gd name="T50" fmla="*/ 192 w 192"/>
                  <a:gd name="T51" fmla="*/ 119 h 157"/>
                  <a:gd name="T52" fmla="*/ 184 w 192"/>
                  <a:gd name="T53" fmla="*/ 41 h 157"/>
                  <a:gd name="T54" fmla="*/ 149 w 192"/>
                  <a:gd name="T55" fmla="*/ 0 h 157"/>
                  <a:gd name="T56" fmla="*/ 101 w 192"/>
                  <a:gd name="T57" fmla="*/ 8 h 157"/>
                  <a:gd name="T58" fmla="*/ 43 w 192"/>
                  <a:gd name="T59" fmla="*/ 42 h 157"/>
                  <a:gd name="T60" fmla="*/ 19 w 192"/>
                  <a:gd name="T61" fmla="*/ 102 h 157"/>
                  <a:gd name="T62" fmla="*/ 0 w 192"/>
                  <a:gd name="T63" fmla="*/ 157 h 157"/>
                  <a:gd name="T64" fmla="*/ 22 w 192"/>
                  <a:gd name="T65" fmla="*/ 148 h 157"/>
                  <a:gd name="T66" fmla="*/ 42 w 192"/>
                  <a:gd name="T67" fmla="*/ 128 h 157"/>
                  <a:gd name="T68" fmla="*/ 50 w 192"/>
                  <a:gd name="T69" fmla="*/ 113 h 157"/>
                  <a:gd name="T70" fmla="*/ 50 w 192"/>
                  <a:gd name="T71" fmla="*/ 113 h 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157"/>
                  <a:gd name="T110" fmla="*/ 192 w 192"/>
                  <a:gd name="T111" fmla="*/ 157 h 1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157">
                    <a:moveTo>
                      <a:pt x="50" y="113"/>
                    </a:moveTo>
                    <a:lnTo>
                      <a:pt x="95" y="54"/>
                    </a:lnTo>
                    <a:lnTo>
                      <a:pt x="130" y="36"/>
                    </a:lnTo>
                    <a:lnTo>
                      <a:pt x="131" y="36"/>
                    </a:lnTo>
                    <a:lnTo>
                      <a:pt x="134" y="39"/>
                    </a:lnTo>
                    <a:lnTo>
                      <a:pt x="139" y="42"/>
                    </a:lnTo>
                    <a:lnTo>
                      <a:pt x="144" y="47"/>
                    </a:lnTo>
                    <a:lnTo>
                      <a:pt x="149" y="52"/>
                    </a:lnTo>
                    <a:lnTo>
                      <a:pt x="153" y="58"/>
                    </a:lnTo>
                    <a:lnTo>
                      <a:pt x="156" y="62"/>
                    </a:lnTo>
                    <a:lnTo>
                      <a:pt x="158" y="67"/>
                    </a:lnTo>
                    <a:lnTo>
                      <a:pt x="158" y="71"/>
                    </a:lnTo>
                    <a:lnTo>
                      <a:pt x="158" y="78"/>
                    </a:lnTo>
                    <a:lnTo>
                      <a:pt x="158" y="82"/>
                    </a:lnTo>
                    <a:lnTo>
                      <a:pt x="158" y="86"/>
                    </a:lnTo>
                    <a:lnTo>
                      <a:pt x="158" y="91"/>
                    </a:lnTo>
                    <a:lnTo>
                      <a:pt x="158" y="95"/>
                    </a:lnTo>
                    <a:lnTo>
                      <a:pt x="158" y="99"/>
                    </a:lnTo>
                    <a:lnTo>
                      <a:pt x="158" y="103"/>
                    </a:lnTo>
                    <a:lnTo>
                      <a:pt x="158" y="107"/>
                    </a:lnTo>
                    <a:lnTo>
                      <a:pt x="158" y="110"/>
                    </a:lnTo>
                    <a:lnTo>
                      <a:pt x="158" y="116"/>
                    </a:lnTo>
                    <a:lnTo>
                      <a:pt x="158" y="118"/>
                    </a:lnTo>
                    <a:lnTo>
                      <a:pt x="168" y="153"/>
                    </a:lnTo>
                    <a:lnTo>
                      <a:pt x="190" y="151"/>
                    </a:lnTo>
                    <a:lnTo>
                      <a:pt x="192" y="119"/>
                    </a:lnTo>
                    <a:lnTo>
                      <a:pt x="184" y="41"/>
                    </a:lnTo>
                    <a:lnTo>
                      <a:pt x="149" y="0"/>
                    </a:lnTo>
                    <a:lnTo>
                      <a:pt x="101" y="8"/>
                    </a:lnTo>
                    <a:lnTo>
                      <a:pt x="43" y="42"/>
                    </a:lnTo>
                    <a:lnTo>
                      <a:pt x="19" y="102"/>
                    </a:lnTo>
                    <a:lnTo>
                      <a:pt x="0" y="157"/>
                    </a:lnTo>
                    <a:lnTo>
                      <a:pt x="22" y="148"/>
                    </a:lnTo>
                    <a:lnTo>
                      <a:pt x="42" y="128"/>
                    </a:lnTo>
                    <a:lnTo>
                      <a:pt x="50" y="113"/>
                    </a:lnTo>
                    <a:close/>
                  </a:path>
                </a:pathLst>
              </a:custGeom>
              <a:solidFill>
                <a:srgbClr val="F59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5" name="Freeform 152"/>
              <p:cNvSpPr>
                <a:spLocks/>
              </p:cNvSpPr>
              <p:nvPr/>
            </p:nvSpPr>
            <p:spPr bwMode="auto">
              <a:xfrm flipH="1">
                <a:off x="3109" y="3189"/>
                <a:ext cx="59" cy="38"/>
              </a:xfrm>
              <a:custGeom>
                <a:avLst/>
                <a:gdLst>
                  <a:gd name="T0" fmla="*/ 0 w 59"/>
                  <a:gd name="T1" fmla="*/ 2 h 38"/>
                  <a:gd name="T2" fmla="*/ 13 w 59"/>
                  <a:gd name="T3" fmla="*/ 20 h 38"/>
                  <a:gd name="T4" fmla="*/ 32 w 59"/>
                  <a:gd name="T5" fmla="*/ 33 h 38"/>
                  <a:gd name="T6" fmla="*/ 45 w 59"/>
                  <a:gd name="T7" fmla="*/ 38 h 38"/>
                  <a:gd name="T8" fmla="*/ 56 w 59"/>
                  <a:gd name="T9" fmla="*/ 34 h 38"/>
                  <a:gd name="T10" fmla="*/ 59 w 59"/>
                  <a:gd name="T11" fmla="*/ 32 h 38"/>
                  <a:gd name="T12" fmla="*/ 59 w 59"/>
                  <a:gd name="T13" fmla="*/ 17 h 38"/>
                  <a:gd name="T14" fmla="*/ 56 w 59"/>
                  <a:gd name="T15" fmla="*/ 16 h 38"/>
                  <a:gd name="T16" fmla="*/ 48 w 59"/>
                  <a:gd name="T17" fmla="*/ 18 h 38"/>
                  <a:gd name="T18" fmla="*/ 34 w 59"/>
                  <a:gd name="T19" fmla="*/ 17 h 38"/>
                  <a:gd name="T20" fmla="*/ 18 w 59"/>
                  <a:gd name="T21" fmla="*/ 13 h 38"/>
                  <a:gd name="T22" fmla="*/ 4 w 59"/>
                  <a:gd name="T23" fmla="*/ 5 h 38"/>
                  <a:gd name="T24" fmla="*/ 1 w 59"/>
                  <a:gd name="T25" fmla="*/ 0 h 38"/>
                  <a:gd name="T26" fmla="*/ 0 w 59"/>
                  <a:gd name="T27" fmla="*/ 2 h 38"/>
                  <a:gd name="T28" fmla="*/ 0 w 59"/>
                  <a:gd name="T29" fmla="*/ 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38"/>
                  <a:gd name="T47" fmla="*/ 59 w 59"/>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38">
                    <a:moveTo>
                      <a:pt x="0" y="2"/>
                    </a:moveTo>
                    <a:lnTo>
                      <a:pt x="13" y="20"/>
                    </a:lnTo>
                    <a:lnTo>
                      <a:pt x="32" y="33"/>
                    </a:lnTo>
                    <a:lnTo>
                      <a:pt x="45" y="38"/>
                    </a:lnTo>
                    <a:lnTo>
                      <a:pt x="56" y="34"/>
                    </a:lnTo>
                    <a:lnTo>
                      <a:pt x="59" y="32"/>
                    </a:lnTo>
                    <a:lnTo>
                      <a:pt x="59" y="17"/>
                    </a:lnTo>
                    <a:lnTo>
                      <a:pt x="56" y="16"/>
                    </a:lnTo>
                    <a:lnTo>
                      <a:pt x="48" y="18"/>
                    </a:lnTo>
                    <a:lnTo>
                      <a:pt x="34" y="17"/>
                    </a:lnTo>
                    <a:lnTo>
                      <a:pt x="18" y="13"/>
                    </a:lnTo>
                    <a:lnTo>
                      <a:pt x="4" y="5"/>
                    </a:lnTo>
                    <a:lnTo>
                      <a:pt x="1" y="0"/>
                    </a:lnTo>
                    <a:lnTo>
                      <a:pt x="0" y="2"/>
                    </a:lnTo>
                    <a:close/>
                  </a:path>
                </a:pathLst>
              </a:custGeom>
              <a:solidFill>
                <a:srgbClr val="D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6" name="Freeform 153"/>
              <p:cNvSpPr>
                <a:spLocks/>
              </p:cNvSpPr>
              <p:nvPr/>
            </p:nvSpPr>
            <p:spPr bwMode="auto">
              <a:xfrm flipH="1">
                <a:off x="3109" y="3189"/>
                <a:ext cx="60" cy="19"/>
              </a:xfrm>
              <a:custGeom>
                <a:avLst/>
                <a:gdLst>
                  <a:gd name="T0" fmla="*/ 0 w 60"/>
                  <a:gd name="T1" fmla="*/ 0 h 19"/>
                  <a:gd name="T2" fmla="*/ 19 w 60"/>
                  <a:gd name="T3" fmla="*/ 16 h 19"/>
                  <a:gd name="T4" fmla="*/ 38 w 60"/>
                  <a:gd name="T5" fmla="*/ 18 h 19"/>
                  <a:gd name="T6" fmla="*/ 49 w 60"/>
                  <a:gd name="T7" fmla="*/ 19 h 19"/>
                  <a:gd name="T8" fmla="*/ 59 w 60"/>
                  <a:gd name="T9" fmla="*/ 16 h 19"/>
                  <a:gd name="T10" fmla="*/ 60 w 60"/>
                  <a:gd name="T11" fmla="*/ 5 h 19"/>
                  <a:gd name="T12" fmla="*/ 35 w 60"/>
                  <a:gd name="T13" fmla="*/ 0 h 19"/>
                  <a:gd name="T14" fmla="*/ 5 w 60"/>
                  <a:gd name="T15" fmla="*/ 0 h 19"/>
                  <a:gd name="T16" fmla="*/ 0 w 60"/>
                  <a:gd name="T17" fmla="*/ 0 h 19"/>
                  <a:gd name="T18" fmla="*/ 0 w 60"/>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9"/>
                  <a:gd name="T32" fmla="*/ 60 w 6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9">
                    <a:moveTo>
                      <a:pt x="0" y="0"/>
                    </a:moveTo>
                    <a:lnTo>
                      <a:pt x="19" y="16"/>
                    </a:lnTo>
                    <a:lnTo>
                      <a:pt x="38" y="18"/>
                    </a:lnTo>
                    <a:lnTo>
                      <a:pt x="49" y="19"/>
                    </a:lnTo>
                    <a:lnTo>
                      <a:pt x="59" y="16"/>
                    </a:lnTo>
                    <a:lnTo>
                      <a:pt x="60" y="5"/>
                    </a:lnTo>
                    <a:lnTo>
                      <a:pt x="35" y="0"/>
                    </a:lnTo>
                    <a:lnTo>
                      <a:pt x="5" y="0"/>
                    </a:lnTo>
                    <a:lnTo>
                      <a:pt x="0" y="0"/>
                    </a:lnTo>
                    <a:close/>
                  </a:path>
                </a:pathLst>
              </a:custGeom>
              <a:solidFill>
                <a:srgbClr val="FFE6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7" name="Freeform 154"/>
              <p:cNvSpPr>
                <a:spLocks/>
              </p:cNvSpPr>
              <p:nvPr/>
            </p:nvSpPr>
            <p:spPr bwMode="auto">
              <a:xfrm flipH="1">
                <a:off x="3109" y="3189"/>
                <a:ext cx="49" cy="18"/>
              </a:xfrm>
              <a:custGeom>
                <a:avLst/>
                <a:gdLst>
                  <a:gd name="T0" fmla="*/ 0 w 49"/>
                  <a:gd name="T1" fmla="*/ 0 h 18"/>
                  <a:gd name="T2" fmla="*/ 33 w 49"/>
                  <a:gd name="T3" fmla="*/ 6 h 18"/>
                  <a:gd name="T4" fmla="*/ 42 w 49"/>
                  <a:gd name="T5" fmla="*/ 9 h 18"/>
                  <a:gd name="T6" fmla="*/ 40 w 49"/>
                  <a:gd name="T7" fmla="*/ 18 h 18"/>
                  <a:gd name="T8" fmla="*/ 49 w 49"/>
                  <a:gd name="T9" fmla="*/ 17 h 18"/>
                  <a:gd name="T10" fmla="*/ 49 w 49"/>
                  <a:gd name="T11" fmla="*/ 5 h 18"/>
                  <a:gd name="T12" fmla="*/ 34 w 49"/>
                  <a:gd name="T13" fmla="*/ 2 h 18"/>
                  <a:gd name="T14" fmla="*/ 22 w 49"/>
                  <a:gd name="T15" fmla="*/ 0 h 18"/>
                  <a:gd name="T16" fmla="*/ 0 w 49"/>
                  <a:gd name="T17" fmla="*/ 0 h 18"/>
                  <a:gd name="T18" fmla="*/ 0 w 49"/>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8"/>
                  <a:gd name="T32" fmla="*/ 49 w 49"/>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8">
                    <a:moveTo>
                      <a:pt x="0" y="0"/>
                    </a:moveTo>
                    <a:lnTo>
                      <a:pt x="33" y="6"/>
                    </a:lnTo>
                    <a:lnTo>
                      <a:pt x="42" y="9"/>
                    </a:lnTo>
                    <a:lnTo>
                      <a:pt x="40" y="18"/>
                    </a:lnTo>
                    <a:lnTo>
                      <a:pt x="49" y="17"/>
                    </a:lnTo>
                    <a:lnTo>
                      <a:pt x="49" y="5"/>
                    </a:lnTo>
                    <a:lnTo>
                      <a:pt x="34" y="2"/>
                    </a:lnTo>
                    <a:lnTo>
                      <a:pt x="22"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8" name="Freeform 155"/>
              <p:cNvSpPr>
                <a:spLocks/>
              </p:cNvSpPr>
              <p:nvPr/>
            </p:nvSpPr>
            <p:spPr bwMode="auto">
              <a:xfrm flipH="1">
                <a:off x="3327" y="3053"/>
                <a:ext cx="46" cy="36"/>
              </a:xfrm>
              <a:custGeom>
                <a:avLst/>
                <a:gdLst>
                  <a:gd name="T0" fmla="*/ 15 w 46"/>
                  <a:gd name="T1" fmla="*/ 12 h 36"/>
                  <a:gd name="T2" fmla="*/ 23 w 46"/>
                  <a:gd name="T3" fmla="*/ 28 h 36"/>
                  <a:gd name="T4" fmla="*/ 36 w 46"/>
                  <a:gd name="T5" fmla="*/ 34 h 36"/>
                  <a:gd name="T6" fmla="*/ 46 w 46"/>
                  <a:gd name="T7" fmla="*/ 34 h 36"/>
                  <a:gd name="T8" fmla="*/ 34 w 46"/>
                  <a:gd name="T9" fmla="*/ 36 h 36"/>
                  <a:gd name="T10" fmla="*/ 16 w 46"/>
                  <a:gd name="T11" fmla="*/ 34 h 36"/>
                  <a:gd name="T12" fmla="*/ 7 w 46"/>
                  <a:gd name="T13" fmla="*/ 16 h 36"/>
                  <a:gd name="T14" fmla="*/ 0 w 46"/>
                  <a:gd name="T15" fmla="*/ 0 h 36"/>
                  <a:gd name="T16" fmla="*/ 15 w 46"/>
                  <a:gd name="T17" fmla="*/ 12 h 36"/>
                  <a:gd name="T18" fmla="*/ 15 w 46"/>
                  <a:gd name="T19" fmla="*/ 12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36"/>
                  <a:gd name="T32" fmla="*/ 46 w 46"/>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36">
                    <a:moveTo>
                      <a:pt x="15" y="12"/>
                    </a:moveTo>
                    <a:lnTo>
                      <a:pt x="23" y="28"/>
                    </a:lnTo>
                    <a:lnTo>
                      <a:pt x="36" y="34"/>
                    </a:lnTo>
                    <a:lnTo>
                      <a:pt x="46" y="34"/>
                    </a:lnTo>
                    <a:lnTo>
                      <a:pt x="34" y="36"/>
                    </a:lnTo>
                    <a:lnTo>
                      <a:pt x="16" y="34"/>
                    </a:lnTo>
                    <a:lnTo>
                      <a:pt x="7" y="16"/>
                    </a:lnTo>
                    <a:lnTo>
                      <a:pt x="0" y="0"/>
                    </a:lnTo>
                    <a:lnTo>
                      <a:pt x="15" y="12"/>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09" name="Freeform 156"/>
              <p:cNvSpPr>
                <a:spLocks/>
              </p:cNvSpPr>
              <p:nvPr/>
            </p:nvSpPr>
            <p:spPr bwMode="auto">
              <a:xfrm flipH="1">
                <a:off x="3317" y="3046"/>
                <a:ext cx="39" cy="46"/>
              </a:xfrm>
              <a:custGeom>
                <a:avLst/>
                <a:gdLst>
                  <a:gd name="T0" fmla="*/ 0 w 39"/>
                  <a:gd name="T1" fmla="*/ 0 h 46"/>
                  <a:gd name="T2" fmla="*/ 14 w 39"/>
                  <a:gd name="T3" fmla="*/ 6 h 46"/>
                  <a:gd name="T4" fmla="*/ 14 w 39"/>
                  <a:gd name="T5" fmla="*/ 17 h 46"/>
                  <a:gd name="T6" fmla="*/ 21 w 39"/>
                  <a:gd name="T7" fmla="*/ 20 h 46"/>
                  <a:gd name="T8" fmla="*/ 35 w 39"/>
                  <a:gd name="T9" fmla="*/ 20 h 46"/>
                  <a:gd name="T10" fmla="*/ 39 w 39"/>
                  <a:gd name="T11" fmla="*/ 28 h 46"/>
                  <a:gd name="T12" fmla="*/ 36 w 39"/>
                  <a:gd name="T13" fmla="*/ 46 h 46"/>
                  <a:gd name="T14" fmla="*/ 29 w 39"/>
                  <a:gd name="T15" fmla="*/ 33 h 46"/>
                  <a:gd name="T16" fmla="*/ 21 w 39"/>
                  <a:gd name="T17" fmla="*/ 28 h 46"/>
                  <a:gd name="T18" fmla="*/ 8 w 39"/>
                  <a:gd name="T19" fmla="*/ 27 h 46"/>
                  <a:gd name="T20" fmla="*/ 6 w 39"/>
                  <a:gd name="T21" fmla="*/ 11 h 46"/>
                  <a:gd name="T22" fmla="*/ 0 w 39"/>
                  <a:gd name="T23" fmla="*/ 0 h 46"/>
                  <a:gd name="T24" fmla="*/ 0 w 39"/>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6"/>
                  <a:gd name="T41" fmla="*/ 39 w 39"/>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6">
                    <a:moveTo>
                      <a:pt x="0" y="0"/>
                    </a:moveTo>
                    <a:lnTo>
                      <a:pt x="14" y="6"/>
                    </a:lnTo>
                    <a:lnTo>
                      <a:pt x="14" y="17"/>
                    </a:lnTo>
                    <a:lnTo>
                      <a:pt x="21" y="20"/>
                    </a:lnTo>
                    <a:lnTo>
                      <a:pt x="35" y="20"/>
                    </a:lnTo>
                    <a:lnTo>
                      <a:pt x="39" y="28"/>
                    </a:lnTo>
                    <a:lnTo>
                      <a:pt x="36" y="46"/>
                    </a:lnTo>
                    <a:lnTo>
                      <a:pt x="29" y="33"/>
                    </a:lnTo>
                    <a:lnTo>
                      <a:pt x="21" y="28"/>
                    </a:lnTo>
                    <a:lnTo>
                      <a:pt x="8" y="27"/>
                    </a:lnTo>
                    <a:lnTo>
                      <a:pt x="6" y="11"/>
                    </a:lnTo>
                    <a:lnTo>
                      <a:pt x="0"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0" name="Freeform 157"/>
              <p:cNvSpPr>
                <a:spLocks/>
              </p:cNvSpPr>
              <p:nvPr/>
            </p:nvSpPr>
            <p:spPr bwMode="auto">
              <a:xfrm flipH="1">
                <a:off x="3101" y="3050"/>
                <a:ext cx="52" cy="33"/>
              </a:xfrm>
              <a:custGeom>
                <a:avLst/>
                <a:gdLst>
                  <a:gd name="T0" fmla="*/ 52 w 52"/>
                  <a:gd name="T1" fmla="*/ 7 h 33"/>
                  <a:gd name="T2" fmla="*/ 39 w 52"/>
                  <a:gd name="T3" fmla="*/ 13 h 33"/>
                  <a:gd name="T4" fmla="*/ 37 w 52"/>
                  <a:gd name="T5" fmla="*/ 19 h 33"/>
                  <a:gd name="T6" fmla="*/ 38 w 52"/>
                  <a:gd name="T7" fmla="*/ 29 h 33"/>
                  <a:gd name="T8" fmla="*/ 30 w 52"/>
                  <a:gd name="T9" fmla="*/ 33 h 33"/>
                  <a:gd name="T10" fmla="*/ 11 w 52"/>
                  <a:gd name="T11" fmla="*/ 23 h 33"/>
                  <a:gd name="T12" fmla="*/ 0 w 52"/>
                  <a:gd name="T13" fmla="*/ 19 h 33"/>
                  <a:gd name="T14" fmla="*/ 0 w 52"/>
                  <a:gd name="T15" fmla="*/ 13 h 33"/>
                  <a:gd name="T16" fmla="*/ 9 w 52"/>
                  <a:gd name="T17" fmla="*/ 6 h 33"/>
                  <a:gd name="T18" fmla="*/ 20 w 52"/>
                  <a:gd name="T19" fmla="*/ 0 h 33"/>
                  <a:gd name="T20" fmla="*/ 46 w 52"/>
                  <a:gd name="T21" fmla="*/ 4 h 33"/>
                  <a:gd name="T22" fmla="*/ 52 w 52"/>
                  <a:gd name="T23" fmla="*/ 7 h 33"/>
                  <a:gd name="T24" fmla="*/ 52 w 52"/>
                  <a:gd name="T25" fmla="*/ 7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33"/>
                  <a:gd name="T41" fmla="*/ 52 w 52"/>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33">
                    <a:moveTo>
                      <a:pt x="52" y="7"/>
                    </a:moveTo>
                    <a:lnTo>
                      <a:pt x="39" y="13"/>
                    </a:lnTo>
                    <a:lnTo>
                      <a:pt x="37" y="19"/>
                    </a:lnTo>
                    <a:lnTo>
                      <a:pt x="38" y="29"/>
                    </a:lnTo>
                    <a:lnTo>
                      <a:pt x="30" y="33"/>
                    </a:lnTo>
                    <a:lnTo>
                      <a:pt x="11" y="23"/>
                    </a:lnTo>
                    <a:lnTo>
                      <a:pt x="0" y="19"/>
                    </a:lnTo>
                    <a:lnTo>
                      <a:pt x="0" y="13"/>
                    </a:lnTo>
                    <a:lnTo>
                      <a:pt x="9" y="6"/>
                    </a:lnTo>
                    <a:lnTo>
                      <a:pt x="20" y="0"/>
                    </a:lnTo>
                    <a:lnTo>
                      <a:pt x="46" y="4"/>
                    </a:lnTo>
                    <a:lnTo>
                      <a:pt x="52" y="7"/>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1" name="Freeform 158"/>
              <p:cNvSpPr>
                <a:spLocks/>
              </p:cNvSpPr>
              <p:nvPr/>
            </p:nvSpPr>
            <p:spPr bwMode="auto">
              <a:xfrm flipH="1">
                <a:off x="3185" y="3165"/>
                <a:ext cx="32" cy="40"/>
              </a:xfrm>
              <a:custGeom>
                <a:avLst/>
                <a:gdLst>
                  <a:gd name="T0" fmla="*/ 32 w 32"/>
                  <a:gd name="T1" fmla="*/ 0 h 40"/>
                  <a:gd name="T2" fmla="*/ 11 w 32"/>
                  <a:gd name="T3" fmla="*/ 15 h 40"/>
                  <a:gd name="T4" fmla="*/ 0 w 32"/>
                  <a:gd name="T5" fmla="*/ 40 h 40"/>
                  <a:gd name="T6" fmla="*/ 30 w 32"/>
                  <a:gd name="T7" fmla="*/ 24 h 40"/>
                  <a:gd name="T8" fmla="*/ 32 w 32"/>
                  <a:gd name="T9" fmla="*/ 0 h 40"/>
                  <a:gd name="T10" fmla="*/ 32 w 32"/>
                  <a:gd name="T11" fmla="*/ 0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32" y="0"/>
                    </a:moveTo>
                    <a:lnTo>
                      <a:pt x="11" y="15"/>
                    </a:lnTo>
                    <a:lnTo>
                      <a:pt x="0" y="40"/>
                    </a:lnTo>
                    <a:lnTo>
                      <a:pt x="30" y="24"/>
                    </a:lnTo>
                    <a:lnTo>
                      <a:pt x="32" y="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2" name="Freeform 159"/>
              <p:cNvSpPr>
                <a:spLocks/>
              </p:cNvSpPr>
              <p:nvPr/>
            </p:nvSpPr>
            <p:spPr bwMode="auto">
              <a:xfrm flipH="1">
                <a:off x="3169" y="3064"/>
                <a:ext cx="103" cy="151"/>
              </a:xfrm>
              <a:custGeom>
                <a:avLst/>
                <a:gdLst>
                  <a:gd name="T0" fmla="*/ 76 w 103"/>
                  <a:gd name="T1" fmla="*/ 9 h 151"/>
                  <a:gd name="T2" fmla="*/ 99 w 103"/>
                  <a:gd name="T3" fmla="*/ 47 h 151"/>
                  <a:gd name="T4" fmla="*/ 103 w 103"/>
                  <a:gd name="T5" fmla="*/ 74 h 151"/>
                  <a:gd name="T6" fmla="*/ 71 w 103"/>
                  <a:gd name="T7" fmla="*/ 91 h 151"/>
                  <a:gd name="T8" fmla="*/ 44 w 103"/>
                  <a:gd name="T9" fmla="*/ 114 h 151"/>
                  <a:gd name="T10" fmla="*/ 43 w 103"/>
                  <a:gd name="T11" fmla="*/ 151 h 151"/>
                  <a:gd name="T12" fmla="*/ 3 w 103"/>
                  <a:gd name="T13" fmla="*/ 114 h 151"/>
                  <a:gd name="T14" fmla="*/ 0 w 103"/>
                  <a:gd name="T15" fmla="*/ 69 h 151"/>
                  <a:gd name="T16" fmla="*/ 23 w 103"/>
                  <a:gd name="T17" fmla="*/ 82 h 151"/>
                  <a:gd name="T18" fmla="*/ 41 w 103"/>
                  <a:gd name="T19" fmla="*/ 48 h 151"/>
                  <a:gd name="T20" fmla="*/ 30 w 103"/>
                  <a:gd name="T21" fmla="*/ 13 h 151"/>
                  <a:gd name="T22" fmla="*/ 49 w 103"/>
                  <a:gd name="T23" fmla="*/ 0 h 151"/>
                  <a:gd name="T24" fmla="*/ 71 w 103"/>
                  <a:gd name="T25" fmla="*/ 0 h 151"/>
                  <a:gd name="T26" fmla="*/ 76 w 103"/>
                  <a:gd name="T27" fmla="*/ 9 h 151"/>
                  <a:gd name="T28" fmla="*/ 76 w 103"/>
                  <a:gd name="T29" fmla="*/ 9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151"/>
                  <a:gd name="T47" fmla="*/ 103 w 103"/>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151">
                    <a:moveTo>
                      <a:pt x="76" y="9"/>
                    </a:moveTo>
                    <a:lnTo>
                      <a:pt x="99" y="47"/>
                    </a:lnTo>
                    <a:lnTo>
                      <a:pt x="103" y="74"/>
                    </a:lnTo>
                    <a:lnTo>
                      <a:pt x="71" y="91"/>
                    </a:lnTo>
                    <a:lnTo>
                      <a:pt x="44" y="114"/>
                    </a:lnTo>
                    <a:lnTo>
                      <a:pt x="43" y="151"/>
                    </a:lnTo>
                    <a:lnTo>
                      <a:pt x="3" y="114"/>
                    </a:lnTo>
                    <a:lnTo>
                      <a:pt x="0" y="69"/>
                    </a:lnTo>
                    <a:lnTo>
                      <a:pt x="23" y="82"/>
                    </a:lnTo>
                    <a:lnTo>
                      <a:pt x="41" y="48"/>
                    </a:lnTo>
                    <a:lnTo>
                      <a:pt x="30" y="13"/>
                    </a:lnTo>
                    <a:lnTo>
                      <a:pt x="49" y="0"/>
                    </a:lnTo>
                    <a:lnTo>
                      <a:pt x="71" y="0"/>
                    </a:lnTo>
                    <a:lnTo>
                      <a:pt x="76" y="9"/>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3" name="Freeform 160"/>
              <p:cNvSpPr>
                <a:spLocks/>
              </p:cNvSpPr>
              <p:nvPr/>
            </p:nvSpPr>
            <p:spPr bwMode="auto">
              <a:xfrm flipH="1">
                <a:off x="3155" y="3200"/>
                <a:ext cx="35" cy="54"/>
              </a:xfrm>
              <a:custGeom>
                <a:avLst/>
                <a:gdLst>
                  <a:gd name="T0" fmla="*/ 35 w 35"/>
                  <a:gd name="T1" fmla="*/ 15 h 54"/>
                  <a:gd name="T2" fmla="*/ 14 w 35"/>
                  <a:gd name="T3" fmla="*/ 29 h 54"/>
                  <a:gd name="T4" fmla="*/ 24 w 35"/>
                  <a:gd name="T5" fmla="*/ 54 h 54"/>
                  <a:gd name="T6" fmla="*/ 3 w 35"/>
                  <a:gd name="T7" fmla="*/ 48 h 54"/>
                  <a:gd name="T8" fmla="*/ 0 w 35"/>
                  <a:gd name="T9" fmla="*/ 22 h 54"/>
                  <a:gd name="T10" fmla="*/ 18 w 35"/>
                  <a:gd name="T11" fmla="*/ 0 h 54"/>
                  <a:gd name="T12" fmla="*/ 35 w 35"/>
                  <a:gd name="T13" fmla="*/ 15 h 54"/>
                  <a:gd name="T14" fmla="*/ 35 w 35"/>
                  <a:gd name="T15" fmla="*/ 15 h 54"/>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54"/>
                  <a:gd name="T26" fmla="*/ 35 w 35"/>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54">
                    <a:moveTo>
                      <a:pt x="35" y="15"/>
                    </a:moveTo>
                    <a:lnTo>
                      <a:pt x="14" y="29"/>
                    </a:lnTo>
                    <a:lnTo>
                      <a:pt x="24" y="54"/>
                    </a:lnTo>
                    <a:lnTo>
                      <a:pt x="3" y="48"/>
                    </a:lnTo>
                    <a:lnTo>
                      <a:pt x="0" y="22"/>
                    </a:lnTo>
                    <a:lnTo>
                      <a:pt x="18" y="0"/>
                    </a:lnTo>
                    <a:lnTo>
                      <a:pt x="35" y="15"/>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4" name="Freeform 161"/>
              <p:cNvSpPr>
                <a:spLocks/>
              </p:cNvSpPr>
              <p:nvPr/>
            </p:nvSpPr>
            <p:spPr bwMode="auto">
              <a:xfrm flipH="1">
                <a:off x="3088" y="3078"/>
                <a:ext cx="24" cy="33"/>
              </a:xfrm>
              <a:custGeom>
                <a:avLst/>
                <a:gdLst>
                  <a:gd name="T0" fmla="*/ 24 w 24"/>
                  <a:gd name="T1" fmla="*/ 9 h 33"/>
                  <a:gd name="T2" fmla="*/ 21 w 24"/>
                  <a:gd name="T3" fmla="*/ 0 h 33"/>
                  <a:gd name="T4" fmla="*/ 13 w 24"/>
                  <a:gd name="T5" fmla="*/ 3 h 33"/>
                  <a:gd name="T6" fmla="*/ 3 w 24"/>
                  <a:gd name="T7" fmla="*/ 25 h 33"/>
                  <a:gd name="T8" fmla="*/ 0 w 24"/>
                  <a:gd name="T9" fmla="*/ 33 h 33"/>
                  <a:gd name="T10" fmla="*/ 18 w 24"/>
                  <a:gd name="T11" fmla="*/ 21 h 33"/>
                  <a:gd name="T12" fmla="*/ 24 w 24"/>
                  <a:gd name="T13" fmla="*/ 9 h 33"/>
                  <a:gd name="T14" fmla="*/ 24 w 24"/>
                  <a:gd name="T15" fmla="*/ 9 h 33"/>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3"/>
                  <a:gd name="T26" fmla="*/ 24 w 24"/>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3">
                    <a:moveTo>
                      <a:pt x="24" y="9"/>
                    </a:moveTo>
                    <a:lnTo>
                      <a:pt x="21" y="0"/>
                    </a:lnTo>
                    <a:lnTo>
                      <a:pt x="13" y="3"/>
                    </a:lnTo>
                    <a:lnTo>
                      <a:pt x="3" y="25"/>
                    </a:lnTo>
                    <a:lnTo>
                      <a:pt x="0" y="33"/>
                    </a:lnTo>
                    <a:lnTo>
                      <a:pt x="18" y="21"/>
                    </a:lnTo>
                    <a:lnTo>
                      <a:pt x="24" y="9"/>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5" name="Freeform 162"/>
              <p:cNvSpPr>
                <a:spLocks/>
              </p:cNvSpPr>
              <p:nvPr/>
            </p:nvSpPr>
            <p:spPr bwMode="auto">
              <a:xfrm flipH="1">
                <a:off x="3090" y="3122"/>
                <a:ext cx="44" cy="24"/>
              </a:xfrm>
              <a:custGeom>
                <a:avLst/>
                <a:gdLst>
                  <a:gd name="T0" fmla="*/ 34 w 44"/>
                  <a:gd name="T1" fmla="*/ 8 h 24"/>
                  <a:gd name="T2" fmla="*/ 20 w 44"/>
                  <a:gd name="T3" fmla="*/ 0 h 24"/>
                  <a:gd name="T4" fmla="*/ 4 w 44"/>
                  <a:gd name="T5" fmla="*/ 7 h 24"/>
                  <a:gd name="T6" fmla="*/ 0 w 44"/>
                  <a:gd name="T7" fmla="*/ 24 h 24"/>
                  <a:gd name="T8" fmla="*/ 12 w 44"/>
                  <a:gd name="T9" fmla="*/ 24 h 24"/>
                  <a:gd name="T10" fmla="*/ 44 w 44"/>
                  <a:gd name="T11" fmla="*/ 20 h 24"/>
                  <a:gd name="T12" fmla="*/ 34 w 44"/>
                  <a:gd name="T13" fmla="*/ 8 h 24"/>
                  <a:gd name="T14" fmla="*/ 34 w 44"/>
                  <a:gd name="T15" fmla="*/ 8 h 24"/>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24"/>
                  <a:gd name="T26" fmla="*/ 44 w 4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24">
                    <a:moveTo>
                      <a:pt x="34" y="8"/>
                    </a:moveTo>
                    <a:lnTo>
                      <a:pt x="20" y="0"/>
                    </a:lnTo>
                    <a:lnTo>
                      <a:pt x="4" y="7"/>
                    </a:lnTo>
                    <a:lnTo>
                      <a:pt x="0" y="24"/>
                    </a:lnTo>
                    <a:lnTo>
                      <a:pt x="12" y="24"/>
                    </a:lnTo>
                    <a:lnTo>
                      <a:pt x="44" y="20"/>
                    </a:lnTo>
                    <a:lnTo>
                      <a:pt x="34" y="8"/>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6" name="Freeform 163"/>
              <p:cNvSpPr>
                <a:spLocks/>
              </p:cNvSpPr>
              <p:nvPr/>
            </p:nvSpPr>
            <p:spPr bwMode="auto">
              <a:xfrm flipH="1">
                <a:off x="3086" y="3134"/>
                <a:ext cx="36" cy="9"/>
              </a:xfrm>
              <a:custGeom>
                <a:avLst/>
                <a:gdLst>
                  <a:gd name="T0" fmla="*/ 9 w 36"/>
                  <a:gd name="T1" fmla="*/ 9 h 9"/>
                  <a:gd name="T2" fmla="*/ 0 w 36"/>
                  <a:gd name="T3" fmla="*/ 9 h 9"/>
                  <a:gd name="T4" fmla="*/ 0 w 36"/>
                  <a:gd name="T5" fmla="*/ 4 h 9"/>
                  <a:gd name="T6" fmla="*/ 13 w 36"/>
                  <a:gd name="T7" fmla="*/ 4 h 9"/>
                  <a:gd name="T8" fmla="*/ 21 w 36"/>
                  <a:gd name="T9" fmla="*/ 0 h 9"/>
                  <a:gd name="T10" fmla="*/ 36 w 36"/>
                  <a:gd name="T11" fmla="*/ 8 h 9"/>
                  <a:gd name="T12" fmla="*/ 9 w 36"/>
                  <a:gd name="T13" fmla="*/ 9 h 9"/>
                  <a:gd name="T14" fmla="*/ 9 w 36"/>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9"/>
                  <a:gd name="T26" fmla="*/ 36 w 3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9">
                    <a:moveTo>
                      <a:pt x="9" y="9"/>
                    </a:moveTo>
                    <a:lnTo>
                      <a:pt x="0" y="9"/>
                    </a:lnTo>
                    <a:lnTo>
                      <a:pt x="0" y="4"/>
                    </a:lnTo>
                    <a:lnTo>
                      <a:pt x="13" y="4"/>
                    </a:lnTo>
                    <a:lnTo>
                      <a:pt x="21" y="0"/>
                    </a:lnTo>
                    <a:lnTo>
                      <a:pt x="36" y="8"/>
                    </a:lnTo>
                    <a:lnTo>
                      <a:pt x="9" y="9"/>
                    </a:lnTo>
                    <a:close/>
                  </a:path>
                </a:pathLst>
              </a:custGeom>
              <a:solidFill>
                <a:srgbClr val="FFE6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7" name="Freeform 164"/>
              <p:cNvSpPr>
                <a:spLocks/>
              </p:cNvSpPr>
              <p:nvPr/>
            </p:nvSpPr>
            <p:spPr bwMode="auto">
              <a:xfrm flipH="1">
                <a:off x="3179" y="3056"/>
                <a:ext cx="49" cy="74"/>
              </a:xfrm>
              <a:custGeom>
                <a:avLst/>
                <a:gdLst>
                  <a:gd name="T0" fmla="*/ 17 w 49"/>
                  <a:gd name="T1" fmla="*/ 0 h 74"/>
                  <a:gd name="T2" fmla="*/ 34 w 49"/>
                  <a:gd name="T3" fmla="*/ 9 h 74"/>
                  <a:gd name="T4" fmla="*/ 34 w 49"/>
                  <a:gd name="T5" fmla="*/ 34 h 74"/>
                  <a:gd name="T6" fmla="*/ 49 w 49"/>
                  <a:gd name="T7" fmla="*/ 57 h 74"/>
                  <a:gd name="T8" fmla="*/ 43 w 49"/>
                  <a:gd name="T9" fmla="*/ 74 h 74"/>
                  <a:gd name="T10" fmla="*/ 8 w 49"/>
                  <a:gd name="T11" fmla="*/ 54 h 74"/>
                  <a:gd name="T12" fmla="*/ 0 w 49"/>
                  <a:gd name="T13" fmla="*/ 31 h 74"/>
                  <a:gd name="T14" fmla="*/ 17 w 49"/>
                  <a:gd name="T15" fmla="*/ 0 h 74"/>
                  <a:gd name="T16" fmla="*/ 17 w 49"/>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74"/>
                  <a:gd name="T29" fmla="*/ 49 w 49"/>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74">
                    <a:moveTo>
                      <a:pt x="17" y="0"/>
                    </a:moveTo>
                    <a:lnTo>
                      <a:pt x="34" y="9"/>
                    </a:lnTo>
                    <a:lnTo>
                      <a:pt x="34" y="34"/>
                    </a:lnTo>
                    <a:lnTo>
                      <a:pt x="49" y="57"/>
                    </a:lnTo>
                    <a:lnTo>
                      <a:pt x="43" y="74"/>
                    </a:lnTo>
                    <a:lnTo>
                      <a:pt x="8" y="54"/>
                    </a:lnTo>
                    <a:lnTo>
                      <a:pt x="0" y="31"/>
                    </a:lnTo>
                    <a:lnTo>
                      <a:pt x="17"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8" name="Freeform 165"/>
              <p:cNvSpPr>
                <a:spLocks/>
              </p:cNvSpPr>
              <p:nvPr/>
            </p:nvSpPr>
            <p:spPr bwMode="auto">
              <a:xfrm flipH="1">
                <a:off x="2960" y="2769"/>
                <a:ext cx="462" cy="360"/>
              </a:xfrm>
              <a:custGeom>
                <a:avLst/>
                <a:gdLst>
                  <a:gd name="T0" fmla="*/ 453 w 462"/>
                  <a:gd name="T1" fmla="*/ 255 h 360"/>
                  <a:gd name="T2" fmla="*/ 460 w 462"/>
                  <a:gd name="T3" fmla="*/ 223 h 360"/>
                  <a:gd name="T4" fmla="*/ 455 w 462"/>
                  <a:gd name="T5" fmla="*/ 194 h 360"/>
                  <a:gd name="T6" fmla="*/ 448 w 462"/>
                  <a:gd name="T7" fmla="*/ 157 h 360"/>
                  <a:gd name="T8" fmla="*/ 441 w 462"/>
                  <a:gd name="T9" fmla="*/ 132 h 360"/>
                  <a:gd name="T10" fmla="*/ 426 w 462"/>
                  <a:gd name="T11" fmla="*/ 109 h 360"/>
                  <a:gd name="T12" fmla="*/ 410 w 462"/>
                  <a:gd name="T13" fmla="*/ 87 h 360"/>
                  <a:gd name="T14" fmla="*/ 373 w 462"/>
                  <a:gd name="T15" fmla="*/ 66 h 360"/>
                  <a:gd name="T16" fmla="*/ 357 w 462"/>
                  <a:gd name="T17" fmla="*/ 53 h 360"/>
                  <a:gd name="T18" fmla="*/ 336 w 462"/>
                  <a:gd name="T19" fmla="*/ 36 h 360"/>
                  <a:gd name="T20" fmla="*/ 319 w 462"/>
                  <a:gd name="T21" fmla="*/ 23 h 360"/>
                  <a:gd name="T22" fmla="*/ 308 w 462"/>
                  <a:gd name="T23" fmla="*/ 18 h 360"/>
                  <a:gd name="T24" fmla="*/ 287 w 462"/>
                  <a:gd name="T25" fmla="*/ 14 h 360"/>
                  <a:gd name="T26" fmla="*/ 275 w 462"/>
                  <a:gd name="T27" fmla="*/ 6 h 360"/>
                  <a:gd name="T28" fmla="*/ 258 w 462"/>
                  <a:gd name="T29" fmla="*/ 2 h 360"/>
                  <a:gd name="T30" fmla="*/ 246 w 462"/>
                  <a:gd name="T31" fmla="*/ 3 h 360"/>
                  <a:gd name="T32" fmla="*/ 237 w 462"/>
                  <a:gd name="T33" fmla="*/ 14 h 360"/>
                  <a:gd name="T34" fmla="*/ 224 w 462"/>
                  <a:gd name="T35" fmla="*/ 9 h 360"/>
                  <a:gd name="T36" fmla="*/ 199 w 462"/>
                  <a:gd name="T37" fmla="*/ 0 h 360"/>
                  <a:gd name="T38" fmla="*/ 188 w 462"/>
                  <a:gd name="T39" fmla="*/ 0 h 360"/>
                  <a:gd name="T40" fmla="*/ 161 w 462"/>
                  <a:gd name="T41" fmla="*/ 7 h 360"/>
                  <a:gd name="T42" fmla="*/ 118 w 462"/>
                  <a:gd name="T43" fmla="*/ 19 h 360"/>
                  <a:gd name="T44" fmla="*/ 79 w 462"/>
                  <a:gd name="T45" fmla="*/ 32 h 360"/>
                  <a:gd name="T46" fmla="*/ 59 w 462"/>
                  <a:gd name="T47" fmla="*/ 43 h 360"/>
                  <a:gd name="T48" fmla="*/ 42 w 462"/>
                  <a:gd name="T49" fmla="*/ 65 h 360"/>
                  <a:gd name="T50" fmla="*/ 29 w 462"/>
                  <a:gd name="T51" fmla="*/ 99 h 360"/>
                  <a:gd name="T52" fmla="*/ 14 w 462"/>
                  <a:gd name="T53" fmla="*/ 111 h 360"/>
                  <a:gd name="T54" fmla="*/ 0 w 462"/>
                  <a:gd name="T55" fmla="*/ 129 h 360"/>
                  <a:gd name="T56" fmla="*/ 5 w 462"/>
                  <a:gd name="T57" fmla="*/ 143 h 360"/>
                  <a:gd name="T58" fmla="*/ 7 w 462"/>
                  <a:gd name="T59" fmla="*/ 154 h 360"/>
                  <a:gd name="T60" fmla="*/ 37 w 462"/>
                  <a:gd name="T61" fmla="*/ 334 h 360"/>
                  <a:gd name="T62" fmla="*/ 52 w 462"/>
                  <a:gd name="T63" fmla="*/ 353 h 360"/>
                  <a:gd name="T64" fmla="*/ 63 w 462"/>
                  <a:gd name="T65" fmla="*/ 339 h 360"/>
                  <a:gd name="T66" fmla="*/ 66 w 462"/>
                  <a:gd name="T67" fmla="*/ 326 h 360"/>
                  <a:gd name="T68" fmla="*/ 40 w 462"/>
                  <a:gd name="T69" fmla="*/ 262 h 360"/>
                  <a:gd name="T70" fmla="*/ 76 w 462"/>
                  <a:gd name="T71" fmla="*/ 262 h 360"/>
                  <a:gd name="T72" fmla="*/ 84 w 462"/>
                  <a:gd name="T73" fmla="*/ 283 h 360"/>
                  <a:gd name="T74" fmla="*/ 101 w 462"/>
                  <a:gd name="T75" fmla="*/ 290 h 360"/>
                  <a:gd name="T76" fmla="*/ 113 w 462"/>
                  <a:gd name="T77" fmla="*/ 293 h 360"/>
                  <a:gd name="T78" fmla="*/ 140 w 462"/>
                  <a:gd name="T79" fmla="*/ 301 h 360"/>
                  <a:gd name="T80" fmla="*/ 156 w 462"/>
                  <a:gd name="T81" fmla="*/ 288 h 360"/>
                  <a:gd name="T82" fmla="*/ 172 w 462"/>
                  <a:gd name="T83" fmla="*/ 284 h 360"/>
                  <a:gd name="T84" fmla="*/ 188 w 462"/>
                  <a:gd name="T85" fmla="*/ 279 h 360"/>
                  <a:gd name="T86" fmla="*/ 210 w 462"/>
                  <a:gd name="T87" fmla="*/ 268 h 360"/>
                  <a:gd name="T88" fmla="*/ 223 w 462"/>
                  <a:gd name="T89" fmla="*/ 257 h 360"/>
                  <a:gd name="T90" fmla="*/ 232 w 462"/>
                  <a:gd name="T91" fmla="*/ 240 h 360"/>
                  <a:gd name="T92" fmla="*/ 242 w 462"/>
                  <a:gd name="T93" fmla="*/ 217 h 360"/>
                  <a:gd name="T94" fmla="*/ 249 w 462"/>
                  <a:gd name="T95" fmla="*/ 199 h 360"/>
                  <a:gd name="T96" fmla="*/ 258 w 462"/>
                  <a:gd name="T97" fmla="*/ 184 h 360"/>
                  <a:gd name="T98" fmla="*/ 270 w 462"/>
                  <a:gd name="T99" fmla="*/ 166 h 360"/>
                  <a:gd name="T100" fmla="*/ 283 w 462"/>
                  <a:gd name="T101" fmla="*/ 150 h 360"/>
                  <a:gd name="T102" fmla="*/ 295 w 462"/>
                  <a:gd name="T103" fmla="*/ 141 h 360"/>
                  <a:gd name="T104" fmla="*/ 314 w 462"/>
                  <a:gd name="T105" fmla="*/ 134 h 360"/>
                  <a:gd name="T106" fmla="*/ 335 w 462"/>
                  <a:gd name="T107" fmla="*/ 129 h 360"/>
                  <a:gd name="T108" fmla="*/ 353 w 462"/>
                  <a:gd name="T109" fmla="*/ 127 h 360"/>
                  <a:gd name="T110" fmla="*/ 368 w 462"/>
                  <a:gd name="T111" fmla="*/ 141 h 360"/>
                  <a:gd name="T112" fmla="*/ 380 w 462"/>
                  <a:gd name="T113" fmla="*/ 158 h 360"/>
                  <a:gd name="T114" fmla="*/ 391 w 462"/>
                  <a:gd name="T115" fmla="*/ 178 h 360"/>
                  <a:gd name="T116" fmla="*/ 395 w 462"/>
                  <a:gd name="T117" fmla="*/ 201 h 360"/>
                  <a:gd name="T118" fmla="*/ 396 w 462"/>
                  <a:gd name="T119" fmla="*/ 222 h 360"/>
                  <a:gd name="T120" fmla="*/ 395 w 462"/>
                  <a:gd name="T121" fmla="*/ 239 h 360"/>
                  <a:gd name="T122" fmla="*/ 388 w 462"/>
                  <a:gd name="T123" fmla="*/ 290 h 3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2"/>
                  <a:gd name="T187" fmla="*/ 0 h 360"/>
                  <a:gd name="T188" fmla="*/ 462 w 462"/>
                  <a:gd name="T189" fmla="*/ 360 h 3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2" h="360">
                    <a:moveTo>
                      <a:pt x="425" y="290"/>
                    </a:moveTo>
                    <a:lnTo>
                      <a:pt x="448" y="245"/>
                    </a:lnTo>
                    <a:lnTo>
                      <a:pt x="453" y="227"/>
                    </a:lnTo>
                    <a:lnTo>
                      <a:pt x="453" y="255"/>
                    </a:lnTo>
                    <a:lnTo>
                      <a:pt x="462" y="232"/>
                    </a:lnTo>
                    <a:lnTo>
                      <a:pt x="462" y="231"/>
                    </a:lnTo>
                    <a:lnTo>
                      <a:pt x="461" y="228"/>
                    </a:lnTo>
                    <a:lnTo>
                      <a:pt x="460" y="223"/>
                    </a:lnTo>
                    <a:lnTo>
                      <a:pt x="460" y="218"/>
                    </a:lnTo>
                    <a:lnTo>
                      <a:pt x="459" y="210"/>
                    </a:lnTo>
                    <a:lnTo>
                      <a:pt x="457" y="202"/>
                    </a:lnTo>
                    <a:lnTo>
                      <a:pt x="455" y="194"/>
                    </a:lnTo>
                    <a:lnTo>
                      <a:pt x="454" y="185"/>
                    </a:lnTo>
                    <a:lnTo>
                      <a:pt x="452" y="175"/>
                    </a:lnTo>
                    <a:lnTo>
                      <a:pt x="450" y="166"/>
                    </a:lnTo>
                    <a:lnTo>
                      <a:pt x="448" y="157"/>
                    </a:lnTo>
                    <a:lnTo>
                      <a:pt x="447" y="150"/>
                    </a:lnTo>
                    <a:lnTo>
                      <a:pt x="444" y="142"/>
                    </a:lnTo>
                    <a:lnTo>
                      <a:pt x="442" y="136"/>
                    </a:lnTo>
                    <a:lnTo>
                      <a:pt x="441" y="132"/>
                    </a:lnTo>
                    <a:lnTo>
                      <a:pt x="440" y="129"/>
                    </a:lnTo>
                    <a:lnTo>
                      <a:pt x="436" y="123"/>
                    </a:lnTo>
                    <a:lnTo>
                      <a:pt x="431" y="117"/>
                    </a:lnTo>
                    <a:lnTo>
                      <a:pt x="426" y="109"/>
                    </a:lnTo>
                    <a:lnTo>
                      <a:pt x="421" y="102"/>
                    </a:lnTo>
                    <a:lnTo>
                      <a:pt x="416" y="96"/>
                    </a:lnTo>
                    <a:lnTo>
                      <a:pt x="412" y="91"/>
                    </a:lnTo>
                    <a:lnTo>
                      <a:pt x="410" y="87"/>
                    </a:lnTo>
                    <a:lnTo>
                      <a:pt x="409" y="87"/>
                    </a:lnTo>
                    <a:lnTo>
                      <a:pt x="375" y="68"/>
                    </a:lnTo>
                    <a:lnTo>
                      <a:pt x="374" y="67"/>
                    </a:lnTo>
                    <a:lnTo>
                      <a:pt x="373" y="66"/>
                    </a:lnTo>
                    <a:lnTo>
                      <a:pt x="369" y="63"/>
                    </a:lnTo>
                    <a:lnTo>
                      <a:pt x="366" y="61"/>
                    </a:lnTo>
                    <a:lnTo>
                      <a:pt x="362" y="56"/>
                    </a:lnTo>
                    <a:lnTo>
                      <a:pt x="357" y="53"/>
                    </a:lnTo>
                    <a:lnTo>
                      <a:pt x="353" y="48"/>
                    </a:lnTo>
                    <a:lnTo>
                      <a:pt x="347" y="45"/>
                    </a:lnTo>
                    <a:lnTo>
                      <a:pt x="342" y="41"/>
                    </a:lnTo>
                    <a:lnTo>
                      <a:pt x="336" y="36"/>
                    </a:lnTo>
                    <a:lnTo>
                      <a:pt x="332" y="32"/>
                    </a:lnTo>
                    <a:lnTo>
                      <a:pt x="328" y="30"/>
                    </a:lnTo>
                    <a:lnTo>
                      <a:pt x="323" y="25"/>
                    </a:lnTo>
                    <a:lnTo>
                      <a:pt x="319" y="23"/>
                    </a:lnTo>
                    <a:lnTo>
                      <a:pt x="318" y="21"/>
                    </a:lnTo>
                    <a:lnTo>
                      <a:pt x="315" y="21"/>
                    </a:lnTo>
                    <a:lnTo>
                      <a:pt x="312" y="19"/>
                    </a:lnTo>
                    <a:lnTo>
                      <a:pt x="308" y="18"/>
                    </a:lnTo>
                    <a:lnTo>
                      <a:pt x="302" y="17"/>
                    </a:lnTo>
                    <a:lnTo>
                      <a:pt x="297" y="17"/>
                    </a:lnTo>
                    <a:lnTo>
                      <a:pt x="291" y="14"/>
                    </a:lnTo>
                    <a:lnTo>
                      <a:pt x="287" y="14"/>
                    </a:lnTo>
                    <a:lnTo>
                      <a:pt x="283" y="14"/>
                    </a:lnTo>
                    <a:lnTo>
                      <a:pt x="276" y="6"/>
                    </a:lnTo>
                    <a:lnTo>
                      <a:pt x="275" y="6"/>
                    </a:lnTo>
                    <a:lnTo>
                      <a:pt x="271" y="4"/>
                    </a:lnTo>
                    <a:lnTo>
                      <a:pt x="267" y="3"/>
                    </a:lnTo>
                    <a:lnTo>
                      <a:pt x="264" y="3"/>
                    </a:lnTo>
                    <a:lnTo>
                      <a:pt x="258" y="2"/>
                    </a:lnTo>
                    <a:lnTo>
                      <a:pt x="254" y="2"/>
                    </a:lnTo>
                    <a:lnTo>
                      <a:pt x="250" y="2"/>
                    </a:lnTo>
                    <a:lnTo>
                      <a:pt x="248" y="2"/>
                    </a:lnTo>
                    <a:lnTo>
                      <a:pt x="246" y="3"/>
                    </a:lnTo>
                    <a:lnTo>
                      <a:pt x="244" y="6"/>
                    </a:lnTo>
                    <a:lnTo>
                      <a:pt x="242" y="9"/>
                    </a:lnTo>
                    <a:lnTo>
                      <a:pt x="239" y="12"/>
                    </a:lnTo>
                    <a:lnTo>
                      <a:pt x="237" y="14"/>
                    </a:lnTo>
                    <a:lnTo>
                      <a:pt x="234" y="15"/>
                    </a:lnTo>
                    <a:lnTo>
                      <a:pt x="232" y="14"/>
                    </a:lnTo>
                    <a:lnTo>
                      <a:pt x="228" y="13"/>
                    </a:lnTo>
                    <a:lnTo>
                      <a:pt x="224" y="9"/>
                    </a:lnTo>
                    <a:lnTo>
                      <a:pt x="218" y="6"/>
                    </a:lnTo>
                    <a:lnTo>
                      <a:pt x="212" y="3"/>
                    </a:lnTo>
                    <a:lnTo>
                      <a:pt x="205" y="2"/>
                    </a:lnTo>
                    <a:lnTo>
                      <a:pt x="199" y="0"/>
                    </a:lnTo>
                    <a:lnTo>
                      <a:pt x="194" y="0"/>
                    </a:lnTo>
                    <a:lnTo>
                      <a:pt x="191" y="0"/>
                    </a:lnTo>
                    <a:lnTo>
                      <a:pt x="190" y="0"/>
                    </a:lnTo>
                    <a:lnTo>
                      <a:pt x="188" y="0"/>
                    </a:lnTo>
                    <a:lnTo>
                      <a:pt x="184" y="0"/>
                    </a:lnTo>
                    <a:lnTo>
                      <a:pt x="178" y="2"/>
                    </a:lnTo>
                    <a:lnTo>
                      <a:pt x="171" y="4"/>
                    </a:lnTo>
                    <a:lnTo>
                      <a:pt x="161" y="7"/>
                    </a:lnTo>
                    <a:lnTo>
                      <a:pt x="151" y="9"/>
                    </a:lnTo>
                    <a:lnTo>
                      <a:pt x="140" y="12"/>
                    </a:lnTo>
                    <a:lnTo>
                      <a:pt x="130" y="17"/>
                    </a:lnTo>
                    <a:lnTo>
                      <a:pt x="118" y="19"/>
                    </a:lnTo>
                    <a:lnTo>
                      <a:pt x="107" y="22"/>
                    </a:lnTo>
                    <a:lnTo>
                      <a:pt x="97" y="26"/>
                    </a:lnTo>
                    <a:lnTo>
                      <a:pt x="87" y="30"/>
                    </a:lnTo>
                    <a:lnTo>
                      <a:pt x="79" y="32"/>
                    </a:lnTo>
                    <a:lnTo>
                      <a:pt x="72" y="35"/>
                    </a:lnTo>
                    <a:lnTo>
                      <a:pt x="66" y="37"/>
                    </a:lnTo>
                    <a:lnTo>
                      <a:pt x="64" y="40"/>
                    </a:lnTo>
                    <a:lnTo>
                      <a:pt x="59" y="43"/>
                    </a:lnTo>
                    <a:lnTo>
                      <a:pt x="55" y="48"/>
                    </a:lnTo>
                    <a:lnTo>
                      <a:pt x="51" y="54"/>
                    </a:lnTo>
                    <a:lnTo>
                      <a:pt x="47" y="61"/>
                    </a:lnTo>
                    <a:lnTo>
                      <a:pt x="42" y="65"/>
                    </a:lnTo>
                    <a:lnTo>
                      <a:pt x="40" y="70"/>
                    </a:lnTo>
                    <a:lnTo>
                      <a:pt x="39" y="74"/>
                    </a:lnTo>
                    <a:lnTo>
                      <a:pt x="39" y="75"/>
                    </a:lnTo>
                    <a:lnTo>
                      <a:pt x="29" y="99"/>
                    </a:lnTo>
                    <a:lnTo>
                      <a:pt x="27" y="100"/>
                    </a:lnTo>
                    <a:lnTo>
                      <a:pt x="23" y="102"/>
                    </a:lnTo>
                    <a:lnTo>
                      <a:pt x="18" y="106"/>
                    </a:lnTo>
                    <a:lnTo>
                      <a:pt x="14" y="111"/>
                    </a:lnTo>
                    <a:lnTo>
                      <a:pt x="7" y="116"/>
                    </a:lnTo>
                    <a:lnTo>
                      <a:pt x="4" y="121"/>
                    </a:lnTo>
                    <a:lnTo>
                      <a:pt x="0" y="124"/>
                    </a:lnTo>
                    <a:lnTo>
                      <a:pt x="0" y="129"/>
                    </a:lnTo>
                    <a:lnTo>
                      <a:pt x="1" y="130"/>
                    </a:lnTo>
                    <a:lnTo>
                      <a:pt x="2" y="134"/>
                    </a:lnTo>
                    <a:lnTo>
                      <a:pt x="4" y="138"/>
                    </a:lnTo>
                    <a:lnTo>
                      <a:pt x="5" y="143"/>
                    </a:lnTo>
                    <a:lnTo>
                      <a:pt x="5" y="146"/>
                    </a:lnTo>
                    <a:lnTo>
                      <a:pt x="6" y="151"/>
                    </a:lnTo>
                    <a:lnTo>
                      <a:pt x="7" y="153"/>
                    </a:lnTo>
                    <a:lnTo>
                      <a:pt x="7" y="154"/>
                    </a:lnTo>
                    <a:lnTo>
                      <a:pt x="5" y="198"/>
                    </a:lnTo>
                    <a:lnTo>
                      <a:pt x="0" y="208"/>
                    </a:lnTo>
                    <a:lnTo>
                      <a:pt x="27" y="274"/>
                    </a:lnTo>
                    <a:lnTo>
                      <a:pt x="37" y="334"/>
                    </a:lnTo>
                    <a:lnTo>
                      <a:pt x="42" y="360"/>
                    </a:lnTo>
                    <a:lnTo>
                      <a:pt x="43" y="359"/>
                    </a:lnTo>
                    <a:lnTo>
                      <a:pt x="47" y="358"/>
                    </a:lnTo>
                    <a:lnTo>
                      <a:pt x="52" y="353"/>
                    </a:lnTo>
                    <a:lnTo>
                      <a:pt x="58" y="350"/>
                    </a:lnTo>
                    <a:lnTo>
                      <a:pt x="59" y="347"/>
                    </a:lnTo>
                    <a:lnTo>
                      <a:pt x="61" y="342"/>
                    </a:lnTo>
                    <a:lnTo>
                      <a:pt x="63" y="339"/>
                    </a:lnTo>
                    <a:lnTo>
                      <a:pt x="64" y="334"/>
                    </a:lnTo>
                    <a:lnTo>
                      <a:pt x="64" y="331"/>
                    </a:lnTo>
                    <a:lnTo>
                      <a:pt x="66" y="328"/>
                    </a:lnTo>
                    <a:lnTo>
                      <a:pt x="66" y="326"/>
                    </a:lnTo>
                    <a:lnTo>
                      <a:pt x="49" y="299"/>
                    </a:lnTo>
                    <a:lnTo>
                      <a:pt x="42" y="278"/>
                    </a:lnTo>
                    <a:lnTo>
                      <a:pt x="40" y="262"/>
                    </a:lnTo>
                    <a:lnTo>
                      <a:pt x="69" y="263"/>
                    </a:lnTo>
                    <a:lnTo>
                      <a:pt x="75" y="257"/>
                    </a:lnTo>
                    <a:lnTo>
                      <a:pt x="75" y="259"/>
                    </a:lnTo>
                    <a:lnTo>
                      <a:pt x="76" y="262"/>
                    </a:lnTo>
                    <a:lnTo>
                      <a:pt x="77" y="266"/>
                    </a:lnTo>
                    <a:lnTo>
                      <a:pt x="80" y="272"/>
                    </a:lnTo>
                    <a:lnTo>
                      <a:pt x="81" y="277"/>
                    </a:lnTo>
                    <a:lnTo>
                      <a:pt x="84" y="283"/>
                    </a:lnTo>
                    <a:lnTo>
                      <a:pt x="87" y="286"/>
                    </a:lnTo>
                    <a:lnTo>
                      <a:pt x="92" y="288"/>
                    </a:lnTo>
                    <a:lnTo>
                      <a:pt x="96" y="289"/>
                    </a:lnTo>
                    <a:lnTo>
                      <a:pt x="101" y="290"/>
                    </a:lnTo>
                    <a:lnTo>
                      <a:pt x="104" y="290"/>
                    </a:lnTo>
                    <a:lnTo>
                      <a:pt x="107" y="292"/>
                    </a:lnTo>
                    <a:lnTo>
                      <a:pt x="110" y="292"/>
                    </a:lnTo>
                    <a:lnTo>
                      <a:pt x="113" y="293"/>
                    </a:lnTo>
                    <a:lnTo>
                      <a:pt x="122" y="317"/>
                    </a:lnTo>
                    <a:lnTo>
                      <a:pt x="138" y="305"/>
                    </a:lnTo>
                    <a:lnTo>
                      <a:pt x="138" y="304"/>
                    </a:lnTo>
                    <a:lnTo>
                      <a:pt x="140" y="301"/>
                    </a:lnTo>
                    <a:lnTo>
                      <a:pt x="142" y="298"/>
                    </a:lnTo>
                    <a:lnTo>
                      <a:pt x="147" y="296"/>
                    </a:lnTo>
                    <a:lnTo>
                      <a:pt x="150" y="292"/>
                    </a:lnTo>
                    <a:lnTo>
                      <a:pt x="156" y="288"/>
                    </a:lnTo>
                    <a:lnTo>
                      <a:pt x="161" y="286"/>
                    </a:lnTo>
                    <a:lnTo>
                      <a:pt x="167" y="286"/>
                    </a:lnTo>
                    <a:lnTo>
                      <a:pt x="169" y="285"/>
                    </a:lnTo>
                    <a:lnTo>
                      <a:pt x="172" y="284"/>
                    </a:lnTo>
                    <a:lnTo>
                      <a:pt x="176" y="283"/>
                    </a:lnTo>
                    <a:lnTo>
                      <a:pt x="180" y="283"/>
                    </a:lnTo>
                    <a:lnTo>
                      <a:pt x="183" y="281"/>
                    </a:lnTo>
                    <a:lnTo>
                      <a:pt x="188" y="279"/>
                    </a:lnTo>
                    <a:lnTo>
                      <a:pt x="191" y="277"/>
                    </a:lnTo>
                    <a:lnTo>
                      <a:pt x="195" y="276"/>
                    </a:lnTo>
                    <a:lnTo>
                      <a:pt x="202" y="272"/>
                    </a:lnTo>
                    <a:lnTo>
                      <a:pt x="210" y="268"/>
                    </a:lnTo>
                    <a:lnTo>
                      <a:pt x="215" y="265"/>
                    </a:lnTo>
                    <a:lnTo>
                      <a:pt x="220" y="263"/>
                    </a:lnTo>
                    <a:lnTo>
                      <a:pt x="221" y="261"/>
                    </a:lnTo>
                    <a:lnTo>
                      <a:pt x="223" y="257"/>
                    </a:lnTo>
                    <a:lnTo>
                      <a:pt x="224" y="253"/>
                    </a:lnTo>
                    <a:lnTo>
                      <a:pt x="227" y="250"/>
                    </a:lnTo>
                    <a:lnTo>
                      <a:pt x="230" y="244"/>
                    </a:lnTo>
                    <a:lnTo>
                      <a:pt x="232" y="240"/>
                    </a:lnTo>
                    <a:lnTo>
                      <a:pt x="234" y="234"/>
                    </a:lnTo>
                    <a:lnTo>
                      <a:pt x="237" y="229"/>
                    </a:lnTo>
                    <a:lnTo>
                      <a:pt x="239" y="222"/>
                    </a:lnTo>
                    <a:lnTo>
                      <a:pt x="242" y="217"/>
                    </a:lnTo>
                    <a:lnTo>
                      <a:pt x="243" y="212"/>
                    </a:lnTo>
                    <a:lnTo>
                      <a:pt x="245" y="208"/>
                    </a:lnTo>
                    <a:lnTo>
                      <a:pt x="248" y="201"/>
                    </a:lnTo>
                    <a:lnTo>
                      <a:pt x="249" y="199"/>
                    </a:lnTo>
                    <a:lnTo>
                      <a:pt x="250" y="197"/>
                    </a:lnTo>
                    <a:lnTo>
                      <a:pt x="254" y="191"/>
                    </a:lnTo>
                    <a:lnTo>
                      <a:pt x="256" y="188"/>
                    </a:lnTo>
                    <a:lnTo>
                      <a:pt x="258" y="184"/>
                    </a:lnTo>
                    <a:lnTo>
                      <a:pt x="261" y="180"/>
                    </a:lnTo>
                    <a:lnTo>
                      <a:pt x="265" y="176"/>
                    </a:lnTo>
                    <a:lnTo>
                      <a:pt x="267" y="171"/>
                    </a:lnTo>
                    <a:lnTo>
                      <a:pt x="270" y="166"/>
                    </a:lnTo>
                    <a:lnTo>
                      <a:pt x="274" y="162"/>
                    </a:lnTo>
                    <a:lnTo>
                      <a:pt x="278" y="157"/>
                    </a:lnTo>
                    <a:lnTo>
                      <a:pt x="280" y="153"/>
                    </a:lnTo>
                    <a:lnTo>
                      <a:pt x="283" y="150"/>
                    </a:lnTo>
                    <a:lnTo>
                      <a:pt x="286" y="146"/>
                    </a:lnTo>
                    <a:lnTo>
                      <a:pt x="289" y="145"/>
                    </a:lnTo>
                    <a:lnTo>
                      <a:pt x="291" y="143"/>
                    </a:lnTo>
                    <a:lnTo>
                      <a:pt x="295" y="141"/>
                    </a:lnTo>
                    <a:lnTo>
                      <a:pt x="299" y="139"/>
                    </a:lnTo>
                    <a:lnTo>
                      <a:pt x="304" y="138"/>
                    </a:lnTo>
                    <a:lnTo>
                      <a:pt x="309" y="135"/>
                    </a:lnTo>
                    <a:lnTo>
                      <a:pt x="314" y="134"/>
                    </a:lnTo>
                    <a:lnTo>
                      <a:pt x="320" y="132"/>
                    </a:lnTo>
                    <a:lnTo>
                      <a:pt x="326" y="132"/>
                    </a:lnTo>
                    <a:lnTo>
                      <a:pt x="331" y="130"/>
                    </a:lnTo>
                    <a:lnTo>
                      <a:pt x="335" y="129"/>
                    </a:lnTo>
                    <a:lnTo>
                      <a:pt x="340" y="128"/>
                    </a:lnTo>
                    <a:lnTo>
                      <a:pt x="345" y="128"/>
                    </a:lnTo>
                    <a:lnTo>
                      <a:pt x="351" y="127"/>
                    </a:lnTo>
                    <a:lnTo>
                      <a:pt x="353" y="127"/>
                    </a:lnTo>
                    <a:lnTo>
                      <a:pt x="354" y="128"/>
                    </a:lnTo>
                    <a:lnTo>
                      <a:pt x="357" y="130"/>
                    </a:lnTo>
                    <a:lnTo>
                      <a:pt x="362" y="134"/>
                    </a:lnTo>
                    <a:lnTo>
                      <a:pt x="368" y="141"/>
                    </a:lnTo>
                    <a:lnTo>
                      <a:pt x="372" y="145"/>
                    </a:lnTo>
                    <a:lnTo>
                      <a:pt x="375" y="149"/>
                    </a:lnTo>
                    <a:lnTo>
                      <a:pt x="377" y="153"/>
                    </a:lnTo>
                    <a:lnTo>
                      <a:pt x="380" y="158"/>
                    </a:lnTo>
                    <a:lnTo>
                      <a:pt x="384" y="162"/>
                    </a:lnTo>
                    <a:lnTo>
                      <a:pt x="386" y="167"/>
                    </a:lnTo>
                    <a:lnTo>
                      <a:pt x="388" y="173"/>
                    </a:lnTo>
                    <a:lnTo>
                      <a:pt x="391" y="178"/>
                    </a:lnTo>
                    <a:lnTo>
                      <a:pt x="391" y="184"/>
                    </a:lnTo>
                    <a:lnTo>
                      <a:pt x="394" y="189"/>
                    </a:lnTo>
                    <a:lnTo>
                      <a:pt x="394" y="195"/>
                    </a:lnTo>
                    <a:lnTo>
                      <a:pt x="395" y="201"/>
                    </a:lnTo>
                    <a:lnTo>
                      <a:pt x="395" y="207"/>
                    </a:lnTo>
                    <a:lnTo>
                      <a:pt x="395" y="212"/>
                    </a:lnTo>
                    <a:lnTo>
                      <a:pt x="395" y="217"/>
                    </a:lnTo>
                    <a:lnTo>
                      <a:pt x="396" y="222"/>
                    </a:lnTo>
                    <a:lnTo>
                      <a:pt x="395" y="227"/>
                    </a:lnTo>
                    <a:lnTo>
                      <a:pt x="395" y="231"/>
                    </a:lnTo>
                    <a:lnTo>
                      <a:pt x="395" y="234"/>
                    </a:lnTo>
                    <a:lnTo>
                      <a:pt x="395" y="239"/>
                    </a:lnTo>
                    <a:lnTo>
                      <a:pt x="395" y="242"/>
                    </a:lnTo>
                    <a:lnTo>
                      <a:pt x="395" y="244"/>
                    </a:lnTo>
                    <a:lnTo>
                      <a:pt x="397" y="267"/>
                    </a:lnTo>
                    <a:lnTo>
                      <a:pt x="388" y="290"/>
                    </a:lnTo>
                    <a:lnTo>
                      <a:pt x="425" y="2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19" name="Freeform 166"/>
              <p:cNvSpPr>
                <a:spLocks/>
              </p:cNvSpPr>
              <p:nvPr/>
            </p:nvSpPr>
            <p:spPr bwMode="auto">
              <a:xfrm flipH="1">
                <a:off x="3103" y="3121"/>
                <a:ext cx="28" cy="15"/>
              </a:xfrm>
              <a:custGeom>
                <a:avLst/>
                <a:gdLst>
                  <a:gd name="T0" fmla="*/ 6 w 28"/>
                  <a:gd name="T1" fmla="*/ 13 h 15"/>
                  <a:gd name="T2" fmla="*/ 19 w 28"/>
                  <a:gd name="T3" fmla="*/ 12 h 15"/>
                  <a:gd name="T4" fmla="*/ 28 w 28"/>
                  <a:gd name="T5" fmla="*/ 8 h 15"/>
                  <a:gd name="T6" fmla="*/ 28 w 28"/>
                  <a:gd name="T7" fmla="*/ 0 h 15"/>
                  <a:gd name="T8" fmla="*/ 21 w 28"/>
                  <a:gd name="T9" fmla="*/ 0 h 15"/>
                  <a:gd name="T10" fmla="*/ 6 w 28"/>
                  <a:gd name="T11" fmla="*/ 4 h 15"/>
                  <a:gd name="T12" fmla="*/ 2 w 28"/>
                  <a:gd name="T13" fmla="*/ 8 h 15"/>
                  <a:gd name="T14" fmla="*/ 0 w 28"/>
                  <a:gd name="T15" fmla="*/ 11 h 15"/>
                  <a:gd name="T16" fmla="*/ 0 w 28"/>
                  <a:gd name="T17" fmla="*/ 15 h 15"/>
                  <a:gd name="T18" fmla="*/ 6 w 28"/>
                  <a:gd name="T19" fmla="*/ 13 h 15"/>
                  <a:gd name="T20" fmla="*/ 6 w 28"/>
                  <a:gd name="T21" fmla="*/ 13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5"/>
                  <a:gd name="T35" fmla="*/ 28 w 2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5">
                    <a:moveTo>
                      <a:pt x="6" y="13"/>
                    </a:moveTo>
                    <a:lnTo>
                      <a:pt x="19" y="12"/>
                    </a:lnTo>
                    <a:lnTo>
                      <a:pt x="28" y="8"/>
                    </a:lnTo>
                    <a:lnTo>
                      <a:pt x="28" y="0"/>
                    </a:lnTo>
                    <a:lnTo>
                      <a:pt x="21" y="0"/>
                    </a:lnTo>
                    <a:lnTo>
                      <a:pt x="6" y="4"/>
                    </a:lnTo>
                    <a:lnTo>
                      <a:pt x="2" y="8"/>
                    </a:lnTo>
                    <a:lnTo>
                      <a:pt x="0" y="11"/>
                    </a:lnTo>
                    <a:lnTo>
                      <a:pt x="0" y="15"/>
                    </a:lnTo>
                    <a:lnTo>
                      <a:pt x="6" y="13"/>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0" name="Freeform 167"/>
              <p:cNvSpPr>
                <a:spLocks/>
              </p:cNvSpPr>
              <p:nvPr/>
            </p:nvSpPr>
            <p:spPr bwMode="auto">
              <a:xfrm flipH="1">
                <a:off x="3022" y="3030"/>
                <a:ext cx="44" cy="31"/>
              </a:xfrm>
              <a:custGeom>
                <a:avLst/>
                <a:gdLst>
                  <a:gd name="T0" fmla="*/ 39 w 44"/>
                  <a:gd name="T1" fmla="*/ 14 h 31"/>
                  <a:gd name="T2" fmla="*/ 35 w 44"/>
                  <a:gd name="T3" fmla="*/ 11 h 31"/>
                  <a:gd name="T4" fmla="*/ 24 w 44"/>
                  <a:gd name="T5" fmla="*/ 11 h 31"/>
                  <a:gd name="T6" fmla="*/ 13 w 44"/>
                  <a:gd name="T7" fmla="*/ 14 h 31"/>
                  <a:gd name="T8" fmla="*/ 5 w 44"/>
                  <a:gd name="T9" fmla="*/ 22 h 31"/>
                  <a:gd name="T10" fmla="*/ 0 w 44"/>
                  <a:gd name="T11" fmla="*/ 31 h 31"/>
                  <a:gd name="T12" fmla="*/ 0 w 44"/>
                  <a:gd name="T13" fmla="*/ 18 h 31"/>
                  <a:gd name="T14" fmla="*/ 9 w 44"/>
                  <a:gd name="T15" fmla="*/ 10 h 31"/>
                  <a:gd name="T16" fmla="*/ 13 w 44"/>
                  <a:gd name="T17" fmla="*/ 2 h 31"/>
                  <a:gd name="T18" fmla="*/ 31 w 44"/>
                  <a:gd name="T19" fmla="*/ 3 h 31"/>
                  <a:gd name="T20" fmla="*/ 41 w 44"/>
                  <a:gd name="T21" fmla="*/ 0 h 31"/>
                  <a:gd name="T22" fmla="*/ 44 w 44"/>
                  <a:gd name="T23" fmla="*/ 10 h 31"/>
                  <a:gd name="T24" fmla="*/ 39 w 44"/>
                  <a:gd name="T25" fmla="*/ 14 h 31"/>
                  <a:gd name="T26" fmla="*/ 39 w 44"/>
                  <a:gd name="T27" fmla="*/ 14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31"/>
                  <a:gd name="T44" fmla="*/ 44 w 44"/>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31">
                    <a:moveTo>
                      <a:pt x="39" y="14"/>
                    </a:moveTo>
                    <a:lnTo>
                      <a:pt x="35" y="11"/>
                    </a:lnTo>
                    <a:lnTo>
                      <a:pt x="24" y="11"/>
                    </a:lnTo>
                    <a:lnTo>
                      <a:pt x="13" y="14"/>
                    </a:lnTo>
                    <a:lnTo>
                      <a:pt x="5" y="22"/>
                    </a:lnTo>
                    <a:lnTo>
                      <a:pt x="0" y="31"/>
                    </a:lnTo>
                    <a:lnTo>
                      <a:pt x="0" y="18"/>
                    </a:lnTo>
                    <a:lnTo>
                      <a:pt x="9" y="10"/>
                    </a:lnTo>
                    <a:lnTo>
                      <a:pt x="13" y="2"/>
                    </a:lnTo>
                    <a:lnTo>
                      <a:pt x="31" y="3"/>
                    </a:lnTo>
                    <a:lnTo>
                      <a:pt x="41" y="0"/>
                    </a:lnTo>
                    <a:lnTo>
                      <a:pt x="44" y="10"/>
                    </a:lnTo>
                    <a:lnTo>
                      <a:pt x="3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1" name="Freeform 168"/>
              <p:cNvSpPr>
                <a:spLocks/>
              </p:cNvSpPr>
              <p:nvPr/>
            </p:nvSpPr>
            <p:spPr bwMode="auto">
              <a:xfrm flipH="1">
                <a:off x="3082" y="3012"/>
                <a:ext cx="85" cy="30"/>
              </a:xfrm>
              <a:custGeom>
                <a:avLst/>
                <a:gdLst>
                  <a:gd name="T0" fmla="*/ 81 w 85"/>
                  <a:gd name="T1" fmla="*/ 29 h 30"/>
                  <a:gd name="T2" fmla="*/ 49 w 85"/>
                  <a:gd name="T3" fmla="*/ 14 h 30"/>
                  <a:gd name="T4" fmla="*/ 36 w 85"/>
                  <a:gd name="T5" fmla="*/ 7 h 30"/>
                  <a:gd name="T6" fmla="*/ 0 w 85"/>
                  <a:gd name="T7" fmla="*/ 5 h 30"/>
                  <a:gd name="T8" fmla="*/ 17 w 85"/>
                  <a:gd name="T9" fmla="*/ 0 h 30"/>
                  <a:gd name="T10" fmla="*/ 46 w 85"/>
                  <a:gd name="T11" fmla="*/ 0 h 30"/>
                  <a:gd name="T12" fmla="*/ 66 w 85"/>
                  <a:gd name="T13" fmla="*/ 13 h 30"/>
                  <a:gd name="T14" fmla="*/ 82 w 85"/>
                  <a:gd name="T15" fmla="*/ 22 h 30"/>
                  <a:gd name="T16" fmla="*/ 85 w 85"/>
                  <a:gd name="T17" fmla="*/ 30 h 30"/>
                  <a:gd name="T18" fmla="*/ 81 w 85"/>
                  <a:gd name="T19" fmla="*/ 29 h 30"/>
                  <a:gd name="T20" fmla="*/ 81 w 85"/>
                  <a:gd name="T21" fmla="*/ 29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30"/>
                  <a:gd name="T35" fmla="*/ 85 w 85"/>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30">
                    <a:moveTo>
                      <a:pt x="81" y="29"/>
                    </a:moveTo>
                    <a:lnTo>
                      <a:pt x="49" y="14"/>
                    </a:lnTo>
                    <a:lnTo>
                      <a:pt x="36" y="7"/>
                    </a:lnTo>
                    <a:lnTo>
                      <a:pt x="0" y="5"/>
                    </a:lnTo>
                    <a:lnTo>
                      <a:pt x="17" y="0"/>
                    </a:lnTo>
                    <a:lnTo>
                      <a:pt x="46" y="0"/>
                    </a:lnTo>
                    <a:lnTo>
                      <a:pt x="66" y="13"/>
                    </a:lnTo>
                    <a:lnTo>
                      <a:pt x="82" y="22"/>
                    </a:lnTo>
                    <a:lnTo>
                      <a:pt x="85" y="30"/>
                    </a:lnTo>
                    <a:lnTo>
                      <a:pt x="8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2" name="Freeform 169"/>
              <p:cNvSpPr>
                <a:spLocks/>
              </p:cNvSpPr>
              <p:nvPr/>
            </p:nvSpPr>
            <p:spPr bwMode="auto">
              <a:xfrm flipH="1">
                <a:off x="3060" y="3042"/>
                <a:ext cx="108" cy="78"/>
              </a:xfrm>
              <a:custGeom>
                <a:avLst/>
                <a:gdLst>
                  <a:gd name="T0" fmla="*/ 17 w 108"/>
                  <a:gd name="T1" fmla="*/ 10 h 78"/>
                  <a:gd name="T2" fmla="*/ 18 w 108"/>
                  <a:gd name="T3" fmla="*/ 10 h 78"/>
                  <a:gd name="T4" fmla="*/ 22 w 108"/>
                  <a:gd name="T5" fmla="*/ 10 h 78"/>
                  <a:gd name="T6" fmla="*/ 27 w 108"/>
                  <a:gd name="T7" fmla="*/ 10 h 78"/>
                  <a:gd name="T8" fmla="*/ 35 w 108"/>
                  <a:gd name="T9" fmla="*/ 10 h 78"/>
                  <a:gd name="T10" fmla="*/ 39 w 108"/>
                  <a:gd name="T11" fmla="*/ 10 h 78"/>
                  <a:gd name="T12" fmla="*/ 43 w 108"/>
                  <a:gd name="T13" fmla="*/ 10 h 78"/>
                  <a:gd name="T14" fmla="*/ 46 w 108"/>
                  <a:gd name="T15" fmla="*/ 11 h 78"/>
                  <a:gd name="T16" fmla="*/ 50 w 108"/>
                  <a:gd name="T17" fmla="*/ 12 h 78"/>
                  <a:gd name="T18" fmla="*/ 57 w 108"/>
                  <a:gd name="T19" fmla="*/ 12 h 78"/>
                  <a:gd name="T20" fmla="*/ 64 w 108"/>
                  <a:gd name="T21" fmla="*/ 14 h 78"/>
                  <a:gd name="T22" fmla="*/ 67 w 108"/>
                  <a:gd name="T23" fmla="*/ 15 h 78"/>
                  <a:gd name="T24" fmla="*/ 70 w 108"/>
                  <a:gd name="T25" fmla="*/ 17 h 78"/>
                  <a:gd name="T26" fmla="*/ 75 w 108"/>
                  <a:gd name="T27" fmla="*/ 19 h 78"/>
                  <a:gd name="T28" fmla="*/ 78 w 108"/>
                  <a:gd name="T29" fmla="*/ 21 h 78"/>
                  <a:gd name="T30" fmla="*/ 83 w 108"/>
                  <a:gd name="T31" fmla="*/ 24 h 78"/>
                  <a:gd name="T32" fmla="*/ 86 w 108"/>
                  <a:gd name="T33" fmla="*/ 26 h 78"/>
                  <a:gd name="T34" fmla="*/ 89 w 108"/>
                  <a:gd name="T35" fmla="*/ 36 h 78"/>
                  <a:gd name="T36" fmla="*/ 69 w 108"/>
                  <a:gd name="T37" fmla="*/ 60 h 78"/>
                  <a:gd name="T38" fmla="*/ 52 w 108"/>
                  <a:gd name="T39" fmla="*/ 70 h 78"/>
                  <a:gd name="T40" fmla="*/ 50 w 108"/>
                  <a:gd name="T41" fmla="*/ 69 h 78"/>
                  <a:gd name="T42" fmla="*/ 46 w 108"/>
                  <a:gd name="T43" fmla="*/ 69 h 78"/>
                  <a:gd name="T44" fmla="*/ 42 w 108"/>
                  <a:gd name="T45" fmla="*/ 69 h 78"/>
                  <a:gd name="T46" fmla="*/ 37 w 108"/>
                  <a:gd name="T47" fmla="*/ 69 h 78"/>
                  <a:gd name="T48" fmla="*/ 31 w 108"/>
                  <a:gd name="T49" fmla="*/ 69 h 78"/>
                  <a:gd name="T50" fmla="*/ 26 w 108"/>
                  <a:gd name="T51" fmla="*/ 69 h 78"/>
                  <a:gd name="T52" fmla="*/ 21 w 108"/>
                  <a:gd name="T53" fmla="*/ 69 h 78"/>
                  <a:gd name="T54" fmla="*/ 18 w 108"/>
                  <a:gd name="T55" fmla="*/ 69 h 78"/>
                  <a:gd name="T56" fmla="*/ 15 w 108"/>
                  <a:gd name="T57" fmla="*/ 66 h 78"/>
                  <a:gd name="T58" fmla="*/ 11 w 108"/>
                  <a:gd name="T59" fmla="*/ 63 h 78"/>
                  <a:gd name="T60" fmla="*/ 9 w 108"/>
                  <a:gd name="T61" fmla="*/ 59 h 78"/>
                  <a:gd name="T62" fmla="*/ 9 w 108"/>
                  <a:gd name="T63" fmla="*/ 58 h 78"/>
                  <a:gd name="T64" fmla="*/ 5 w 108"/>
                  <a:gd name="T65" fmla="*/ 35 h 78"/>
                  <a:gd name="T66" fmla="*/ 7 w 108"/>
                  <a:gd name="T67" fmla="*/ 17 h 78"/>
                  <a:gd name="T68" fmla="*/ 1 w 108"/>
                  <a:gd name="T69" fmla="*/ 19 h 78"/>
                  <a:gd name="T70" fmla="*/ 0 w 108"/>
                  <a:gd name="T71" fmla="*/ 55 h 78"/>
                  <a:gd name="T72" fmla="*/ 0 w 108"/>
                  <a:gd name="T73" fmla="*/ 56 h 78"/>
                  <a:gd name="T74" fmla="*/ 2 w 108"/>
                  <a:gd name="T75" fmla="*/ 61 h 78"/>
                  <a:gd name="T76" fmla="*/ 4 w 108"/>
                  <a:gd name="T77" fmla="*/ 67 h 78"/>
                  <a:gd name="T78" fmla="*/ 9 w 108"/>
                  <a:gd name="T79" fmla="*/ 71 h 78"/>
                  <a:gd name="T80" fmla="*/ 11 w 108"/>
                  <a:gd name="T81" fmla="*/ 72 h 78"/>
                  <a:gd name="T82" fmla="*/ 16 w 108"/>
                  <a:gd name="T83" fmla="*/ 74 h 78"/>
                  <a:gd name="T84" fmla="*/ 21 w 108"/>
                  <a:gd name="T85" fmla="*/ 75 h 78"/>
                  <a:gd name="T86" fmla="*/ 26 w 108"/>
                  <a:gd name="T87" fmla="*/ 77 h 78"/>
                  <a:gd name="T88" fmla="*/ 31 w 108"/>
                  <a:gd name="T89" fmla="*/ 77 h 78"/>
                  <a:gd name="T90" fmla="*/ 35 w 108"/>
                  <a:gd name="T91" fmla="*/ 77 h 78"/>
                  <a:gd name="T92" fmla="*/ 38 w 108"/>
                  <a:gd name="T93" fmla="*/ 77 h 78"/>
                  <a:gd name="T94" fmla="*/ 39 w 108"/>
                  <a:gd name="T95" fmla="*/ 78 h 78"/>
                  <a:gd name="T96" fmla="*/ 56 w 108"/>
                  <a:gd name="T97" fmla="*/ 78 h 78"/>
                  <a:gd name="T98" fmla="*/ 76 w 108"/>
                  <a:gd name="T99" fmla="*/ 65 h 78"/>
                  <a:gd name="T100" fmla="*/ 92 w 108"/>
                  <a:gd name="T101" fmla="*/ 41 h 78"/>
                  <a:gd name="T102" fmla="*/ 102 w 108"/>
                  <a:gd name="T103" fmla="*/ 36 h 78"/>
                  <a:gd name="T104" fmla="*/ 108 w 108"/>
                  <a:gd name="T105" fmla="*/ 23 h 78"/>
                  <a:gd name="T106" fmla="*/ 97 w 108"/>
                  <a:gd name="T107" fmla="*/ 23 h 78"/>
                  <a:gd name="T108" fmla="*/ 75 w 108"/>
                  <a:gd name="T109" fmla="*/ 11 h 78"/>
                  <a:gd name="T110" fmla="*/ 45 w 108"/>
                  <a:gd name="T111" fmla="*/ 4 h 78"/>
                  <a:gd name="T112" fmla="*/ 9 w 108"/>
                  <a:gd name="T113" fmla="*/ 0 h 78"/>
                  <a:gd name="T114" fmla="*/ 2 w 108"/>
                  <a:gd name="T115" fmla="*/ 1 h 78"/>
                  <a:gd name="T116" fmla="*/ 17 w 108"/>
                  <a:gd name="T117" fmla="*/ 10 h 78"/>
                  <a:gd name="T118" fmla="*/ 17 w 108"/>
                  <a:gd name="T119" fmla="*/ 10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
                  <a:gd name="T181" fmla="*/ 0 h 78"/>
                  <a:gd name="T182" fmla="*/ 108 w 108"/>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 h="78">
                    <a:moveTo>
                      <a:pt x="17" y="10"/>
                    </a:moveTo>
                    <a:lnTo>
                      <a:pt x="18" y="10"/>
                    </a:lnTo>
                    <a:lnTo>
                      <a:pt x="22" y="10"/>
                    </a:lnTo>
                    <a:lnTo>
                      <a:pt x="27" y="10"/>
                    </a:lnTo>
                    <a:lnTo>
                      <a:pt x="35" y="10"/>
                    </a:lnTo>
                    <a:lnTo>
                      <a:pt x="39" y="10"/>
                    </a:lnTo>
                    <a:lnTo>
                      <a:pt x="43" y="10"/>
                    </a:lnTo>
                    <a:lnTo>
                      <a:pt x="46" y="11"/>
                    </a:lnTo>
                    <a:lnTo>
                      <a:pt x="50" y="12"/>
                    </a:lnTo>
                    <a:lnTo>
                      <a:pt x="57" y="12"/>
                    </a:lnTo>
                    <a:lnTo>
                      <a:pt x="64" y="14"/>
                    </a:lnTo>
                    <a:lnTo>
                      <a:pt x="67" y="15"/>
                    </a:lnTo>
                    <a:lnTo>
                      <a:pt x="70" y="17"/>
                    </a:lnTo>
                    <a:lnTo>
                      <a:pt x="75" y="19"/>
                    </a:lnTo>
                    <a:lnTo>
                      <a:pt x="78" y="21"/>
                    </a:lnTo>
                    <a:lnTo>
                      <a:pt x="83" y="24"/>
                    </a:lnTo>
                    <a:lnTo>
                      <a:pt x="86" y="26"/>
                    </a:lnTo>
                    <a:lnTo>
                      <a:pt x="89" y="36"/>
                    </a:lnTo>
                    <a:lnTo>
                      <a:pt x="69" y="60"/>
                    </a:lnTo>
                    <a:lnTo>
                      <a:pt x="52" y="70"/>
                    </a:lnTo>
                    <a:lnTo>
                      <a:pt x="50" y="69"/>
                    </a:lnTo>
                    <a:lnTo>
                      <a:pt x="46" y="69"/>
                    </a:lnTo>
                    <a:lnTo>
                      <a:pt x="42" y="69"/>
                    </a:lnTo>
                    <a:lnTo>
                      <a:pt x="37" y="69"/>
                    </a:lnTo>
                    <a:lnTo>
                      <a:pt x="31" y="69"/>
                    </a:lnTo>
                    <a:lnTo>
                      <a:pt x="26" y="69"/>
                    </a:lnTo>
                    <a:lnTo>
                      <a:pt x="21" y="69"/>
                    </a:lnTo>
                    <a:lnTo>
                      <a:pt x="18" y="69"/>
                    </a:lnTo>
                    <a:lnTo>
                      <a:pt x="15" y="66"/>
                    </a:lnTo>
                    <a:lnTo>
                      <a:pt x="11" y="63"/>
                    </a:lnTo>
                    <a:lnTo>
                      <a:pt x="9" y="59"/>
                    </a:lnTo>
                    <a:lnTo>
                      <a:pt x="9" y="58"/>
                    </a:lnTo>
                    <a:lnTo>
                      <a:pt x="5" y="35"/>
                    </a:lnTo>
                    <a:lnTo>
                      <a:pt x="7" y="17"/>
                    </a:lnTo>
                    <a:lnTo>
                      <a:pt x="1" y="19"/>
                    </a:lnTo>
                    <a:lnTo>
                      <a:pt x="0" y="55"/>
                    </a:lnTo>
                    <a:lnTo>
                      <a:pt x="0" y="56"/>
                    </a:lnTo>
                    <a:lnTo>
                      <a:pt x="2" y="61"/>
                    </a:lnTo>
                    <a:lnTo>
                      <a:pt x="4" y="67"/>
                    </a:lnTo>
                    <a:lnTo>
                      <a:pt x="9" y="71"/>
                    </a:lnTo>
                    <a:lnTo>
                      <a:pt x="11" y="72"/>
                    </a:lnTo>
                    <a:lnTo>
                      <a:pt x="16" y="74"/>
                    </a:lnTo>
                    <a:lnTo>
                      <a:pt x="21" y="75"/>
                    </a:lnTo>
                    <a:lnTo>
                      <a:pt x="26" y="77"/>
                    </a:lnTo>
                    <a:lnTo>
                      <a:pt x="31" y="77"/>
                    </a:lnTo>
                    <a:lnTo>
                      <a:pt x="35" y="77"/>
                    </a:lnTo>
                    <a:lnTo>
                      <a:pt x="38" y="77"/>
                    </a:lnTo>
                    <a:lnTo>
                      <a:pt x="39" y="78"/>
                    </a:lnTo>
                    <a:lnTo>
                      <a:pt x="56" y="78"/>
                    </a:lnTo>
                    <a:lnTo>
                      <a:pt x="76" y="65"/>
                    </a:lnTo>
                    <a:lnTo>
                      <a:pt x="92" y="41"/>
                    </a:lnTo>
                    <a:lnTo>
                      <a:pt x="102" y="36"/>
                    </a:lnTo>
                    <a:lnTo>
                      <a:pt x="108" y="23"/>
                    </a:lnTo>
                    <a:lnTo>
                      <a:pt x="97" y="23"/>
                    </a:lnTo>
                    <a:lnTo>
                      <a:pt x="75" y="11"/>
                    </a:lnTo>
                    <a:lnTo>
                      <a:pt x="45" y="4"/>
                    </a:lnTo>
                    <a:lnTo>
                      <a:pt x="9" y="0"/>
                    </a:lnTo>
                    <a:lnTo>
                      <a:pt x="2" y="1"/>
                    </a:lnTo>
                    <a:lnTo>
                      <a:pt x="1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3" name="Freeform 170"/>
              <p:cNvSpPr>
                <a:spLocks/>
              </p:cNvSpPr>
              <p:nvPr/>
            </p:nvSpPr>
            <p:spPr bwMode="auto">
              <a:xfrm flipH="1">
                <a:off x="3161" y="3033"/>
                <a:ext cx="46" cy="33"/>
              </a:xfrm>
              <a:custGeom>
                <a:avLst/>
                <a:gdLst>
                  <a:gd name="T0" fmla="*/ 9 w 46"/>
                  <a:gd name="T1" fmla="*/ 0 h 33"/>
                  <a:gd name="T2" fmla="*/ 46 w 46"/>
                  <a:gd name="T3" fmla="*/ 26 h 33"/>
                  <a:gd name="T4" fmla="*/ 41 w 46"/>
                  <a:gd name="T5" fmla="*/ 33 h 33"/>
                  <a:gd name="T6" fmla="*/ 0 w 46"/>
                  <a:gd name="T7" fmla="*/ 2 h 33"/>
                  <a:gd name="T8" fmla="*/ 9 w 46"/>
                  <a:gd name="T9" fmla="*/ 0 h 33"/>
                  <a:gd name="T10" fmla="*/ 9 w 46"/>
                  <a:gd name="T11" fmla="*/ 0 h 33"/>
                  <a:gd name="T12" fmla="*/ 0 60000 65536"/>
                  <a:gd name="T13" fmla="*/ 0 60000 65536"/>
                  <a:gd name="T14" fmla="*/ 0 60000 65536"/>
                  <a:gd name="T15" fmla="*/ 0 60000 65536"/>
                  <a:gd name="T16" fmla="*/ 0 60000 65536"/>
                  <a:gd name="T17" fmla="*/ 0 60000 65536"/>
                  <a:gd name="T18" fmla="*/ 0 w 46"/>
                  <a:gd name="T19" fmla="*/ 0 h 33"/>
                  <a:gd name="T20" fmla="*/ 46 w 4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46" h="33">
                    <a:moveTo>
                      <a:pt x="9" y="0"/>
                    </a:moveTo>
                    <a:lnTo>
                      <a:pt x="46" y="26"/>
                    </a:lnTo>
                    <a:lnTo>
                      <a:pt x="41" y="33"/>
                    </a:lnTo>
                    <a:lnTo>
                      <a:pt x="0"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4" name="Freeform 171"/>
              <p:cNvSpPr>
                <a:spLocks/>
              </p:cNvSpPr>
              <p:nvPr/>
            </p:nvSpPr>
            <p:spPr bwMode="auto">
              <a:xfrm flipH="1">
                <a:off x="3155" y="3047"/>
                <a:ext cx="13" cy="15"/>
              </a:xfrm>
              <a:custGeom>
                <a:avLst/>
                <a:gdLst>
                  <a:gd name="T0" fmla="*/ 4 w 13"/>
                  <a:gd name="T1" fmla="*/ 15 h 15"/>
                  <a:gd name="T2" fmla="*/ 13 w 13"/>
                  <a:gd name="T3" fmla="*/ 5 h 15"/>
                  <a:gd name="T4" fmla="*/ 3 w 13"/>
                  <a:gd name="T5" fmla="*/ 0 h 15"/>
                  <a:gd name="T6" fmla="*/ 0 w 13"/>
                  <a:gd name="T7" fmla="*/ 12 h 15"/>
                  <a:gd name="T8" fmla="*/ 4 w 13"/>
                  <a:gd name="T9" fmla="*/ 15 h 15"/>
                  <a:gd name="T10" fmla="*/ 4 w 13"/>
                  <a:gd name="T11" fmla="*/ 15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4" y="15"/>
                    </a:moveTo>
                    <a:lnTo>
                      <a:pt x="13" y="5"/>
                    </a:lnTo>
                    <a:lnTo>
                      <a:pt x="3" y="0"/>
                    </a:lnTo>
                    <a:lnTo>
                      <a:pt x="0" y="12"/>
                    </a:lnTo>
                    <a:lnTo>
                      <a:pt x="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5" name="Freeform 172"/>
              <p:cNvSpPr>
                <a:spLocks/>
              </p:cNvSpPr>
              <p:nvPr/>
            </p:nvSpPr>
            <p:spPr bwMode="auto">
              <a:xfrm flipH="1">
                <a:off x="3014" y="3069"/>
                <a:ext cx="34" cy="26"/>
              </a:xfrm>
              <a:custGeom>
                <a:avLst/>
                <a:gdLst>
                  <a:gd name="T0" fmla="*/ 12 w 34"/>
                  <a:gd name="T1" fmla="*/ 0 h 26"/>
                  <a:gd name="T2" fmla="*/ 3 w 34"/>
                  <a:gd name="T3" fmla="*/ 5 h 26"/>
                  <a:gd name="T4" fmla="*/ 0 w 34"/>
                  <a:gd name="T5" fmla="*/ 12 h 26"/>
                  <a:gd name="T6" fmla="*/ 0 w 34"/>
                  <a:gd name="T7" fmla="*/ 16 h 26"/>
                  <a:gd name="T8" fmla="*/ 9 w 34"/>
                  <a:gd name="T9" fmla="*/ 16 h 26"/>
                  <a:gd name="T10" fmla="*/ 14 w 34"/>
                  <a:gd name="T11" fmla="*/ 26 h 26"/>
                  <a:gd name="T12" fmla="*/ 27 w 34"/>
                  <a:gd name="T13" fmla="*/ 12 h 26"/>
                  <a:gd name="T14" fmla="*/ 34 w 34"/>
                  <a:gd name="T15" fmla="*/ 1 h 26"/>
                  <a:gd name="T16" fmla="*/ 12 w 34"/>
                  <a:gd name="T17" fmla="*/ 0 h 26"/>
                  <a:gd name="T18" fmla="*/ 12 w 34"/>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6"/>
                  <a:gd name="T32" fmla="*/ 34 w 3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6">
                    <a:moveTo>
                      <a:pt x="12" y="0"/>
                    </a:moveTo>
                    <a:lnTo>
                      <a:pt x="3" y="5"/>
                    </a:lnTo>
                    <a:lnTo>
                      <a:pt x="0" y="12"/>
                    </a:lnTo>
                    <a:lnTo>
                      <a:pt x="0" y="16"/>
                    </a:lnTo>
                    <a:lnTo>
                      <a:pt x="9" y="16"/>
                    </a:lnTo>
                    <a:lnTo>
                      <a:pt x="14" y="26"/>
                    </a:lnTo>
                    <a:lnTo>
                      <a:pt x="27" y="12"/>
                    </a:lnTo>
                    <a:lnTo>
                      <a:pt x="34" y="1"/>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6" name="Freeform 173"/>
              <p:cNvSpPr>
                <a:spLocks/>
              </p:cNvSpPr>
              <p:nvPr/>
            </p:nvSpPr>
            <p:spPr bwMode="auto">
              <a:xfrm flipH="1">
                <a:off x="2979" y="3057"/>
                <a:ext cx="87" cy="76"/>
              </a:xfrm>
              <a:custGeom>
                <a:avLst/>
                <a:gdLst>
                  <a:gd name="T0" fmla="*/ 4 w 87"/>
                  <a:gd name="T1" fmla="*/ 38 h 76"/>
                  <a:gd name="T2" fmla="*/ 9 w 87"/>
                  <a:gd name="T3" fmla="*/ 20 h 76"/>
                  <a:gd name="T4" fmla="*/ 9 w 87"/>
                  <a:gd name="T5" fmla="*/ 18 h 76"/>
                  <a:gd name="T6" fmla="*/ 11 w 87"/>
                  <a:gd name="T7" fmla="*/ 16 h 76"/>
                  <a:gd name="T8" fmla="*/ 13 w 87"/>
                  <a:gd name="T9" fmla="*/ 11 h 76"/>
                  <a:gd name="T10" fmla="*/ 18 w 87"/>
                  <a:gd name="T11" fmla="*/ 9 h 76"/>
                  <a:gd name="T12" fmla="*/ 21 w 87"/>
                  <a:gd name="T13" fmla="*/ 8 h 76"/>
                  <a:gd name="T14" fmla="*/ 26 w 87"/>
                  <a:gd name="T15" fmla="*/ 7 h 76"/>
                  <a:gd name="T16" fmla="*/ 28 w 87"/>
                  <a:gd name="T17" fmla="*/ 6 h 76"/>
                  <a:gd name="T18" fmla="*/ 30 w 87"/>
                  <a:gd name="T19" fmla="*/ 6 h 76"/>
                  <a:gd name="T20" fmla="*/ 39 w 87"/>
                  <a:gd name="T21" fmla="*/ 12 h 76"/>
                  <a:gd name="T22" fmla="*/ 70 w 87"/>
                  <a:gd name="T23" fmla="*/ 16 h 76"/>
                  <a:gd name="T24" fmla="*/ 75 w 87"/>
                  <a:gd name="T25" fmla="*/ 21 h 76"/>
                  <a:gd name="T26" fmla="*/ 71 w 87"/>
                  <a:gd name="T27" fmla="*/ 32 h 76"/>
                  <a:gd name="T28" fmla="*/ 58 w 87"/>
                  <a:gd name="T29" fmla="*/ 48 h 76"/>
                  <a:gd name="T30" fmla="*/ 39 w 87"/>
                  <a:gd name="T31" fmla="*/ 67 h 76"/>
                  <a:gd name="T32" fmla="*/ 21 w 87"/>
                  <a:gd name="T33" fmla="*/ 68 h 76"/>
                  <a:gd name="T34" fmla="*/ 19 w 87"/>
                  <a:gd name="T35" fmla="*/ 68 h 76"/>
                  <a:gd name="T36" fmla="*/ 16 w 87"/>
                  <a:gd name="T37" fmla="*/ 68 h 76"/>
                  <a:gd name="T38" fmla="*/ 12 w 87"/>
                  <a:gd name="T39" fmla="*/ 67 h 76"/>
                  <a:gd name="T40" fmla="*/ 11 w 87"/>
                  <a:gd name="T41" fmla="*/ 64 h 76"/>
                  <a:gd name="T42" fmla="*/ 11 w 87"/>
                  <a:gd name="T43" fmla="*/ 59 h 76"/>
                  <a:gd name="T44" fmla="*/ 11 w 87"/>
                  <a:gd name="T45" fmla="*/ 53 h 76"/>
                  <a:gd name="T46" fmla="*/ 11 w 87"/>
                  <a:gd name="T47" fmla="*/ 46 h 76"/>
                  <a:gd name="T48" fmla="*/ 11 w 87"/>
                  <a:gd name="T49" fmla="*/ 45 h 76"/>
                  <a:gd name="T50" fmla="*/ 0 w 87"/>
                  <a:gd name="T51" fmla="*/ 49 h 76"/>
                  <a:gd name="T52" fmla="*/ 4 w 87"/>
                  <a:gd name="T53" fmla="*/ 65 h 76"/>
                  <a:gd name="T54" fmla="*/ 10 w 87"/>
                  <a:gd name="T55" fmla="*/ 73 h 76"/>
                  <a:gd name="T56" fmla="*/ 26 w 87"/>
                  <a:gd name="T57" fmla="*/ 76 h 76"/>
                  <a:gd name="T58" fmla="*/ 45 w 87"/>
                  <a:gd name="T59" fmla="*/ 70 h 76"/>
                  <a:gd name="T60" fmla="*/ 74 w 87"/>
                  <a:gd name="T61" fmla="*/ 35 h 76"/>
                  <a:gd name="T62" fmla="*/ 83 w 87"/>
                  <a:gd name="T63" fmla="*/ 26 h 76"/>
                  <a:gd name="T64" fmla="*/ 87 w 87"/>
                  <a:gd name="T65" fmla="*/ 21 h 76"/>
                  <a:gd name="T66" fmla="*/ 87 w 87"/>
                  <a:gd name="T67" fmla="*/ 13 h 76"/>
                  <a:gd name="T68" fmla="*/ 76 w 87"/>
                  <a:gd name="T69" fmla="*/ 11 h 76"/>
                  <a:gd name="T70" fmla="*/ 61 w 87"/>
                  <a:gd name="T71" fmla="*/ 4 h 76"/>
                  <a:gd name="T72" fmla="*/ 39 w 87"/>
                  <a:gd name="T73" fmla="*/ 0 h 76"/>
                  <a:gd name="T74" fmla="*/ 23 w 87"/>
                  <a:gd name="T75" fmla="*/ 5 h 76"/>
                  <a:gd name="T76" fmla="*/ 5 w 87"/>
                  <a:gd name="T77" fmla="*/ 7 h 76"/>
                  <a:gd name="T78" fmla="*/ 0 w 87"/>
                  <a:gd name="T79" fmla="*/ 20 h 76"/>
                  <a:gd name="T80" fmla="*/ 2 w 87"/>
                  <a:gd name="T81" fmla="*/ 24 h 76"/>
                  <a:gd name="T82" fmla="*/ 4 w 87"/>
                  <a:gd name="T83" fmla="*/ 38 h 76"/>
                  <a:gd name="T84" fmla="*/ 4 w 87"/>
                  <a:gd name="T85" fmla="*/ 38 h 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
                  <a:gd name="T130" fmla="*/ 0 h 76"/>
                  <a:gd name="T131" fmla="*/ 87 w 87"/>
                  <a:gd name="T132" fmla="*/ 76 h 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 h="76">
                    <a:moveTo>
                      <a:pt x="4" y="38"/>
                    </a:moveTo>
                    <a:lnTo>
                      <a:pt x="9" y="20"/>
                    </a:lnTo>
                    <a:lnTo>
                      <a:pt x="9" y="18"/>
                    </a:lnTo>
                    <a:lnTo>
                      <a:pt x="11" y="16"/>
                    </a:lnTo>
                    <a:lnTo>
                      <a:pt x="13" y="11"/>
                    </a:lnTo>
                    <a:lnTo>
                      <a:pt x="18" y="9"/>
                    </a:lnTo>
                    <a:lnTo>
                      <a:pt x="21" y="8"/>
                    </a:lnTo>
                    <a:lnTo>
                      <a:pt x="26" y="7"/>
                    </a:lnTo>
                    <a:lnTo>
                      <a:pt x="28" y="6"/>
                    </a:lnTo>
                    <a:lnTo>
                      <a:pt x="30" y="6"/>
                    </a:lnTo>
                    <a:lnTo>
                      <a:pt x="39" y="12"/>
                    </a:lnTo>
                    <a:lnTo>
                      <a:pt x="70" y="16"/>
                    </a:lnTo>
                    <a:lnTo>
                      <a:pt x="75" y="21"/>
                    </a:lnTo>
                    <a:lnTo>
                      <a:pt x="71" y="32"/>
                    </a:lnTo>
                    <a:lnTo>
                      <a:pt x="58" y="48"/>
                    </a:lnTo>
                    <a:lnTo>
                      <a:pt x="39" y="67"/>
                    </a:lnTo>
                    <a:lnTo>
                      <a:pt x="21" y="68"/>
                    </a:lnTo>
                    <a:lnTo>
                      <a:pt x="19" y="68"/>
                    </a:lnTo>
                    <a:lnTo>
                      <a:pt x="16" y="68"/>
                    </a:lnTo>
                    <a:lnTo>
                      <a:pt x="12" y="67"/>
                    </a:lnTo>
                    <a:lnTo>
                      <a:pt x="11" y="64"/>
                    </a:lnTo>
                    <a:lnTo>
                      <a:pt x="11" y="59"/>
                    </a:lnTo>
                    <a:lnTo>
                      <a:pt x="11" y="53"/>
                    </a:lnTo>
                    <a:lnTo>
                      <a:pt x="11" y="46"/>
                    </a:lnTo>
                    <a:lnTo>
                      <a:pt x="11" y="45"/>
                    </a:lnTo>
                    <a:lnTo>
                      <a:pt x="0" y="49"/>
                    </a:lnTo>
                    <a:lnTo>
                      <a:pt x="4" y="65"/>
                    </a:lnTo>
                    <a:lnTo>
                      <a:pt x="10" y="73"/>
                    </a:lnTo>
                    <a:lnTo>
                      <a:pt x="26" y="76"/>
                    </a:lnTo>
                    <a:lnTo>
                      <a:pt x="45" y="70"/>
                    </a:lnTo>
                    <a:lnTo>
                      <a:pt x="74" y="35"/>
                    </a:lnTo>
                    <a:lnTo>
                      <a:pt x="83" y="26"/>
                    </a:lnTo>
                    <a:lnTo>
                      <a:pt x="87" y="21"/>
                    </a:lnTo>
                    <a:lnTo>
                      <a:pt x="87" y="13"/>
                    </a:lnTo>
                    <a:lnTo>
                      <a:pt x="76" y="11"/>
                    </a:lnTo>
                    <a:lnTo>
                      <a:pt x="61" y="4"/>
                    </a:lnTo>
                    <a:lnTo>
                      <a:pt x="39" y="0"/>
                    </a:lnTo>
                    <a:lnTo>
                      <a:pt x="23" y="5"/>
                    </a:lnTo>
                    <a:lnTo>
                      <a:pt x="5" y="7"/>
                    </a:lnTo>
                    <a:lnTo>
                      <a:pt x="0" y="20"/>
                    </a:lnTo>
                    <a:lnTo>
                      <a:pt x="2" y="24"/>
                    </a:lnTo>
                    <a:lnTo>
                      <a:pt x="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7" name="Freeform 174"/>
              <p:cNvSpPr>
                <a:spLocks/>
              </p:cNvSpPr>
              <p:nvPr/>
            </p:nvSpPr>
            <p:spPr bwMode="auto">
              <a:xfrm flipH="1">
                <a:off x="3115" y="3066"/>
                <a:ext cx="37" cy="15"/>
              </a:xfrm>
              <a:custGeom>
                <a:avLst/>
                <a:gdLst>
                  <a:gd name="T0" fmla="*/ 0 w 37"/>
                  <a:gd name="T1" fmla="*/ 0 h 15"/>
                  <a:gd name="T2" fmla="*/ 11 w 37"/>
                  <a:gd name="T3" fmla="*/ 2 h 15"/>
                  <a:gd name="T4" fmla="*/ 23 w 37"/>
                  <a:gd name="T5" fmla="*/ 2 h 15"/>
                  <a:gd name="T6" fmla="*/ 31 w 37"/>
                  <a:gd name="T7" fmla="*/ 3 h 15"/>
                  <a:gd name="T8" fmla="*/ 37 w 37"/>
                  <a:gd name="T9" fmla="*/ 7 h 15"/>
                  <a:gd name="T10" fmla="*/ 29 w 37"/>
                  <a:gd name="T11" fmla="*/ 10 h 15"/>
                  <a:gd name="T12" fmla="*/ 27 w 37"/>
                  <a:gd name="T13" fmla="*/ 15 h 15"/>
                  <a:gd name="T14" fmla="*/ 15 w 37"/>
                  <a:gd name="T15" fmla="*/ 13 h 15"/>
                  <a:gd name="T16" fmla="*/ 10 w 37"/>
                  <a:gd name="T17" fmla="*/ 8 h 15"/>
                  <a:gd name="T18" fmla="*/ 0 w 37"/>
                  <a:gd name="T19" fmla="*/ 3 h 15"/>
                  <a:gd name="T20" fmla="*/ 0 w 37"/>
                  <a:gd name="T21" fmla="*/ 0 h 15"/>
                  <a:gd name="T22" fmla="*/ 0 w 37"/>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5"/>
                  <a:gd name="T38" fmla="*/ 37 w 3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5">
                    <a:moveTo>
                      <a:pt x="0" y="0"/>
                    </a:moveTo>
                    <a:lnTo>
                      <a:pt x="11" y="2"/>
                    </a:lnTo>
                    <a:lnTo>
                      <a:pt x="23" y="2"/>
                    </a:lnTo>
                    <a:lnTo>
                      <a:pt x="31" y="3"/>
                    </a:lnTo>
                    <a:lnTo>
                      <a:pt x="37" y="7"/>
                    </a:lnTo>
                    <a:lnTo>
                      <a:pt x="29" y="10"/>
                    </a:lnTo>
                    <a:lnTo>
                      <a:pt x="27" y="15"/>
                    </a:lnTo>
                    <a:lnTo>
                      <a:pt x="15" y="13"/>
                    </a:lnTo>
                    <a:lnTo>
                      <a:pt x="10" y="8"/>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8" name="Freeform 175"/>
              <p:cNvSpPr>
                <a:spLocks/>
              </p:cNvSpPr>
              <p:nvPr/>
            </p:nvSpPr>
            <p:spPr bwMode="auto">
              <a:xfrm flipH="1">
                <a:off x="3094" y="3055"/>
                <a:ext cx="56" cy="19"/>
              </a:xfrm>
              <a:custGeom>
                <a:avLst/>
                <a:gdLst>
                  <a:gd name="T0" fmla="*/ 0 w 56"/>
                  <a:gd name="T1" fmla="*/ 7 h 19"/>
                  <a:gd name="T2" fmla="*/ 20 w 56"/>
                  <a:gd name="T3" fmla="*/ 4 h 19"/>
                  <a:gd name="T4" fmla="*/ 29 w 56"/>
                  <a:gd name="T5" fmla="*/ 9 h 19"/>
                  <a:gd name="T6" fmla="*/ 34 w 56"/>
                  <a:gd name="T7" fmla="*/ 19 h 19"/>
                  <a:gd name="T8" fmla="*/ 40 w 56"/>
                  <a:gd name="T9" fmla="*/ 9 h 19"/>
                  <a:gd name="T10" fmla="*/ 56 w 56"/>
                  <a:gd name="T11" fmla="*/ 4 h 19"/>
                  <a:gd name="T12" fmla="*/ 47 w 56"/>
                  <a:gd name="T13" fmla="*/ 1 h 19"/>
                  <a:gd name="T14" fmla="*/ 23 w 56"/>
                  <a:gd name="T15" fmla="*/ 0 h 19"/>
                  <a:gd name="T16" fmla="*/ 5 w 56"/>
                  <a:gd name="T17" fmla="*/ 1 h 19"/>
                  <a:gd name="T18" fmla="*/ 0 w 56"/>
                  <a:gd name="T19" fmla="*/ 7 h 19"/>
                  <a:gd name="T20" fmla="*/ 0 w 56"/>
                  <a:gd name="T21" fmla="*/ 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19"/>
                  <a:gd name="T35" fmla="*/ 56 w 5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19">
                    <a:moveTo>
                      <a:pt x="0" y="7"/>
                    </a:moveTo>
                    <a:lnTo>
                      <a:pt x="20" y="4"/>
                    </a:lnTo>
                    <a:lnTo>
                      <a:pt x="29" y="9"/>
                    </a:lnTo>
                    <a:lnTo>
                      <a:pt x="34" y="19"/>
                    </a:lnTo>
                    <a:lnTo>
                      <a:pt x="40" y="9"/>
                    </a:lnTo>
                    <a:lnTo>
                      <a:pt x="56" y="4"/>
                    </a:lnTo>
                    <a:lnTo>
                      <a:pt x="47" y="1"/>
                    </a:lnTo>
                    <a:lnTo>
                      <a:pt x="23" y="0"/>
                    </a:lnTo>
                    <a:lnTo>
                      <a:pt x="5" y="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29" name="Freeform 176"/>
              <p:cNvSpPr>
                <a:spLocks/>
              </p:cNvSpPr>
              <p:nvPr/>
            </p:nvSpPr>
            <p:spPr bwMode="auto">
              <a:xfrm flipH="1">
                <a:off x="3061" y="3078"/>
                <a:ext cx="49" cy="102"/>
              </a:xfrm>
              <a:custGeom>
                <a:avLst/>
                <a:gdLst>
                  <a:gd name="T0" fmla="*/ 33 w 49"/>
                  <a:gd name="T1" fmla="*/ 21 h 102"/>
                  <a:gd name="T2" fmla="*/ 33 w 49"/>
                  <a:gd name="T3" fmla="*/ 46 h 102"/>
                  <a:gd name="T4" fmla="*/ 40 w 49"/>
                  <a:gd name="T5" fmla="*/ 64 h 102"/>
                  <a:gd name="T6" fmla="*/ 38 w 49"/>
                  <a:gd name="T7" fmla="*/ 73 h 102"/>
                  <a:gd name="T8" fmla="*/ 28 w 49"/>
                  <a:gd name="T9" fmla="*/ 79 h 102"/>
                  <a:gd name="T10" fmla="*/ 12 w 49"/>
                  <a:gd name="T11" fmla="*/ 82 h 102"/>
                  <a:gd name="T12" fmla="*/ 3 w 49"/>
                  <a:gd name="T13" fmla="*/ 84 h 102"/>
                  <a:gd name="T14" fmla="*/ 0 w 49"/>
                  <a:gd name="T15" fmla="*/ 89 h 102"/>
                  <a:gd name="T16" fmla="*/ 0 w 49"/>
                  <a:gd name="T17" fmla="*/ 102 h 102"/>
                  <a:gd name="T18" fmla="*/ 6 w 49"/>
                  <a:gd name="T19" fmla="*/ 87 h 102"/>
                  <a:gd name="T20" fmla="*/ 6 w 49"/>
                  <a:gd name="T21" fmla="*/ 87 h 102"/>
                  <a:gd name="T22" fmla="*/ 7 w 49"/>
                  <a:gd name="T23" fmla="*/ 86 h 102"/>
                  <a:gd name="T24" fmla="*/ 9 w 49"/>
                  <a:gd name="T25" fmla="*/ 85 h 102"/>
                  <a:gd name="T26" fmla="*/ 12 w 49"/>
                  <a:gd name="T27" fmla="*/ 85 h 102"/>
                  <a:gd name="T28" fmla="*/ 18 w 49"/>
                  <a:gd name="T29" fmla="*/ 85 h 102"/>
                  <a:gd name="T30" fmla="*/ 25 w 49"/>
                  <a:gd name="T31" fmla="*/ 85 h 102"/>
                  <a:gd name="T32" fmla="*/ 29 w 49"/>
                  <a:gd name="T33" fmla="*/ 85 h 102"/>
                  <a:gd name="T34" fmla="*/ 32 w 49"/>
                  <a:gd name="T35" fmla="*/ 86 h 102"/>
                  <a:gd name="T36" fmla="*/ 46 w 49"/>
                  <a:gd name="T37" fmla="*/ 71 h 102"/>
                  <a:gd name="T38" fmla="*/ 49 w 49"/>
                  <a:gd name="T39" fmla="*/ 67 h 102"/>
                  <a:gd name="T40" fmla="*/ 38 w 49"/>
                  <a:gd name="T41" fmla="*/ 47 h 102"/>
                  <a:gd name="T42" fmla="*/ 39 w 49"/>
                  <a:gd name="T43" fmla="*/ 20 h 102"/>
                  <a:gd name="T44" fmla="*/ 40 w 49"/>
                  <a:gd name="T45" fmla="*/ 0 h 102"/>
                  <a:gd name="T46" fmla="*/ 33 w 49"/>
                  <a:gd name="T47" fmla="*/ 21 h 102"/>
                  <a:gd name="T48" fmla="*/ 33 w 49"/>
                  <a:gd name="T49" fmla="*/ 2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102"/>
                  <a:gd name="T77" fmla="*/ 49 w 49"/>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102">
                    <a:moveTo>
                      <a:pt x="33" y="21"/>
                    </a:moveTo>
                    <a:lnTo>
                      <a:pt x="33" y="46"/>
                    </a:lnTo>
                    <a:lnTo>
                      <a:pt x="40" y="64"/>
                    </a:lnTo>
                    <a:lnTo>
                      <a:pt x="38" y="73"/>
                    </a:lnTo>
                    <a:lnTo>
                      <a:pt x="28" y="79"/>
                    </a:lnTo>
                    <a:lnTo>
                      <a:pt x="12" y="82"/>
                    </a:lnTo>
                    <a:lnTo>
                      <a:pt x="3" y="84"/>
                    </a:lnTo>
                    <a:lnTo>
                      <a:pt x="0" y="89"/>
                    </a:lnTo>
                    <a:lnTo>
                      <a:pt x="0" y="102"/>
                    </a:lnTo>
                    <a:lnTo>
                      <a:pt x="6" y="87"/>
                    </a:lnTo>
                    <a:lnTo>
                      <a:pt x="7" y="86"/>
                    </a:lnTo>
                    <a:lnTo>
                      <a:pt x="9" y="85"/>
                    </a:lnTo>
                    <a:lnTo>
                      <a:pt x="12" y="85"/>
                    </a:lnTo>
                    <a:lnTo>
                      <a:pt x="18" y="85"/>
                    </a:lnTo>
                    <a:lnTo>
                      <a:pt x="25" y="85"/>
                    </a:lnTo>
                    <a:lnTo>
                      <a:pt x="29" y="85"/>
                    </a:lnTo>
                    <a:lnTo>
                      <a:pt x="32" y="86"/>
                    </a:lnTo>
                    <a:lnTo>
                      <a:pt x="46" y="71"/>
                    </a:lnTo>
                    <a:lnTo>
                      <a:pt x="49" y="67"/>
                    </a:lnTo>
                    <a:lnTo>
                      <a:pt x="38" y="47"/>
                    </a:lnTo>
                    <a:lnTo>
                      <a:pt x="39" y="20"/>
                    </a:lnTo>
                    <a:lnTo>
                      <a:pt x="40" y="0"/>
                    </a:lnTo>
                    <a:lnTo>
                      <a:pt x="3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0" name="Freeform 177"/>
              <p:cNvSpPr>
                <a:spLocks/>
              </p:cNvSpPr>
              <p:nvPr/>
            </p:nvSpPr>
            <p:spPr bwMode="auto">
              <a:xfrm flipH="1">
                <a:off x="3098" y="3151"/>
                <a:ext cx="25" cy="6"/>
              </a:xfrm>
              <a:custGeom>
                <a:avLst/>
                <a:gdLst>
                  <a:gd name="T0" fmla="*/ 19 w 25"/>
                  <a:gd name="T1" fmla="*/ 6 h 6"/>
                  <a:gd name="T2" fmla="*/ 25 w 25"/>
                  <a:gd name="T3" fmla="*/ 3 h 6"/>
                  <a:gd name="T4" fmla="*/ 20 w 25"/>
                  <a:gd name="T5" fmla="*/ 0 h 6"/>
                  <a:gd name="T6" fmla="*/ 11 w 25"/>
                  <a:gd name="T7" fmla="*/ 1 h 6"/>
                  <a:gd name="T8" fmla="*/ 0 w 25"/>
                  <a:gd name="T9" fmla="*/ 4 h 6"/>
                  <a:gd name="T10" fmla="*/ 19 w 25"/>
                  <a:gd name="T11" fmla="*/ 6 h 6"/>
                  <a:gd name="T12" fmla="*/ 19 w 25"/>
                  <a:gd name="T13" fmla="*/ 6 h 6"/>
                  <a:gd name="T14" fmla="*/ 0 60000 65536"/>
                  <a:gd name="T15" fmla="*/ 0 60000 65536"/>
                  <a:gd name="T16" fmla="*/ 0 60000 65536"/>
                  <a:gd name="T17" fmla="*/ 0 60000 65536"/>
                  <a:gd name="T18" fmla="*/ 0 60000 65536"/>
                  <a:gd name="T19" fmla="*/ 0 60000 65536"/>
                  <a:gd name="T20" fmla="*/ 0 60000 65536"/>
                  <a:gd name="T21" fmla="*/ 0 w 25"/>
                  <a:gd name="T22" fmla="*/ 0 h 6"/>
                  <a:gd name="T23" fmla="*/ 25 w 2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
                    <a:moveTo>
                      <a:pt x="19" y="6"/>
                    </a:moveTo>
                    <a:lnTo>
                      <a:pt x="25" y="3"/>
                    </a:lnTo>
                    <a:lnTo>
                      <a:pt x="20" y="0"/>
                    </a:lnTo>
                    <a:lnTo>
                      <a:pt x="11" y="1"/>
                    </a:lnTo>
                    <a:lnTo>
                      <a:pt x="0" y="4"/>
                    </a:lnTo>
                    <a:lnTo>
                      <a:pt x="1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1" name="Freeform 178"/>
              <p:cNvSpPr>
                <a:spLocks/>
              </p:cNvSpPr>
              <p:nvPr/>
            </p:nvSpPr>
            <p:spPr bwMode="auto">
              <a:xfrm flipH="1">
                <a:off x="3131" y="3121"/>
                <a:ext cx="48" cy="58"/>
              </a:xfrm>
              <a:custGeom>
                <a:avLst/>
                <a:gdLst>
                  <a:gd name="T0" fmla="*/ 42 w 48"/>
                  <a:gd name="T1" fmla="*/ 25 h 58"/>
                  <a:gd name="T2" fmla="*/ 42 w 48"/>
                  <a:gd name="T3" fmla="*/ 24 h 58"/>
                  <a:gd name="T4" fmla="*/ 42 w 48"/>
                  <a:gd name="T5" fmla="*/ 20 h 58"/>
                  <a:gd name="T6" fmla="*/ 42 w 48"/>
                  <a:gd name="T7" fmla="*/ 14 h 58"/>
                  <a:gd name="T8" fmla="*/ 43 w 48"/>
                  <a:gd name="T9" fmla="*/ 11 h 58"/>
                  <a:gd name="T10" fmla="*/ 44 w 48"/>
                  <a:gd name="T11" fmla="*/ 7 h 58"/>
                  <a:gd name="T12" fmla="*/ 45 w 48"/>
                  <a:gd name="T13" fmla="*/ 7 h 58"/>
                  <a:gd name="T14" fmla="*/ 48 w 48"/>
                  <a:gd name="T15" fmla="*/ 0 h 58"/>
                  <a:gd name="T16" fmla="*/ 38 w 48"/>
                  <a:gd name="T17" fmla="*/ 9 h 58"/>
                  <a:gd name="T18" fmla="*/ 33 w 48"/>
                  <a:gd name="T19" fmla="*/ 24 h 58"/>
                  <a:gd name="T20" fmla="*/ 15 w 48"/>
                  <a:gd name="T21" fmla="*/ 35 h 58"/>
                  <a:gd name="T22" fmla="*/ 0 w 48"/>
                  <a:gd name="T23" fmla="*/ 42 h 58"/>
                  <a:gd name="T24" fmla="*/ 10 w 48"/>
                  <a:gd name="T25" fmla="*/ 44 h 58"/>
                  <a:gd name="T26" fmla="*/ 2 w 48"/>
                  <a:gd name="T27" fmla="*/ 54 h 58"/>
                  <a:gd name="T28" fmla="*/ 3 w 48"/>
                  <a:gd name="T29" fmla="*/ 58 h 58"/>
                  <a:gd name="T30" fmla="*/ 18 w 48"/>
                  <a:gd name="T31" fmla="*/ 41 h 58"/>
                  <a:gd name="T32" fmla="*/ 35 w 48"/>
                  <a:gd name="T33" fmla="*/ 25 h 58"/>
                  <a:gd name="T34" fmla="*/ 43 w 48"/>
                  <a:gd name="T35" fmla="*/ 30 h 58"/>
                  <a:gd name="T36" fmla="*/ 42 w 48"/>
                  <a:gd name="T37" fmla="*/ 25 h 58"/>
                  <a:gd name="T38" fmla="*/ 42 w 48"/>
                  <a:gd name="T39" fmla="*/ 25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58"/>
                  <a:gd name="T62" fmla="*/ 48 w 4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58">
                    <a:moveTo>
                      <a:pt x="42" y="25"/>
                    </a:moveTo>
                    <a:lnTo>
                      <a:pt x="42" y="24"/>
                    </a:lnTo>
                    <a:lnTo>
                      <a:pt x="42" y="20"/>
                    </a:lnTo>
                    <a:lnTo>
                      <a:pt x="42" y="14"/>
                    </a:lnTo>
                    <a:lnTo>
                      <a:pt x="43" y="11"/>
                    </a:lnTo>
                    <a:lnTo>
                      <a:pt x="44" y="7"/>
                    </a:lnTo>
                    <a:lnTo>
                      <a:pt x="45" y="7"/>
                    </a:lnTo>
                    <a:lnTo>
                      <a:pt x="48" y="0"/>
                    </a:lnTo>
                    <a:lnTo>
                      <a:pt x="38" y="9"/>
                    </a:lnTo>
                    <a:lnTo>
                      <a:pt x="33" y="24"/>
                    </a:lnTo>
                    <a:lnTo>
                      <a:pt x="15" y="35"/>
                    </a:lnTo>
                    <a:lnTo>
                      <a:pt x="0" y="42"/>
                    </a:lnTo>
                    <a:lnTo>
                      <a:pt x="10" y="44"/>
                    </a:lnTo>
                    <a:lnTo>
                      <a:pt x="2" y="54"/>
                    </a:lnTo>
                    <a:lnTo>
                      <a:pt x="3" y="58"/>
                    </a:lnTo>
                    <a:lnTo>
                      <a:pt x="18" y="41"/>
                    </a:lnTo>
                    <a:lnTo>
                      <a:pt x="35" y="25"/>
                    </a:lnTo>
                    <a:lnTo>
                      <a:pt x="43" y="30"/>
                    </a:lnTo>
                    <a:lnTo>
                      <a:pt x="42"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2" name="Freeform 179"/>
              <p:cNvSpPr>
                <a:spLocks/>
              </p:cNvSpPr>
              <p:nvPr/>
            </p:nvSpPr>
            <p:spPr bwMode="auto">
              <a:xfrm flipH="1">
                <a:off x="3086" y="3162"/>
                <a:ext cx="88" cy="46"/>
              </a:xfrm>
              <a:custGeom>
                <a:avLst/>
                <a:gdLst>
                  <a:gd name="T0" fmla="*/ 7 w 88"/>
                  <a:gd name="T1" fmla="*/ 29 h 46"/>
                  <a:gd name="T2" fmla="*/ 41 w 88"/>
                  <a:gd name="T3" fmla="*/ 31 h 46"/>
                  <a:gd name="T4" fmla="*/ 62 w 88"/>
                  <a:gd name="T5" fmla="*/ 35 h 46"/>
                  <a:gd name="T6" fmla="*/ 62 w 88"/>
                  <a:gd name="T7" fmla="*/ 46 h 46"/>
                  <a:gd name="T8" fmla="*/ 71 w 88"/>
                  <a:gd name="T9" fmla="*/ 43 h 46"/>
                  <a:gd name="T10" fmla="*/ 71 w 88"/>
                  <a:gd name="T11" fmla="*/ 36 h 46"/>
                  <a:gd name="T12" fmla="*/ 82 w 88"/>
                  <a:gd name="T13" fmla="*/ 37 h 46"/>
                  <a:gd name="T14" fmla="*/ 88 w 88"/>
                  <a:gd name="T15" fmla="*/ 23 h 46"/>
                  <a:gd name="T16" fmla="*/ 88 w 88"/>
                  <a:gd name="T17" fmla="*/ 0 h 46"/>
                  <a:gd name="T18" fmla="*/ 80 w 88"/>
                  <a:gd name="T19" fmla="*/ 1 h 46"/>
                  <a:gd name="T20" fmla="*/ 78 w 88"/>
                  <a:gd name="T21" fmla="*/ 11 h 46"/>
                  <a:gd name="T22" fmla="*/ 81 w 88"/>
                  <a:gd name="T23" fmla="*/ 25 h 46"/>
                  <a:gd name="T24" fmla="*/ 66 w 88"/>
                  <a:gd name="T25" fmla="*/ 29 h 46"/>
                  <a:gd name="T26" fmla="*/ 58 w 88"/>
                  <a:gd name="T27" fmla="*/ 24 h 46"/>
                  <a:gd name="T28" fmla="*/ 32 w 88"/>
                  <a:gd name="T29" fmla="*/ 26 h 46"/>
                  <a:gd name="T30" fmla="*/ 9 w 88"/>
                  <a:gd name="T31" fmla="*/ 26 h 46"/>
                  <a:gd name="T32" fmla="*/ 5 w 88"/>
                  <a:gd name="T33" fmla="*/ 23 h 46"/>
                  <a:gd name="T34" fmla="*/ 0 w 88"/>
                  <a:gd name="T35" fmla="*/ 33 h 46"/>
                  <a:gd name="T36" fmla="*/ 7 w 88"/>
                  <a:gd name="T37" fmla="*/ 29 h 46"/>
                  <a:gd name="T38" fmla="*/ 7 w 88"/>
                  <a:gd name="T39" fmla="*/ 29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46"/>
                  <a:gd name="T62" fmla="*/ 88 w 88"/>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46">
                    <a:moveTo>
                      <a:pt x="7" y="29"/>
                    </a:moveTo>
                    <a:lnTo>
                      <a:pt x="41" y="31"/>
                    </a:lnTo>
                    <a:lnTo>
                      <a:pt x="62" y="35"/>
                    </a:lnTo>
                    <a:lnTo>
                      <a:pt x="62" y="46"/>
                    </a:lnTo>
                    <a:lnTo>
                      <a:pt x="71" y="43"/>
                    </a:lnTo>
                    <a:lnTo>
                      <a:pt x="71" y="36"/>
                    </a:lnTo>
                    <a:lnTo>
                      <a:pt x="82" y="37"/>
                    </a:lnTo>
                    <a:lnTo>
                      <a:pt x="88" y="23"/>
                    </a:lnTo>
                    <a:lnTo>
                      <a:pt x="88" y="0"/>
                    </a:lnTo>
                    <a:lnTo>
                      <a:pt x="80" y="1"/>
                    </a:lnTo>
                    <a:lnTo>
                      <a:pt x="78" y="11"/>
                    </a:lnTo>
                    <a:lnTo>
                      <a:pt x="81" y="25"/>
                    </a:lnTo>
                    <a:lnTo>
                      <a:pt x="66" y="29"/>
                    </a:lnTo>
                    <a:lnTo>
                      <a:pt x="58" y="24"/>
                    </a:lnTo>
                    <a:lnTo>
                      <a:pt x="32" y="26"/>
                    </a:lnTo>
                    <a:lnTo>
                      <a:pt x="9" y="26"/>
                    </a:lnTo>
                    <a:lnTo>
                      <a:pt x="5" y="23"/>
                    </a:lnTo>
                    <a:lnTo>
                      <a:pt x="0" y="33"/>
                    </a:lnTo>
                    <a:lnTo>
                      <a:pt x="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3" name="Freeform 180"/>
              <p:cNvSpPr>
                <a:spLocks/>
              </p:cNvSpPr>
              <p:nvPr/>
            </p:nvSpPr>
            <p:spPr bwMode="auto">
              <a:xfrm flipH="1">
                <a:off x="3110" y="3193"/>
                <a:ext cx="57" cy="16"/>
              </a:xfrm>
              <a:custGeom>
                <a:avLst/>
                <a:gdLst>
                  <a:gd name="T0" fmla="*/ 0 w 57"/>
                  <a:gd name="T1" fmla="*/ 0 h 16"/>
                  <a:gd name="T2" fmla="*/ 1 w 57"/>
                  <a:gd name="T3" fmla="*/ 1 h 16"/>
                  <a:gd name="T4" fmla="*/ 6 w 57"/>
                  <a:gd name="T5" fmla="*/ 5 h 16"/>
                  <a:gd name="T6" fmla="*/ 12 w 57"/>
                  <a:gd name="T7" fmla="*/ 9 h 16"/>
                  <a:gd name="T8" fmla="*/ 16 w 57"/>
                  <a:gd name="T9" fmla="*/ 13 h 16"/>
                  <a:gd name="T10" fmla="*/ 17 w 57"/>
                  <a:gd name="T11" fmla="*/ 13 h 16"/>
                  <a:gd name="T12" fmla="*/ 22 w 57"/>
                  <a:gd name="T13" fmla="*/ 13 h 16"/>
                  <a:gd name="T14" fmla="*/ 25 w 57"/>
                  <a:gd name="T15" fmla="*/ 13 h 16"/>
                  <a:gd name="T16" fmla="*/ 31 w 57"/>
                  <a:gd name="T17" fmla="*/ 14 h 16"/>
                  <a:gd name="T18" fmla="*/ 34 w 57"/>
                  <a:gd name="T19" fmla="*/ 14 h 16"/>
                  <a:gd name="T20" fmla="*/ 38 w 57"/>
                  <a:gd name="T21" fmla="*/ 15 h 16"/>
                  <a:gd name="T22" fmla="*/ 40 w 57"/>
                  <a:gd name="T23" fmla="*/ 15 h 16"/>
                  <a:gd name="T24" fmla="*/ 42 w 57"/>
                  <a:gd name="T25" fmla="*/ 15 h 16"/>
                  <a:gd name="T26" fmla="*/ 49 w 57"/>
                  <a:gd name="T27" fmla="*/ 16 h 16"/>
                  <a:gd name="T28" fmla="*/ 57 w 57"/>
                  <a:gd name="T29" fmla="*/ 13 h 16"/>
                  <a:gd name="T30" fmla="*/ 43 w 57"/>
                  <a:gd name="T31" fmla="*/ 13 h 16"/>
                  <a:gd name="T32" fmla="*/ 20 w 57"/>
                  <a:gd name="T33" fmla="*/ 8 h 16"/>
                  <a:gd name="T34" fmla="*/ 6 w 57"/>
                  <a:gd name="T35" fmla="*/ 2 h 16"/>
                  <a:gd name="T36" fmla="*/ 0 w 57"/>
                  <a:gd name="T37" fmla="*/ 0 h 16"/>
                  <a:gd name="T38" fmla="*/ 0 w 5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16"/>
                  <a:gd name="T62" fmla="*/ 57 w 57"/>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16">
                    <a:moveTo>
                      <a:pt x="0" y="0"/>
                    </a:moveTo>
                    <a:lnTo>
                      <a:pt x="1" y="1"/>
                    </a:lnTo>
                    <a:lnTo>
                      <a:pt x="6" y="5"/>
                    </a:lnTo>
                    <a:lnTo>
                      <a:pt x="12" y="9"/>
                    </a:lnTo>
                    <a:lnTo>
                      <a:pt x="16" y="13"/>
                    </a:lnTo>
                    <a:lnTo>
                      <a:pt x="17" y="13"/>
                    </a:lnTo>
                    <a:lnTo>
                      <a:pt x="22" y="13"/>
                    </a:lnTo>
                    <a:lnTo>
                      <a:pt x="25" y="13"/>
                    </a:lnTo>
                    <a:lnTo>
                      <a:pt x="31" y="14"/>
                    </a:lnTo>
                    <a:lnTo>
                      <a:pt x="34" y="14"/>
                    </a:lnTo>
                    <a:lnTo>
                      <a:pt x="38" y="15"/>
                    </a:lnTo>
                    <a:lnTo>
                      <a:pt x="40" y="15"/>
                    </a:lnTo>
                    <a:lnTo>
                      <a:pt x="42" y="15"/>
                    </a:lnTo>
                    <a:lnTo>
                      <a:pt x="49" y="16"/>
                    </a:lnTo>
                    <a:lnTo>
                      <a:pt x="57" y="13"/>
                    </a:lnTo>
                    <a:lnTo>
                      <a:pt x="43" y="13"/>
                    </a:lnTo>
                    <a:lnTo>
                      <a:pt x="20" y="8"/>
                    </a:lnTo>
                    <a:lnTo>
                      <a:pt x="6"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4" name="Freeform 181"/>
              <p:cNvSpPr>
                <a:spLocks/>
              </p:cNvSpPr>
              <p:nvPr/>
            </p:nvSpPr>
            <p:spPr bwMode="auto">
              <a:xfrm flipH="1">
                <a:off x="3103" y="3201"/>
                <a:ext cx="41" cy="51"/>
              </a:xfrm>
              <a:custGeom>
                <a:avLst/>
                <a:gdLst>
                  <a:gd name="T0" fmla="*/ 0 w 41"/>
                  <a:gd name="T1" fmla="*/ 17 h 51"/>
                  <a:gd name="T2" fmla="*/ 14 w 41"/>
                  <a:gd name="T3" fmla="*/ 21 h 51"/>
                  <a:gd name="T4" fmla="*/ 26 w 41"/>
                  <a:gd name="T5" fmla="*/ 22 h 51"/>
                  <a:gd name="T6" fmla="*/ 32 w 41"/>
                  <a:gd name="T7" fmla="*/ 20 h 51"/>
                  <a:gd name="T8" fmla="*/ 31 w 41"/>
                  <a:gd name="T9" fmla="*/ 5 h 51"/>
                  <a:gd name="T10" fmla="*/ 37 w 41"/>
                  <a:gd name="T11" fmla="*/ 0 h 51"/>
                  <a:gd name="T12" fmla="*/ 41 w 41"/>
                  <a:gd name="T13" fmla="*/ 18 h 51"/>
                  <a:gd name="T14" fmla="*/ 34 w 41"/>
                  <a:gd name="T15" fmla="*/ 29 h 51"/>
                  <a:gd name="T16" fmla="*/ 30 w 41"/>
                  <a:gd name="T17" fmla="*/ 42 h 51"/>
                  <a:gd name="T18" fmla="*/ 28 w 41"/>
                  <a:gd name="T19" fmla="*/ 51 h 51"/>
                  <a:gd name="T20" fmla="*/ 24 w 41"/>
                  <a:gd name="T21" fmla="*/ 31 h 51"/>
                  <a:gd name="T22" fmla="*/ 1 w 41"/>
                  <a:gd name="T23" fmla="*/ 34 h 51"/>
                  <a:gd name="T24" fmla="*/ 10 w 41"/>
                  <a:gd name="T25" fmla="*/ 23 h 51"/>
                  <a:gd name="T26" fmla="*/ 0 w 41"/>
                  <a:gd name="T27" fmla="*/ 17 h 51"/>
                  <a:gd name="T28" fmla="*/ 0 w 41"/>
                  <a:gd name="T29" fmla="*/ 17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51"/>
                  <a:gd name="T47" fmla="*/ 41 w 41"/>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51">
                    <a:moveTo>
                      <a:pt x="0" y="17"/>
                    </a:moveTo>
                    <a:lnTo>
                      <a:pt x="14" y="21"/>
                    </a:lnTo>
                    <a:lnTo>
                      <a:pt x="26" y="22"/>
                    </a:lnTo>
                    <a:lnTo>
                      <a:pt x="32" y="20"/>
                    </a:lnTo>
                    <a:lnTo>
                      <a:pt x="31" y="5"/>
                    </a:lnTo>
                    <a:lnTo>
                      <a:pt x="37" y="0"/>
                    </a:lnTo>
                    <a:lnTo>
                      <a:pt x="41" y="18"/>
                    </a:lnTo>
                    <a:lnTo>
                      <a:pt x="34" y="29"/>
                    </a:lnTo>
                    <a:lnTo>
                      <a:pt x="30" y="42"/>
                    </a:lnTo>
                    <a:lnTo>
                      <a:pt x="28" y="51"/>
                    </a:lnTo>
                    <a:lnTo>
                      <a:pt x="24" y="31"/>
                    </a:lnTo>
                    <a:lnTo>
                      <a:pt x="1" y="34"/>
                    </a:lnTo>
                    <a:lnTo>
                      <a:pt x="10" y="23"/>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5" name="Freeform 182"/>
              <p:cNvSpPr>
                <a:spLocks/>
              </p:cNvSpPr>
              <p:nvPr/>
            </p:nvSpPr>
            <p:spPr bwMode="auto">
              <a:xfrm flipH="1">
                <a:off x="3038" y="3092"/>
                <a:ext cx="272" cy="212"/>
              </a:xfrm>
              <a:custGeom>
                <a:avLst/>
                <a:gdLst>
                  <a:gd name="T0" fmla="*/ 237 w 272"/>
                  <a:gd name="T1" fmla="*/ 94 h 212"/>
                  <a:gd name="T2" fmla="*/ 231 w 272"/>
                  <a:gd name="T3" fmla="*/ 105 h 212"/>
                  <a:gd name="T4" fmla="*/ 223 w 272"/>
                  <a:gd name="T5" fmla="*/ 124 h 212"/>
                  <a:gd name="T6" fmla="*/ 218 w 272"/>
                  <a:gd name="T7" fmla="*/ 131 h 212"/>
                  <a:gd name="T8" fmla="*/ 209 w 272"/>
                  <a:gd name="T9" fmla="*/ 143 h 212"/>
                  <a:gd name="T10" fmla="*/ 199 w 272"/>
                  <a:gd name="T11" fmla="*/ 156 h 212"/>
                  <a:gd name="T12" fmla="*/ 195 w 272"/>
                  <a:gd name="T13" fmla="*/ 161 h 212"/>
                  <a:gd name="T14" fmla="*/ 190 w 272"/>
                  <a:gd name="T15" fmla="*/ 173 h 212"/>
                  <a:gd name="T16" fmla="*/ 188 w 272"/>
                  <a:gd name="T17" fmla="*/ 181 h 212"/>
                  <a:gd name="T18" fmla="*/ 183 w 272"/>
                  <a:gd name="T19" fmla="*/ 187 h 212"/>
                  <a:gd name="T20" fmla="*/ 175 w 272"/>
                  <a:gd name="T21" fmla="*/ 202 h 212"/>
                  <a:gd name="T22" fmla="*/ 166 w 272"/>
                  <a:gd name="T23" fmla="*/ 207 h 212"/>
                  <a:gd name="T24" fmla="*/ 154 w 272"/>
                  <a:gd name="T25" fmla="*/ 211 h 212"/>
                  <a:gd name="T26" fmla="*/ 125 w 272"/>
                  <a:gd name="T27" fmla="*/ 208 h 212"/>
                  <a:gd name="T28" fmla="*/ 100 w 272"/>
                  <a:gd name="T29" fmla="*/ 202 h 212"/>
                  <a:gd name="T30" fmla="*/ 100 w 272"/>
                  <a:gd name="T31" fmla="*/ 181 h 212"/>
                  <a:gd name="T32" fmla="*/ 89 w 272"/>
                  <a:gd name="T33" fmla="*/ 173 h 212"/>
                  <a:gd name="T34" fmla="*/ 76 w 272"/>
                  <a:gd name="T35" fmla="*/ 164 h 212"/>
                  <a:gd name="T36" fmla="*/ 58 w 272"/>
                  <a:gd name="T37" fmla="*/ 151 h 212"/>
                  <a:gd name="T38" fmla="*/ 46 w 272"/>
                  <a:gd name="T39" fmla="*/ 142 h 212"/>
                  <a:gd name="T40" fmla="*/ 38 w 272"/>
                  <a:gd name="T41" fmla="*/ 135 h 212"/>
                  <a:gd name="T42" fmla="*/ 32 w 272"/>
                  <a:gd name="T43" fmla="*/ 124 h 212"/>
                  <a:gd name="T44" fmla="*/ 23 w 272"/>
                  <a:gd name="T45" fmla="*/ 109 h 212"/>
                  <a:gd name="T46" fmla="*/ 14 w 272"/>
                  <a:gd name="T47" fmla="*/ 94 h 212"/>
                  <a:gd name="T48" fmla="*/ 7 w 272"/>
                  <a:gd name="T49" fmla="*/ 80 h 212"/>
                  <a:gd name="T50" fmla="*/ 23 w 272"/>
                  <a:gd name="T51" fmla="*/ 99 h 212"/>
                  <a:gd name="T52" fmla="*/ 27 w 272"/>
                  <a:gd name="T53" fmla="*/ 108 h 212"/>
                  <a:gd name="T54" fmla="*/ 38 w 272"/>
                  <a:gd name="T55" fmla="*/ 128 h 212"/>
                  <a:gd name="T56" fmla="*/ 52 w 272"/>
                  <a:gd name="T57" fmla="*/ 142 h 212"/>
                  <a:gd name="T58" fmla="*/ 67 w 272"/>
                  <a:gd name="T59" fmla="*/ 151 h 212"/>
                  <a:gd name="T60" fmla="*/ 81 w 272"/>
                  <a:gd name="T61" fmla="*/ 161 h 212"/>
                  <a:gd name="T62" fmla="*/ 95 w 272"/>
                  <a:gd name="T63" fmla="*/ 170 h 212"/>
                  <a:gd name="T64" fmla="*/ 109 w 272"/>
                  <a:gd name="T65" fmla="*/ 178 h 212"/>
                  <a:gd name="T66" fmla="*/ 116 w 272"/>
                  <a:gd name="T67" fmla="*/ 180 h 212"/>
                  <a:gd name="T68" fmla="*/ 135 w 272"/>
                  <a:gd name="T69" fmla="*/ 186 h 212"/>
                  <a:gd name="T70" fmla="*/ 151 w 272"/>
                  <a:gd name="T71" fmla="*/ 191 h 212"/>
                  <a:gd name="T72" fmla="*/ 168 w 272"/>
                  <a:gd name="T73" fmla="*/ 192 h 212"/>
                  <a:gd name="T74" fmla="*/ 179 w 272"/>
                  <a:gd name="T75" fmla="*/ 182 h 212"/>
                  <a:gd name="T76" fmla="*/ 188 w 272"/>
                  <a:gd name="T77" fmla="*/ 164 h 212"/>
                  <a:gd name="T78" fmla="*/ 194 w 272"/>
                  <a:gd name="T79" fmla="*/ 157 h 212"/>
                  <a:gd name="T80" fmla="*/ 200 w 272"/>
                  <a:gd name="T81" fmla="*/ 145 h 212"/>
                  <a:gd name="T82" fmla="*/ 214 w 272"/>
                  <a:gd name="T83" fmla="*/ 125 h 212"/>
                  <a:gd name="T84" fmla="*/ 222 w 272"/>
                  <a:gd name="T85" fmla="*/ 113 h 212"/>
                  <a:gd name="T86" fmla="*/ 227 w 272"/>
                  <a:gd name="T87" fmla="*/ 102 h 212"/>
                  <a:gd name="T88" fmla="*/ 218 w 272"/>
                  <a:gd name="T89" fmla="*/ 102 h 212"/>
                  <a:gd name="T90" fmla="*/ 227 w 272"/>
                  <a:gd name="T91" fmla="*/ 83 h 212"/>
                  <a:gd name="T92" fmla="*/ 239 w 272"/>
                  <a:gd name="T93" fmla="*/ 73 h 212"/>
                  <a:gd name="T94" fmla="*/ 252 w 272"/>
                  <a:gd name="T95" fmla="*/ 64 h 212"/>
                  <a:gd name="T96" fmla="*/ 257 w 272"/>
                  <a:gd name="T97" fmla="*/ 51 h 212"/>
                  <a:gd name="T98" fmla="*/ 263 w 272"/>
                  <a:gd name="T99" fmla="*/ 37 h 212"/>
                  <a:gd name="T100" fmla="*/ 268 w 272"/>
                  <a:gd name="T101" fmla="*/ 3 h 2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2"/>
                  <a:gd name="T154" fmla="*/ 0 h 212"/>
                  <a:gd name="T155" fmla="*/ 272 w 272"/>
                  <a:gd name="T156" fmla="*/ 212 h 2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2" h="212">
                    <a:moveTo>
                      <a:pt x="272" y="0"/>
                    </a:moveTo>
                    <a:lnTo>
                      <a:pt x="268" y="53"/>
                    </a:lnTo>
                    <a:lnTo>
                      <a:pt x="237" y="94"/>
                    </a:lnTo>
                    <a:lnTo>
                      <a:pt x="234" y="95"/>
                    </a:lnTo>
                    <a:lnTo>
                      <a:pt x="233" y="99"/>
                    </a:lnTo>
                    <a:lnTo>
                      <a:pt x="231" y="105"/>
                    </a:lnTo>
                    <a:lnTo>
                      <a:pt x="229" y="110"/>
                    </a:lnTo>
                    <a:lnTo>
                      <a:pt x="225" y="117"/>
                    </a:lnTo>
                    <a:lnTo>
                      <a:pt x="223" y="124"/>
                    </a:lnTo>
                    <a:lnTo>
                      <a:pt x="221" y="127"/>
                    </a:lnTo>
                    <a:lnTo>
                      <a:pt x="220" y="130"/>
                    </a:lnTo>
                    <a:lnTo>
                      <a:pt x="218" y="131"/>
                    </a:lnTo>
                    <a:lnTo>
                      <a:pt x="217" y="135"/>
                    </a:lnTo>
                    <a:lnTo>
                      <a:pt x="212" y="139"/>
                    </a:lnTo>
                    <a:lnTo>
                      <a:pt x="209" y="143"/>
                    </a:lnTo>
                    <a:lnTo>
                      <a:pt x="206" y="148"/>
                    </a:lnTo>
                    <a:lnTo>
                      <a:pt x="201" y="152"/>
                    </a:lnTo>
                    <a:lnTo>
                      <a:pt x="199" y="156"/>
                    </a:lnTo>
                    <a:lnTo>
                      <a:pt x="198" y="158"/>
                    </a:lnTo>
                    <a:lnTo>
                      <a:pt x="196" y="159"/>
                    </a:lnTo>
                    <a:lnTo>
                      <a:pt x="195" y="161"/>
                    </a:lnTo>
                    <a:lnTo>
                      <a:pt x="194" y="165"/>
                    </a:lnTo>
                    <a:lnTo>
                      <a:pt x="192" y="170"/>
                    </a:lnTo>
                    <a:lnTo>
                      <a:pt x="190" y="173"/>
                    </a:lnTo>
                    <a:lnTo>
                      <a:pt x="188" y="178"/>
                    </a:lnTo>
                    <a:lnTo>
                      <a:pt x="188" y="180"/>
                    </a:lnTo>
                    <a:lnTo>
                      <a:pt x="188" y="181"/>
                    </a:lnTo>
                    <a:lnTo>
                      <a:pt x="187" y="181"/>
                    </a:lnTo>
                    <a:lnTo>
                      <a:pt x="185" y="184"/>
                    </a:lnTo>
                    <a:lnTo>
                      <a:pt x="183" y="187"/>
                    </a:lnTo>
                    <a:lnTo>
                      <a:pt x="181" y="192"/>
                    </a:lnTo>
                    <a:lnTo>
                      <a:pt x="177" y="196"/>
                    </a:lnTo>
                    <a:lnTo>
                      <a:pt x="175" y="202"/>
                    </a:lnTo>
                    <a:lnTo>
                      <a:pt x="171" y="205"/>
                    </a:lnTo>
                    <a:lnTo>
                      <a:pt x="169" y="207"/>
                    </a:lnTo>
                    <a:lnTo>
                      <a:pt x="166" y="207"/>
                    </a:lnTo>
                    <a:lnTo>
                      <a:pt x="163" y="208"/>
                    </a:lnTo>
                    <a:lnTo>
                      <a:pt x="158" y="209"/>
                    </a:lnTo>
                    <a:lnTo>
                      <a:pt x="154" y="211"/>
                    </a:lnTo>
                    <a:lnTo>
                      <a:pt x="147" y="211"/>
                    </a:lnTo>
                    <a:lnTo>
                      <a:pt x="145" y="212"/>
                    </a:lnTo>
                    <a:lnTo>
                      <a:pt x="125" y="208"/>
                    </a:lnTo>
                    <a:lnTo>
                      <a:pt x="123" y="200"/>
                    </a:lnTo>
                    <a:lnTo>
                      <a:pt x="109" y="196"/>
                    </a:lnTo>
                    <a:lnTo>
                      <a:pt x="100" y="202"/>
                    </a:lnTo>
                    <a:lnTo>
                      <a:pt x="103" y="183"/>
                    </a:lnTo>
                    <a:lnTo>
                      <a:pt x="101" y="183"/>
                    </a:lnTo>
                    <a:lnTo>
                      <a:pt x="100" y="181"/>
                    </a:lnTo>
                    <a:lnTo>
                      <a:pt x="98" y="180"/>
                    </a:lnTo>
                    <a:lnTo>
                      <a:pt x="93" y="178"/>
                    </a:lnTo>
                    <a:lnTo>
                      <a:pt x="89" y="173"/>
                    </a:lnTo>
                    <a:lnTo>
                      <a:pt x="84" y="171"/>
                    </a:lnTo>
                    <a:lnTo>
                      <a:pt x="80" y="168"/>
                    </a:lnTo>
                    <a:lnTo>
                      <a:pt x="76" y="164"/>
                    </a:lnTo>
                    <a:lnTo>
                      <a:pt x="69" y="160"/>
                    </a:lnTo>
                    <a:lnTo>
                      <a:pt x="64" y="156"/>
                    </a:lnTo>
                    <a:lnTo>
                      <a:pt x="58" y="151"/>
                    </a:lnTo>
                    <a:lnTo>
                      <a:pt x="54" y="149"/>
                    </a:lnTo>
                    <a:lnTo>
                      <a:pt x="49" y="145"/>
                    </a:lnTo>
                    <a:lnTo>
                      <a:pt x="46" y="142"/>
                    </a:lnTo>
                    <a:lnTo>
                      <a:pt x="43" y="139"/>
                    </a:lnTo>
                    <a:lnTo>
                      <a:pt x="41" y="138"/>
                    </a:lnTo>
                    <a:lnTo>
                      <a:pt x="38" y="135"/>
                    </a:lnTo>
                    <a:lnTo>
                      <a:pt x="36" y="131"/>
                    </a:lnTo>
                    <a:lnTo>
                      <a:pt x="34" y="127"/>
                    </a:lnTo>
                    <a:lnTo>
                      <a:pt x="32" y="124"/>
                    </a:lnTo>
                    <a:lnTo>
                      <a:pt x="28" y="119"/>
                    </a:lnTo>
                    <a:lnTo>
                      <a:pt x="26" y="114"/>
                    </a:lnTo>
                    <a:lnTo>
                      <a:pt x="23" y="109"/>
                    </a:lnTo>
                    <a:lnTo>
                      <a:pt x="21" y="105"/>
                    </a:lnTo>
                    <a:lnTo>
                      <a:pt x="17" y="99"/>
                    </a:lnTo>
                    <a:lnTo>
                      <a:pt x="14" y="94"/>
                    </a:lnTo>
                    <a:lnTo>
                      <a:pt x="12" y="90"/>
                    </a:lnTo>
                    <a:lnTo>
                      <a:pt x="11" y="86"/>
                    </a:lnTo>
                    <a:lnTo>
                      <a:pt x="7" y="80"/>
                    </a:lnTo>
                    <a:lnTo>
                      <a:pt x="6" y="79"/>
                    </a:lnTo>
                    <a:lnTo>
                      <a:pt x="0" y="60"/>
                    </a:lnTo>
                    <a:lnTo>
                      <a:pt x="23" y="99"/>
                    </a:lnTo>
                    <a:lnTo>
                      <a:pt x="25" y="103"/>
                    </a:lnTo>
                    <a:lnTo>
                      <a:pt x="27" y="108"/>
                    </a:lnTo>
                    <a:lnTo>
                      <a:pt x="30" y="114"/>
                    </a:lnTo>
                    <a:lnTo>
                      <a:pt x="34" y="120"/>
                    </a:lnTo>
                    <a:lnTo>
                      <a:pt x="38" y="128"/>
                    </a:lnTo>
                    <a:lnTo>
                      <a:pt x="44" y="135"/>
                    </a:lnTo>
                    <a:lnTo>
                      <a:pt x="51" y="140"/>
                    </a:lnTo>
                    <a:lnTo>
                      <a:pt x="52" y="142"/>
                    </a:lnTo>
                    <a:lnTo>
                      <a:pt x="57" y="146"/>
                    </a:lnTo>
                    <a:lnTo>
                      <a:pt x="61" y="148"/>
                    </a:lnTo>
                    <a:lnTo>
                      <a:pt x="67" y="151"/>
                    </a:lnTo>
                    <a:lnTo>
                      <a:pt x="71" y="154"/>
                    </a:lnTo>
                    <a:lnTo>
                      <a:pt x="77" y="158"/>
                    </a:lnTo>
                    <a:lnTo>
                      <a:pt x="81" y="161"/>
                    </a:lnTo>
                    <a:lnTo>
                      <a:pt x="87" y="164"/>
                    </a:lnTo>
                    <a:lnTo>
                      <a:pt x="91" y="167"/>
                    </a:lnTo>
                    <a:lnTo>
                      <a:pt x="95" y="170"/>
                    </a:lnTo>
                    <a:lnTo>
                      <a:pt x="100" y="172"/>
                    </a:lnTo>
                    <a:lnTo>
                      <a:pt x="104" y="174"/>
                    </a:lnTo>
                    <a:lnTo>
                      <a:pt x="109" y="178"/>
                    </a:lnTo>
                    <a:lnTo>
                      <a:pt x="112" y="179"/>
                    </a:lnTo>
                    <a:lnTo>
                      <a:pt x="116" y="180"/>
                    </a:lnTo>
                    <a:lnTo>
                      <a:pt x="122" y="182"/>
                    </a:lnTo>
                    <a:lnTo>
                      <a:pt x="129" y="185"/>
                    </a:lnTo>
                    <a:lnTo>
                      <a:pt x="135" y="186"/>
                    </a:lnTo>
                    <a:lnTo>
                      <a:pt x="142" y="189"/>
                    </a:lnTo>
                    <a:lnTo>
                      <a:pt x="146" y="190"/>
                    </a:lnTo>
                    <a:lnTo>
                      <a:pt x="151" y="191"/>
                    </a:lnTo>
                    <a:lnTo>
                      <a:pt x="155" y="192"/>
                    </a:lnTo>
                    <a:lnTo>
                      <a:pt x="160" y="192"/>
                    </a:lnTo>
                    <a:lnTo>
                      <a:pt x="168" y="192"/>
                    </a:lnTo>
                    <a:lnTo>
                      <a:pt x="174" y="190"/>
                    </a:lnTo>
                    <a:lnTo>
                      <a:pt x="176" y="186"/>
                    </a:lnTo>
                    <a:lnTo>
                      <a:pt x="179" y="182"/>
                    </a:lnTo>
                    <a:lnTo>
                      <a:pt x="183" y="176"/>
                    </a:lnTo>
                    <a:lnTo>
                      <a:pt x="187" y="171"/>
                    </a:lnTo>
                    <a:lnTo>
                      <a:pt x="188" y="164"/>
                    </a:lnTo>
                    <a:lnTo>
                      <a:pt x="190" y="161"/>
                    </a:lnTo>
                    <a:lnTo>
                      <a:pt x="192" y="157"/>
                    </a:lnTo>
                    <a:lnTo>
                      <a:pt x="194" y="157"/>
                    </a:lnTo>
                    <a:lnTo>
                      <a:pt x="195" y="154"/>
                    </a:lnTo>
                    <a:lnTo>
                      <a:pt x="197" y="150"/>
                    </a:lnTo>
                    <a:lnTo>
                      <a:pt x="200" y="145"/>
                    </a:lnTo>
                    <a:lnTo>
                      <a:pt x="206" y="139"/>
                    </a:lnTo>
                    <a:lnTo>
                      <a:pt x="209" y="131"/>
                    </a:lnTo>
                    <a:lnTo>
                      <a:pt x="214" y="125"/>
                    </a:lnTo>
                    <a:lnTo>
                      <a:pt x="218" y="119"/>
                    </a:lnTo>
                    <a:lnTo>
                      <a:pt x="220" y="116"/>
                    </a:lnTo>
                    <a:lnTo>
                      <a:pt x="222" y="113"/>
                    </a:lnTo>
                    <a:lnTo>
                      <a:pt x="223" y="108"/>
                    </a:lnTo>
                    <a:lnTo>
                      <a:pt x="224" y="105"/>
                    </a:lnTo>
                    <a:lnTo>
                      <a:pt x="227" y="102"/>
                    </a:lnTo>
                    <a:lnTo>
                      <a:pt x="229" y="95"/>
                    </a:lnTo>
                    <a:lnTo>
                      <a:pt x="231" y="93"/>
                    </a:lnTo>
                    <a:lnTo>
                      <a:pt x="218" y="102"/>
                    </a:lnTo>
                    <a:lnTo>
                      <a:pt x="223" y="85"/>
                    </a:lnTo>
                    <a:lnTo>
                      <a:pt x="223" y="84"/>
                    </a:lnTo>
                    <a:lnTo>
                      <a:pt x="227" y="83"/>
                    </a:lnTo>
                    <a:lnTo>
                      <a:pt x="230" y="79"/>
                    </a:lnTo>
                    <a:lnTo>
                      <a:pt x="234" y="76"/>
                    </a:lnTo>
                    <a:lnTo>
                      <a:pt x="239" y="73"/>
                    </a:lnTo>
                    <a:lnTo>
                      <a:pt x="244" y="70"/>
                    </a:lnTo>
                    <a:lnTo>
                      <a:pt x="248" y="65"/>
                    </a:lnTo>
                    <a:lnTo>
                      <a:pt x="252" y="64"/>
                    </a:lnTo>
                    <a:lnTo>
                      <a:pt x="253" y="60"/>
                    </a:lnTo>
                    <a:lnTo>
                      <a:pt x="255" y="57"/>
                    </a:lnTo>
                    <a:lnTo>
                      <a:pt x="257" y="51"/>
                    </a:lnTo>
                    <a:lnTo>
                      <a:pt x="261" y="46"/>
                    </a:lnTo>
                    <a:lnTo>
                      <a:pt x="262" y="40"/>
                    </a:lnTo>
                    <a:lnTo>
                      <a:pt x="263" y="37"/>
                    </a:lnTo>
                    <a:lnTo>
                      <a:pt x="264" y="35"/>
                    </a:lnTo>
                    <a:lnTo>
                      <a:pt x="265" y="33"/>
                    </a:lnTo>
                    <a:lnTo>
                      <a:pt x="268" y="3"/>
                    </a:lnTo>
                    <a:lnTo>
                      <a:pt x="2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6" name="Freeform 183"/>
              <p:cNvSpPr>
                <a:spLocks/>
              </p:cNvSpPr>
              <p:nvPr/>
            </p:nvSpPr>
            <p:spPr bwMode="auto">
              <a:xfrm flipH="1">
                <a:off x="3328" y="3030"/>
                <a:ext cx="30" cy="32"/>
              </a:xfrm>
              <a:custGeom>
                <a:avLst/>
                <a:gdLst>
                  <a:gd name="T0" fmla="*/ 0 w 30"/>
                  <a:gd name="T1" fmla="*/ 2 h 32"/>
                  <a:gd name="T2" fmla="*/ 1 w 30"/>
                  <a:gd name="T3" fmla="*/ 12 h 32"/>
                  <a:gd name="T4" fmla="*/ 6 w 30"/>
                  <a:gd name="T5" fmla="*/ 16 h 32"/>
                  <a:gd name="T6" fmla="*/ 16 w 30"/>
                  <a:gd name="T7" fmla="*/ 17 h 32"/>
                  <a:gd name="T8" fmla="*/ 16 w 30"/>
                  <a:gd name="T9" fmla="*/ 20 h 32"/>
                  <a:gd name="T10" fmla="*/ 18 w 30"/>
                  <a:gd name="T11" fmla="*/ 24 h 32"/>
                  <a:gd name="T12" fmla="*/ 19 w 30"/>
                  <a:gd name="T13" fmla="*/ 29 h 32"/>
                  <a:gd name="T14" fmla="*/ 22 w 30"/>
                  <a:gd name="T15" fmla="*/ 32 h 32"/>
                  <a:gd name="T16" fmla="*/ 27 w 30"/>
                  <a:gd name="T17" fmla="*/ 31 h 32"/>
                  <a:gd name="T18" fmla="*/ 30 w 30"/>
                  <a:gd name="T19" fmla="*/ 31 h 32"/>
                  <a:gd name="T20" fmla="*/ 30 w 30"/>
                  <a:gd name="T21" fmla="*/ 23 h 32"/>
                  <a:gd name="T22" fmla="*/ 17 w 30"/>
                  <a:gd name="T23" fmla="*/ 12 h 32"/>
                  <a:gd name="T24" fmla="*/ 16 w 30"/>
                  <a:gd name="T25" fmla="*/ 5 h 32"/>
                  <a:gd name="T26" fmla="*/ 11 w 30"/>
                  <a:gd name="T27" fmla="*/ 14 h 32"/>
                  <a:gd name="T28" fmla="*/ 6 w 30"/>
                  <a:gd name="T29" fmla="*/ 9 h 32"/>
                  <a:gd name="T30" fmla="*/ 6 w 30"/>
                  <a:gd name="T31" fmla="*/ 0 h 32"/>
                  <a:gd name="T32" fmla="*/ 0 w 30"/>
                  <a:gd name="T33" fmla="*/ 2 h 32"/>
                  <a:gd name="T34" fmla="*/ 0 w 30"/>
                  <a:gd name="T35" fmla="*/ 2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2"/>
                  <a:gd name="T56" fmla="*/ 30 w 30"/>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2">
                    <a:moveTo>
                      <a:pt x="0" y="2"/>
                    </a:moveTo>
                    <a:lnTo>
                      <a:pt x="1" y="12"/>
                    </a:lnTo>
                    <a:lnTo>
                      <a:pt x="6" y="16"/>
                    </a:lnTo>
                    <a:lnTo>
                      <a:pt x="16" y="17"/>
                    </a:lnTo>
                    <a:lnTo>
                      <a:pt x="16" y="20"/>
                    </a:lnTo>
                    <a:lnTo>
                      <a:pt x="18" y="24"/>
                    </a:lnTo>
                    <a:lnTo>
                      <a:pt x="19" y="29"/>
                    </a:lnTo>
                    <a:lnTo>
                      <a:pt x="22" y="32"/>
                    </a:lnTo>
                    <a:lnTo>
                      <a:pt x="27" y="31"/>
                    </a:lnTo>
                    <a:lnTo>
                      <a:pt x="30" y="31"/>
                    </a:lnTo>
                    <a:lnTo>
                      <a:pt x="30" y="23"/>
                    </a:lnTo>
                    <a:lnTo>
                      <a:pt x="17" y="12"/>
                    </a:lnTo>
                    <a:lnTo>
                      <a:pt x="16" y="5"/>
                    </a:lnTo>
                    <a:lnTo>
                      <a:pt x="11" y="14"/>
                    </a:lnTo>
                    <a:lnTo>
                      <a:pt x="6" y="9"/>
                    </a:lnTo>
                    <a:lnTo>
                      <a:pt x="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7" name="Freeform 184"/>
              <p:cNvSpPr>
                <a:spLocks/>
              </p:cNvSpPr>
              <p:nvPr/>
            </p:nvSpPr>
            <p:spPr bwMode="auto">
              <a:xfrm flipH="1">
                <a:off x="3357" y="3024"/>
                <a:ext cx="16" cy="41"/>
              </a:xfrm>
              <a:custGeom>
                <a:avLst/>
                <a:gdLst>
                  <a:gd name="T0" fmla="*/ 9 w 16"/>
                  <a:gd name="T1" fmla="*/ 0 h 41"/>
                  <a:gd name="T2" fmla="*/ 7 w 16"/>
                  <a:gd name="T3" fmla="*/ 1 h 41"/>
                  <a:gd name="T4" fmla="*/ 6 w 16"/>
                  <a:gd name="T5" fmla="*/ 9 h 41"/>
                  <a:gd name="T6" fmla="*/ 6 w 16"/>
                  <a:gd name="T7" fmla="*/ 12 h 41"/>
                  <a:gd name="T8" fmla="*/ 5 w 16"/>
                  <a:gd name="T9" fmla="*/ 16 h 41"/>
                  <a:gd name="T10" fmla="*/ 5 w 16"/>
                  <a:gd name="T11" fmla="*/ 19 h 41"/>
                  <a:gd name="T12" fmla="*/ 6 w 16"/>
                  <a:gd name="T13" fmla="*/ 22 h 41"/>
                  <a:gd name="T14" fmla="*/ 7 w 16"/>
                  <a:gd name="T15" fmla="*/ 28 h 41"/>
                  <a:gd name="T16" fmla="*/ 11 w 16"/>
                  <a:gd name="T17" fmla="*/ 33 h 41"/>
                  <a:gd name="T18" fmla="*/ 14 w 16"/>
                  <a:gd name="T19" fmla="*/ 39 h 41"/>
                  <a:gd name="T20" fmla="*/ 16 w 16"/>
                  <a:gd name="T21" fmla="*/ 41 h 41"/>
                  <a:gd name="T22" fmla="*/ 14 w 16"/>
                  <a:gd name="T23" fmla="*/ 39 h 41"/>
                  <a:gd name="T24" fmla="*/ 9 w 16"/>
                  <a:gd name="T25" fmla="*/ 34 h 41"/>
                  <a:gd name="T26" fmla="*/ 2 w 16"/>
                  <a:gd name="T27" fmla="*/ 28 h 41"/>
                  <a:gd name="T28" fmla="*/ 0 w 16"/>
                  <a:gd name="T29" fmla="*/ 22 h 41"/>
                  <a:gd name="T30" fmla="*/ 0 w 16"/>
                  <a:gd name="T31" fmla="*/ 16 h 41"/>
                  <a:gd name="T32" fmla="*/ 1 w 16"/>
                  <a:gd name="T33" fmla="*/ 9 h 41"/>
                  <a:gd name="T34" fmla="*/ 1 w 16"/>
                  <a:gd name="T35" fmla="*/ 6 h 41"/>
                  <a:gd name="T36" fmla="*/ 2 w 16"/>
                  <a:gd name="T37" fmla="*/ 4 h 41"/>
                  <a:gd name="T38" fmla="*/ 9 w 16"/>
                  <a:gd name="T39" fmla="*/ 0 h 41"/>
                  <a:gd name="T40" fmla="*/ 9 w 16"/>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41"/>
                  <a:gd name="T65" fmla="*/ 16 w 16"/>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41">
                    <a:moveTo>
                      <a:pt x="9" y="0"/>
                    </a:moveTo>
                    <a:lnTo>
                      <a:pt x="7" y="1"/>
                    </a:lnTo>
                    <a:lnTo>
                      <a:pt x="6" y="9"/>
                    </a:lnTo>
                    <a:lnTo>
                      <a:pt x="6" y="12"/>
                    </a:lnTo>
                    <a:lnTo>
                      <a:pt x="5" y="16"/>
                    </a:lnTo>
                    <a:lnTo>
                      <a:pt x="5" y="19"/>
                    </a:lnTo>
                    <a:lnTo>
                      <a:pt x="6" y="22"/>
                    </a:lnTo>
                    <a:lnTo>
                      <a:pt x="7" y="28"/>
                    </a:lnTo>
                    <a:lnTo>
                      <a:pt x="11" y="33"/>
                    </a:lnTo>
                    <a:lnTo>
                      <a:pt x="14" y="39"/>
                    </a:lnTo>
                    <a:lnTo>
                      <a:pt x="16" y="41"/>
                    </a:lnTo>
                    <a:lnTo>
                      <a:pt x="14" y="39"/>
                    </a:lnTo>
                    <a:lnTo>
                      <a:pt x="9" y="34"/>
                    </a:lnTo>
                    <a:lnTo>
                      <a:pt x="2" y="28"/>
                    </a:lnTo>
                    <a:lnTo>
                      <a:pt x="0" y="22"/>
                    </a:lnTo>
                    <a:lnTo>
                      <a:pt x="0" y="16"/>
                    </a:lnTo>
                    <a:lnTo>
                      <a:pt x="1" y="9"/>
                    </a:lnTo>
                    <a:lnTo>
                      <a:pt x="1" y="6"/>
                    </a:lnTo>
                    <a:lnTo>
                      <a:pt x="2" y="4"/>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8" name="Freeform 185"/>
              <p:cNvSpPr>
                <a:spLocks/>
              </p:cNvSpPr>
              <p:nvPr/>
            </p:nvSpPr>
            <p:spPr bwMode="auto">
              <a:xfrm flipH="1">
                <a:off x="3315" y="3086"/>
                <a:ext cx="48" cy="44"/>
              </a:xfrm>
              <a:custGeom>
                <a:avLst/>
                <a:gdLst>
                  <a:gd name="T0" fmla="*/ 6 w 48"/>
                  <a:gd name="T1" fmla="*/ 6 h 44"/>
                  <a:gd name="T2" fmla="*/ 7 w 48"/>
                  <a:gd name="T3" fmla="*/ 6 h 44"/>
                  <a:gd name="T4" fmla="*/ 11 w 48"/>
                  <a:gd name="T5" fmla="*/ 9 h 44"/>
                  <a:gd name="T6" fmla="*/ 14 w 48"/>
                  <a:gd name="T7" fmla="*/ 9 h 44"/>
                  <a:gd name="T8" fmla="*/ 18 w 48"/>
                  <a:gd name="T9" fmla="*/ 11 h 44"/>
                  <a:gd name="T10" fmla="*/ 20 w 48"/>
                  <a:gd name="T11" fmla="*/ 11 h 44"/>
                  <a:gd name="T12" fmla="*/ 22 w 48"/>
                  <a:gd name="T13" fmla="*/ 11 h 44"/>
                  <a:gd name="T14" fmla="*/ 26 w 48"/>
                  <a:gd name="T15" fmla="*/ 11 h 44"/>
                  <a:gd name="T16" fmla="*/ 29 w 48"/>
                  <a:gd name="T17" fmla="*/ 11 h 44"/>
                  <a:gd name="T18" fmla="*/ 35 w 48"/>
                  <a:gd name="T19" fmla="*/ 11 h 44"/>
                  <a:gd name="T20" fmla="*/ 39 w 48"/>
                  <a:gd name="T21" fmla="*/ 11 h 44"/>
                  <a:gd name="T22" fmla="*/ 45 w 48"/>
                  <a:gd name="T23" fmla="*/ 14 h 44"/>
                  <a:gd name="T24" fmla="*/ 48 w 48"/>
                  <a:gd name="T25" fmla="*/ 44 h 44"/>
                  <a:gd name="T26" fmla="*/ 47 w 48"/>
                  <a:gd name="T27" fmla="*/ 43 h 44"/>
                  <a:gd name="T28" fmla="*/ 46 w 48"/>
                  <a:gd name="T29" fmla="*/ 39 h 44"/>
                  <a:gd name="T30" fmla="*/ 45 w 48"/>
                  <a:gd name="T31" fmla="*/ 35 h 44"/>
                  <a:gd name="T32" fmla="*/ 43 w 48"/>
                  <a:gd name="T33" fmla="*/ 31 h 44"/>
                  <a:gd name="T34" fmla="*/ 40 w 48"/>
                  <a:gd name="T35" fmla="*/ 25 h 44"/>
                  <a:gd name="T36" fmla="*/ 39 w 48"/>
                  <a:gd name="T37" fmla="*/ 22 h 44"/>
                  <a:gd name="T38" fmla="*/ 37 w 48"/>
                  <a:gd name="T39" fmla="*/ 17 h 44"/>
                  <a:gd name="T40" fmla="*/ 36 w 48"/>
                  <a:gd name="T41" fmla="*/ 16 h 44"/>
                  <a:gd name="T42" fmla="*/ 34 w 48"/>
                  <a:gd name="T43" fmla="*/ 15 h 44"/>
                  <a:gd name="T44" fmla="*/ 31 w 48"/>
                  <a:gd name="T45" fmla="*/ 14 h 44"/>
                  <a:gd name="T46" fmla="*/ 26 w 48"/>
                  <a:gd name="T47" fmla="*/ 14 h 44"/>
                  <a:gd name="T48" fmla="*/ 22 w 48"/>
                  <a:gd name="T49" fmla="*/ 14 h 44"/>
                  <a:gd name="T50" fmla="*/ 18 w 48"/>
                  <a:gd name="T51" fmla="*/ 14 h 44"/>
                  <a:gd name="T52" fmla="*/ 15 w 48"/>
                  <a:gd name="T53" fmla="*/ 14 h 44"/>
                  <a:gd name="T54" fmla="*/ 12 w 48"/>
                  <a:gd name="T55" fmla="*/ 14 h 44"/>
                  <a:gd name="T56" fmla="*/ 11 w 48"/>
                  <a:gd name="T57" fmla="*/ 14 h 44"/>
                  <a:gd name="T58" fmla="*/ 7 w 48"/>
                  <a:gd name="T59" fmla="*/ 30 h 44"/>
                  <a:gd name="T60" fmla="*/ 0 w 48"/>
                  <a:gd name="T61" fmla="*/ 0 h 44"/>
                  <a:gd name="T62" fmla="*/ 6 w 48"/>
                  <a:gd name="T63" fmla="*/ 6 h 44"/>
                  <a:gd name="T64" fmla="*/ 6 w 48"/>
                  <a:gd name="T65" fmla="*/ 6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4"/>
                  <a:gd name="T101" fmla="*/ 48 w 48"/>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4">
                    <a:moveTo>
                      <a:pt x="6" y="6"/>
                    </a:moveTo>
                    <a:lnTo>
                      <a:pt x="7" y="6"/>
                    </a:lnTo>
                    <a:lnTo>
                      <a:pt x="11" y="9"/>
                    </a:lnTo>
                    <a:lnTo>
                      <a:pt x="14" y="9"/>
                    </a:lnTo>
                    <a:lnTo>
                      <a:pt x="18" y="11"/>
                    </a:lnTo>
                    <a:lnTo>
                      <a:pt x="20" y="11"/>
                    </a:lnTo>
                    <a:lnTo>
                      <a:pt x="22" y="11"/>
                    </a:lnTo>
                    <a:lnTo>
                      <a:pt x="26" y="11"/>
                    </a:lnTo>
                    <a:lnTo>
                      <a:pt x="29" y="11"/>
                    </a:lnTo>
                    <a:lnTo>
                      <a:pt x="35" y="11"/>
                    </a:lnTo>
                    <a:lnTo>
                      <a:pt x="39" y="11"/>
                    </a:lnTo>
                    <a:lnTo>
                      <a:pt x="45" y="14"/>
                    </a:lnTo>
                    <a:lnTo>
                      <a:pt x="48" y="44"/>
                    </a:lnTo>
                    <a:lnTo>
                      <a:pt x="47" y="43"/>
                    </a:lnTo>
                    <a:lnTo>
                      <a:pt x="46" y="39"/>
                    </a:lnTo>
                    <a:lnTo>
                      <a:pt x="45" y="35"/>
                    </a:lnTo>
                    <a:lnTo>
                      <a:pt x="43" y="31"/>
                    </a:lnTo>
                    <a:lnTo>
                      <a:pt x="40" y="25"/>
                    </a:lnTo>
                    <a:lnTo>
                      <a:pt x="39" y="22"/>
                    </a:lnTo>
                    <a:lnTo>
                      <a:pt x="37" y="17"/>
                    </a:lnTo>
                    <a:lnTo>
                      <a:pt x="36" y="16"/>
                    </a:lnTo>
                    <a:lnTo>
                      <a:pt x="34" y="15"/>
                    </a:lnTo>
                    <a:lnTo>
                      <a:pt x="31" y="14"/>
                    </a:lnTo>
                    <a:lnTo>
                      <a:pt x="26" y="14"/>
                    </a:lnTo>
                    <a:lnTo>
                      <a:pt x="22" y="14"/>
                    </a:lnTo>
                    <a:lnTo>
                      <a:pt x="18" y="14"/>
                    </a:lnTo>
                    <a:lnTo>
                      <a:pt x="15" y="14"/>
                    </a:lnTo>
                    <a:lnTo>
                      <a:pt x="12" y="14"/>
                    </a:lnTo>
                    <a:lnTo>
                      <a:pt x="11" y="14"/>
                    </a:lnTo>
                    <a:lnTo>
                      <a:pt x="7" y="30"/>
                    </a:lnTo>
                    <a:lnTo>
                      <a:pt x="0" y="0"/>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39" name="Freeform 186"/>
              <p:cNvSpPr>
                <a:spLocks/>
              </p:cNvSpPr>
              <p:nvPr/>
            </p:nvSpPr>
            <p:spPr bwMode="auto">
              <a:xfrm flipH="1">
                <a:off x="3152" y="3103"/>
                <a:ext cx="231" cy="691"/>
              </a:xfrm>
              <a:custGeom>
                <a:avLst/>
                <a:gdLst>
                  <a:gd name="T0" fmla="*/ 25 w 231"/>
                  <a:gd name="T1" fmla="*/ 0 h 691"/>
                  <a:gd name="T2" fmla="*/ 12 w 231"/>
                  <a:gd name="T3" fmla="*/ 39 h 691"/>
                  <a:gd name="T4" fmla="*/ 20 w 231"/>
                  <a:gd name="T5" fmla="*/ 85 h 691"/>
                  <a:gd name="T6" fmla="*/ 41 w 231"/>
                  <a:gd name="T7" fmla="*/ 125 h 691"/>
                  <a:gd name="T8" fmla="*/ 64 w 231"/>
                  <a:gd name="T9" fmla="*/ 174 h 691"/>
                  <a:gd name="T10" fmla="*/ 101 w 231"/>
                  <a:gd name="T11" fmla="*/ 271 h 691"/>
                  <a:gd name="T12" fmla="*/ 143 w 231"/>
                  <a:gd name="T13" fmla="*/ 363 h 691"/>
                  <a:gd name="T14" fmla="*/ 168 w 231"/>
                  <a:gd name="T15" fmla="*/ 437 h 691"/>
                  <a:gd name="T16" fmla="*/ 220 w 231"/>
                  <a:gd name="T17" fmla="*/ 552 h 691"/>
                  <a:gd name="T18" fmla="*/ 231 w 231"/>
                  <a:gd name="T19" fmla="*/ 637 h 691"/>
                  <a:gd name="T20" fmla="*/ 226 w 231"/>
                  <a:gd name="T21" fmla="*/ 691 h 691"/>
                  <a:gd name="T22" fmla="*/ 222 w 231"/>
                  <a:gd name="T23" fmla="*/ 621 h 691"/>
                  <a:gd name="T24" fmla="*/ 214 w 231"/>
                  <a:gd name="T25" fmla="*/ 552 h 691"/>
                  <a:gd name="T26" fmla="*/ 160 w 231"/>
                  <a:gd name="T27" fmla="*/ 439 h 691"/>
                  <a:gd name="T28" fmla="*/ 96 w 231"/>
                  <a:gd name="T29" fmla="*/ 282 h 691"/>
                  <a:gd name="T30" fmla="*/ 55 w 231"/>
                  <a:gd name="T31" fmla="*/ 171 h 691"/>
                  <a:gd name="T32" fmla="*/ 19 w 231"/>
                  <a:gd name="T33" fmla="*/ 96 h 691"/>
                  <a:gd name="T34" fmla="*/ 9 w 231"/>
                  <a:gd name="T35" fmla="*/ 73 h 691"/>
                  <a:gd name="T36" fmla="*/ 0 w 231"/>
                  <a:gd name="T37" fmla="*/ 31 h 691"/>
                  <a:gd name="T38" fmla="*/ 0 w 231"/>
                  <a:gd name="T39" fmla="*/ 4 h 691"/>
                  <a:gd name="T40" fmla="*/ 25 w 231"/>
                  <a:gd name="T41" fmla="*/ 0 h 691"/>
                  <a:gd name="T42" fmla="*/ 25 w 231"/>
                  <a:gd name="T43" fmla="*/ 0 h 6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1"/>
                  <a:gd name="T67" fmla="*/ 0 h 691"/>
                  <a:gd name="T68" fmla="*/ 231 w 231"/>
                  <a:gd name="T69" fmla="*/ 691 h 6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1" h="691">
                    <a:moveTo>
                      <a:pt x="25" y="0"/>
                    </a:moveTo>
                    <a:lnTo>
                      <a:pt x="12" y="39"/>
                    </a:lnTo>
                    <a:lnTo>
                      <a:pt x="20" y="85"/>
                    </a:lnTo>
                    <a:lnTo>
                      <a:pt x="41" y="125"/>
                    </a:lnTo>
                    <a:lnTo>
                      <a:pt x="64" y="174"/>
                    </a:lnTo>
                    <a:lnTo>
                      <a:pt x="101" y="271"/>
                    </a:lnTo>
                    <a:lnTo>
                      <a:pt x="143" y="363"/>
                    </a:lnTo>
                    <a:lnTo>
                      <a:pt x="168" y="437"/>
                    </a:lnTo>
                    <a:lnTo>
                      <a:pt x="220" y="552"/>
                    </a:lnTo>
                    <a:lnTo>
                      <a:pt x="231" y="637"/>
                    </a:lnTo>
                    <a:lnTo>
                      <a:pt x="226" y="691"/>
                    </a:lnTo>
                    <a:lnTo>
                      <a:pt x="222" y="621"/>
                    </a:lnTo>
                    <a:lnTo>
                      <a:pt x="214" y="552"/>
                    </a:lnTo>
                    <a:lnTo>
                      <a:pt x="160" y="439"/>
                    </a:lnTo>
                    <a:lnTo>
                      <a:pt x="96" y="282"/>
                    </a:lnTo>
                    <a:lnTo>
                      <a:pt x="55" y="171"/>
                    </a:lnTo>
                    <a:lnTo>
                      <a:pt x="19" y="96"/>
                    </a:lnTo>
                    <a:lnTo>
                      <a:pt x="9" y="73"/>
                    </a:lnTo>
                    <a:lnTo>
                      <a:pt x="0" y="31"/>
                    </a:lnTo>
                    <a:lnTo>
                      <a:pt x="0" y="4"/>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0" name="Freeform 187"/>
              <p:cNvSpPr>
                <a:spLocks/>
              </p:cNvSpPr>
              <p:nvPr/>
            </p:nvSpPr>
            <p:spPr bwMode="auto">
              <a:xfrm flipH="1">
                <a:off x="3199" y="3273"/>
                <a:ext cx="38" cy="294"/>
              </a:xfrm>
              <a:custGeom>
                <a:avLst/>
                <a:gdLst>
                  <a:gd name="T0" fmla="*/ 28 w 38"/>
                  <a:gd name="T1" fmla="*/ 0 h 294"/>
                  <a:gd name="T2" fmla="*/ 15 w 38"/>
                  <a:gd name="T3" fmla="*/ 42 h 294"/>
                  <a:gd name="T4" fmla="*/ 0 w 38"/>
                  <a:gd name="T5" fmla="*/ 69 h 294"/>
                  <a:gd name="T6" fmla="*/ 0 w 38"/>
                  <a:gd name="T7" fmla="*/ 70 h 294"/>
                  <a:gd name="T8" fmla="*/ 0 w 38"/>
                  <a:gd name="T9" fmla="*/ 75 h 294"/>
                  <a:gd name="T10" fmla="*/ 0 w 38"/>
                  <a:gd name="T11" fmla="*/ 77 h 294"/>
                  <a:gd name="T12" fmla="*/ 0 w 38"/>
                  <a:gd name="T13" fmla="*/ 80 h 294"/>
                  <a:gd name="T14" fmla="*/ 0 w 38"/>
                  <a:gd name="T15" fmla="*/ 85 h 294"/>
                  <a:gd name="T16" fmla="*/ 0 w 38"/>
                  <a:gd name="T17" fmla="*/ 89 h 294"/>
                  <a:gd name="T18" fmla="*/ 0 w 38"/>
                  <a:gd name="T19" fmla="*/ 92 h 294"/>
                  <a:gd name="T20" fmla="*/ 0 w 38"/>
                  <a:gd name="T21" fmla="*/ 97 h 294"/>
                  <a:gd name="T22" fmla="*/ 0 w 38"/>
                  <a:gd name="T23" fmla="*/ 100 h 294"/>
                  <a:gd name="T24" fmla="*/ 0 w 38"/>
                  <a:gd name="T25" fmla="*/ 104 h 294"/>
                  <a:gd name="T26" fmla="*/ 2 w 38"/>
                  <a:gd name="T27" fmla="*/ 110 h 294"/>
                  <a:gd name="T28" fmla="*/ 3 w 38"/>
                  <a:gd name="T29" fmla="*/ 115 h 294"/>
                  <a:gd name="T30" fmla="*/ 3 w 38"/>
                  <a:gd name="T31" fmla="*/ 119 h 294"/>
                  <a:gd name="T32" fmla="*/ 4 w 38"/>
                  <a:gd name="T33" fmla="*/ 125 h 294"/>
                  <a:gd name="T34" fmla="*/ 5 w 38"/>
                  <a:gd name="T35" fmla="*/ 129 h 294"/>
                  <a:gd name="T36" fmla="*/ 6 w 38"/>
                  <a:gd name="T37" fmla="*/ 133 h 294"/>
                  <a:gd name="T38" fmla="*/ 7 w 38"/>
                  <a:gd name="T39" fmla="*/ 137 h 294"/>
                  <a:gd name="T40" fmla="*/ 8 w 38"/>
                  <a:gd name="T41" fmla="*/ 142 h 294"/>
                  <a:gd name="T42" fmla="*/ 9 w 38"/>
                  <a:gd name="T43" fmla="*/ 145 h 294"/>
                  <a:gd name="T44" fmla="*/ 9 w 38"/>
                  <a:gd name="T45" fmla="*/ 149 h 294"/>
                  <a:gd name="T46" fmla="*/ 10 w 38"/>
                  <a:gd name="T47" fmla="*/ 153 h 294"/>
                  <a:gd name="T48" fmla="*/ 11 w 38"/>
                  <a:gd name="T49" fmla="*/ 157 h 294"/>
                  <a:gd name="T50" fmla="*/ 14 w 38"/>
                  <a:gd name="T51" fmla="*/ 162 h 294"/>
                  <a:gd name="T52" fmla="*/ 14 w 38"/>
                  <a:gd name="T53" fmla="*/ 164 h 294"/>
                  <a:gd name="T54" fmla="*/ 20 w 38"/>
                  <a:gd name="T55" fmla="*/ 206 h 294"/>
                  <a:gd name="T56" fmla="*/ 21 w 38"/>
                  <a:gd name="T57" fmla="*/ 278 h 294"/>
                  <a:gd name="T58" fmla="*/ 21 w 38"/>
                  <a:gd name="T59" fmla="*/ 279 h 294"/>
                  <a:gd name="T60" fmla="*/ 22 w 38"/>
                  <a:gd name="T61" fmla="*/ 281 h 294"/>
                  <a:gd name="T62" fmla="*/ 22 w 38"/>
                  <a:gd name="T63" fmla="*/ 285 h 294"/>
                  <a:gd name="T64" fmla="*/ 25 w 38"/>
                  <a:gd name="T65" fmla="*/ 288 h 294"/>
                  <a:gd name="T66" fmla="*/ 27 w 38"/>
                  <a:gd name="T67" fmla="*/ 294 h 294"/>
                  <a:gd name="T68" fmla="*/ 28 w 38"/>
                  <a:gd name="T69" fmla="*/ 292 h 294"/>
                  <a:gd name="T70" fmla="*/ 28 w 38"/>
                  <a:gd name="T71" fmla="*/ 290 h 294"/>
                  <a:gd name="T72" fmla="*/ 28 w 38"/>
                  <a:gd name="T73" fmla="*/ 287 h 294"/>
                  <a:gd name="T74" fmla="*/ 28 w 38"/>
                  <a:gd name="T75" fmla="*/ 283 h 294"/>
                  <a:gd name="T76" fmla="*/ 28 w 38"/>
                  <a:gd name="T77" fmla="*/ 278 h 294"/>
                  <a:gd name="T78" fmla="*/ 28 w 38"/>
                  <a:gd name="T79" fmla="*/ 272 h 294"/>
                  <a:gd name="T80" fmla="*/ 28 w 38"/>
                  <a:gd name="T81" fmla="*/ 266 h 294"/>
                  <a:gd name="T82" fmla="*/ 28 w 38"/>
                  <a:gd name="T83" fmla="*/ 259 h 294"/>
                  <a:gd name="T84" fmla="*/ 28 w 38"/>
                  <a:gd name="T85" fmla="*/ 254 h 294"/>
                  <a:gd name="T86" fmla="*/ 28 w 38"/>
                  <a:gd name="T87" fmla="*/ 247 h 294"/>
                  <a:gd name="T88" fmla="*/ 28 w 38"/>
                  <a:gd name="T89" fmla="*/ 242 h 294"/>
                  <a:gd name="T90" fmla="*/ 28 w 38"/>
                  <a:gd name="T91" fmla="*/ 235 h 294"/>
                  <a:gd name="T92" fmla="*/ 28 w 38"/>
                  <a:gd name="T93" fmla="*/ 231 h 294"/>
                  <a:gd name="T94" fmla="*/ 28 w 38"/>
                  <a:gd name="T95" fmla="*/ 226 h 294"/>
                  <a:gd name="T96" fmla="*/ 28 w 38"/>
                  <a:gd name="T97" fmla="*/ 223 h 294"/>
                  <a:gd name="T98" fmla="*/ 28 w 38"/>
                  <a:gd name="T99" fmla="*/ 222 h 294"/>
                  <a:gd name="T100" fmla="*/ 11 w 38"/>
                  <a:gd name="T101" fmla="*/ 115 h 294"/>
                  <a:gd name="T102" fmla="*/ 9 w 38"/>
                  <a:gd name="T103" fmla="*/ 71 h 294"/>
                  <a:gd name="T104" fmla="*/ 21 w 38"/>
                  <a:gd name="T105" fmla="*/ 48 h 294"/>
                  <a:gd name="T106" fmla="*/ 38 w 38"/>
                  <a:gd name="T107" fmla="*/ 4 h 294"/>
                  <a:gd name="T108" fmla="*/ 28 w 38"/>
                  <a:gd name="T109" fmla="*/ 0 h 294"/>
                  <a:gd name="T110" fmla="*/ 28 w 38"/>
                  <a:gd name="T111" fmla="*/ 0 h 2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
                  <a:gd name="T169" fmla="*/ 0 h 294"/>
                  <a:gd name="T170" fmla="*/ 38 w 38"/>
                  <a:gd name="T171" fmla="*/ 294 h 2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 h="294">
                    <a:moveTo>
                      <a:pt x="28" y="0"/>
                    </a:moveTo>
                    <a:lnTo>
                      <a:pt x="15" y="42"/>
                    </a:lnTo>
                    <a:lnTo>
                      <a:pt x="0" y="69"/>
                    </a:lnTo>
                    <a:lnTo>
                      <a:pt x="0" y="70"/>
                    </a:lnTo>
                    <a:lnTo>
                      <a:pt x="0" y="75"/>
                    </a:lnTo>
                    <a:lnTo>
                      <a:pt x="0" y="77"/>
                    </a:lnTo>
                    <a:lnTo>
                      <a:pt x="0" y="80"/>
                    </a:lnTo>
                    <a:lnTo>
                      <a:pt x="0" y="85"/>
                    </a:lnTo>
                    <a:lnTo>
                      <a:pt x="0" y="89"/>
                    </a:lnTo>
                    <a:lnTo>
                      <a:pt x="0" y="92"/>
                    </a:lnTo>
                    <a:lnTo>
                      <a:pt x="0" y="97"/>
                    </a:lnTo>
                    <a:lnTo>
                      <a:pt x="0" y="100"/>
                    </a:lnTo>
                    <a:lnTo>
                      <a:pt x="0" y="104"/>
                    </a:lnTo>
                    <a:lnTo>
                      <a:pt x="2" y="110"/>
                    </a:lnTo>
                    <a:lnTo>
                      <a:pt x="3" y="115"/>
                    </a:lnTo>
                    <a:lnTo>
                      <a:pt x="3" y="119"/>
                    </a:lnTo>
                    <a:lnTo>
                      <a:pt x="4" y="125"/>
                    </a:lnTo>
                    <a:lnTo>
                      <a:pt x="5" y="129"/>
                    </a:lnTo>
                    <a:lnTo>
                      <a:pt x="6" y="133"/>
                    </a:lnTo>
                    <a:lnTo>
                      <a:pt x="7" y="137"/>
                    </a:lnTo>
                    <a:lnTo>
                      <a:pt x="8" y="142"/>
                    </a:lnTo>
                    <a:lnTo>
                      <a:pt x="9" y="145"/>
                    </a:lnTo>
                    <a:lnTo>
                      <a:pt x="9" y="149"/>
                    </a:lnTo>
                    <a:lnTo>
                      <a:pt x="10" y="153"/>
                    </a:lnTo>
                    <a:lnTo>
                      <a:pt x="11" y="157"/>
                    </a:lnTo>
                    <a:lnTo>
                      <a:pt x="14" y="162"/>
                    </a:lnTo>
                    <a:lnTo>
                      <a:pt x="14" y="164"/>
                    </a:lnTo>
                    <a:lnTo>
                      <a:pt x="20" y="206"/>
                    </a:lnTo>
                    <a:lnTo>
                      <a:pt x="21" y="278"/>
                    </a:lnTo>
                    <a:lnTo>
                      <a:pt x="21" y="279"/>
                    </a:lnTo>
                    <a:lnTo>
                      <a:pt x="22" y="281"/>
                    </a:lnTo>
                    <a:lnTo>
                      <a:pt x="22" y="285"/>
                    </a:lnTo>
                    <a:lnTo>
                      <a:pt x="25" y="288"/>
                    </a:lnTo>
                    <a:lnTo>
                      <a:pt x="27" y="294"/>
                    </a:lnTo>
                    <a:lnTo>
                      <a:pt x="28" y="292"/>
                    </a:lnTo>
                    <a:lnTo>
                      <a:pt x="28" y="290"/>
                    </a:lnTo>
                    <a:lnTo>
                      <a:pt x="28" y="287"/>
                    </a:lnTo>
                    <a:lnTo>
                      <a:pt x="28" y="283"/>
                    </a:lnTo>
                    <a:lnTo>
                      <a:pt x="28" y="278"/>
                    </a:lnTo>
                    <a:lnTo>
                      <a:pt x="28" y="272"/>
                    </a:lnTo>
                    <a:lnTo>
                      <a:pt x="28" y="266"/>
                    </a:lnTo>
                    <a:lnTo>
                      <a:pt x="28" y="259"/>
                    </a:lnTo>
                    <a:lnTo>
                      <a:pt x="28" y="254"/>
                    </a:lnTo>
                    <a:lnTo>
                      <a:pt x="28" y="247"/>
                    </a:lnTo>
                    <a:lnTo>
                      <a:pt x="28" y="242"/>
                    </a:lnTo>
                    <a:lnTo>
                      <a:pt x="28" y="235"/>
                    </a:lnTo>
                    <a:lnTo>
                      <a:pt x="28" y="231"/>
                    </a:lnTo>
                    <a:lnTo>
                      <a:pt x="28" y="226"/>
                    </a:lnTo>
                    <a:lnTo>
                      <a:pt x="28" y="223"/>
                    </a:lnTo>
                    <a:lnTo>
                      <a:pt x="28" y="222"/>
                    </a:lnTo>
                    <a:lnTo>
                      <a:pt x="11" y="115"/>
                    </a:lnTo>
                    <a:lnTo>
                      <a:pt x="9" y="71"/>
                    </a:lnTo>
                    <a:lnTo>
                      <a:pt x="21" y="48"/>
                    </a:lnTo>
                    <a:lnTo>
                      <a:pt x="38" y="4"/>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1" name="Freeform 188"/>
              <p:cNvSpPr>
                <a:spLocks/>
              </p:cNvSpPr>
              <p:nvPr/>
            </p:nvSpPr>
            <p:spPr bwMode="auto">
              <a:xfrm flipH="1">
                <a:off x="3378" y="3102"/>
                <a:ext cx="97" cy="394"/>
              </a:xfrm>
              <a:custGeom>
                <a:avLst/>
                <a:gdLst>
                  <a:gd name="T0" fmla="*/ 92 w 97"/>
                  <a:gd name="T1" fmla="*/ 3 h 394"/>
                  <a:gd name="T2" fmla="*/ 80 w 97"/>
                  <a:gd name="T3" fmla="*/ 8 h 394"/>
                  <a:gd name="T4" fmla="*/ 52 w 97"/>
                  <a:gd name="T5" fmla="*/ 41 h 394"/>
                  <a:gd name="T6" fmla="*/ 52 w 97"/>
                  <a:gd name="T7" fmla="*/ 92 h 394"/>
                  <a:gd name="T8" fmla="*/ 73 w 97"/>
                  <a:gd name="T9" fmla="*/ 172 h 394"/>
                  <a:gd name="T10" fmla="*/ 81 w 97"/>
                  <a:gd name="T11" fmla="*/ 337 h 394"/>
                  <a:gd name="T12" fmla="*/ 82 w 97"/>
                  <a:gd name="T13" fmla="*/ 394 h 394"/>
                  <a:gd name="T14" fmla="*/ 81 w 97"/>
                  <a:gd name="T15" fmla="*/ 393 h 394"/>
                  <a:gd name="T16" fmla="*/ 80 w 97"/>
                  <a:gd name="T17" fmla="*/ 389 h 394"/>
                  <a:gd name="T18" fmla="*/ 79 w 97"/>
                  <a:gd name="T19" fmla="*/ 383 h 394"/>
                  <a:gd name="T20" fmla="*/ 79 w 97"/>
                  <a:gd name="T21" fmla="*/ 378 h 394"/>
                  <a:gd name="T22" fmla="*/ 76 w 97"/>
                  <a:gd name="T23" fmla="*/ 369 h 394"/>
                  <a:gd name="T24" fmla="*/ 75 w 97"/>
                  <a:gd name="T25" fmla="*/ 360 h 394"/>
                  <a:gd name="T26" fmla="*/ 74 w 97"/>
                  <a:gd name="T27" fmla="*/ 350 h 394"/>
                  <a:gd name="T28" fmla="*/ 73 w 97"/>
                  <a:gd name="T29" fmla="*/ 340 h 394"/>
                  <a:gd name="T30" fmla="*/ 71 w 97"/>
                  <a:gd name="T31" fmla="*/ 329 h 394"/>
                  <a:gd name="T32" fmla="*/ 69 w 97"/>
                  <a:gd name="T33" fmla="*/ 318 h 394"/>
                  <a:gd name="T34" fmla="*/ 68 w 97"/>
                  <a:gd name="T35" fmla="*/ 307 h 394"/>
                  <a:gd name="T36" fmla="*/ 65 w 97"/>
                  <a:gd name="T37" fmla="*/ 298 h 394"/>
                  <a:gd name="T38" fmla="*/ 64 w 97"/>
                  <a:gd name="T39" fmla="*/ 289 h 394"/>
                  <a:gd name="T40" fmla="*/ 63 w 97"/>
                  <a:gd name="T41" fmla="*/ 281 h 394"/>
                  <a:gd name="T42" fmla="*/ 63 w 97"/>
                  <a:gd name="T43" fmla="*/ 275 h 394"/>
                  <a:gd name="T44" fmla="*/ 63 w 97"/>
                  <a:gd name="T45" fmla="*/ 271 h 394"/>
                  <a:gd name="T46" fmla="*/ 63 w 97"/>
                  <a:gd name="T47" fmla="*/ 267 h 394"/>
                  <a:gd name="T48" fmla="*/ 63 w 97"/>
                  <a:gd name="T49" fmla="*/ 261 h 394"/>
                  <a:gd name="T50" fmla="*/ 63 w 97"/>
                  <a:gd name="T51" fmla="*/ 253 h 394"/>
                  <a:gd name="T52" fmla="*/ 63 w 97"/>
                  <a:gd name="T53" fmla="*/ 247 h 394"/>
                  <a:gd name="T54" fmla="*/ 63 w 97"/>
                  <a:gd name="T55" fmla="*/ 238 h 394"/>
                  <a:gd name="T56" fmla="*/ 64 w 97"/>
                  <a:gd name="T57" fmla="*/ 231 h 394"/>
                  <a:gd name="T58" fmla="*/ 64 w 97"/>
                  <a:gd name="T59" fmla="*/ 223 h 394"/>
                  <a:gd name="T60" fmla="*/ 65 w 97"/>
                  <a:gd name="T61" fmla="*/ 215 h 394"/>
                  <a:gd name="T62" fmla="*/ 65 w 97"/>
                  <a:gd name="T63" fmla="*/ 206 h 394"/>
                  <a:gd name="T64" fmla="*/ 65 w 97"/>
                  <a:gd name="T65" fmla="*/ 199 h 394"/>
                  <a:gd name="T66" fmla="*/ 65 w 97"/>
                  <a:gd name="T67" fmla="*/ 192 h 394"/>
                  <a:gd name="T68" fmla="*/ 65 w 97"/>
                  <a:gd name="T69" fmla="*/ 186 h 394"/>
                  <a:gd name="T70" fmla="*/ 65 w 97"/>
                  <a:gd name="T71" fmla="*/ 181 h 394"/>
                  <a:gd name="T72" fmla="*/ 65 w 97"/>
                  <a:gd name="T73" fmla="*/ 176 h 394"/>
                  <a:gd name="T74" fmla="*/ 65 w 97"/>
                  <a:gd name="T75" fmla="*/ 173 h 394"/>
                  <a:gd name="T76" fmla="*/ 67 w 97"/>
                  <a:gd name="T77" fmla="*/ 173 h 394"/>
                  <a:gd name="T78" fmla="*/ 51 w 97"/>
                  <a:gd name="T79" fmla="*/ 116 h 394"/>
                  <a:gd name="T80" fmla="*/ 0 w 97"/>
                  <a:gd name="T81" fmla="*/ 61 h 394"/>
                  <a:gd name="T82" fmla="*/ 33 w 97"/>
                  <a:gd name="T83" fmla="*/ 84 h 394"/>
                  <a:gd name="T84" fmla="*/ 39 w 97"/>
                  <a:gd name="T85" fmla="*/ 69 h 394"/>
                  <a:gd name="T86" fmla="*/ 44 w 97"/>
                  <a:gd name="T87" fmla="*/ 53 h 394"/>
                  <a:gd name="T88" fmla="*/ 47 w 97"/>
                  <a:gd name="T89" fmla="*/ 36 h 394"/>
                  <a:gd name="T90" fmla="*/ 80 w 97"/>
                  <a:gd name="T91" fmla="*/ 0 h 394"/>
                  <a:gd name="T92" fmla="*/ 97 w 97"/>
                  <a:gd name="T93" fmla="*/ 0 h 394"/>
                  <a:gd name="T94" fmla="*/ 92 w 97"/>
                  <a:gd name="T95" fmla="*/ 3 h 394"/>
                  <a:gd name="T96" fmla="*/ 92 w 97"/>
                  <a:gd name="T97" fmla="*/ 3 h 3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7"/>
                  <a:gd name="T148" fmla="*/ 0 h 394"/>
                  <a:gd name="T149" fmla="*/ 97 w 97"/>
                  <a:gd name="T150" fmla="*/ 394 h 3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7" h="394">
                    <a:moveTo>
                      <a:pt x="92" y="3"/>
                    </a:moveTo>
                    <a:lnTo>
                      <a:pt x="80" y="8"/>
                    </a:lnTo>
                    <a:lnTo>
                      <a:pt x="52" y="41"/>
                    </a:lnTo>
                    <a:lnTo>
                      <a:pt x="52" y="92"/>
                    </a:lnTo>
                    <a:lnTo>
                      <a:pt x="73" y="172"/>
                    </a:lnTo>
                    <a:lnTo>
                      <a:pt x="81" y="337"/>
                    </a:lnTo>
                    <a:lnTo>
                      <a:pt x="82" y="394"/>
                    </a:lnTo>
                    <a:lnTo>
                      <a:pt x="81" y="393"/>
                    </a:lnTo>
                    <a:lnTo>
                      <a:pt x="80" y="389"/>
                    </a:lnTo>
                    <a:lnTo>
                      <a:pt x="79" y="383"/>
                    </a:lnTo>
                    <a:lnTo>
                      <a:pt x="79" y="378"/>
                    </a:lnTo>
                    <a:lnTo>
                      <a:pt x="76" y="369"/>
                    </a:lnTo>
                    <a:lnTo>
                      <a:pt x="75" y="360"/>
                    </a:lnTo>
                    <a:lnTo>
                      <a:pt x="74" y="350"/>
                    </a:lnTo>
                    <a:lnTo>
                      <a:pt x="73" y="340"/>
                    </a:lnTo>
                    <a:lnTo>
                      <a:pt x="71" y="329"/>
                    </a:lnTo>
                    <a:lnTo>
                      <a:pt x="69" y="318"/>
                    </a:lnTo>
                    <a:lnTo>
                      <a:pt x="68" y="307"/>
                    </a:lnTo>
                    <a:lnTo>
                      <a:pt x="65" y="298"/>
                    </a:lnTo>
                    <a:lnTo>
                      <a:pt x="64" y="289"/>
                    </a:lnTo>
                    <a:lnTo>
                      <a:pt x="63" y="281"/>
                    </a:lnTo>
                    <a:lnTo>
                      <a:pt x="63" y="275"/>
                    </a:lnTo>
                    <a:lnTo>
                      <a:pt x="63" y="271"/>
                    </a:lnTo>
                    <a:lnTo>
                      <a:pt x="63" y="267"/>
                    </a:lnTo>
                    <a:lnTo>
                      <a:pt x="63" y="261"/>
                    </a:lnTo>
                    <a:lnTo>
                      <a:pt x="63" y="253"/>
                    </a:lnTo>
                    <a:lnTo>
                      <a:pt x="63" y="247"/>
                    </a:lnTo>
                    <a:lnTo>
                      <a:pt x="63" y="238"/>
                    </a:lnTo>
                    <a:lnTo>
                      <a:pt x="64" y="231"/>
                    </a:lnTo>
                    <a:lnTo>
                      <a:pt x="64" y="223"/>
                    </a:lnTo>
                    <a:lnTo>
                      <a:pt x="65" y="215"/>
                    </a:lnTo>
                    <a:lnTo>
                      <a:pt x="65" y="206"/>
                    </a:lnTo>
                    <a:lnTo>
                      <a:pt x="65" y="199"/>
                    </a:lnTo>
                    <a:lnTo>
                      <a:pt x="65" y="192"/>
                    </a:lnTo>
                    <a:lnTo>
                      <a:pt x="65" y="186"/>
                    </a:lnTo>
                    <a:lnTo>
                      <a:pt x="65" y="181"/>
                    </a:lnTo>
                    <a:lnTo>
                      <a:pt x="65" y="176"/>
                    </a:lnTo>
                    <a:lnTo>
                      <a:pt x="65" y="173"/>
                    </a:lnTo>
                    <a:lnTo>
                      <a:pt x="67" y="173"/>
                    </a:lnTo>
                    <a:lnTo>
                      <a:pt x="51" y="116"/>
                    </a:lnTo>
                    <a:lnTo>
                      <a:pt x="0" y="61"/>
                    </a:lnTo>
                    <a:lnTo>
                      <a:pt x="33" y="84"/>
                    </a:lnTo>
                    <a:lnTo>
                      <a:pt x="39" y="69"/>
                    </a:lnTo>
                    <a:lnTo>
                      <a:pt x="44" y="53"/>
                    </a:lnTo>
                    <a:lnTo>
                      <a:pt x="47" y="36"/>
                    </a:lnTo>
                    <a:lnTo>
                      <a:pt x="80" y="0"/>
                    </a:lnTo>
                    <a:lnTo>
                      <a:pt x="97" y="0"/>
                    </a:lnTo>
                    <a:lnTo>
                      <a:pt x="9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2" name="Freeform 189"/>
              <p:cNvSpPr>
                <a:spLocks/>
              </p:cNvSpPr>
              <p:nvPr/>
            </p:nvSpPr>
            <p:spPr bwMode="auto">
              <a:xfrm flipH="1">
                <a:off x="3418" y="3136"/>
                <a:ext cx="384" cy="828"/>
              </a:xfrm>
              <a:custGeom>
                <a:avLst/>
                <a:gdLst>
                  <a:gd name="T0" fmla="*/ 360 w 384"/>
                  <a:gd name="T1" fmla="*/ 10 h 828"/>
                  <a:gd name="T2" fmla="*/ 346 w 384"/>
                  <a:gd name="T3" fmla="*/ 14 h 828"/>
                  <a:gd name="T4" fmla="*/ 331 w 384"/>
                  <a:gd name="T5" fmla="*/ 18 h 828"/>
                  <a:gd name="T6" fmla="*/ 322 w 384"/>
                  <a:gd name="T7" fmla="*/ 27 h 828"/>
                  <a:gd name="T8" fmla="*/ 312 w 384"/>
                  <a:gd name="T9" fmla="*/ 42 h 828"/>
                  <a:gd name="T10" fmla="*/ 254 w 384"/>
                  <a:gd name="T11" fmla="*/ 95 h 828"/>
                  <a:gd name="T12" fmla="*/ 237 w 384"/>
                  <a:gd name="T13" fmla="*/ 105 h 828"/>
                  <a:gd name="T14" fmla="*/ 216 w 384"/>
                  <a:gd name="T15" fmla="*/ 120 h 828"/>
                  <a:gd name="T16" fmla="*/ 198 w 384"/>
                  <a:gd name="T17" fmla="*/ 134 h 828"/>
                  <a:gd name="T18" fmla="*/ 187 w 384"/>
                  <a:gd name="T19" fmla="*/ 145 h 828"/>
                  <a:gd name="T20" fmla="*/ 169 w 384"/>
                  <a:gd name="T21" fmla="*/ 163 h 828"/>
                  <a:gd name="T22" fmla="*/ 114 w 384"/>
                  <a:gd name="T23" fmla="*/ 216 h 828"/>
                  <a:gd name="T24" fmla="*/ 107 w 384"/>
                  <a:gd name="T25" fmla="*/ 234 h 828"/>
                  <a:gd name="T26" fmla="*/ 100 w 384"/>
                  <a:gd name="T27" fmla="*/ 252 h 828"/>
                  <a:gd name="T28" fmla="*/ 97 w 384"/>
                  <a:gd name="T29" fmla="*/ 268 h 828"/>
                  <a:gd name="T30" fmla="*/ 99 w 384"/>
                  <a:gd name="T31" fmla="*/ 288 h 828"/>
                  <a:gd name="T32" fmla="*/ 122 w 384"/>
                  <a:gd name="T33" fmla="*/ 314 h 828"/>
                  <a:gd name="T34" fmla="*/ 99 w 384"/>
                  <a:gd name="T35" fmla="*/ 349 h 828"/>
                  <a:gd name="T36" fmla="*/ 93 w 384"/>
                  <a:gd name="T37" fmla="*/ 367 h 828"/>
                  <a:gd name="T38" fmla="*/ 92 w 384"/>
                  <a:gd name="T39" fmla="*/ 385 h 828"/>
                  <a:gd name="T40" fmla="*/ 97 w 384"/>
                  <a:gd name="T41" fmla="*/ 404 h 828"/>
                  <a:gd name="T42" fmla="*/ 105 w 384"/>
                  <a:gd name="T43" fmla="*/ 424 h 828"/>
                  <a:gd name="T44" fmla="*/ 111 w 384"/>
                  <a:gd name="T45" fmla="*/ 438 h 828"/>
                  <a:gd name="T46" fmla="*/ 81 w 384"/>
                  <a:gd name="T47" fmla="*/ 414 h 828"/>
                  <a:gd name="T48" fmla="*/ 73 w 384"/>
                  <a:gd name="T49" fmla="*/ 432 h 828"/>
                  <a:gd name="T50" fmla="*/ 75 w 384"/>
                  <a:gd name="T51" fmla="*/ 449 h 828"/>
                  <a:gd name="T52" fmla="*/ 71 w 384"/>
                  <a:gd name="T53" fmla="*/ 534 h 828"/>
                  <a:gd name="T54" fmla="*/ 77 w 384"/>
                  <a:gd name="T55" fmla="*/ 553 h 828"/>
                  <a:gd name="T56" fmla="*/ 70 w 384"/>
                  <a:gd name="T57" fmla="*/ 565 h 828"/>
                  <a:gd name="T58" fmla="*/ 65 w 384"/>
                  <a:gd name="T59" fmla="*/ 579 h 828"/>
                  <a:gd name="T60" fmla="*/ 64 w 384"/>
                  <a:gd name="T61" fmla="*/ 598 h 828"/>
                  <a:gd name="T62" fmla="*/ 63 w 384"/>
                  <a:gd name="T63" fmla="*/ 613 h 828"/>
                  <a:gd name="T64" fmla="*/ 63 w 384"/>
                  <a:gd name="T65" fmla="*/ 646 h 828"/>
                  <a:gd name="T66" fmla="*/ 49 w 384"/>
                  <a:gd name="T67" fmla="*/ 660 h 828"/>
                  <a:gd name="T68" fmla="*/ 32 w 384"/>
                  <a:gd name="T69" fmla="*/ 679 h 828"/>
                  <a:gd name="T70" fmla="*/ 35 w 384"/>
                  <a:gd name="T71" fmla="*/ 698 h 828"/>
                  <a:gd name="T72" fmla="*/ 45 w 384"/>
                  <a:gd name="T73" fmla="*/ 714 h 828"/>
                  <a:gd name="T74" fmla="*/ 54 w 384"/>
                  <a:gd name="T75" fmla="*/ 733 h 828"/>
                  <a:gd name="T76" fmla="*/ 27 w 384"/>
                  <a:gd name="T77" fmla="*/ 765 h 828"/>
                  <a:gd name="T78" fmla="*/ 28 w 384"/>
                  <a:gd name="T79" fmla="*/ 739 h 828"/>
                  <a:gd name="T80" fmla="*/ 30 w 384"/>
                  <a:gd name="T81" fmla="*/ 704 h 828"/>
                  <a:gd name="T82" fmla="*/ 22 w 384"/>
                  <a:gd name="T83" fmla="*/ 681 h 828"/>
                  <a:gd name="T84" fmla="*/ 34 w 384"/>
                  <a:gd name="T85" fmla="*/ 662 h 828"/>
                  <a:gd name="T86" fmla="*/ 54 w 384"/>
                  <a:gd name="T87" fmla="*/ 644 h 828"/>
                  <a:gd name="T88" fmla="*/ 59 w 384"/>
                  <a:gd name="T89" fmla="*/ 537 h 828"/>
                  <a:gd name="T90" fmla="*/ 65 w 384"/>
                  <a:gd name="T91" fmla="*/ 450 h 828"/>
                  <a:gd name="T92" fmla="*/ 65 w 384"/>
                  <a:gd name="T93" fmla="*/ 429 h 828"/>
                  <a:gd name="T94" fmla="*/ 76 w 384"/>
                  <a:gd name="T95" fmla="*/ 412 h 828"/>
                  <a:gd name="T96" fmla="*/ 97 w 384"/>
                  <a:gd name="T97" fmla="*/ 318 h 828"/>
                  <a:gd name="T98" fmla="*/ 162 w 384"/>
                  <a:gd name="T99" fmla="*/ 161 h 828"/>
                  <a:gd name="T100" fmla="*/ 325 w 384"/>
                  <a:gd name="T101" fmla="*/ 14 h 8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4"/>
                  <a:gd name="T154" fmla="*/ 0 h 828"/>
                  <a:gd name="T155" fmla="*/ 384 w 384"/>
                  <a:gd name="T156" fmla="*/ 828 h 8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4" h="828">
                    <a:moveTo>
                      <a:pt x="371" y="9"/>
                    </a:moveTo>
                    <a:lnTo>
                      <a:pt x="369" y="9"/>
                    </a:lnTo>
                    <a:lnTo>
                      <a:pt x="365" y="9"/>
                    </a:lnTo>
                    <a:lnTo>
                      <a:pt x="360" y="10"/>
                    </a:lnTo>
                    <a:lnTo>
                      <a:pt x="357" y="10"/>
                    </a:lnTo>
                    <a:lnTo>
                      <a:pt x="354" y="11"/>
                    </a:lnTo>
                    <a:lnTo>
                      <a:pt x="351" y="13"/>
                    </a:lnTo>
                    <a:lnTo>
                      <a:pt x="346" y="14"/>
                    </a:lnTo>
                    <a:lnTo>
                      <a:pt x="342" y="15"/>
                    </a:lnTo>
                    <a:lnTo>
                      <a:pt x="338" y="15"/>
                    </a:lnTo>
                    <a:lnTo>
                      <a:pt x="336" y="16"/>
                    </a:lnTo>
                    <a:lnTo>
                      <a:pt x="331" y="18"/>
                    </a:lnTo>
                    <a:lnTo>
                      <a:pt x="329" y="19"/>
                    </a:lnTo>
                    <a:lnTo>
                      <a:pt x="326" y="20"/>
                    </a:lnTo>
                    <a:lnTo>
                      <a:pt x="325" y="24"/>
                    </a:lnTo>
                    <a:lnTo>
                      <a:pt x="322" y="27"/>
                    </a:lnTo>
                    <a:lnTo>
                      <a:pt x="320" y="31"/>
                    </a:lnTo>
                    <a:lnTo>
                      <a:pt x="316" y="35"/>
                    </a:lnTo>
                    <a:lnTo>
                      <a:pt x="314" y="39"/>
                    </a:lnTo>
                    <a:lnTo>
                      <a:pt x="312" y="42"/>
                    </a:lnTo>
                    <a:lnTo>
                      <a:pt x="312" y="43"/>
                    </a:lnTo>
                    <a:lnTo>
                      <a:pt x="256" y="93"/>
                    </a:lnTo>
                    <a:lnTo>
                      <a:pt x="255" y="93"/>
                    </a:lnTo>
                    <a:lnTo>
                      <a:pt x="254" y="95"/>
                    </a:lnTo>
                    <a:lnTo>
                      <a:pt x="250" y="96"/>
                    </a:lnTo>
                    <a:lnTo>
                      <a:pt x="247" y="98"/>
                    </a:lnTo>
                    <a:lnTo>
                      <a:pt x="243" y="102"/>
                    </a:lnTo>
                    <a:lnTo>
                      <a:pt x="237" y="105"/>
                    </a:lnTo>
                    <a:lnTo>
                      <a:pt x="233" y="109"/>
                    </a:lnTo>
                    <a:lnTo>
                      <a:pt x="227" y="113"/>
                    </a:lnTo>
                    <a:lnTo>
                      <a:pt x="222" y="117"/>
                    </a:lnTo>
                    <a:lnTo>
                      <a:pt x="216" y="120"/>
                    </a:lnTo>
                    <a:lnTo>
                      <a:pt x="211" y="124"/>
                    </a:lnTo>
                    <a:lnTo>
                      <a:pt x="206" y="128"/>
                    </a:lnTo>
                    <a:lnTo>
                      <a:pt x="202" y="130"/>
                    </a:lnTo>
                    <a:lnTo>
                      <a:pt x="198" y="134"/>
                    </a:lnTo>
                    <a:lnTo>
                      <a:pt x="196" y="136"/>
                    </a:lnTo>
                    <a:lnTo>
                      <a:pt x="195" y="138"/>
                    </a:lnTo>
                    <a:lnTo>
                      <a:pt x="191" y="141"/>
                    </a:lnTo>
                    <a:lnTo>
                      <a:pt x="187" y="145"/>
                    </a:lnTo>
                    <a:lnTo>
                      <a:pt x="182" y="150"/>
                    </a:lnTo>
                    <a:lnTo>
                      <a:pt x="178" y="156"/>
                    </a:lnTo>
                    <a:lnTo>
                      <a:pt x="172" y="160"/>
                    </a:lnTo>
                    <a:lnTo>
                      <a:pt x="169" y="163"/>
                    </a:lnTo>
                    <a:lnTo>
                      <a:pt x="165" y="167"/>
                    </a:lnTo>
                    <a:lnTo>
                      <a:pt x="165" y="168"/>
                    </a:lnTo>
                    <a:lnTo>
                      <a:pt x="115" y="215"/>
                    </a:lnTo>
                    <a:lnTo>
                      <a:pt x="114" y="216"/>
                    </a:lnTo>
                    <a:lnTo>
                      <a:pt x="111" y="222"/>
                    </a:lnTo>
                    <a:lnTo>
                      <a:pt x="110" y="225"/>
                    </a:lnTo>
                    <a:lnTo>
                      <a:pt x="108" y="229"/>
                    </a:lnTo>
                    <a:lnTo>
                      <a:pt x="107" y="234"/>
                    </a:lnTo>
                    <a:lnTo>
                      <a:pt x="106" y="239"/>
                    </a:lnTo>
                    <a:lnTo>
                      <a:pt x="104" y="244"/>
                    </a:lnTo>
                    <a:lnTo>
                      <a:pt x="103" y="249"/>
                    </a:lnTo>
                    <a:lnTo>
                      <a:pt x="100" y="252"/>
                    </a:lnTo>
                    <a:lnTo>
                      <a:pt x="99" y="257"/>
                    </a:lnTo>
                    <a:lnTo>
                      <a:pt x="97" y="263"/>
                    </a:lnTo>
                    <a:lnTo>
                      <a:pt x="97" y="267"/>
                    </a:lnTo>
                    <a:lnTo>
                      <a:pt x="97" y="268"/>
                    </a:lnTo>
                    <a:lnTo>
                      <a:pt x="97" y="272"/>
                    </a:lnTo>
                    <a:lnTo>
                      <a:pt x="98" y="277"/>
                    </a:lnTo>
                    <a:lnTo>
                      <a:pt x="99" y="283"/>
                    </a:lnTo>
                    <a:lnTo>
                      <a:pt x="99" y="288"/>
                    </a:lnTo>
                    <a:lnTo>
                      <a:pt x="100" y="293"/>
                    </a:lnTo>
                    <a:lnTo>
                      <a:pt x="100" y="296"/>
                    </a:lnTo>
                    <a:lnTo>
                      <a:pt x="102" y="297"/>
                    </a:lnTo>
                    <a:lnTo>
                      <a:pt x="122" y="314"/>
                    </a:lnTo>
                    <a:lnTo>
                      <a:pt x="105" y="312"/>
                    </a:lnTo>
                    <a:lnTo>
                      <a:pt x="100" y="347"/>
                    </a:lnTo>
                    <a:lnTo>
                      <a:pt x="99" y="347"/>
                    </a:lnTo>
                    <a:lnTo>
                      <a:pt x="99" y="349"/>
                    </a:lnTo>
                    <a:lnTo>
                      <a:pt x="97" y="352"/>
                    </a:lnTo>
                    <a:lnTo>
                      <a:pt x="96" y="357"/>
                    </a:lnTo>
                    <a:lnTo>
                      <a:pt x="94" y="360"/>
                    </a:lnTo>
                    <a:lnTo>
                      <a:pt x="93" y="367"/>
                    </a:lnTo>
                    <a:lnTo>
                      <a:pt x="92" y="373"/>
                    </a:lnTo>
                    <a:lnTo>
                      <a:pt x="92" y="379"/>
                    </a:lnTo>
                    <a:lnTo>
                      <a:pt x="92" y="381"/>
                    </a:lnTo>
                    <a:lnTo>
                      <a:pt x="92" y="385"/>
                    </a:lnTo>
                    <a:lnTo>
                      <a:pt x="92" y="390"/>
                    </a:lnTo>
                    <a:lnTo>
                      <a:pt x="94" y="394"/>
                    </a:lnTo>
                    <a:lnTo>
                      <a:pt x="95" y="399"/>
                    </a:lnTo>
                    <a:lnTo>
                      <a:pt x="97" y="404"/>
                    </a:lnTo>
                    <a:lnTo>
                      <a:pt x="99" y="409"/>
                    </a:lnTo>
                    <a:lnTo>
                      <a:pt x="102" y="415"/>
                    </a:lnTo>
                    <a:lnTo>
                      <a:pt x="103" y="418"/>
                    </a:lnTo>
                    <a:lnTo>
                      <a:pt x="105" y="424"/>
                    </a:lnTo>
                    <a:lnTo>
                      <a:pt x="106" y="427"/>
                    </a:lnTo>
                    <a:lnTo>
                      <a:pt x="108" y="432"/>
                    </a:lnTo>
                    <a:lnTo>
                      <a:pt x="110" y="437"/>
                    </a:lnTo>
                    <a:lnTo>
                      <a:pt x="111" y="438"/>
                    </a:lnTo>
                    <a:lnTo>
                      <a:pt x="85" y="409"/>
                    </a:lnTo>
                    <a:lnTo>
                      <a:pt x="84" y="409"/>
                    </a:lnTo>
                    <a:lnTo>
                      <a:pt x="82" y="411"/>
                    </a:lnTo>
                    <a:lnTo>
                      <a:pt x="81" y="414"/>
                    </a:lnTo>
                    <a:lnTo>
                      <a:pt x="78" y="418"/>
                    </a:lnTo>
                    <a:lnTo>
                      <a:pt x="75" y="422"/>
                    </a:lnTo>
                    <a:lnTo>
                      <a:pt x="74" y="427"/>
                    </a:lnTo>
                    <a:lnTo>
                      <a:pt x="73" y="432"/>
                    </a:lnTo>
                    <a:lnTo>
                      <a:pt x="75" y="436"/>
                    </a:lnTo>
                    <a:lnTo>
                      <a:pt x="75" y="440"/>
                    </a:lnTo>
                    <a:lnTo>
                      <a:pt x="75" y="445"/>
                    </a:lnTo>
                    <a:lnTo>
                      <a:pt x="75" y="449"/>
                    </a:lnTo>
                    <a:lnTo>
                      <a:pt x="75" y="454"/>
                    </a:lnTo>
                    <a:lnTo>
                      <a:pt x="73" y="459"/>
                    </a:lnTo>
                    <a:lnTo>
                      <a:pt x="73" y="462"/>
                    </a:lnTo>
                    <a:lnTo>
                      <a:pt x="71" y="534"/>
                    </a:lnTo>
                    <a:lnTo>
                      <a:pt x="67" y="539"/>
                    </a:lnTo>
                    <a:lnTo>
                      <a:pt x="70" y="542"/>
                    </a:lnTo>
                    <a:lnTo>
                      <a:pt x="74" y="547"/>
                    </a:lnTo>
                    <a:lnTo>
                      <a:pt x="77" y="553"/>
                    </a:lnTo>
                    <a:lnTo>
                      <a:pt x="79" y="557"/>
                    </a:lnTo>
                    <a:lnTo>
                      <a:pt x="76" y="558"/>
                    </a:lnTo>
                    <a:lnTo>
                      <a:pt x="72" y="563"/>
                    </a:lnTo>
                    <a:lnTo>
                      <a:pt x="70" y="565"/>
                    </a:lnTo>
                    <a:lnTo>
                      <a:pt x="67" y="567"/>
                    </a:lnTo>
                    <a:lnTo>
                      <a:pt x="65" y="570"/>
                    </a:lnTo>
                    <a:lnTo>
                      <a:pt x="65" y="575"/>
                    </a:lnTo>
                    <a:lnTo>
                      <a:pt x="65" y="579"/>
                    </a:lnTo>
                    <a:lnTo>
                      <a:pt x="64" y="586"/>
                    </a:lnTo>
                    <a:lnTo>
                      <a:pt x="64" y="589"/>
                    </a:lnTo>
                    <a:lnTo>
                      <a:pt x="64" y="593"/>
                    </a:lnTo>
                    <a:lnTo>
                      <a:pt x="64" y="598"/>
                    </a:lnTo>
                    <a:lnTo>
                      <a:pt x="64" y="602"/>
                    </a:lnTo>
                    <a:lnTo>
                      <a:pt x="63" y="607"/>
                    </a:lnTo>
                    <a:lnTo>
                      <a:pt x="63" y="610"/>
                    </a:lnTo>
                    <a:lnTo>
                      <a:pt x="63" y="613"/>
                    </a:lnTo>
                    <a:lnTo>
                      <a:pt x="63" y="618"/>
                    </a:lnTo>
                    <a:lnTo>
                      <a:pt x="63" y="622"/>
                    </a:lnTo>
                    <a:lnTo>
                      <a:pt x="63" y="624"/>
                    </a:lnTo>
                    <a:lnTo>
                      <a:pt x="63" y="646"/>
                    </a:lnTo>
                    <a:lnTo>
                      <a:pt x="62" y="647"/>
                    </a:lnTo>
                    <a:lnTo>
                      <a:pt x="59" y="651"/>
                    </a:lnTo>
                    <a:lnTo>
                      <a:pt x="53" y="655"/>
                    </a:lnTo>
                    <a:lnTo>
                      <a:pt x="49" y="660"/>
                    </a:lnTo>
                    <a:lnTo>
                      <a:pt x="42" y="666"/>
                    </a:lnTo>
                    <a:lnTo>
                      <a:pt x="38" y="671"/>
                    </a:lnTo>
                    <a:lnTo>
                      <a:pt x="33" y="675"/>
                    </a:lnTo>
                    <a:lnTo>
                      <a:pt x="32" y="679"/>
                    </a:lnTo>
                    <a:lnTo>
                      <a:pt x="30" y="684"/>
                    </a:lnTo>
                    <a:lnTo>
                      <a:pt x="32" y="691"/>
                    </a:lnTo>
                    <a:lnTo>
                      <a:pt x="33" y="695"/>
                    </a:lnTo>
                    <a:lnTo>
                      <a:pt x="35" y="698"/>
                    </a:lnTo>
                    <a:lnTo>
                      <a:pt x="38" y="701"/>
                    </a:lnTo>
                    <a:lnTo>
                      <a:pt x="41" y="706"/>
                    </a:lnTo>
                    <a:lnTo>
                      <a:pt x="43" y="709"/>
                    </a:lnTo>
                    <a:lnTo>
                      <a:pt x="45" y="714"/>
                    </a:lnTo>
                    <a:lnTo>
                      <a:pt x="49" y="719"/>
                    </a:lnTo>
                    <a:lnTo>
                      <a:pt x="51" y="724"/>
                    </a:lnTo>
                    <a:lnTo>
                      <a:pt x="53" y="729"/>
                    </a:lnTo>
                    <a:lnTo>
                      <a:pt x="54" y="733"/>
                    </a:lnTo>
                    <a:lnTo>
                      <a:pt x="55" y="735"/>
                    </a:lnTo>
                    <a:lnTo>
                      <a:pt x="56" y="736"/>
                    </a:lnTo>
                    <a:lnTo>
                      <a:pt x="41" y="720"/>
                    </a:lnTo>
                    <a:lnTo>
                      <a:pt x="27" y="765"/>
                    </a:lnTo>
                    <a:lnTo>
                      <a:pt x="11" y="827"/>
                    </a:lnTo>
                    <a:lnTo>
                      <a:pt x="0" y="828"/>
                    </a:lnTo>
                    <a:lnTo>
                      <a:pt x="20" y="766"/>
                    </a:lnTo>
                    <a:lnTo>
                      <a:pt x="28" y="739"/>
                    </a:lnTo>
                    <a:lnTo>
                      <a:pt x="35" y="714"/>
                    </a:lnTo>
                    <a:lnTo>
                      <a:pt x="34" y="712"/>
                    </a:lnTo>
                    <a:lnTo>
                      <a:pt x="32" y="710"/>
                    </a:lnTo>
                    <a:lnTo>
                      <a:pt x="30" y="704"/>
                    </a:lnTo>
                    <a:lnTo>
                      <a:pt x="28" y="699"/>
                    </a:lnTo>
                    <a:lnTo>
                      <a:pt x="24" y="693"/>
                    </a:lnTo>
                    <a:lnTo>
                      <a:pt x="22" y="687"/>
                    </a:lnTo>
                    <a:lnTo>
                      <a:pt x="22" y="681"/>
                    </a:lnTo>
                    <a:lnTo>
                      <a:pt x="22" y="677"/>
                    </a:lnTo>
                    <a:lnTo>
                      <a:pt x="24" y="673"/>
                    </a:lnTo>
                    <a:lnTo>
                      <a:pt x="28" y="667"/>
                    </a:lnTo>
                    <a:lnTo>
                      <a:pt x="34" y="662"/>
                    </a:lnTo>
                    <a:lnTo>
                      <a:pt x="40" y="656"/>
                    </a:lnTo>
                    <a:lnTo>
                      <a:pt x="45" y="651"/>
                    </a:lnTo>
                    <a:lnTo>
                      <a:pt x="51" y="647"/>
                    </a:lnTo>
                    <a:lnTo>
                      <a:pt x="54" y="644"/>
                    </a:lnTo>
                    <a:lnTo>
                      <a:pt x="56" y="644"/>
                    </a:lnTo>
                    <a:lnTo>
                      <a:pt x="57" y="566"/>
                    </a:lnTo>
                    <a:lnTo>
                      <a:pt x="71" y="556"/>
                    </a:lnTo>
                    <a:lnTo>
                      <a:pt x="59" y="537"/>
                    </a:lnTo>
                    <a:lnTo>
                      <a:pt x="67" y="513"/>
                    </a:lnTo>
                    <a:lnTo>
                      <a:pt x="66" y="455"/>
                    </a:lnTo>
                    <a:lnTo>
                      <a:pt x="65" y="454"/>
                    </a:lnTo>
                    <a:lnTo>
                      <a:pt x="65" y="450"/>
                    </a:lnTo>
                    <a:lnTo>
                      <a:pt x="65" y="446"/>
                    </a:lnTo>
                    <a:lnTo>
                      <a:pt x="65" y="440"/>
                    </a:lnTo>
                    <a:lnTo>
                      <a:pt x="65" y="435"/>
                    </a:lnTo>
                    <a:lnTo>
                      <a:pt x="65" y="429"/>
                    </a:lnTo>
                    <a:lnTo>
                      <a:pt x="65" y="426"/>
                    </a:lnTo>
                    <a:lnTo>
                      <a:pt x="67" y="424"/>
                    </a:lnTo>
                    <a:lnTo>
                      <a:pt x="71" y="418"/>
                    </a:lnTo>
                    <a:lnTo>
                      <a:pt x="76" y="412"/>
                    </a:lnTo>
                    <a:lnTo>
                      <a:pt x="81" y="406"/>
                    </a:lnTo>
                    <a:lnTo>
                      <a:pt x="82" y="404"/>
                    </a:lnTo>
                    <a:lnTo>
                      <a:pt x="86" y="352"/>
                    </a:lnTo>
                    <a:lnTo>
                      <a:pt x="97" y="318"/>
                    </a:lnTo>
                    <a:lnTo>
                      <a:pt x="92" y="270"/>
                    </a:lnTo>
                    <a:lnTo>
                      <a:pt x="105" y="216"/>
                    </a:lnTo>
                    <a:lnTo>
                      <a:pt x="108" y="206"/>
                    </a:lnTo>
                    <a:lnTo>
                      <a:pt x="162" y="161"/>
                    </a:lnTo>
                    <a:lnTo>
                      <a:pt x="189" y="130"/>
                    </a:lnTo>
                    <a:lnTo>
                      <a:pt x="243" y="91"/>
                    </a:lnTo>
                    <a:lnTo>
                      <a:pt x="287" y="52"/>
                    </a:lnTo>
                    <a:lnTo>
                      <a:pt x="325" y="14"/>
                    </a:lnTo>
                    <a:lnTo>
                      <a:pt x="384" y="0"/>
                    </a:lnTo>
                    <a:lnTo>
                      <a:pt x="37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3" name="Freeform 190"/>
              <p:cNvSpPr>
                <a:spLocks/>
              </p:cNvSpPr>
              <p:nvPr/>
            </p:nvSpPr>
            <p:spPr bwMode="auto">
              <a:xfrm flipH="1">
                <a:off x="3362" y="3582"/>
                <a:ext cx="331" cy="283"/>
              </a:xfrm>
              <a:custGeom>
                <a:avLst/>
                <a:gdLst>
                  <a:gd name="T0" fmla="*/ 9 w 331"/>
                  <a:gd name="T1" fmla="*/ 13 h 283"/>
                  <a:gd name="T2" fmla="*/ 51 w 331"/>
                  <a:gd name="T3" fmla="*/ 153 h 283"/>
                  <a:gd name="T4" fmla="*/ 73 w 331"/>
                  <a:gd name="T5" fmla="*/ 213 h 283"/>
                  <a:gd name="T6" fmla="*/ 75 w 331"/>
                  <a:gd name="T7" fmla="*/ 257 h 283"/>
                  <a:gd name="T8" fmla="*/ 103 w 331"/>
                  <a:gd name="T9" fmla="*/ 243 h 283"/>
                  <a:gd name="T10" fmla="*/ 151 w 331"/>
                  <a:gd name="T11" fmla="*/ 229 h 283"/>
                  <a:gd name="T12" fmla="*/ 151 w 331"/>
                  <a:gd name="T13" fmla="*/ 228 h 283"/>
                  <a:gd name="T14" fmla="*/ 156 w 331"/>
                  <a:gd name="T15" fmla="*/ 225 h 283"/>
                  <a:gd name="T16" fmla="*/ 160 w 331"/>
                  <a:gd name="T17" fmla="*/ 223 h 283"/>
                  <a:gd name="T18" fmla="*/ 168 w 331"/>
                  <a:gd name="T19" fmla="*/ 221 h 283"/>
                  <a:gd name="T20" fmla="*/ 175 w 331"/>
                  <a:gd name="T21" fmla="*/ 217 h 283"/>
                  <a:gd name="T22" fmla="*/ 185 w 331"/>
                  <a:gd name="T23" fmla="*/ 213 h 283"/>
                  <a:gd name="T24" fmla="*/ 196 w 331"/>
                  <a:gd name="T25" fmla="*/ 209 h 283"/>
                  <a:gd name="T26" fmla="*/ 207 w 331"/>
                  <a:gd name="T27" fmla="*/ 206 h 283"/>
                  <a:gd name="T28" fmla="*/ 217 w 331"/>
                  <a:gd name="T29" fmla="*/ 201 h 283"/>
                  <a:gd name="T30" fmla="*/ 228 w 331"/>
                  <a:gd name="T31" fmla="*/ 197 h 283"/>
                  <a:gd name="T32" fmla="*/ 238 w 331"/>
                  <a:gd name="T33" fmla="*/ 192 h 283"/>
                  <a:gd name="T34" fmla="*/ 248 w 331"/>
                  <a:gd name="T35" fmla="*/ 190 h 283"/>
                  <a:gd name="T36" fmla="*/ 256 w 331"/>
                  <a:gd name="T37" fmla="*/ 186 h 283"/>
                  <a:gd name="T38" fmla="*/ 264 w 331"/>
                  <a:gd name="T39" fmla="*/ 184 h 283"/>
                  <a:gd name="T40" fmla="*/ 269 w 331"/>
                  <a:gd name="T41" fmla="*/ 183 h 283"/>
                  <a:gd name="T42" fmla="*/ 272 w 331"/>
                  <a:gd name="T43" fmla="*/ 183 h 283"/>
                  <a:gd name="T44" fmla="*/ 275 w 331"/>
                  <a:gd name="T45" fmla="*/ 181 h 283"/>
                  <a:gd name="T46" fmla="*/ 278 w 331"/>
                  <a:gd name="T47" fmla="*/ 181 h 283"/>
                  <a:gd name="T48" fmla="*/ 281 w 331"/>
                  <a:gd name="T49" fmla="*/ 181 h 283"/>
                  <a:gd name="T50" fmla="*/ 286 w 331"/>
                  <a:gd name="T51" fmla="*/ 181 h 283"/>
                  <a:gd name="T52" fmla="*/ 289 w 331"/>
                  <a:gd name="T53" fmla="*/ 181 h 283"/>
                  <a:gd name="T54" fmla="*/ 293 w 331"/>
                  <a:gd name="T55" fmla="*/ 181 h 283"/>
                  <a:gd name="T56" fmla="*/ 298 w 331"/>
                  <a:gd name="T57" fmla="*/ 181 h 283"/>
                  <a:gd name="T58" fmla="*/ 303 w 331"/>
                  <a:gd name="T59" fmla="*/ 183 h 283"/>
                  <a:gd name="T60" fmla="*/ 308 w 331"/>
                  <a:gd name="T61" fmla="*/ 183 h 283"/>
                  <a:gd name="T62" fmla="*/ 311 w 331"/>
                  <a:gd name="T63" fmla="*/ 183 h 283"/>
                  <a:gd name="T64" fmla="*/ 315 w 331"/>
                  <a:gd name="T65" fmla="*/ 183 h 283"/>
                  <a:gd name="T66" fmla="*/ 319 w 331"/>
                  <a:gd name="T67" fmla="*/ 183 h 283"/>
                  <a:gd name="T68" fmla="*/ 324 w 331"/>
                  <a:gd name="T69" fmla="*/ 183 h 283"/>
                  <a:gd name="T70" fmla="*/ 326 w 331"/>
                  <a:gd name="T71" fmla="*/ 184 h 283"/>
                  <a:gd name="T72" fmla="*/ 331 w 331"/>
                  <a:gd name="T73" fmla="*/ 191 h 283"/>
                  <a:gd name="T74" fmla="*/ 278 w 331"/>
                  <a:gd name="T75" fmla="*/ 187 h 283"/>
                  <a:gd name="T76" fmla="*/ 162 w 331"/>
                  <a:gd name="T77" fmla="*/ 228 h 283"/>
                  <a:gd name="T78" fmla="*/ 125 w 331"/>
                  <a:gd name="T79" fmla="*/ 243 h 283"/>
                  <a:gd name="T80" fmla="*/ 109 w 331"/>
                  <a:gd name="T81" fmla="*/ 255 h 283"/>
                  <a:gd name="T82" fmla="*/ 139 w 331"/>
                  <a:gd name="T83" fmla="*/ 256 h 283"/>
                  <a:gd name="T84" fmla="*/ 169 w 331"/>
                  <a:gd name="T85" fmla="*/ 269 h 283"/>
                  <a:gd name="T86" fmla="*/ 178 w 331"/>
                  <a:gd name="T87" fmla="*/ 283 h 283"/>
                  <a:gd name="T88" fmla="*/ 137 w 331"/>
                  <a:gd name="T89" fmla="*/ 266 h 283"/>
                  <a:gd name="T90" fmla="*/ 81 w 331"/>
                  <a:gd name="T91" fmla="*/ 265 h 283"/>
                  <a:gd name="T92" fmla="*/ 64 w 331"/>
                  <a:gd name="T93" fmla="*/ 258 h 283"/>
                  <a:gd name="T94" fmla="*/ 42 w 331"/>
                  <a:gd name="T95" fmla="*/ 258 h 283"/>
                  <a:gd name="T96" fmla="*/ 62 w 331"/>
                  <a:gd name="T97" fmla="*/ 239 h 283"/>
                  <a:gd name="T98" fmla="*/ 61 w 331"/>
                  <a:gd name="T99" fmla="*/ 207 h 283"/>
                  <a:gd name="T100" fmla="*/ 15 w 331"/>
                  <a:gd name="T101" fmla="*/ 55 h 283"/>
                  <a:gd name="T102" fmla="*/ 0 w 331"/>
                  <a:gd name="T103" fmla="*/ 0 h 283"/>
                  <a:gd name="T104" fmla="*/ 9 w 331"/>
                  <a:gd name="T105" fmla="*/ 13 h 283"/>
                  <a:gd name="T106" fmla="*/ 9 w 331"/>
                  <a:gd name="T107" fmla="*/ 13 h 2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1"/>
                  <a:gd name="T163" fmla="*/ 0 h 283"/>
                  <a:gd name="T164" fmla="*/ 331 w 331"/>
                  <a:gd name="T165" fmla="*/ 283 h 2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1" h="283">
                    <a:moveTo>
                      <a:pt x="9" y="13"/>
                    </a:moveTo>
                    <a:lnTo>
                      <a:pt x="51" y="153"/>
                    </a:lnTo>
                    <a:lnTo>
                      <a:pt x="73" y="213"/>
                    </a:lnTo>
                    <a:lnTo>
                      <a:pt x="75" y="257"/>
                    </a:lnTo>
                    <a:lnTo>
                      <a:pt x="103" y="243"/>
                    </a:lnTo>
                    <a:lnTo>
                      <a:pt x="151" y="229"/>
                    </a:lnTo>
                    <a:lnTo>
                      <a:pt x="151" y="228"/>
                    </a:lnTo>
                    <a:lnTo>
                      <a:pt x="156" y="225"/>
                    </a:lnTo>
                    <a:lnTo>
                      <a:pt x="160" y="223"/>
                    </a:lnTo>
                    <a:lnTo>
                      <a:pt x="168" y="221"/>
                    </a:lnTo>
                    <a:lnTo>
                      <a:pt x="175" y="217"/>
                    </a:lnTo>
                    <a:lnTo>
                      <a:pt x="185" y="213"/>
                    </a:lnTo>
                    <a:lnTo>
                      <a:pt x="196" y="209"/>
                    </a:lnTo>
                    <a:lnTo>
                      <a:pt x="207" y="206"/>
                    </a:lnTo>
                    <a:lnTo>
                      <a:pt x="217" y="201"/>
                    </a:lnTo>
                    <a:lnTo>
                      <a:pt x="228" y="197"/>
                    </a:lnTo>
                    <a:lnTo>
                      <a:pt x="238" y="192"/>
                    </a:lnTo>
                    <a:lnTo>
                      <a:pt x="248" y="190"/>
                    </a:lnTo>
                    <a:lnTo>
                      <a:pt x="256" y="186"/>
                    </a:lnTo>
                    <a:lnTo>
                      <a:pt x="264" y="184"/>
                    </a:lnTo>
                    <a:lnTo>
                      <a:pt x="269" y="183"/>
                    </a:lnTo>
                    <a:lnTo>
                      <a:pt x="272" y="183"/>
                    </a:lnTo>
                    <a:lnTo>
                      <a:pt x="275" y="181"/>
                    </a:lnTo>
                    <a:lnTo>
                      <a:pt x="278" y="181"/>
                    </a:lnTo>
                    <a:lnTo>
                      <a:pt x="281" y="181"/>
                    </a:lnTo>
                    <a:lnTo>
                      <a:pt x="286" y="181"/>
                    </a:lnTo>
                    <a:lnTo>
                      <a:pt x="289" y="181"/>
                    </a:lnTo>
                    <a:lnTo>
                      <a:pt x="293" y="181"/>
                    </a:lnTo>
                    <a:lnTo>
                      <a:pt x="298" y="181"/>
                    </a:lnTo>
                    <a:lnTo>
                      <a:pt x="303" y="183"/>
                    </a:lnTo>
                    <a:lnTo>
                      <a:pt x="308" y="183"/>
                    </a:lnTo>
                    <a:lnTo>
                      <a:pt x="311" y="183"/>
                    </a:lnTo>
                    <a:lnTo>
                      <a:pt x="315" y="183"/>
                    </a:lnTo>
                    <a:lnTo>
                      <a:pt x="319" y="183"/>
                    </a:lnTo>
                    <a:lnTo>
                      <a:pt x="324" y="183"/>
                    </a:lnTo>
                    <a:lnTo>
                      <a:pt x="326" y="184"/>
                    </a:lnTo>
                    <a:lnTo>
                      <a:pt x="331" y="191"/>
                    </a:lnTo>
                    <a:lnTo>
                      <a:pt x="278" y="187"/>
                    </a:lnTo>
                    <a:lnTo>
                      <a:pt x="162" y="228"/>
                    </a:lnTo>
                    <a:lnTo>
                      <a:pt x="125" y="243"/>
                    </a:lnTo>
                    <a:lnTo>
                      <a:pt x="109" y="255"/>
                    </a:lnTo>
                    <a:lnTo>
                      <a:pt x="139" y="256"/>
                    </a:lnTo>
                    <a:lnTo>
                      <a:pt x="169" y="269"/>
                    </a:lnTo>
                    <a:lnTo>
                      <a:pt x="178" y="283"/>
                    </a:lnTo>
                    <a:lnTo>
                      <a:pt x="137" y="266"/>
                    </a:lnTo>
                    <a:lnTo>
                      <a:pt x="81" y="265"/>
                    </a:lnTo>
                    <a:lnTo>
                      <a:pt x="64" y="258"/>
                    </a:lnTo>
                    <a:lnTo>
                      <a:pt x="42" y="258"/>
                    </a:lnTo>
                    <a:lnTo>
                      <a:pt x="62" y="239"/>
                    </a:lnTo>
                    <a:lnTo>
                      <a:pt x="61" y="207"/>
                    </a:lnTo>
                    <a:lnTo>
                      <a:pt x="15" y="55"/>
                    </a:lnTo>
                    <a:lnTo>
                      <a:pt x="0" y="0"/>
                    </a:lnTo>
                    <a:lnTo>
                      <a:pt x="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4" name="Freeform 191"/>
              <p:cNvSpPr>
                <a:spLocks/>
              </p:cNvSpPr>
              <p:nvPr/>
            </p:nvSpPr>
            <p:spPr bwMode="auto">
              <a:xfrm flipH="1">
                <a:off x="3357" y="3470"/>
                <a:ext cx="112" cy="302"/>
              </a:xfrm>
              <a:custGeom>
                <a:avLst/>
                <a:gdLst>
                  <a:gd name="T0" fmla="*/ 19 w 112"/>
                  <a:gd name="T1" fmla="*/ 42 h 302"/>
                  <a:gd name="T2" fmla="*/ 21 w 112"/>
                  <a:gd name="T3" fmla="*/ 45 h 302"/>
                  <a:gd name="T4" fmla="*/ 27 w 112"/>
                  <a:gd name="T5" fmla="*/ 57 h 302"/>
                  <a:gd name="T6" fmla="*/ 34 w 112"/>
                  <a:gd name="T7" fmla="*/ 69 h 302"/>
                  <a:gd name="T8" fmla="*/ 40 w 112"/>
                  <a:gd name="T9" fmla="*/ 81 h 302"/>
                  <a:gd name="T10" fmla="*/ 41 w 112"/>
                  <a:gd name="T11" fmla="*/ 89 h 302"/>
                  <a:gd name="T12" fmla="*/ 41 w 112"/>
                  <a:gd name="T13" fmla="*/ 99 h 302"/>
                  <a:gd name="T14" fmla="*/ 41 w 112"/>
                  <a:gd name="T15" fmla="*/ 106 h 302"/>
                  <a:gd name="T16" fmla="*/ 41 w 112"/>
                  <a:gd name="T17" fmla="*/ 110 h 302"/>
                  <a:gd name="T18" fmla="*/ 48 w 112"/>
                  <a:gd name="T19" fmla="*/ 147 h 302"/>
                  <a:gd name="T20" fmla="*/ 61 w 112"/>
                  <a:gd name="T21" fmla="*/ 157 h 302"/>
                  <a:gd name="T22" fmla="*/ 65 w 112"/>
                  <a:gd name="T23" fmla="*/ 164 h 302"/>
                  <a:gd name="T24" fmla="*/ 65 w 112"/>
                  <a:gd name="T25" fmla="*/ 172 h 302"/>
                  <a:gd name="T26" fmla="*/ 65 w 112"/>
                  <a:gd name="T27" fmla="*/ 182 h 302"/>
                  <a:gd name="T28" fmla="*/ 66 w 112"/>
                  <a:gd name="T29" fmla="*/ 189 h 302"/>
                  <a:gd name="T30" fmla="*/ 112 w 112"/>
                  <a:gd name="T31" fmla="*/ 302 h 302"/>
                  <a:gd name="T32" fmla="*/ 57 w 112"/>
                  <a:gd name="T33" fmla="*/ 192 h 302"/>
                  <a:gd name="T34" fmla="*/ 44 w 112"/>
                  <a:gd name="T35" fmla="*/ 170 h 302"/>
                  <a:gd name="T36" fmla="*/ 44 w 112"/>
                  <a:gd name="T37" fmla="*/ 167 h 302"/>
                  <a:gd name="T38" fmla="*/ 44 w 112"/>
                  <a:gd name="T39" fmla="*/ 158 h 302"/>
                  <a:gd name="T40" fmla="*/ 42 w 112"/>
                  <a:gd name="T41" fmla="*/ 146 h 302"/>
                  <a:gd name="T42" fmla="*/ 40 w 112"/>
                  <a:gd name="T43" fmla="*/ 137 h 302"/>
                  <a:gd name="T44" fmla="*/ 37 w 112"/>
                  <a:gd name="T45" fmla="*/ 128 h 302"/>
                  <a:gd name="T46" fmla="*/ 35 w 112"/>
                  <a:gd name="T47" fmla="*/ 121 h 302"/>
                  <a:gd name="T48" fmla="*/ 33 w 112"/>
                  <a:gd name="T49" fmla="*/ 114 h 302"/>
                  <a:gd name="T50" fmla="*/ 32 w 112"/>
                  <a:gd name="T51" fmla="*/ 109 h 302"/>
                  <a:gd name="T52" fmla="*/ 33 w 112"/>
                  <a:gd name="T53" fmla="*/ 92 h 302"/>
                  <a:gd name="T54" fmla="*/ 32 w 112"/>
                  <a:gd name="T55" fmla="*/ 88 h 302"/>
                  <a:gd name="T56" fmla="*/ 30 w 112"/>
                  <a:gd name="T57" fmla="*/ 79 h 302"/>
                  <a:gd name="T58" fmla="*/ 25 w 112"/>
                  <a:gd name="T59" fmla="*/ 68 h 302"/>
                  <a:gd name="T60" fmla="*/ 22 w 112"/>
                  <a:gd name="T61" fmla="*/ 56 h 302"/>
                  <a:gd name="T62" fmla="*/ 18 w 112"/>
                  <a:gd name="T63" fmla="*/ 48 h 302"/>
                  <a:gd name="T64" fmla="*/ 14 w 112"/>
                  <a:gd name="T65" fmla="*/ 39 h 302"/>
                  <a:gd name="T66" fmla="*/ 11 w 112"/>
                  <a:gd name="T67" fmla="*/ 31 h 302"/>
                  <a:gd name="T68" fmla="*/ 8 w 112"/>
                  <a:gd name="T69" fmla="*/ 21 h 302"/>
                  <a:gd name="T70" fmla="*/ 3 w 112"/>
                  <a:gd name="T71" fmla="*/ 12 h 302"/>
                  <a:gd name="T72" fmla="*/ 2 w 112"/>
                  <a:gd name="T73" fmla="*/ 6 h 302"/>
                  <a:gd name="T74" fmla="*/ 0 w 112"/>
                  <a:gd name="T75" fmla="*/ 0 h 302"/>
                  <a:gd name="T76" fmla="*/ 8 w 112"/>
                  <a:gd name="T77" fmla="*/ 13 h 3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2"/>
                  <a:gd name="T118" fmla="*/ 0 h 302"/>
                  <a:gd name="T119" fmla="*/ 112 w 112"/>
                  <a:gd name="T120" fmla="*/ 302 h 3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2" h="302">
                    <a:moveTo>
                      <a:pt x="8" y="13"/>
                    </a:moveTo>
                    <a:lnTo>
                      <a:pt x="19" y="42"/>
                    </a:lnTo>
                    <a:lnTo>
                      <a:pt x="21" y="45"/>
                    </a:lnTo>
                    <a:lnTo>
                      <a:pt x="24" y="50"/>
                    </a:lnTo>
                    <a:lnTo>
                      <a:pt x="27" y="57"/>
                    </a:lnTo>
                    <a:lnTo>
                      <a:pt x="31" y="64"/>
                    </a:lnTo>
                    <a:lnTo>
                      <a:pt x="34" y="69"/>
                    </a:lnTo>
                    <a:lnTo>
                      <a:pt x="37" y="76"/>
                    </a:lnTo>
                    <a:lnTo>
                      <a:pt x="40" y="81"/>
                    </a:lnTo>
                    <a:lnTo>
                      <a:pt x="40" y="84"/>
                    </a:lnTo>
                    <a:lnTo>
                      <a:pt x="41" y="89"/>
                    </a:lnTo>
                    <a:lnTo>
                      <a:pt x="41" y="93"/>
                    </a:lnTo>
                    <a:lnTo>
                      <a:pt x="41" y="99"/>
                    </a:lnTo>
                    <a:lnTo>
                      <a:pt x="41" y="103"/>
                    </a:lnTo>
                    <a:lnTo>
                      <a:pt x="41" y="106"/>
                    </a:lnTo>
                    <a:lnTo>
                      <a:pt x="41" y="109"/>
                    </a:lnTo>
                    <a:lnTo>
                      <a:pt x="41" y="110"/>
                    </a:lnTo>
                    <a:lnTo>
                      <a:pt x="46" y="146"/>
                    </a:lnTo>
                    <a:lnTo>
                      <a:pt x="48" y="147"/>
                    </a:lnTo>
                    <a:lnTo>
                      <a:pt x="54" y="152"/>
                    </a:lnTo>
                    <a:lnTo>
                      <a:pt x="61" y="157"/>
                    </a:lnTo>
                    <a:lnTo>
                      <a:pt x="65" y="163"/>
                    </a:lnTo>
                    <a:lnTo>
                      <a:pt x="65" y="164"/>
                    </a:lnTo>
                    <a:lnTo>
                      <a:pt x="65" y="168"/>
                    </a:lnTo>
                    <a:lnTo>
                      <a:pt x="65" y="172"/>
                    </a:lnTo>
                    <a:lnTo>
                      <a:pt x="65" y="178"/>
                    </a:lnTo>
                    <a:lnTo>
                      <a:pt x="65" y="182"/>
                    </a:lnTo>
                    <a:lnTo>
                      <a:pt x="66" y="187"/>
                    </a:lnTo>
                    <a:lnTo>
                      <a:pt x="66" y="189"/>
                    </a:lnTo>
                    <a:lnTo>
                      <a:pt x="67" y="190"/>
                    </a:lnTo>
                    <a:lnTo>
                      <a:pt x="112" y="302"/>
                    </a:lnTo>
                    <a:lnTo>
                      <a:pt x="102" y="302"/>
                    </a:lnTo>
                    <a:lnTo>
                      <a:pt x="57" y="192"/>
                    </a:lnTo>
                    <a:lnTo>
                      <a:pt x="57" y="166"/>
                    </a:lnTo>
                    <a:lnTo>
                      <a:pt x="44" y="170"/>
                    </a:lnTo>
                    <a:lnTo>
                      <a:pt x="44" y="169"/>
                    </a:lnTo>
                    <a:lnTo>
                      <a:pt x="44" y="167"/>
                    </a:lnTo>
                    <a:lnTo>
                      <a:pt x="44" y="163"/>
                    </a:lnTo>
                    <a:lnTo>
                      <a:pt x="44" y="158"/>
                    </a:lnTo>
                    <a:lnTo>
                      <a:pt x="43" y="153"/>
                    </a:lnTo>
                    <a:lnTo>
                      <a:pt x="42" y="146"/>
                    </a:lnTo>
                    <a:lnTo>
                      <a:pt x="41" y="142"/>
                    </a:lnTo>
                    <a:lnTo>
                      <a:pt x="40" y="137"/>
                    </a:lnTo>
                    <a:lnTo>
                      <a:pt x="38" y="133"/>
                    </a:lnTo>
                    <a:lnTo>
                      <a:pt x="37" y="128"/>
                    </a:lnTo>
                    <a:lnTo>
                      <a:pt x="36" y="125"/>
                    </a:lnTo>
                    <a:lnTo>
                      <a:pt x="35" y="121"/>
                    </a:lnTo>
                    <a:lnTo>
                      <a:pt x="34" y="117"/>
                    </a:lnTo>
                    <a:lnTo>
                      <a:pt x="33" y="114"/>
                    </a:lnTo>
                    <a:lnTo>
                      <a:pt x="32" y="110"/>
                    </a:lnTo>
                    <a:lnTo>
                      <a:pt x="32" y="109"/>
                    </a:lnTo>
                    <a:lnTo>
                      <a:pt x="21" y="86"/>
                    </a:lnTo>
                    <a:lnTo>
                      <a:pt x="33" y="92"/>
                    </a:lnTo>
                    <a:lnTo>
                      <a:pt x="33" y="90"/>
                    </a:lnTo>
                    <a:lnTo>
                      <a:pt x="32" y="88"/>
                    </a:lnTo>
                    <a:lnTo>
                      <a:pt x="31" y="83"/>
                    </a:lnTo>
                    <a:lnTo>
                      <a:pt x="30" y="79"/>
                    </a:lnTo>
                    <a:lnTo>
                      <a:pt x="27" y="73"/>
                    </a:lnTo>
                    <a:lnTo>
                      <a:pt x="25" y="68"/>
                    </a:lnTo>
                    <a:lnTo>
                      <a:pt x="23" y="61"/>
                    </a:lnTo>
                    <a:lnTo>
                      <a:pt x="22" y="56"/>
                    </a:lnTo>
                    <a:lnTo>
                      <a:pt x="20" y="51"/>
                    </a:lnTo>
                    <a:lnTo>
                      <a:pt x="18" y="48"/>
                    </a:lnTo>
                    <a:lnTo>
                      <a:pt x="15" y="44"/>
                    </a:lnTo>
                    <a:lnTo>
                      <a:pt x="14" y="39"/>
                    </a:lnTo>
                    <a:lnTo>
                      <a:pt x="12" y="34"/>
                    </a:lnTo>
                    <a:lnTo>
                      <a:pt x="11" y="31"/>
                    </a:lnTo>
                    <a:lnTo>
                      <a:pt x="9" y="25"/>
                    </a:lnTo>
                    <a:lnTo>
                      <a:pt x="8" y="21"/>
                    </a:lnTo>
                    <a:lnTo>
                      <a:pt x="5" y="16"/>
                    </a:lnTo>
                    <a:lnTo>
                      <a:pt x="3" y="12"/>
                    </a:lnTo>
                    <a:lnTo>
                      <a:pt x="2" y="7"/>
                    </a:lnTo>
                    <a:lnTo>
                      <a:pt x="2" y="6"/>
                    </a:lnTo>
                    <a:lnTo>
                      <a:pt x="0" y="1"/>
                    </a:lnTo>
                    <a:lnTo>
                      <a:pt x="0" y="0"/>
                    </a:lnTo>
                    <a:lnTo>
                      <a:pt x="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5" name="Freeform 192"/>
              <p:cNvSpPr>
                <a:spLocks/>
              </p:cNvSpPr>
              <p:nvPr/>
            </p:nvSpPr>
            <p:spPr bwMode="auto">
              <a:xfrm flipH="1">
                <a:off x="3487" y="3385"/>
                <a:ext cx="158" cy="86"/>
              </a:xfrm>
              <a:custGeom>
                <a:avLst/>
                <a:gdLst>
                  <a:gd name="T0" fmla="*/ 17 w 158"/>
                  <a:gd name="T1" fmla="*/ 0 h 86"/>
                  <a:gd name="T2" fmla="*/ 19 w 158"/>
                  <a:gd name="T3" fmla="*/ 0 h 86"/>
                  <a:gd name="T4" fmla="*/ 22 w 158"/>
                  <a:gd name="T5" fmla="*/ 1 h 86"/>
                  <a:gd name="T6" fmla="*/ 26 w 158"/>
                  <a:gd name="T7" fmla="*/ 2 h 86"/>
                  <a:gd name="T8" fmla="*/ 30 w 158"/>
                  <a:gd name="T9" fmla="*/ 3 h 86"/>
                  <a:gd name="T10" fmla="*/ 36 w 158"/>
                  <a:gd name="T11" fmla="*/ 4 h 86"/>
                  <a:gd name="T12" fmla="*/ 41 w 158"/>
                  <a:gd name="T13" fmla="*/ 7 h 86"/>
                  <a:gd name="T14" fmla="*/ 48 w 158"/>
                  <a:gd name="T15" fmla="*/ 9 h 86"/>
                  <a:gd name="T16" fmla="*/ 54 w 158"/>
                  <a:gd name="T17" fmla="*/ 11 h 86"/>
                  <a:gd name="T18" fmla="*/ 60 w 158"/>
                  <a:gd name="T19" fmla="*/ 13 h 86"/>
                  <a:gd name="T20" fmla="*/ 67 w 158"/>
                  <a:gd name="T21" fmla="*/ 15 h 86"/>
                  <a:gd name="T22" fmla="*/ 73 w 158"/>
                  <a:gd name="T23" fmla="*/ 19 h 86"/>
                  <a:gd name="T24" fmla="*/ 79 w 158"/>
                  <a:gd name="T25" fmla="*/ 21 h 86"/>
                  <a:gd name="T26" fmla="*/ 86 w 158"/>
                  <a:gd name="T27" fmla="*/ 24 h 86"/>
                  <a:gd name="T28" fmla="*/ 91 w 158"/>
                  <a:gd name="T29" fmla="*/ 29 h 86"/>
                  <a:gd name="T30" fmla="*/ 97 w 158"/>
                  <a:gd name="T31" fmla="*/ 33 h 86"/>
                  <a:gd name="T32" fmla="*/ 100 w 158"/>
                  <a:gd name="T33" fmla="*/ 37 h 86"/>
                  <a:gd name="T34" fmla="*/ 105 w 158"/>
                  <a:gd name="T35" fmla="*/ 41 h 86"/>
                  <a:gd name="T36" fmla="*/ 111 w 158"/>
                  <a:gd name="T37" fmla="*/ 45 h 86"/>
                  <a:gd name="T38" fmla="*/ 116 w 158"/>
                  <a:gd name="T39" fmla="*/ 51 h 86"/>
                  <a:gd name="T40" fmla="*/ 121 w 158"/>
                  <a:gd name="T41" fmla="*/ 54 h 86"/>
                  <a:gd name="T42" fmla="*/ 125 w 158"/>
                  <a:gd name="T43" fmla="*/ 58 h 86"/>
                  <a:gd name="T44" fmla="*/ 131 w 158"/>
                  <a:gd name="T45" fmla="*/ 63 h 86"/>
                  <a:gd name="T46" fmla="*/ 136 w 158"/>
                  <a:gd name="T47" fmla="*/ 67 h 86"/>
                  <a:gd name="T48" fmla="*/ 141 w 158"/>
                  <a:gd name="T49" fmla="*/ 70 h 86"/>
                  <a:gd name="T50" fmla="*/ 144 w 158"/>
                  <a:gd name="T51" fmla="*/ 75 h 86"/>
                  <a:gd name="T52" fmla="*/ 148 w 158"/>
                  <a:gd name="T53" fmla="*/ 77 h 86"/>
                  <a:gd name="T54" fmla="*/ 152 w 158"/>
                  <a:gd name="T55" fmla="*/ 80 h 86"/>
                  <a:gd name="T56" fmla="*/ 156 w 158"/>
                  <a:gd name="T57" fmla="*/ 84 h 86"/>
                  <a:gd name="T58" fmla="*/ 158 w 158"/>
                  <a:gd name="T59" fmla="*/ 86 h 86"/>
                  <a:gd name="T60" fmla="*/ 75 w 158"/>
                  <a:gd name="T61" fmla="*/ 28 h 86"/>
                  <a:gd name="T62" fmla="*/ 0 w 158"/>
                  <a:gd name="T63" fmla="*/ 0 h 86"/>
                  <a:gd name="T64" fmla="*/ 17 w 158"/>
                  <a:gd name="T65" fmla="*/ 0 h 86"/>
                  <a:gd name="T66" fmla="*/ 17 w 158"/>
                  <a:gd name="T67" fmla="*/ 0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8"/>
                  <a:gd name="T103" fmla="*/ 0 h 86"/>
                  <a:gd name="T104" fmla="*/ 158 w 158"/>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8" h="86">
                    <a:moveTo>
                      <a:pt x="17" y="0"/>
                    </a:moveTo>
                    <a:lnTo>
                      <a:pt x="19" y="0"/>
                    </a:lnTo>
                    <a:lnTo>
                      <a:pt x="22" y="1"/>
                    </a:lnTo>
                    <a:lnTo>
                      <a:pt x="26" y="2"/>
                    </a:lnTo>
                    <a:lnTo>
                      <a:pt x="30" y="3"/>
                    </a:lnTo>
                    <a:lnTo>
                      <a:pt x="36" y="4"/>
                    </a:lnTo>
                    <a:lnTo>
                      <a:pt x="41" y="7"/>
                    </a:lnTo>
                    <a:lnTo>
                      <a:pt x="48" y="9"/>
                    </a:lnTo>
                    <a:lnTo>
                      <a:pt x="54" y="11"/>
                    </a:lnTo>
                    <a:lnTo>
                      <a:pt x="60" y="13"/>
                    </a:lnTo>
                    <a:lnTo>
                      <a:pt x="67" y="15"/>
                    </a:lnTo>
                    <a:lnTo>
                      <a:pt x="73" y="19"/>
                    </a:lnTo>
                    <a:lnTo>
                      <a:pt x="79" y="21"/>
                    </a:lnTo>
                    <a:lnTo>
                      <a:pt x="86" y="24"/>
                    </a:lnTo>
                    <a:lnTo>
                      <a:pt x="91" y="29"/>
                    </a:lnTo>
                    <a:lnTo>
                      <a:pt x="97" y="33"/>
                    </a:lnTo>
                    <a:lnTo>
                      <a:pt x="100" y="37"/>
                    </a:lnTo>
                    <a:lnTo>
                      <a:pt x="105" y="41"/>
                    </a:lnTo>
                    <a:lnTo>
                      <a:pt x="111" y="45"/>
                    </a:lnTo>
                    <a:lnTo>
                      <a:pt x="116" y="51"/>
                    </a:lnTo>
                    <a:lnTo>
                      <a:pt x="121" y="54"/>
                    </a:lnTo>
                    <a:lnTo>
                      <a:pt x="125" y="58"/>
                    </a:lnTo>
                    <a:lnTo>
                      <a:pt x="131" y="63"/>
                    </a:lnTo>
                    <a:lnTo>
                      <a:pt x="136" y="67"/>
                    </a:lnTo>
                    <a:lnTo>
                      <a:pt x="141" y="70"/>
                    </a:lnTo>
                    <a:lnTo>
                      <a:pt x="144" y="75"/>
                    </a:lnTo>
                    <a:lnTo>
                      <a:pt x="148" y="77"/>
                    </a:lnTo>
                    <a:lnTo>
                      <a:pt x="152" y="80"/>
                    </a:lnTo>
                    <a:lnTo>
                      <a:pt x="156" y="84"/>
                    </a:lnTo>
                    <a:lnTo>
                      <a:pt x="158" y="86"/>
                    </a:lnTo>
                    <a:lnTo>
                      <a:pt x="75" y="28"/>
                    </a:lnTo>
                    <a:lnTo>
                      <a:pt x="0"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6" name="Freeform 193"/>
              <p:cNvSpPr>
                <a:spLocks/>
              </p:cNvSpPr>
              <p:nvPr/>
            </p:nvSpPr>
            <p:spPr bwMode="auto">
              <a:xfrm flipH="1">
                <a:off x="3486" y="3296"/>
                <a:ext cx="132" cy="123"/>
              </a:xfrm>
              <a:custGeom>
                <a:avLst/>
                <a:gdLst>
                  <a:gd name="T0" fmla="*/ 0 w 132"/>
                  <a:gd name="T1" fmla="*/ 0 h 123"/>
                  <a:gd name="T2" fmla="*/ 11 w 132"/>
                  <a:gd name="T3" fmla="*/ 3 h 123"/>
                  <a:gd name="T4" fmla="*/ 16 w 132"/>
                  <a:gd name="T5" fmla="*/ 4 h 123"/>
                  <a:gd name="T6" fmla="*/ 21 w 132"/>
                  <a:gd name="T7" fmla="*/ 5 h 123"/>
                  <a:gd name="T8" fmla="*/ 28 w 132"/>
                  <a:gd name="T9" fmla="*/ 8 h 123"/>
                  <a:gd name="T10" fmla="*/ 34 w 132"/>
                  <a:gd name="T11" fmla="*/ 10 h 123"/>
                  <a:gd name="T12" fmla="*/ 41 w 132"/>
                  <a:gd name="T13" fmla="*/ 12 h 123"/>
                  <a:gd name="T14" fmla="*/ 46 w 132"/>
                  <a:gd name="T15" fmla="*/ 14 h 123"/>
                  <a:gd name="T16" fmla="*/ 53 w 132"/>
                  <a:gd name="T17" fmla="*/ 16 h 123"/>
                  <a:gd name="T18" fmla="*/ 60 w 132"/>
                  <a:gd name="T19" fmla="*/ 19 h 123"/>
                  <a:gd name="T20" fmla="*/ 64 w 132"/>
                  <a:gd name="T21" fmla="*/ 20 h 123"/>
                  <a:gd name="T22" fmla="*/ 70 w 132"/>
                  <a:gd name="T23" fmla="*/ 22 h 123"/>
                  <a:gd name="T24" fmla="*/ 73 w 132"/>
                  <a:gd name="T25" fmla="*/ 24 h 123"/>
                  <a:gd name="T26" fmla="*/ 77 w 132"/>
                  <a:gd name="T27" fmla="*/ 26 h 123"/>
                  <a:gd name="T28" fmla="*/ 79 w 132"/>
                  <a:gd name="T29" fmla="*/ 27 h 123"/>
                  <a:gd name="T30" fmla="*/ 82 w 132"/>
                  <a:gd name="T31" fmla="*/ 31 h 123"/>
                  <a:gd name="T32" fmla="*/ 86 w 132"/>
                  <a:gd name="T33" fmla="*/ 35 h 123"/>
                  <a:gd name="T34" fmla="*/ 89 w 132"/>
                  <a:gd name="T35" fmla="*/ 41 h 123"/>
                  <a:gd name="T36" fmla="*/ 94 w 132"/>
                  <a:gd name="T37" fmla="*/ 46 h 123"/>
                  <a:gd name="T38" fmla="*/ 98 w 132"/>
                  <a:gd name="T39" fmla="*/ 54 h 123"/>
                  <a:gd name="T40" fmla="*/ 103 w 132"/>
                  <a:gd name="T41" fmla="*/ 59 h 123"/>
                  <a:gd name="T42" fmla="*/ 107 w 132"/>
                  <a:gd name="T43" fmla="*/ 67 h 123"/>
                  <a:gd name="T44" fmla="*/ 110 w 132"/>
                  <a:gd name="T45" fmla="*/ 74 h 123"/>
                  <a:gd name="T46" fmla="*/ 115 w 132"/>
                  <a:gd name="T47" fmla="*/ 79 h 123"/>
                  <a:gd name="T48" fmla="*/ 118 w 132"/>
                  <a:gd name="T49" fmla="*/ 85 h 123"/>
                  <a:gd name="T50" fmla="*/ 121 w 132"/>
                  <a:gd name="T51" fmla="*/ 91 h 123"/>
                  <a:gd name="T52" fmla="*/ 124 w 132"/>
                  <a:gd name="T53" fmla="*/ 95 h 123"/>
                  <a:gd name="T54" fmla="*/ 126 w 132"/>
                  <a:gd name="T55" fmla="*/ 99 h 123"/>
                  <a:gd name="T56" fmla="*/ 127 w 132"/>
                  <a:gd name="T57" fmla="*/ 101 h 123"/>
                  <a:gd name="T58" fmla="*/ 128 w 132"/>
                  <a:gd name="T59" fmla="*/ 102 h 123"/>
                  <a:gd name="T60" fmla="*/ 129 w 132"/>
                  <a:gd name="T61" fmla="*/ 123 h 123"/>
                  <a:gd name="T62" fmla="*/ 130 w 132"/>
                  <a:gd name="T63" fmla="*/ 121 h 123"/>
                  <a:gd name="T64" fmla="*/ 131 w 132"/>
                  <a:gd name="T65" fmla="*/ 115 h 123"/>
                  <a:gd name="T66" fmla="*/ 131 w 132"/>
                  <a:gd name="T67" fmla="*/ 111 h 123"/>
                  <a:gd name="T68" fmla="*/ 132 w 132"/>
                  <a:gd name="T69" fmla="*/ 106 h 123"/>
                  <a:gd name="T70" fmla="*/ 132 w 132"/>
                  <a:gd name="T71" fmla="*/ 100 h 123"/>
                  <a:gd name="T72" fmla="*/ 131 w 132"/>
                  <a:gd name="T73" fmla="*/ 93 h 123"/>
                  <a:gd name="T74" fmla="*/ 130 w 132"/>
                  <a:gd name="T75" fmla="*/ 89 h 123"/>
                  <a:gd name="T76" fmla="*/ 128 w 132"/>
                  <a:gd name="T77" fmla="*/ 85 h 123"/>
                  <a:gd name="T78" fmla="*/ 125 w 132"/>
                  <a:gd name="T79" fmla="*/ 79 h 123"/>
                  <a:gd name="T80" fmla="*/ 122 w 132"/>
                  <a:gd name="T81" fmla="*/ 74 h 123"/>
                  <a:gd name="T82" fmla="*/ 118 w 132"/>
                  <a:gd name="T83" fmla="*/ 67 h 123"/>
                  <a:gd name="T84" fmla="*/ 115 w 132"/>
                  <a:gd name="T85" fmla="*/ 62 h 123"/>
                  <a:gd name="T86" fmla="*/ 110 w 132"/>
                  <a:gd name="T87" fmla="*/ 55 h 123"/>
                  <a:gd name="T88" fmla="*/ 107 w 132"/>
                  <a:gd name="T89" fmla="*/ 49 h 123"/>
                  <a:gd name="T90" fmla="*/ 103 w 132"/>
                  <a:gd name="T91" fmla="*/ 44 h 123"/>
                  <a:gd name="T92" fmla="*/ 98 w 132"/>
                  <a:gd name="T93" fmla="*/ 38 h 123"/>
                  <a:gd name="T94" fmla="*/ 95 w 132"/>
                  <a:gd name="T95" fmla="*/ 33 h 123"/>
                  <a:gd name="T96" fmla="*/ 92 w 132"/>
                  <a:gd name="T97" fmla="*/ 30 h 123"/>
                  <a:gd name="T98" fmla="*/ 88 w 132"/>
                  <a:gd name="T99" fmla="*/ 25 h 123"/>
                  <a:gd name="T100" fmla="*/ 86 w 132"/>
                  <a:gd name="T101" fmla="*/ 23 h 123"/>
                  <a:gd name="T102" fmla="*/ 85 w 132"/>
                  <a:gd name="T103" fmla="*/ 21 h 123"/>
                  <a:gd name="T104" fmla="*/ 38 w 132"/>
                  <a:gd name="T105" fmla="*/ 3 h 123"/>
                  <a:gd name="T106" fmla="*/ 0 w 132"/>
                  <a:gd name="T107" fmla="*/ 0 h 123"/>
                  <a:gd name="T108" fmla="*/ 0 w 132"/>
                  <a:gd name="T109" fmla="*/ 0 h 1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2"/>
                  <a:gd name="T166" fmla="*/ 0 h 123"/>
                  <a:gd name="T167" fmla="*/ 132 w 132"/>
                  <a:gd name="T168" fmla="*/ 123 h 1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2" h="123">
                    <a:moveTo>
                      <a:pt x="0" y="0"/>
                    </a:moveTo>
                    <a:lnTo>
                      <a:pt x="11" y="3"/>
                    </a:lnTo>
                    <a:lnTo>
                      <a:pt x="16" y="4"/>
                    </a:lnTo>
                    <a:lnTo>
                      <a:pt x="21" y="5"/>
                    </a:lnTo>
                    <a:lnTo>
                      <a:pt x="28" y="8"/>
                    </a:lnTo>
                    <a:lnTo>
                      <a:pt x="34" y="10"/>
                    </a:lnTo>
                    <a:lnTo>
                      <a:pt x="41" y="12"/>
                    </a:lnTo>
                    <a:lnTo>
                      <a:pt x="46" y="14"/>
                    </a:lnTo>
                    <a:lnTo>
                      <a:pt x="53" y="16"/>
                    </a:lnTo>
                    <a:lnTo>
                      <a:pt x="60" y="19"/>
                    </a:lnTo>
                    <a:lnTo>
                      <a:pt x="64" y="20"/>
                    </a:lnTo>
                    <a:lnTo>
                      <a:pt x="70" y="22"/>
                    </a:lnTo>
                    <a:lnTo>
                      <a:pt x="73" y="24"/>
                    </a:lnTo>
                    <a:lnTo>
                      <a:pt x="77" y="26"/>
                    </a:lnTo>
                    <a:lnTo>
                      <a:pt x="79" y="27"/>
                    </a:lnTo>
                    <a:lnTo>
                      <a:pt x="82" y="31"/>
                    </a:lnTo>
                    <a:lnTo>
                      <a:pt x="86" y="35"/>
                    </a:lnTo>
                    <a:lnTo>
                      <a:pt x="89" y="41"/>
                    </a:lnTo>
                    <a:lnTo>
                      <a:pt x="94" y="46"/>
                    </a:lnTo>
                    <a:lnTo>
                      <a:pt x="98" y="54"/>
                    </a:lnTo>
                    <a:lnTo>
                      <a:pt x="103" y="59"/>
                    </a:lnTo>
                    <a:lnTo>
                      <a:pt x="107" y="67"/>
                    </a:lnTo>
                    <a:lnTo>
                      <a:pt x="110" y="74"/>
                    </a:lnTo>
                    <a:lnTo>
                      <a:pt x="115" y="79"/>
                    </a:lnTo>
                    <a:lnTo>
                      <a:pt x="118" y="85"/>
                    </a:lnTo>
                    <a:lnTo>
                      <a:pt x="121" y="91"/>
                    </a:lnTo>
                    <a:lnTo>
                      <a:pt x="124" y="95"/>
                    </a:lnTo>
                    <a:lnTo>
                      <a:pt x="126" y="99"/>
                    </a:lnTo>
                    <a:lnTo>
                      <a:pt x="127" y="101"/>
                    </a:lnTo>
                    <a:lnTo>
                      <a:pt x="128" y="102"/>
                    </a:lnTo>
                    <a:lnTo>
                      <a:pt x="129" y="123"/>
                    </a:lnTo>
                    <a:lnTo>
                      <a:pt x="130" y="121"/>
                    </a:lnTo>
                    <a:lnTo>
                      <a:pt x="131" y="115"/>
                    </a:lnTo>
                    <a:lnTo>
                      <a:pt x="131" y="111"/>
                    </a:lnTo>
                    <a:lnTo>
                      <a:pt x="132" y="106"/>
                    </a:lnTo>
                    <a:lnTo>
                      <a:pt x="132" y="100"/>
                    </a:lnTo>
                    <a:lnTo>
                      <a:pt x="131" y="93"/>
                    </a:lnTo>
                    <a:lnTo>
                      <a:pt x="130" y="89"/>
                    </a:lnTo>
                    <a:lnTo>
                      <a:pt x="128" y="85"/>
                    </a:lnTo>
                    <a:lnTo>
                      <a:pt x="125" y="79"/>
                    </a:lnTo>
                    <a:lnTo>
                      <a:pt x="122" y="74"/>
                    </a:lnTo>
                    <a:lnTo>
                      <a:pt x="118" y="67"/>
                    </a:lnTo>
                    <a:lnTo>
                      <a:pt x="115" y="62"/>
                    </a:lnTo>
                    <a:lnTo>
                      <a:pt x="110" y="55"/>
                    </a:lnTo>
                    <a:lnTo>
                      <a:pt x="107" y="49"/>
                    </a:lnTo>
                    <a:lnTo>
                      <a:pt x="103" y="44"/>
                    </a:lnTo>
                    <a:lnTo>
                      <a:pt x="98" y="38"/>
                    </a:lnTo>
                    <a:lnTo>
                      <a:pt x="95" y="33"/>
                    </a:lnTo>
                    <a:lnTo>
                      <a:pt x="92" y="30"/>
                    </a:lnTo>
                    <a:lnTo>
                      <a:pt x="88" y="25"/>
                    </a:lnTo>
                    <a:lnTo>
                      <a:pt x="86" y="23"/>
                    </a:lnTo>
                    <a:lnTo>
                      <a:pt x="85" y="21"/>
                    </a:lnTo>
                    <a:lnTo>
                      <a:pt x="38"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7" name="Freeform 194"/>
              <p:cNvSpPr>
                <a:spLocks/>
              </p:cNvSpPr>
              <p:nvPr/>
            </p:nvSpPr>
            <p:spPr bwMode="auto">
              <a:xfrm flipH="1">
                <a:off x="3158" y="3485"/>
                <a:ext cx="238" cy="261"/>
              </a:xfrm>
              <a:custGeom>
                <a:avLst/>
                <a:gdLst>
                  <a:gd name="T0" fmla="*/ 2 w 238"/>
                  <a:gd name="T1" fmla="*/ 29 h 261"/>
                  <a:gd name="T2" fmla="*/ 60 w 238"/>
                  <a:gd name="T3" fmla="*/ 8 h 261"/>
                  <a:gd name="T4" fmla="*/ 87 w 238"/>
                  <a:gd name="T5" fmla="*/ 0 h 261"/>
                  <a:gd name="T6" fmla="*/ 100 w 238"/>
                  <a:gd name="T7" fmla="*/ 0 h 261"/>
                  <a:gd name="T8" fmla="*/ 55 w 238"/>
                  <a:gd name="T9" fmla="*/ 57 h 261"/>
                  <a:gd name="T10" fmla="*/ 192 w 238"/>
                  <a:gd name="T11" fmla="*/ 173 h 261"/>
                  <a:gd name="T12" fmla="*/ 235 w 238"/>
                  <a:gd name="T13" fmla="*/ 230 h 261"/>
                  <a:gd name="T14" fmla="*/ 238 w 238"/>
                  <a:gd name="T15" fmla="*/ 261 h 261"/>
                  <a:gd name="T16" fmla="*/ 230 w 238"/>
                  <a:gd name="T17" fmla="*/ 233 h 261"/>
                  <a:gd name="T18" fmla="*/ 192 w 238"/>
                  <a:gd name="T19" fmla="*/ 187 h 261"/>
                  <a:gd name="T20" fmla="*/ 47 w 238"/>
                  <a:gd name="T21" fmla="*/ 64 h 261"/>
                  <a:gd name="T22" fmla="*/ 46 w 238"/>
                  <a:gd name="T23" fmla="*/ 55 h 261"/>
                  <a:gd name="T24" fmla="*/ 89 w 238"/>
                  <a:gd name="T25" fmla="*/ 7 h 261"/>
                  <a:gd name="T26" fmla="*/ 7 w 238"/>
                  <a:gd name="T27" fmla="*/ 35 h 261"/>
                  <a:gd name="T28" fmla="*/ 0 w 238"/>
                  <a:gd name="T29" fmla="*/ 41 h 261"/>
                  <a:gd name="T30" fmla="*/ 2 w 238"/>
                  <a:gd name="T31" fmla="*/ 29 h 261"/>
                  <a:gd name="T32" fmla="*/ 2 w 238"/>
                  <a:gd name="T33" fmla="*/ 29 h 2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8"/>
                  <a:gd name="T52" fmla="*/ 0 h 261"/>
                  <a:gd name="T53" fmla="*/ 238 w 238"/>
                  <a:gd name="T54" fmla="*/ 261 h 2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8" h="261">
                    <a:moveTo>
                      <a:pt x="2" y="29"/>
                    </a:moveTo>
                    <a:lnTo>
                      <a:pt x="60" y="8"/>
                    </a:lnTo>
                    <a:lnTo>
                      <a:pt x="87" y="0"/>
                    </a:lnTo>
                    <a:lnTo>
                      <a:pt x="100" y="0"/>
                    </a:lnTo>
                    <a:lnTo>
                      <a:pt x="55" y="57"/>
                    </a:lnTo>
                    <a:lnTo>
                      <a:pt x="192" y="173"/>
                    </a:lnTo>
                    <a:lnTo>
                      <a:pt x="235" y="230"/>
                    </a:lnTo>
                    <a:lnTo>
                      <a:pt x="238" y="261"/>
                    </a:lnTo>
                    <a:lnTo>
                      <a:pt x="230" y="233"/>
                    </a:lnTo>
                    <a:lnTo>
                      <a:pt x="192" y="187"/>
                    </a:lnTo>
                    <a:lnTo>
                      <a:pt x="47" y="64"/>
                    </a:lnTo>
                    <a:lnTo>
                      <a:pt x="46" y="55"/>
                    </a:lnTo>
                    <a:lnTo>
                      <a:pt x="89" y="7"/>
                    </a:lnTo>
                    <a:lnTo>
                      <a:pt x="7" y="35"/>
                    </a:lnTo>
                    <a:lnTo>
                      <a:pt x="0" y="41"/>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8" name="Freeform 195"/>
              <p:cNvSpPr>
                <a:spLocks/>
              </p:cNvSpPr>
              <p:nvPr/>
            </p:nvSpPr>
            <p:spPr bwMode="auto">
              <a:xfrm flipH="1">
                <a:off x="2629" y="3767"/>
                <a:ext cx="744" cy="154"/>
              </a:xfrm>
              <a:custGeom>
                <a:avLst/>
                <a:gdLst>
                  <a:gd name="T0" fmla="*/ 7 w 744"/>
                  <a:gd name="T1" fmla="*/ 40 h 154"/>
                  <a:gd name="T2" fmla="*/ 16 w 744"/>
                  <a:gd name="T3" fmla="*/ 42 h 154"/>
                  <a:gd name="T4" fmla="*/ 31 w 744"/>
                  <a:gd name="T5" fmla="*/ 44 h 154"/>
                  <a:gd name="T6" fmla="*/ 47 w 744"/>
                  <a:gd name="T7" fmla="*/ 45 h 154"/>
                  <a:gd name="T8" fmla="*/ 74 w 744"/>
                  <a:gd name="T9" fmla="*/ 50 h 154"/>
                  <a:gd name="T10" fmla="*/ 104 w 744"/>
                  <a:gd name="T11" fmla="*/ 58 h 154"/>
                  <a:gd name="T12" fmla="*/ 134 w 744"/>
                  <a:gd name="T13" fmla="*/ 66 h 154"/>
                  <a:gd name="T14" fmla="*/ 156 w 744"/>
                  <a:gd name="T15" fmla="*/ 72 h 154"/>
                  <a:gd name="T16" fmla="*/ 166 w 744"/>
                  <a:gd name="T17" fmla="*/ 76 h 154"/>
                  <a:gd name="T18" fmla="*/ 344 w 744"/>
                  <a:gd name="T19" fmla="*/ 100 h 154"/>
                  <a:gd name="T20" fmla="*/ 355 w 744"/>
                  <a:gd name="T21" fmla="*/ 100 h 154"/>
                  <a:gd name="T22" fmla="*/ 368 w 744"/>
                  <a:gd name="T23" fmla="*/ 101 h 154"/>
                  <a:gd name="T24" fmla="*/ 382 w 744"/>
                  <a:gd name="T25" fmla="*/ 102 h 154"/>
                  <a:gd name="T26" fmla="*/ 393 w 744"/>
                  <a:gd name="T27" fmla="*/ 103 h 154"/>
                  <a:gd name="T28" fmla="*/ 410 w 744"/>
                  <a:gd name="T29" fmla="*/ 104 h 154"/>
                  <a:gd name="T30" fmla="*/ 421 w 744"/>
                  <a:gd name="T31" fmla="*/ 104 h 154"/>
                  <a:gd name="T32" fmla="*/ 436 w 744"/>
                  <a:gd name="T33" fmla="*/ 105 h 154"/>
                  <a:gd name="T34" fmla="*/ 519 w 744"/>
                  <a:gd name="T35" fmla="*/ 79 h 154"/>
                  <a:gd name="T36" fmla="*/ 527 w 744"/>
                  <a:gd name="T37" fmla="*/ 73 h 154"/>
                  <a:gd name="T38" fmla="*/ 541 w 744"/>
                  <a:gd name="T39" fmla="*/ 66 h 154"/>
                  <a:gd name="T40" fmla="*/ 550 w 744"/>
                  <a:gd name="T41" fmla="*/ 62 h 154"/>
                  <a:gd name="T42" fmla="*/ 560 w 744"/>
                  <a:gd name="T43" fmla="*/ 62 h 154"/>
                  <a:gd name="T44" fmla="*/ 575 w 744"/>
                  <a:gd name="T45" fmla="*/ 65 h 154"/>
                  <a:gd name="T46" fmla="*/ 590 w 744"/>
                  <a:gd name="T47" fmla="*/ 66 h 154"/>
                  <a:gd name="T48" fmla="*/ 605 w 744"/>
                  <a:gd name="T49" fmla="*/ 68 h 154"/>
                  <a:gd name="T50" fmla="*/ 615 w 744"/>
                  <a:gd name="T51" fmla="*/ 69 h 154"/>
                  <a:gd name="T52" fmla="*/ 626 w 744"/>
                  <a:gd name="T53" fmla="*/ 70 h 154"/>
                  <a:gd name="T54" fmla="*/ 640 w 744"/>
                  <a:gd name="T55" fmla="*/ 73 h 154"/>
                  <a:gd name="T56" fmla="*/ 654 w 744"/>
                  <a:gd name="T57" fmla="*/ 78 h 154"/>
                  <a:gd name="T58" fmla="*/ 666 w 744"/>
                  <a:gd name="T59" fmla="*/ 84 h 154"/>
                  <a:gd name="T60" fmla="*/ 684 w 744"/>
                  <a:gd name="T61" fmla="*/ 94 h 154"/>
                  <a:gd name="T62" fmla="*/ 695 w 744"/>
                  <a:gd name="T63" fmla="*/ 101 h 154"/>
                  <a:gd name="T64" fmla="*/ 738 w 744"/>
                  <a:gd name="T65" fmla="*/ 150 h 154"/>
                  <a:gd name="T66" fmla="*/ 664 w 744"/>
                  <a:gd name="T67" fmla="*/ 119 h 154"/>
                  <a:gd name="T68" fmla="*/ 583 w 744"/>
                  <a:gd name="T69" fmla="*/ 92 h 154"/>
                  <a:gd name="T70" fmla="*/ 582 w 744"/>
                  <a:gd name="T71" fmla="*/ 100 h 154"/>
                  <a:gd name="T72" fmla="*/ 588 w 744"/>
                  <a:gd name="T73" fmla="*/ 105 h 154"/>
                  <a:gd name="T74" fmla="*/ 603 w 744"/>
                  <a:gd name="T75" fmla="*/ 110 h 154"/>
                  <a:gd name="T76" fmla="*/ 617 w 744"/>
                  <a:gd name="T77" fmla="*/ 114 h 154"/>
                  <a:gd name="T78" fmla="*/ 673 w 744"/>
                  <a:gd name="T79" fmla="*/ 134 h 154"/>
                  <a:gd name="T80" fmla="*/ 744 w 744"/>
                  <a:gd name="T81" fmla="*/ 153 h 154"/>
                  <a:gd name="T82" fmla="*/ 691 w 744"/>
                  <a:gd name="T83" fmla="*/ 93 h 154"/>
                  <a:gd name="T84" fmla="*/ 566 w 744"/>
                  <a:gd name="T85" fmla="*/ 59 h 154"/>
                  <a:gd name="T86" fmla="*/ 551 w 744"/>
                  <a:gd name="T87" fmla="*/ 58 h 154"/>
                  <a:gd name="T88" fmla="*/ 540 w 744"/>
                  <a:gd name="T89" fmla="*/ 60 h 154"/>
                  <a:gd name="T90" fmla="*/ 523 w 744"/>
                  <a:gd name="T91" fmla="*/ 70 h 154"/>
                  <a:gd name="T92" fmla="*/ 513 w 744"/>
                  <a:gd name="T93" fmla="*/ 78 h 154"/>
                  <a:gd name="T94" fmla="*/ 246 w 744"/>
                  <a:gd name="T95" fmla="*/ 84 h 154"/>
                  <a:gd name="T96" fmla="*/ 24 w 744"/>
                  <a:gd name="T97" fmla="*/ 36 h 154"/>
                  <a:gd name="T98" fmla="*/ 0 w 744"/>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4"/>
                  <a:gd name="T151" fmla="*/ 0 h 154"/>
                  <a:gd name="T152" fmla="*/ 744 w 744"/>
                  <a:gd name="T153" fmla="*/ 154 h 1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4" h="154">
                    <a:moveTo>
                      <a:pt x="0" y="0"/>
                    </a:moveTo>
                    <a:lnTo>
                      <a:pt x="14" y="33"/>
                    </a:lnTo>
                    <a:lnTo>
                      <a:pt x="7" y="40"/>
                    </a:lnTo>
                    <a:lnTo>
                      <a:pt x="9" y="40"/>
                    </a:lnTo>
                    <a:lnTo>
                      <a:pt x="12" y="42"/>
                    </a:lnTo>
                    <a:lnTo>
                      <a:pt x="16" y="42"/>
                    </a:lnTo>
                    <a:lnTo>
                      <a:pt x="23" y="43"/>
                    </a:lnTo>
                    <a:lnTo>
                      <a:pt x="25" y="43"/>
                    </a:lnTo>
                    <a:lnTo>
                      <a:pt x="31" y="44"/>
                    </a:lnTo>
                    <a:lnTo>
                      <a:pt x="35" y="44"/>
                    </a:lnTo>
                    <a:lnTo>
                      <a:pt x="42" y="45"/>
                    </a:lnTo>
                    <a:lnTo>
                      <a:pt x="47" y="45"/>
                    </a:lnTo>
                    <a:lnTo>
                      <a:pt x="55" y="46"/>
                    </a:lnTo>
                    <a:lnTo>
                      <a:pt x="64" y="48"/>
                    </a:lnTo>
                    <a:lnTo>
                      <a:pt x="74" y="50"/>
                    </a:lnTo>
                    <a:lnTo>
                      <a:pt x="84" y="53"/>
                    </a:lnTo>
                    <a:lnTo>
                      <a:pt x="93" y="55"/>
                    </a:lnTo>
                    <a:lnTo>
                      <a:pt x="104" y="58"/>
                    </a:lnTo>
                    <a:lnTo>
                      <a:pt x="115" y="61"/>
                    </a:lnTo>
                    <a:lnTo>
                      <a:pt x="125" y="64"/>
                    </a:lnTo>
                    <a:lnTo>
                      <a:pt x="134" y="66"/>
                    </a:lnTo>
                    <a:lnTo>
                      <a:pt x="143" y="68"/>
                    </a:lnTo>
                    <a:lnTo>
                      <a:pt x="151" y="71"/>
                    </a:lnTo>
                    <a:lnTo>
                      <a:pt x="156" y="72"/>
                    </a:lnTo>
                    <a:lnTo>
                      <a:pt x="162" y="75"/>
                    </a:lnTo>
                    <a:lnTo>
                      <a:pt x="165" y="76"/>
                    </a:lnTo>
                    <a:lnTo>
                      <a:pt x="166" y="76"/>
                    </a:lnTo>
                    <a:lnTo>
                      <a:pt x="221" y="88"/>
                    </a:lnTo>
                    <a:lnTo>
                      <a:pt x="342" y="100"/>
                    </a:lnTo>
                    <a:lnTo>
                      <a:pt x="344" y="100"/>
                    </a:lnTo>
                    <a:lnTo>
                      <a:pt x="348" y="100"/>
                    </a:lnTo>
                    <a:lnTo>
                      <a:pt x="350" y="100"/>
                    </a:lnTo>
                    <a:lnTo>
                      <a:pt x="355" y="100"/>
                    </a:lnTo>
                    <a:lnTo>
                      <a:pt x="359" y="100"/>
                    </a:lnTo>
                    <a:lnTo>
                      <a:pt x="363" y="101"/>
                    </a:lnTo>
                    <a:lnTo>
                      <a:pt x="368" y="101"/>
                    </a:lnTo>
                    <a:lnTo>
                      <a:pt x="372" y="101"/>
                    </a:lnTo>
                    <a:lnTo>
                      <a:pt x="377" y="102"/>
                    </a:lnTo>
                    <a:lnTo>
                      <a:pt x="382" y="102"/>
                    </a:lnTo>
                    <a:lnTo>
                      <a:pt x="385" y="102"/>
                    </a:lnTo>
                    <a:lnTo>
                      <a:pt x="389" y="102"/>
                    </a:lnTo>
                    <a:lnTo>
                      <a:pt x="393" y="103"/>
                    </a:lnTo>
                    <a:lnTo>
                      <a:pt x="396" y="103"/>
                    </a:lnTo>
                    <a:lnTo>
                      <a:pt x="402" y="103"/>
                    </a:lnTo>
                    <a:lnTo>
                      <a:pt x="410" y="104"/>
                    </a:lnTo>
                    <a:lnTo>
                      <a:pt x="413" y="104"/>
                    </a:lnTo>
                    <a:lnTo>
                      <a:pt x="416" y="104"/>
                    </a:lnTo>
                    <a:lnTo>
                      <a:pt x="421" y="104"/>
                    </a:lnTo>
                    <a:lnTo>
                      <a:pt x="424" y="105"/>
                    </a:lnTo>
                    <a:lnTo>
                      <a:pt x="431" y="105"/>
                    </a:lnTo>
                    <a:lnTo>
                      <a:pt x="436" y="105"/>
                    </a:lnTo>
                    <a:lnTo>
                      <a:pt x="439" y="105"/>
                    </a:lnTo>
                    <a:lnTo>
                      <a:pt x="442" y="105"/>
                    </a:lnTo>
                    <a:lnTo>
                      <a:pt x="519" y="79"/>
                    </a:lnTo>
                    <a:lnTo>
                      <a:pt x="520" y="78"/>
                    </a:lnTo>
                    <a:lnTo>
                      <a:pt x="523" y="76"/>
                    </a:lnTo>
                    <a:lnTo>
                      <a:pt x="527" y="73"/>
                    </a:lnTo>
                    <a:lnTo>
                      <a:pt x="531" y="71"/>
                    </a:lnTo>
                    <a:lnTo>
                      <a:pt x="535" y="68"/>
                    </a:lnTo>
                    <a:lnTo>
                      <a:pt x="541" y="66"/>
                    </a:lnTo>
                    <a:lnTo>
                      <a:pt x="544" y="64"/>
                    </a:lnTo>
                    <a:lnTo>
                      <a:pt x="549" y="64"/>
                    </a:lnTo>
                    <a:lnTo>
                      <a:pt x="550" y="62"/>
                    </a:lnTo>
                    <a:lnTo>
                      <a:pt x="553" y="62"/>
                    </a:lnTo>
                    <a:lnTo>
                      <a:pt x="556" y="62"/>
                    </a:lnTo>
                    <a:lnTo>
                      <a:pt x="560" y="62"/>
                    </a:lnTo>
                    <a:lnTo>
                      <a:pt x="564" y="62"/>
                    </a:lnTo>
                    <a:lnTo>
                      <a:pt x="569" y="64"/>
                    </a:lnTo>
                    <a:lnTo>
                      <a:pt x="575" y="65"/>
                    </a:lnTo>
                    <a:lnTo>
                      <a:pt x="581" y="65"/>
                    </a:lnTo>
                    <a:lnTo>
                      <a:pt x="586" y="65"/>
                    </a:lnTo>
                    <a:lnTo>
                      <a:pt x="590" y="66"/>
                    </a:lnTo>
                    <a:lnTo>
                      <a:pt x="595" y="66"/>
                    </a:lnTo>
                    <a:lnTo>
                      <a:pt x="599" y="67"/>
                    </a:lnTo>
                    <a:lnTo>
                      <a:pt x="605" y="68"/>
                    </a:lnTo>
                    <a:lnTo>
                      <a:pt x="608" y="68"/>
                    </a:lnTo>
                    <a:lnTo>
                      <a:pt x="609" y="68"/>
                    </a:lnTo>
                    <a:lnTo>
                      <a:pt x="615" y="69"/>
                    </a:lnTo>
                    <a:lnTo>
                      <a:pt x="618" y="69"/>
                    </a:lnTo>
                    <a:lnTo>
                      <a:pt x="621" y="70"/>
                    </a:lnTo>
                    <a:lnTo>
                      <a:pt x="626" y="70"/>
                    </a:lnTo>
                    <a:lnTo>
                      <a:pt x="630" y="72"/>
                    </a:lnTo>
                    <a:lnTo>
                      <a:pt x="635" y="72"/>
                    </a:lnTo>
                    <a:lnTo>
                      <a:pt x="640" y="73"/>
                    </a:lnTo>
                    <a:lnTo>
                      <a:pt x="643" y="73"/>
                    </a:lnTo>
                    <a:lnTo>
                      <a:pt x="648" y="76"/>
                    </a:lnTo>
                    <a:lnTo>
                      <a:pt x="654" y="78"/>
                    </a:lnTo>
                    <a:lnTo>
                      <a:pt x="659" y="80"/>
                    </a:lnTo>
                    <a:lnTo>
                      <a:pt x="661" y="81"/>
                    </a:lnTo>
                    <a:lnTo>
                      <a:pt x="666" y="84"/>
                    </a:lnTo>
                    <a:lnTo>
                      <a:pt x="672" y="89"/>
                    </a:lnTo>
                    <a:lnTo>
                      <a:pt x="679" y="92"/>
                    </a:lnTo>
                    <a:lnTo>
                      <a:pt x="684" y="94"/>
                    </a:lnTo>
                    <a:lnTo>
                      <a:pt x="690" y="98"/>
                    </a:lnTo>
                    <a:lnTo>
                      <a:pt x="694" y="100"/>
                    </a:lnTo>
                    <a:lnTo>
                      <a:pt x="695" y="101"/>
                    </a:lnTo>
                    <a:lnTo>
                      <a:pt x="726" y="123"/>
                    </a:lnTo>
                    <a:lnTo>
                      <a:pt x="740" y="141"/>
                    </a:lnTo>
                    <a:lnTo>
                      <a:pt x="738" y="150"/>
                    </a:lnTo>
                    <a:lnTo>
                      <a:pt x="714" y="148"/>
                    </a:lnTo>
                    <a:lnTo>
                      <a:pt x="679" y="127"/>
                    </a:lnTo>
                    <a:lnTo>
                      <a:pt x="664" y="119"/>
                    </a:lnTo>
                    <a:lnTo>
                      <a:pt x="616" y="109"/>
                    </a:lnTo>
                    <a:lnTo>
                      <a:pt x="601" y="105"/>
                    </a:lnTo>
                    <a:lnTo>
                      <a:pt x="583" y="92"/>
                    </a:lnTo>
                    <a:lnTo>
                      <a:pt x="583" y="93"/>
                    </a:lnTo>
                    <a:lnTo>
                      <a:pt x="582" y="98"/>
                    </a:lnTo>
                    <a:lnTo>
                      <a:pt x="582" y="100"/>
                    </a:lnTo>
                    <a:lnTo>
                      <a:pt x="583" y="102"/>
                    </a:lnTo>
                    <a:lnTo>
                      <a:pt x="584" y="103"/>
                    </a:lnTo>
                    <a:lnTo>
                      <a:pt x="588" y="105"/>
                    </a:lnTo>
                    <a:lnTo>
                      <a:pt x="592" y="108"/>
                    </a:lnTo>
                    <a:lnTo>
                      <a:pt x="597" y="109"/>
                    </a:lnTo>
                    <a:lnTo>
                      <a:pt x="603" y="110"/>
                    </a:lnTo>
                    <a:lnTo>
                      <a:pt x="608" y="112"/>
                    </a:lnTo>
                    <a:lnTo>
                      <a:pt x="612" y="113"/>
                    </a:lnTo>
                    <a:lnTo>
                      <a:pt x="617" y="114"/>
                    </a:lnTo>
                    <a:lnTo>
                      <a:pt x="619" y="115"/>
                    </a:lnTo>
                    <a:lnTo>
                      <a:pt x="621" y="115"/>
                    </a:lnTo>
                    <a:lnTo>
                      <a:pt x="673" y="134"/>
                    </a:lnTo>
                    <a:lnTo>
                      <a:pt x="695" y="146"/>
                    </a:lnTo>
                    <a:lnTo>
                      <a:pt x="718" y="154"/>
                    </a:lnTo>
                    <a:lnTo>
                      <a:pt x="744" y="153"/>
                    </a:lnTo>
                    <a:lnTo>
                      <a:pt x="744" y="139"/>
                    </a:lnTo>
                    <a:lnTo>
                      <a:pt x="727" y="119"/>
                    </a:lnTo>
                    <a:lnTo>
                      <a:pt x="691" y="93"/>
                    </a:lnTo>
                    <a:lnTo>
                      <a:pt x="661" y="75"/>
                    </a:lnTo>
                    <a:lnTo>
                      <a:pt x="642" y="68"/>
                    </a:lnTo>
                    <a:lnTo>
                      <a:pt x="566" y="59"/>
                    </a:lnTo>
                    <a:lnTo>
                      <a:pt x="564" y="59"/>
                    </a:lnTo>
                    <a:lnTo>
                      <a:pt x="557" y="59"/>
                    </a:lnTo>
                    <a:lnTo>
                      <a:pt x="551" y="58"/>
                    </a:lnTo>
                    <a:lnTo>
                      <a:pt x="546" y="58"/>
                    </a:lnTo>
                    <a:lnTo>
                      <a:pt x="544" y="58"/>
                    </a:lnTo>
                    <a:lnTo>
                      <a:pt x="540" y="60"/>
                    </a:lnTo>
                    <a:lnTo>
                      <a:pt x="534" y="64"/>
                    </a:lnTo>
                    <a:lnTo>
                      <a:pt x="529" y="68"/>
                    </a:lnTo>
                    <a:lnTo>
                      <a:pt x="523" y="70"/>
                    </a:lnTo>
                    <a:lnTo>
                      <a:pt x="518" y="73"/>
                    </a:lnTo>
                    <a:lnTo>
                      <a:pt x="513" y="76"/>
                    </a:lnTo>
                    <a:lnTo>
                      <a:pt x="513" y="78"/>
                    </a:lnTo>
                    <a:lnTo>
                      <a:pt x="435" y="101"/>
                    </a:lnTo>
                    <a:lnTo>
                      <a:pt x="367" y="95"/>
                    </a:lnTo>
                    <a:lnTo>
                      <a:pt x="246" y="84"/>
                    </a:lnTo>
                    <a:lnTo>
                      <a:pt x="120" y="57"/>
                    </a:lnTo>
                    <a:lnTo>
                      <a:pt x="60" y="40"/>
                    </a:lnTo>
                    <a:lnTo>
                      <a:pt x="24" y="36"/>
                    </a:lnTo>
                    <a:lnTo>
                      <a:pt x="10"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49" name="Freeform 196"/>
              <p:cNvSpPr>
                <a:spLocks/>
              </p:cNvSpPr>
              <p:nvPr/>
            </p:nvSpPr>
            <p:spPr bwMode="auto">
              <a:xfrm flipH="1">
                <a:off x="2510" y="3897"/>
                <a:ext cx="284" cy="96"/>
              </a:xfrm>
              <a:custGeom>
                <a:avLst/>
                <a:gdLst>
                  <a:gd name="T0" fmla="*/ 27 w 284"/>
                  <a:gd name="T1" fmla="*/ 22 h 96"/>
                  <a:gd name="T2" fmla="*/ 113 w 284"/>
                  <a:gd name="T3" fmla="*/ 60 h 96"/>
                  <a:gd name="T4" fmla="*/ 121 w 284"/>
                  <a:gd name="T5" fmla="*/ 64 h 96"/>
                  <a:gd name="T6" fmla="*/ 132 w 284"/>
                  <a:gd name="T7" fmla="*/ 69 h 96"/>
                  <a:gd name="T8" fmla="*/ 139 w 284"/>
                  <a:gd name="T9" fmla="*/ 68 h 96"/>
                  <a:gd name="T10" fmla="*/ 143 w 284"/>
                  <a:gd name="T11" fmla="*/ 67 h 96"/>
                  <a:gd name="T12" fmla="*/ 143 w 284"/>
                  <a:gd name="T13" fmla="*/ 46 h 96"/>
                  <a:gd name="T14" fmla="*/ 136 w 284"/>
                  <a:gd name="T15" fmla="*/ 40 h 96"/>
                  <a:gd name="T16" fmla="*/ 134 w 284"/>
                  <a:gd name="T17" fmla="*/ 35 h 96"/>
                  <a:gd name="T18" fmla="*/ 126 w 284"/>
                  <a:gd name="T19" fmla="*/ 29 h 96"/>
                  <a:gd name="T20" fmla="*/ 117 w 284"/>
                  <a:gd name="T21" fmla="*/ 22 h 96"/>
                  <a:gd name="T22" fmla="*/ 111 w 284"/>
                  <a:gd name="T23" fmla="*/ 17 h 96"/>
                  <a:gd name="T24" fmla="*/ 92 w 284"/>
                  <a:gd name="T25" fmla="*/ 0 h 96"/>
                  <a:gd name="T26" fmla="*/ 134 w 284"/>
                  <a:gd name="T27" fmla="*/ 33 h 96"/>
                  <a:gd name="T28" fmla="*/ 236 w 284"/>
                  <a:gd name="T29" fmla="*/ 81 h 96"/>
                  <a:gd name="T30" fmla="*/ 284 w 284"/>
                  <a:gd name="T31" fmla="*/ 95 h 96"/>
                  <a:gd name="T32" fmla="*/ 280 w 284"/>
                  <a:gd name="T33" fmla="*/ 95 h 96"/>
                  <a:gd name="T34" fmla="*/ 270 w 284"/>
                  <a:gd name="T35" fmla="*/ 96 h 96"/>
                  <a:gd name="T36" fmla="*/ 259 w 284"/>
                  <a:gd name="T37" fmla="*/ 96 h 96"/>
                  <a:gd name="T38" fmla="*/ 252 w 284"/>
                  <a:gd name="T39" fmla="*/ 94 h 96"/>
                  <a:gd name="T40" fmla="*/ 245 w 284"/>
                  <a:gd name="T41" fmla="*/ 90 h 96"/>
                  <a:gd name="T42" fmla="*/ 232 w 284"/>
                  <a:gd name="T43" fmla="*/ 84 h 96"/>
                  <a:gd name="T44" fmla="*/ 215 w 284"/>
                  <a:gd name="T45" fmla="*/ 75 h 96"/>
                  <a:gd name="T46" fmla="*/ 197 w 284"/>
                  <a:gd name="T47" fmla="*/ 69 h 96"/>
                  <a:gd name="T48" fmla="*/ 179 w 284"/>
                  <a:gd name="T49" fmla="*/ 60 h 96"/>
                  <a:gd name="T50" fmla="*/ 163 w 284"/>
                  <a:gd name="T51" fmla="*/ 53 h 96"/>
                  <a:gd name="T52" fmla="*/ 152 w 284"/>
                  <a:gd name="T53" fmla="*/ 49 h 96"/>
                  <a:gd name="T54" fmla="*/ 149 w 284"/>
                  <a:gd name="T55" fmla="*/ 48 h 96"/>
                  <a:gd name="T56" fmla="*/ 150 w 284"/>
                  <a:gd name="T57" fmla="*/ 69 h 96"/>
                  <a:gd name="T58" fmla="*/ 112 w 284"/>
                  <a:gd name="T59" fmla="*/ 69 h 96"/>
                  <a:gd name="T60" fmla="*/ 64 w 284"/>
                  <a:gd name="T61" fmla="*/ 36 h 96"/>
                  <a:gd name="T62" fmla="*/ 0 w 284"/>
                  <a:gd name="T63" fmla="*/ 20 h 96"/>
                  <a:gd name="T64" fmla="*/ 3 w 284"/>
                  <a:gd name="T65" fmla="*/ 15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96"/>
                  <a:gd name="T101" fmla="*/ 284 w 284"/>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96">
                    <a:moveTo>
                      <a:pt x="3" y="15"/>
                    </a:moveTo>
                    <a:lnTo>
                      <a:pt x="27" y="22"/>
                    </a:lnTo>
                    <a:lnTo>
                      <a:pt x="74" y="33"/>
                    </a:lnTo>
                    <a:lnTo>
                      <a:pt x="113" y="60"/>
                    </a:lnTo>
                    <a:lnTo>
                      <a:pt x="115" y="61"/>
                    </a:lnTo>
                    <a:lnTo>
                      <a:pt x="121" y="64"/>
                    </a:lnTo>
                    <a:lnTo>
                      <a:pt x="126" y="67"/>
                    </a:lnTo>
                    <a:lnTo>
                      <a:pt x="132" y="69"/>
                    </a:lnTo>
                    <a:lnTo>
                      <a:pt x="135" y="69"/>
                    </a:lnTo>
                    <a:lnTo>
                      <a:pt x="139" y="68"/>
                    </a:lnTo>
                    <a:lnTo>
                      <a:pt x="141" y="67"/>
                    </a:lnTo>
                    <a:lnTo>
                      <a:pt x="143" y="67"/>
                    </a:lnTo>
                    <a:lnTo>
                      <a:pt x="145" y="48"/>
                    </a:lnTo>
                    <a:lnTo>
                      <a:pt x="143" y="46"/>
                    </a:lnTo>
                    <a:lnTo>
                      <a:pt x="139" y="45"/>
                    </a:lnTo>
                    <a:lnTo>
                      <a:pt x="136" y="40"/>
                    </a:lnTo>
                    <a:lnTo>
                      <a:pt x="135" y="38"/>
                    </a:lnTo>
                    <a:lnTo>
                      <a:pt x="134" y="35"/>
                    </a:lnTo>
                    <a:lnTo>
                      <a:pt x="130" y="33"/>
                    </a:lnTo>
                    <a:lnTo>
                      <a:pt x="126" y="29"/>
                    </a:lnTo>
                    <a:lnTo>
                      <a:pt x="123" y="26"/>
                    </a:lnTo>
                    <a:lnTo>
                      <a:pt x="117" y="22"/>
                    </a:lnTo>
                    <a:lnTo>
                      <a:pt x="114" y="19"/>
                    </a:lnTo>
                    <a:lnTo>
                      <a:pt x="111" y="17"/>
                    </a:lnTo>
                    <a:lnTo>
                      <a:pt x="92" y="0"/>
                    </a:lnTo>
                    <a:lnTo>
                      <a:pt x="115" y="13"/>
                    </a:lnTo>
                    <a:lnTo>
                      <a:pt x="134" y="33"/>
                    </a:lnTo>
                    <a:lnTo>
                      <a:pt x="162" y="48"/>
                    </a:lnTo>
                    <a:lnTo>
                      <a:pt x="236" y="81"/>
                    </a:lnTo>
                    <a:lnTo>
                      <a:pt x="256" y="90"/>
                    </a:lnTo>
                    <a:lnTo>
                      <a:pt x="284" y="95"/>
                    </a:lnTo>
                    <a:lnTo>
                      <a:pt x="283" y="95"/>
                    </a:lnTo>
                    <a:lnTo>
                      <a:pt x="280" y="95"/>
                    </a:lnTo>
                    <a:lnTo>
                      <a:pt x="275" y="96"/>
                    </a:lnTo>
                    <a:lnTo>
                      <a:pt x="270" y="96"/>
                    </a:lnTo>
                    <a:lnTo>
                      <a:pt x="265" y="96"/>
                    </a:lnTo>
                    <a:lnTo>
                      <a:pt x="259" y="96"/>
                    </a:lnTo>
                    <a:lnTo>
                      <a:pt x="255" y="95"/>
                    </a:lnTo>
                    <a:lnTo>
                      <a:pt x="252" y="94"/>
                    </a:lnTo>
                    <a:lnTo>
                      <a:pt x="248" y="92"/>
                    </a:lnTo>
                    <a:lnTo>
                      <a:pt x="245" y="90"/>
                    </a:lnTo>
                    <a:lnTo>
                      <a:pt x="238" y="88"/>
                    </a:lnTo>
                    <a:lnTo>
                      <a:pt x="232" y="84"/>
                    </a:lnTo>
                    <a:lnTo>
                      <a:pt x="223" y="80"/>
                    </a:lnTo>
                    <a:lnTo>
                      <a:pt x="215" y="75"/>
                    </a:lnTo>
                    <a:lnTo>
                      <a:pt x="205" y="72"/>
                    </a:lnTo>
                    <a:lnTo>
                      <a:pt x="197" y="69"/>
                    </a:lnTo>
                    <a:lnTo>
                      <a:pt x="188" y="64"/>
                    </a:lnTo>
                    <a:lnTo>
                      <a:pt x="179" y="60"/>
                    </a:lnTo>
                    <a:lnTo>
                      <a:pt x="170" y="57"/>
                    </a:lnTo>
                    <a:lnTo>
                      <a:pt x="163" y="53"/>
                    </a:lnTo>
                    <a:lnTo>
                      <a:pt x="157" y="50"/>
                    </a:lnTo>
                    <a:lnTo>
                      <a:pt x="152" y="49"/>
                    </a:lnTo>
                    <a:lnTo>
                      <a:pt x="150" y="48"/>
                    </a:lnTo>
                    <a:lnTo>
                      <a:pt x="149" y="48"/>
                    </a:lnTo>
                    <a:lnTo>
                      <a:pt x="150" y="58"/>
                    </a:lnTo>
                    <a:lnTo>
                      <a:pt x="150" y="69"/>
                    </a:lnTo>
                    <a:lnTo>
                      <a:pt x="139" y="73"/>
                    </a:lnTo>
                    <a:lnTo>
                      <a:pt x="112" y="69"/>
                    </a:lnTo>
                    <a:lnTo>
                      <a:pt x="103" y="63"/>
                    </a:lnTo>
                    <a:lnTo>
                      <a:pt x="64" y="36"/>
                    </a:lnTo>
                    <a:lnTo>
                      <a:pt x="17" y="24"/>
                    </a:lnTo>
                    <a:lnTo>
                      <a:pt x="0" y="20"/>
                    </a:lnTo>
                    <a:lnTo>
                      <a:pt x="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0" name="Freeform 197"/>
              <p:cNvSpPr>
                <a:spLocks/>
              </p:cNvSpPr>
              <p:nvPr/>
            </p:nvSpPr>
            <p:spPr bwMode="auto">
              <a:xfrm flipH="1">
                <a:off x="2687" y="3957"/>
                <a:ext cx="102" cy="28"/>
              </a:xfrm>
              <a:custGeom>
                <a:avLst/>
                <a:gdLst>
                  <a:gd name="T0" fmla="*/ 0 w 102"/>
                  <a:gd name="T1" fmla="*/ 6 h 28"/>
                  <a:gd name="T2" fmla="*/ 48 w 102"/>
                  <a:gd name="T3" fmla="*/ 7 h 28"/>
                  <a:gd name="T4" fmla="*/ 49 w 102"/>
                  <a:gd name="T5" fmla="*/ 7 h 28"/>
                  <a:gd name="T6" fmla="*/ 53 w 102"/>
                  <a:gd name="T7" fmla="*/ 9 h 28"/>
                  <a:gd name="T8" fmla="*/ 58 w 102"/>
                  <a:gd name="T9" fmla="*/ 12 h 28"/>
                  <a:gd name="T10" fmla="*/ 64 w 102"/>
                  <a:gd name="T11" fmla="*/ 15 h 28"/>
                  <a:gd name="T12" fmla="*/ 69 w 102"/>
                  <a:gd name="T13" fmla="*/ 18 h 28"/>
                  <a:gd name="T14" fmla="*/ 75 w 102"/>
                  <a:gd name="T15" fmla="*/ 21 h 28"/>
                  <a:gd name="T16" fmla="*/ 78 w 102"/>
                  <a:gd name="T17" fmla="*/ 22 h 28"/>
                  <a:gd name="T18" fmla="*/ 81 w 102"/>
                  <a:gd name="T19" fmla="*/ 23 h 28"/>
                  <a:gd name="T20" fmla="*/ 85 w 102"/>
                  <a:gd name="T21" fmla="*/ 22 h 28"/>
                  <a:gd name="T22" fmla="*/ 87 w 102"/>
                  <a:gd name="T23" fmla="*/ 19 h 28"/>
                  <a:gd name="T24" fmla="*/ 89 w 102"/>
                  <a:gd name="T25" fmla="*/ 15 h 28"/>
                  <a:gd name="T26" fmla="*/ 92 w 102"/>
                  <a:gd name="T27" fmla="*/ 14 h 28"/>
                  <a:gd name="T28" fmla="*/ 95 w 102"/>
                  <a:gd name="T29" fmla="*/ 11 h 28"/>
                  <a:gd name="T30" fmla="*/ 97 w 102"/>
                  <a:gd name="T31" fmla="*/ 7 h 28"/>
                  <a:gd name="T32" fmla="*/ 97 w 102"/>
                  <a:gd name="T33" fmla="*/ 1 h 28"/>
                  <a:gd name="T34" fmla="*/ 98 w 102"/>
                  <a:gd name="T35" fmla="*/ 0 h 28"/>
                  <a:gd name="T36" fmla="*/ 102 w 102"/>
                  <a:gd name="T37" fmla="*/ 6 h 28"/>
                  <a:gd name="T38" fmla="*/ 98 w 102"/>
                  <a:gd name="T39" fmla="*/ 21 h 28"/>
                  <a:gd name="T40" fmla="*/ 84 w 102"/>
                  <a:gd name="T41" fmla="*/ 28 h 28"/>
                  <a:gd name="T42" fmla="*/ 49 w 102"/>
                  <a:gd name="T43" fmla="*/ 14 h 28"/>
                  <a:gd name="T44" fmla="*/ 46 w 102"/>
                  <a:gd name="T45" fmla="*/ 14 h 28"/>
                  <a:gd name="T46" fmla="*/ 41 w 102"/>
                  <a:gd name="T47" fmla="*/ 13 h 28"/>
                  <a:gd name="T48" fmla="*/ 34 w 102"/>
                  <a:gd name="T49" fmla="*/ 12 h 28"/>
                  <a:gd name="T50" fmla="*/ 28 w 102"/>
                  <a:gd name="T51" fmla="*/ 12 h 28"/>
                  <a:gd name="T52" fmla="*/ 22 w 102"/>
                  <a:gd name="T53" fmla="*/ 12 h 28"/>
                  <a:gd name="T54" fmla="*/ 15 w 102"/>
                  <a:gd name="T55" fmla="*/ 12 h 28"/>
                  <a:gd name="T56" fmla="*/ 10 w 102"/>
                  <a:gd name="T57" fmla="*/ 12 h 28"/>
                  <a:gd name="T58" fmla="*/ 8 w 102"/>
                  <a:gd name="T59" fmla="*/ 12 h 28"/>
                  <a:gd name="T60" fmla="*/ 0 w 102"/>
                  <a:gd name="T61" fmla="*/ 10 h 28"/>
                  <a:gd name="T62" fmla="*/ 0 w 102"/>
                  <a:gd name="T63" fmla="*/ 6 h 28"/>
                  <a:gd name="T64" fmla="*/ 0 w 102"/>
                  <a:gd name="T65" fmla="*/ 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28"/>
                  <a:gd name="T101" fmla="*/ 102 w 102"/>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28">
                    <a:moveTo>
                      <a:pt x="0" y="6"/>
                    </a:moveTo>
                    <a:lnTo>
                      <a:pt x="48" y="7"/>
                    </a:lnTo>
                    <a:lnTo>
                      <a:pt x="49" y="7"/>
                    </a:lnTo>
                    <a:lnTo>
                      <a:pt x="53" y="9"/>
                    </a:lnTo>
                    <a:lnTo>
                      <a:pt x="58" y="12"/>
                    </a:lnTo>
                    <a:lnTo>
                      <a:pt x="64" y="15"/>
                    </a:lnTo>
                    <a:lnTo>
                      <a:pt x="69" y="18"/>
                    </a:lnTo>
                    <a:lnTo>
                      <a:pt x="75" y="21"/>
                    </a:lnTo>
                    <a:lnTo>
                      <a:pt x="78" y="22"/>
                    </a:lnTo>
                    <a:lnTo>
                      <a:pt x="81" y="23"/>
                    </a:lnTo>
                    <a:lnTo>
                      <a:pt x="85" y="22"/>
                    </a:lnTo>
                    <a:lnTo>
                      <a:pt x="87" y="19"/>
                    </a:lnTo>
                    <a:lnTo>
                      <a:pt x="89" y="15"/>
                    </a:lnTo>
                    <a:lnTo>
                      <a:pt x="92" y="14"/>
                    </a:lnTo>
                    <a:lnTo>
                      <a:pt x="95" y="11"/>
                    </a:lnTo>
                    <a:lnTo>
                      <a:pt x="97" y="7"/>
                    </a:lnTo>
                    <a:lnTo>
                      <a:pt x="97" y="1"/>
                    </a:lnTo>
                    <a:lnTo>
                      <a:pt x="98" y="0"/>
                    </a:lnTo>
                    <a:lnTo>
                      <a:pt x="102" y="6"/>
                    </a:lnTo>
                    <a:lnTo>
                      <a:pt x="98" y="21"/>
                    </a:lnTo>
                    <a:lnTo>
                      <a:pt x="84" y="28"/>
                    </a:lnTo>
                    <a:lnTo>
                      <a:pt x="49" y="14"/>
                    </a:lnTo>
                    <a:lnTo>
                      <a:pt x="46" y="14"/>
                    </a:lnTo>
                    <a:lnTo>
                      <a:pt x="41" y="13"/>
                    </a:lnTo>
                    <a:lnTo>
                      <a:pt x="34" y="12"/>
                    </a:lnTo>
                    <a:lnTo>
                      <a:pt x="28" y="12"/>
                    </a:lnTo>
                    <a:lnTo>
                      <a:pt x="22" y="12"/>
                    </a:lnTo>
                    <a:lnTo>
                      <a:pt x="15" y="12"/>
                    </a:lnTo>
                    <a:lnTo>
                      <a:pt x="10" y="12"/>
                    </a:lnTo>
                    <a:lnTo>
                      <a:pt x="8" y="12"/>
                    </a:lnTo>
                    <a:lnTo>
                      <a:pt x="0" y="1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1" name="Freeform 198"/>
              <p:cNvSpPr>
                <a:spLocks/>
              </p:cNvSpPr>
              <p:nvPr/>
            </p:nvSpPr>
            <p:spPr bwMode="auto">
              <a:xfrm flipH="1">
                <a:off x="2687" y="3966"/>
                <a:ext cx="103" cy="38"/>
              </a:xfrm>
              <a:custGeom>
                <a:avLst/>
                <a:gdLst>
                  <a:gd name="T0" fmla="*/ 0 w 103"/>
                  <a:gd name="T1" fmla="*/ 3 h 38"/>
                  <a:gd name="T2" fmla="*/ 25 w 103"/>
                  <a:gd name="T3" fmla="*/ 14 h 38"/>
                  <a:gd name="T4" fmla="*/ 59 w 103"/>
                  <a:gd name="T5" fmla="*/ 20 h 38"/>
                  <a:gd name="T6" fmla="*/ 60 w 103"/>
                  <a:gd name="T7" fmla="*/ 20 h 38"/>
                  <a:gd name="T8" fmla="*/ 68 w 103"/>
                  <a:gd name="T9" fmla="*/ 20 h 38"/>
                  <a:gd name="T10" fmla="*/ 71 w 103"/>
                  <a:gd name="T11" fmla="*/ 19 h 38"/>
                  <a:gd name="T12" fmla="*/ 76 w 103"/>
                  <a:gd name="T13" fmla="*/ 19 h 38"/>
                  <a:gd name="T14" fmla="*/ 78 w 103"/>
                  <a:gd name="T15" fmla="*/ 19 h 38"/>
                  <a:gd name="T16" fmla="*/ 81 w 103"/>
                  <a:gd name="T17" fmla="*/ 19 h 38"/>
                  <a:gd name="T18" fmla="*/ 85 w 103"/>
                  <a:gd name="T19" fmla="*/ 20 h 38"/>
                  <a:gd name="T20" fmla="*/ 90 w 103"/>
                  <a:gd name="T21" fmla="*/ 22 h 38"/>
                  <a:gd name="T22" fmla="*/ 96 w 103"/>
                  <a:gd name="T23" fmla="*/ 24 h 38"/>
                  <a:gd name="T24" fmla="*/ 99 w 103"/>
                  <a:gd name="T25" fmla="*/ 25 h 38"/>
                  <a:gd name="T26" fmla="*/ 100 w 103"/>
                  <a:gd name="T27" fmla="*/ 38 h 38"/>
                  <a:gd name="T28" fmla="*/ 103 w 103"/>
                  <a:gd name="T29" fmla="*/ 27 h 38"/>
                  <a:gd name="T30" fmla="*/ 101 w 103"/>
                  <a:gd name="T31" fmla="*/ 20 h 38"/>
                  <a:gd name="T32" fmla="*/ 87 w 103"/>
                  <a:gd name="T33" fmla="*/ 13 h 38"/>
                  <a:gd name="T34" fmla="*/ 44 w 103"/>
                  <a:gd name="T35" fmla="*/ 13 h 38"/>
                  <a:gd name="T36" fmla="*/ 28 w 103"/>
                  <a:gd name="T37" fmla="*/ 10 h 38"/>
                  <a:gd name="T38" fmla="*/ 9 w 103"/>
                  <a:gd name="T39" fmla="*/ 0 h 38"/>
                  <a:gd name="T40" fmla="*/ 0 w 103"/>
                  <a:gd name="T41" fmla="*/ 3 h 38"/>
                  <a:gd name="T42" fmla="*/ 0 w 103"/>
                  <a:gd name="T43" fmla="*/ 3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
                  <a:gd name="T67" fmla="*/ 0 h 38"/>
                  <a:gd name="T68" fmla="*/ 103 w 103"/>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 h="38">
                    <a:moveTo>
                      <a:pt x="0" y="3"/>
                    </a:moveTo>
                    <a:lnTo>
                      <a:pt x="25" y="14"/>
                    </a:lnTo>
                    <a:lnTo>
                      <a:pt x="59" y="20"/>
                    </a:lnTo>
                    <a:lnTo>
                      <a:pt x="60" y="20"/>
                    </a:lnTo>
                    <a:lnTo>
                      <a:pt x="68" y="20"/>
                    </a:lnTo>
                    <a:lnTo>
                      <a:pt x="71" y="19"/>
                    </a:lnTo>
                    <a:lnTo>
                      <a:pt x="76" y="19"/>
                    </a:lnTo>
                    <a:lnTo>
                      <a:pt x="78" y="19"/>
                    </a:lnTo>
                    <a:lnTo>
                      <a:pt x="81" y="19"/>
                    </a:lnTo>
                    <a:lnTo>
                      <a:pt x="85" y="20"/>
                    </a:lnTo>
                    <a:lnTo>
                      <a:pt x="90" y="22"/>
                    </a:lnTo>
                    <a:lnTo>
                      <a:pt x="96" y="24"/>
                    </a:lnTo>
                    <a:lnTo>
                      <a:pt x="99" y="25"/>
                    </a:lnTo>
                    <a:lnTo>
                      <a:pt x="100" y="38"/>
                    </a:lnTo>
                    <a:lnTo>
                      <a:pt x="103" y="27"/>
                    </a:lnTo>
                    <a:lnTo>
                      <a:pt x="101" y="20"/>
                    </a:lnTo>
                    <a:lnTo>
                      <a:pt x="87" y="13"/>
                    </a:lnTo>
                    <a:lnTo>
                      <a:pt x="44" y="13"/>
                    </a:lnTo>
                    <a:lnTo>
                      <a:pt x="28" y="10"/>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2" name="Freeform 199"/>
              <p:cNvSpPr>
                <a:spLocks/>
              </p:cNvSpPr>
              <p:nvPr/>
            </p:nvSpPr>
            <p:spPr bwMode="auto">
              <a:xfrm flipH="1">
                <a:off x="2688" y="3810"/>
                <a:ext cx="852" cy="204"/>
              </a:xfrm>
              <a:custGeom>
                <a:avLst/>
                <a:gdLst>
                  <a:gd name="T0" fmla="*/ 724 w 852"/>
                  <a:gd name="T1" fmla="*/ 179 h 204"/>
                  <a:gd name="T2" fmla="*/ 734 w 852"/>
                  <a:gd name="T3" fmla="*/ 184 h 204"/>
                  <a:gd name="T4" fmla="*/ 745 w 852"/>
                  <a:gd name="T5" fmla="*/ 191 h 204"/>
                  <a:gd name="T6" fmla="*/ 754 w 852"/>
                  <a:gd name="T7" fmla="*/ 197 h 204"/>
                  <a:gd name="T8" fmla="*/ 763 w 852"/>
                  <a:gd name="T9" fmla="*/ 195 h 204"/>
                  <a:gd name="T10" fmla="*/ 826 w 852"/>
                  <a:gd name="T11" fmla="*/ 199 h 204"/>
                  <a:gd name="T12" fmla="*/ 852 w 852"/>
                  <a:gd name="T13" fmla="*/ 191 h 204"/>
                  <a:gd name="T14" fmla="*/ 827 w 852"/>
                  <a:gd name="T15" fmla="*/ 204 h 204"/>
                  <a:gd name="T16" fmla="*/ 745 w 852"/>
                  <a:gd name="T17" fmla="*/ 200 h 204"/>
                  <a:gd name="T18" fmla="*/ 660 w 852"/>
                  <a:gd name="T19" fmla="*/ 193 h 204"/>
                  <a:gd name="T20" fmla="*/ 612 w 852"/>
                  <a:gd name="T21" fmla="*/ 181 h 204"/>
                  <a:gd name="T22" fmla="*/ 450 w 852"/>
                  <a:gd name="T23" fmla="*/ 175 h 204"/>
                  <a:gd name="T24" fmla="*/ 152 w 852"/>
                  <a:gd name="T25" fmla="*/ 161 h 204"/>
                  <a:gd name="T26" fmla="*/ 146 w 852"/>
                  <a:gd name="T27" fmla="*/ 160 h 204"/>
                  <a:gd name="T28" fmla="*/ 133 w 852"/>
                  <a:gd name="T29" fmla="*/ 159 h 204"/>
                  <a:gd name="T30" fmla="*/ 125 w 852"/>
                  <a:gd name="T31" fmla="*/ 157 h 204"/>
                  <a:gd name="T32" fmla="*/ 118 w 852"/>
                  <a:gd name="T33" fmla="*/ 156 h 204"/>
                  <a:gd name="T34" fmla="*/ 109 w 852"/>
                  <a:gd name="T35" fmla="*/ 153 h 204"/>
                  <a:gd name="T36" fmla="*/ 100 w 852"/>
                  <a:gd name="T37" fmla="*/ 143 h 204"/>
                  <a:gd name="T38" fmla="*/ 92 w 852"/>
                  <a:gd name="T39" fmla="*/ 135 h 204"/>
                  <a:gd name="T40" fmla="*/ 85 w 852"/>
                  <a:gd name="T41" fmla="*/ 128 h 204"/>
                  <a:gd name="T42" fmla="*/ 78 w 852"/>
                  <a:gd name="T43" fmla="*/ 120 h 204"/>
                  <a:gd name="T44" fmla="*/ 72 w 852"/>
                  <a:gd name="T45" fmla="*/ 114 h 204"/>
                  <a:gd name="T46" fmla="*/ 67 w 852"/>
                  <a:gd name="T47" fmla="*/ 109 h 204"/>
                  <a:gd name="T48" fmla="*/ 0 w 852"/>
                  <a:gd name="T49" fmla="*/ 2 h 204"/>
                  <a:gd name="T50" fmla="*/ 62 w 852"/>
                  <a:gd name="T51" fmla="*/ 83 h 204"/>
                  <a:gd name="T52" fmla="*/ 68 w 852"/>
                  <a:gd name="T53" fmla="*/ 91 h 204"/>
                  <a:gd name="T54" fmla="*/ 73 w 852"/>
                  <a:gd name="T55" fmla="*/ 98 h 204"/>
                  <a:gd name="T56" fmla="*/ 81 w 852"/>
                  <a:gd name="T57" fmla="*/ 107 h 204"/>
                  <a:gd name="T58" fmla="*/ 87 w 852"/>
                  <a:gd name="T59" fmla="*/ 116 h 204"/>
                  <a:gd name="T60" fmla="*/ 94 w 852"/>
                  <a:gd name="T61" fmla="*/ 124 h 204"/>
                  <a:gd name="T62" fmla="*/ 98 w 852"/>
                  <a:gd name="T63" fmla="*/ 131 h 204"/>
                  <a:gd name="T64" fmla="*/ 102 w 852"/>
                  <a:gd name="T65" fmla="*/ 135 h 204"/>
                  <a:gd name="T66" fmla="*/ 112 w 852"/>
                  <a:gd name="T67" fmla="*/ 144 h 204"/>
                  <a:gd name="T68" fmla="*/ 122 w 852"/>
                  <a:gd name="T69" fmla="*/ 150 h 204"/>
                  <a:gd name="T70" fmla="*/ 291 w 852"/>
                  <a:gd name="T71" fmla="*/ 167 h 204"/>
                  <a:gd name="T72" fmla="*/ 521 w 852"/>
                  <a:gd name="T73" fmla="*/ 167 h 204"/>
                  <a:gd name="T74" fmla="*/ 632 w 852"/>
                  <a:gd name="T75" fmla="*/ 180 h 204"/>
                  <a:gd name="T76" fmla="*/ 727 w 852"/>
                  <a:gd name="T77" fmla="*/ 189 h 204"/>
                  <a:gd name="T78" fmla="*/ 721 w 852"/>
                  <a:gd name="T79" fmla="*/ 178 h 2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52"/>
                  <a:gd name="T121" fmla="*/ 0 h 204"/>
                  <a:gd name="T122" fmla="*/ 852 w 852"/>
                  <a:gd name="T123" fmla="*/ 204 h 2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52" h="204">
                    <a:moveTo>
                      <a:pt x="721" y="178"/>
                    </a:moveTo>
                    <a:lnTo>
                      <a:pt x="724" y="179"/>
                    </a:lnTo>
                    <a:lnTo>
                      <a:pt x="729" y="181"/>
                    </a:lnTo>
                    <a:lnTo>
                      <a:pt x="734" y="184"/>
                    </a:lnTo>
                    <a:lnTo>
                      <a:pt x="740" y="188"/>
                    </a:lnTo>
                    <a:lnTo>
                      <a:pt x="745" y="191"/>
                    </a:lnTo>
                    <a:lnTo>
                      <a:pt x="751" y="194"/>
                    </a:lnTo>
                    <a:lnTo>
                      <a:pt x="754" y="197"/>
                    </a:lnTo>
                    <a:lnTo>
                      <a:pt x="755" y="198"/>
                    </a:lnTo>
                    <a:lnTo>
                      <a:pt x="763" y="195"/>
                    </a:lnTo>
                    <a:lnTo>
                      <a:pt x="777" y="198"/>
                    </a:lnTo>
                    <a:lnTo>
                      <a:pt x="826" y="199"/>
                    </a:lnTo>
                    <a:lnTo>
                      <a:pt x="832" y="197"/>
                    </a:lnTo>
                    <a:lnTo>
                      <a:pt x="852" y="191"/>
                    </a:lnTo>
                    <a:lnTo>
                      <a:pt x="840" y="199"/>
                    </a:lnTo>
                    <a:lnTo>
                      <a:pt x="827" y="204"/>
                    </a:lnTo>
                    <a:lnTo>
                      <a:pt x="762" y="203"/>
                    </a:lnTo>
                    <a:lnTo>
                      <a:pt x="745" y="200"/>
                    </a:lnTo>
                    <a:lnTo>
                      <a:pt x="729" y="194"/>
                    </a:lnTo>
                    <a:lnTo>
                      <a:pt x="660" y="193"/>
                    </a:lnTo>
                    <a:lnTo>
                      <a:pt x="638" y="189"/>
                    </a:lnTo>
                    <a:lnTo>
                      <a:pt x="612" y="181"/>
                    </a:lnTo>
                    <a:lnTo>
                      <a:pt x="582" y="173"/>
                    </a:lnTo>
                    <a:lnTo>
                      <a:pt x="450" y="175"/>
                    </a:lnTo>
                    <a:lnTo>
                      <a:pt x="303" y="175"/>
                    </a:lnTo>
                    <a:lnTo>
                      <a:pt x="152" y="161"/>
                    </a:lnTo>
                    <a:lnTo>
                      <a:pt x="150" y="161"/>
                    </a:lnTo>
                    <a:lnTo>
                      <a:pt x="146" y="160"/>
                    </a:lnTo>
                    <a:lnTo>
                      <a:pt x="139" y="159"/>
                    </a:lnTo>
                    <a:lnTo>
                      <a:pt x="133" y="159"/>
                    </a:lnTo>
                    <a:lnTo>
                      <a:pt x="128" y="157"/>
                    </a:lnTo>
                    <a:lnTo>
                      <a:pt x="125" y="157"/>
                    </a:lnTo>
                    <a:lnTo>
                      <a:pt x="122" y="156"/>
                    </a:lnTo>
                    <a:lnTo>
                      <a:pt x="118" y="156"/>
                    </a:lnTo>
                    <a:lnTo>
                      <a:pt x="113" y="154"/>
                    </a:lnTo>
                    <a:lnTo>
                      <a:pt x="109" y="153"/>
                    </a:lnTo>
                    <a:lnTo>
                      <a:pt x="105" y="148"/>
                    </a:lnTo>
                    <a:lnTo>
                      <a:pt x="100" y="143"/>
                    </a:lnTo>
                    <a:lnTo>
                      <a:pt x="95" y="138"/>
                    </a:lnTo>
                    <a:lnTo>
                      <a:pt x="92" y="135"/>
                    </a:lnTo>
                    <a:lnTo>
                      <a:pt x="89" y="132"/>
                    </a:lnTo>
                    <a:lnTo>
                      <a:pt x="85" y="128"/>
                    </a:lnTo>
                    <a:lnTo>
                      <a:pt x="81" y="124"/>
                    </a:lnTo>
                    <a:lnTo>
                      <a:pt x="78" y="120"/>
                    </a:lnTo>
                    <a:lnTo>
                      <a:pt x="74" y="116"/>
                    </a:lnTo>
                    <a:lnTo>
                      <a:pt x="72" y="114"/>
                    </a:lnTo>
                    <a:lnTo>
                      <a:pt x="68" y="110"/>
                    </a:lnTo>
                    <a:lnTo>
                      <a:pt x="67" y="109"/>
                    </a:lnTo>
                    <a:lnTo>
                      <a:pt x="7" y="16"/>
                    </a:lnTo>
                    <a:lnTo>
                      <a:pt x="0" y="2"/>
                    </a:lnTo>
                    <a:lnTo>
                      <a:pt x="7" y="0"/>
                    </a:lnTo>
                    <a:lnTo>
                      <a:pt x="62" y="83"/>
                    </a:lnTo>
                    <a:lnTo>
                      <a:pt x="63" y="84"/>
                    </a:lnTo>
                    <a:lnTo>
                      <a:pt x="68" y="91"/>
                    </a:lnTo>
                    <a:lnTo>
                      <a:pt x="70" y="94"/>
                    </a:lnTo>
                    <a:lnTo>
                      <a:pt x="73" y="98"/>
                    </a:lnTo>
                    <a:lnTo>
                      <a:pt x="76" y="102"/>
                    </a:lnTo>
                    <a:lnTo>
                      <a:pt x="81" y="107"/>
                    </a:lnTo>
                    <a:lnTo>
                      <a:pt x="84" y="111"/>
                    </a:lnTo>
                    <a:lnTo>
                      <a:pt x="87" y="116"/>
                    </a:lnTo>
                    <a:lnTo>
                      <a:pt x="91" y="120"/>
                    </a:lnTo>
                    <a:lnTo>
                      <a:pt x="94" y="124"/>
                    </a:lnTo>
                    <a:lnTo>
                      <a:pt x="96" y="127"/>
                    </a:lnTo>
                    <a:lnTo>
                      <a:pt x="98" y="131"/>
                    </a:lnTo>
                    <a:lnTo>
                      <a:pt x="101" y="133"/>
                    </a:lnTo>
                    <a:lnTo>
                      <a:pt x="102" y="135"/>
                    </a:lnTo>
                    <a:lnTo>
                      <a:pt x="105" y="138"/>
                    </a:lnTo>
                    <a:lnTo>
                      <a:pt x="112" y="144"/>
                    </a:lnTo>
                    <a:lnTo>
                      <a:pt x="117" y="148"/>
                    </a:lnTo>
                    <a:lnTo>
                      <a:pt x="122" y="150"/>
                    </a:lnTo>
                    <a:lnTo>
                      <a:pt x="167" y="154"/>
                    </a:lnTo>
                    <a:lnTo>
                      <a:pt x="291" y="167"/>
                    </a:lnTo>
                    <a:lnTo>
                      <a:pt x="401" y="168"/>
                    </a:lnTo>
                    <a:lnTo>
                      <a:pt x="521" y="167"/>
                    </a:lnTo>
                    <a:lnTo>
                      <a:pt x="588" y="167"/>
                    </a:lnTo>
                    <a:lnTo>
                      <a:pt x="632" y="180"/>
                    </a:lnTo>
                    <a:lnTo>
                      <a:pt x="674" y="188"/>
                    </a:lnTo>
                    <a:lnTo>
                      <a:pt x="727" y="189"/>
                    </a:lnTo>
                    <a:lnTo>
                      <a:pt x="721" y="1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3" name="Freeform 200"/>
              <p:cNvSpPr>
                <a:spLocks/>
              </p:cNvSpPr>
              <p:nvPr/>
            </p:nvSpPr>
            <p:spPr bwMode="auto">
              <a:xfrm flipH="1">
                <a:off x="2828" y="3694"/>
                <a:ext cx="194" cy="137"/>
              </a:xfrm>
              <a:custGeom>
                <a:avLst/>
                <a:gdLst>
                  <a:gd name="T0" fmla="*/ 54 w 194"/>
                  <a:gd name="T1" fmla="*/ 1 h 137"/>
                  <a:gd name="T2" fmla="*/ 57 w 194"/>
                  <a:gd name="T3" fmla="*/ 11 h 137"/>
                  <a:gd name="T4" fmla="*/ 25 w 194"/>
                  <a:gd name="T5" fmla="*/ 22 h 137"/>
                  <a:gd name="T6" fmla="*/ 0 w 194"/>
                  <a:gd name="T7" fmla="*/ 43 h 137"/>
                  <a:gd name="T8" fmla="*/ 19 w 194"/>
                  <a:gd name="T9" fmla="*/ 31 h 137"/>
                  <a:gd name="T10" fmla="*/ 23 w 194"/>
                  <a:gd name="T11" fmla="*/ 28 h 137"/>
                  <a:gd name="T12" fmla="*/ 27 w 194"/>
                  <a:gd name="T13" fmla="*/ 25 h 137"/>
                  <a:gd name="T14" fmla="*/ 31 w 194"/>
                  <a:gd name="T15" fmla="*/ 24 h 137"/>
                  <a:gd name="T16" fmla="*/ 34 w 194"/>
                  <a:gd name="T17" fmla="*/ 22 h 137"/>
                  <a:gd name="T18" fmla="*/ 40 w 194"/>
                  <a:gd name="T19" fmla="*/ 19 h 137"/>
                  <a:gd name="T20" fmla="*/ 43 w 194"/>
                  <a:gd name="T21" fmla="*/ 19 h 137"/>
                  <a:gd name="T22" fmla="*/ 48 w 194"/>
                  <a:gd name="T23" fmla="*/ 18 h 137"/>
                  <a:gd name="T24" fmla="*/ 54 w 194"/>
                  <a:gd name="T25" fmla="*/ 19 h 137"/>
                  <a:gd name="T26" fmla="*/ 61 w 194"/>
                  <a:gd name="T27" fmla="*/ 19 h 137"/>
                  <a:gd name="T28" fmla="*/ 64 w 194"/>
                  <a:gd name="T29" fmla="*/ 20 h 137"/>
                  <a:gd name="T30" fmla="*/ 65 w 194"/>
                  <a:gd name="T31" fmla="*/ 20 h 137"/>
                  <a:gd name="T32" fmla="*/ 70 w 194"/>
                  <a:gd name="T33" fmla="*/ 24 h 137"/>
                  <a:gd name="T34" fmla="*/ 72 w 194"/>
                  <a:gd name="T35" fmla="*/ 27 h 137"/>
                  <a:gd name="T36" fmla="*/ 75 w 194"/>
                  <a:gd name="T37" fmla="*/ 30 h 137"/>
                  <a:gd name="T38" fmla="*/ 80 w 194"/>
                  <a:gd name="T39" fmla="*/ 33 h 137"/>
                  <a:gd name="T40" fmla="*/ 84 w 194"/>
                  <a:gd name="T41" fmla="*/ 36 h 137"/>
                  <a:gd name="T42" fmla="*/ 88 w 194"/>
                  <a:gd name="T43" fmla="*/ 40 h 137"/>
                  <a:gd name="T44" fmla="*/ 92 w 194"/>
                  <a:gd name="T45" fmla="*/ 44 h 137"/>
                  <a:gd name="T46" fmla="*/ 96 w 194"/>
                  <a:gd name="T47" fmla="*/ 47 h 137"/>
                  <a:gd name="T48" fmla="*/ 101 w 194"/>
                  <a:gd name="T49" fmla="*/ 52 h 137"/>
                  <a:gd name="T50" fmla="*/ 107 w 194"/>
                  <a:gd name="T51" fmla="*/ 58 h 137"/>
                  <a:gd name="T52" fmla="*/ 113 w 194"/>
                  <a:gd name="T53" fmla="*/ 65 h 137"/>
                  <a:gd name="T54" fmla="*/ 117 w 194"/>
                  <a:gd name="T55" fmla="*/ 69 h 137"/>
                  <a:gd name="T56" fmla="*/ 124 w 194"/>
                  <a:gd name="T57" fmla="*/ 77 h 137"/>
                  <a:gd name="T58" fmla="*/ 126 w 194"/>
                  <a:gd name="T59" fmla="*/ 80 h 137"/>
                  <a:gd name="T60" fmla="*/ 129 w 194"/>
                  <a:gd name="T61" fmla="*/ 85 h 137"/>
                  <a:gd name="T62" fmla="*/ 133 w 194"/>
                  <a:gd name="T63" fmla="*/ 89 h 137"/>
                  <a:gd name="T64" fmla="*/ 136 w 194"/>
                  <a:gd name="T65" fmla="*/ 93 h 137"/>
                  <a:gd name="T66" fmla="*/ 142 w 194"/>
                  <a:gd name="T67" fmla="*/ 99 h 137"/>
                  <a:gd name="T68" fmla="*/ 147 w 194"/>
                  <a:gd name="T69" fmla="*/ 106 h 137"/>
                  <a:gd name="T70" fmla="*/ 150 w 194"/>
                  <a:gd name="T71" fmla="*/ 109 h 137"/>
                  <a:gd name="T72" fmla="*/ 151 w 194"/>
                  <a:gd name="T73" fmla="*/ 111 h 137"/>
                  <a:gd name="T74" fmla="*/ 190 w 194"/>
                  <a:gd name="T75" fmla="*/ 137 h 137"/>
                  <a:gd name="T76" fmla="*/ 194 w 194"/>
                  <a:gd name="T77" fmla="*/ 132 h 137"/>
                  <a:gd name="T78" fmla="*/ 150 w 194"/>
                  <a:gd name="T79" fmla="*/ 101 h 137"/>
                  <a:gd name="T80" fmla="*/ 105 w 194"/>
                  <a:gd name="T81" fmla="*/ 45 h 137"/>
                  <a:gd name="T82" fmla="*/ 65 w 194"/>
                  <a:gd name="T83" fmla="*/ 16 h 137"/>
                  <a:gd name="T84" fmla="*/ 62 w 194"/>
                  <a:gd name="T85" fmla="*/ 0 h 137"/>
                  <a:gd name="T86" fmla="*/ 54 w 194"/>
                  <a:gd name="T87" fmla="*/ 1 h 137"/>
                  <a:gd name="T88" fmla="*/ 54 w 194"/>
                  <a:gd name="T89" fmla="*/ 1 h 1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4"/>
                  <a:gd name="T136" fmla="*/ 0 h 137"/>
                  <a:gd name="T137" fmla="*/ 194 w 194"/>
                  <a:gd name="T138" fmla="*/ 137 h 1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4" h="137">
                    <a:moveTo>
                      <a:pt x="54" y="1"/>
                    </a:moveTo>
                    <a:lnTo>
                      <a:pt x="57" y="11"/>
                    </a:lnTo>
                    <a:lnTo>
                      <a:pt x="25" y="22"/>
                    </a:lnTo>
                    <a:lnTo>
                      <a:pt x="0" y="43"/>
                    </a:lnTo>
                    <a:lnTo>
                      <a:pt x="19" y="31"/>
                    </a:lnTo>
                    <a:lnTo>
                      <a:pt x="23" y="28"/>
                    </a:lnTo>
                    <a:lnTo>
                      <a:pt x="27" y="25"/>
                    </a:lnTo>
                    <a:lnTo>
                      <a:pt x="31" y="24"/>
                    </a:lnTo>
                    <a:lnTo>
                      <a:pt x="34" y="22"/>
                    </a:lnTo>
                    <a:lnTo>
                      <a:pt x="40" y="19"/>
                    </a:lnTo>
                    <a:lnTo>
                      <a:pt x="43" y="19"/>
                    </a:lnTo>
                    <a:lnTo>
                      <a:pt x="48" y="18"/>
                    </a:lnTo>
                    <a:lnTo>
                      <a:pt x="54" y="19"/>
                    </a:lnTo>
                    <a:lnTo>
                      <a:pt x="61" y="19"/>
                    </a:lnTo>
                    <a:lnTo>
                      <a:pt x="64" y="20"/>
                    </a:lnTo>
                    <a:lnTo>
                      <a:pt x="65" y="20"/>
                    </a:lnTo>
                    <a:lnTo>
                      <a:pt x="70" y="24"/>
                    </a:lnTo>
                    <a:lnTo>
                      <a:pt x="72" y="27"/>
                    </a:lnTo>
                    <a:lnTo>
                      <a:pt x="75" y="30"/>
                    </a:lnTo>
                    <a:lnTo>
                      <a:pt x="80" y="33"/>
                    </a:lnTo>
                    <a:lnTo>
                      <a:pt x="84" y="36"/>
                    </a:lnTo>
                    <a:lnTo>
                      <a:pt x="88" y="40"/>
                    </a:lnTo>
                    <a:lnTo>
                      <a:pt x="92" y="44"/>
                    </a:lnTo>
                    <a:lnTo>
                      <a:pt x="96" y="47"/>
                    </a:lnTo>
                    <a:lnTo>
                      <a:pt x="101" y="52"/>
                    </a:lnTo>
                    <a:lnTo>
                      <a:pt x="107" y="58"/>
                    </a:lnTo>
                    <a:lnTo>
                      <a:pt x="113" y="65"/>
                    </a:lnTo>
                    <a:lnTo>
                      <a:pt x="117" y="69"/>
                    </a:lnTo>
                    <a:lnTo>
                      <a:pt x="124" y="77"/>
                    </a:lnTo>
                    <a:lnTo>
                      <a:pt x="126" y="80"/>
                    </a:lnTo>
                    <a:lnTo>
                      <a:pt x="129" y="85"/>
                    </a:lnTo>
                    <a:lnTo>
                      <a:pt x="133" y="89"/>
                    </a:lnTo>
                    <a:lnTo>
                      <a:pt x="136" y="93"/>
                    </a:lnTo>
                    <a:lnTo>
                      <a:pt x="142" y="99"/>
                    </a:lnTo>
                    <a:lnTo>
                      <a:pt x="147" y="106"/>
                    </a:lnTo>
                    <a:lnTo>
                      <a:pt x="150" y="109"/>
                    </a:lnTo>
                    <a:lnTo>
                      <a:pt x="151" y="111"/>
                    </a:lnTo>
                    <a:lnTo>
                      <a:pt x="190" y="137"/>
                    </a:lnTo>
                    <a:lnTo>
                      <a:pt x="194" y="132"/>
                    </a:lnTo>
                    <a:lnTo>
                      <a:pt x="150" y="101"/>
                    </a:lnTo>
                    <a:lnTo>
                      <a:pt x="105" y="45"/>
                    </a:lnTo>
                    <a:lnTo>
                      <a:pt x="65" y="16"/>
                    </a:lnTo>
                    <a:lnTo>
                      <a:pt x="62" y="0"/>
                    </a:lnTo>
                    <a:lnTo>
                      <a:pt x="5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4" name="Freeform 201"/>
              <p:cNvSpPr>
                <a:spLocks/>
              </p:cNvSpPr>
              <p:nvPr/>
            </p:nvSpPr>
            <p:spPr bwMode="auto">
              <a:xfrm flipH="1">
                <a:off x="2991" y="3705"/>
                <a:ext cx="121" cy="162"/>
              </a:xfrm>
              <a:custGeom>
                <a:avLst/>
                <a:gdLst>
                  <a:gd name="T0" fmla="*/ 11 w 121"/>
                  <a:gd name="T1" fmla="*/ 2 h 162"/>
                  <a:gd name="T2" fmla="*/ 11 w 121"/>
                  <a:gd name="T3" fmla="*/ 8 h 162"/>
                  <a:gd name="T4" fmla="*/ 12 w 121"/>
                  <a:gd name="T5" fmla="*/ 16 h 162"/>
                  <a:gd name="T6" fmla="*/ 13 w 121"/>
                  <a:gd name="T7" fmla="*/ 24 h 162"/>
                  <a:gd name="T8" fmla="*/ 15 w 121"/>
                  <a:gd name="T9" fmla="*/ 32 h 162"/>
                  <a:gd name="T10" fmla="*/ 18 w 121"/>
                  <a:gd name="T11" fmla="*/ 41 h 162"/>
                  <a:gd name="T12" fmla="*/ 20 w 121"/>
                  <a:gd name="T13" fmla="*/ 50 h 162"/>
                  <a:gd name="T14" fmla="*/ 23 w 121"/>
                  <a:gd name="T15" fmla="*/ 57 h 162"/>
                  <a:gd name="T16" fmla="*/ 27 w 121"/>
                  <a:gd name="T17" fmla="*/ 65 h 162"/>
                  <a:gd name="T18" fmla="*/ 31 w 121"/>
                  <a:gd name="T19" fmla="*/ 75 h 162"/>
                  <a:gd name="T20" fmla="*/ 35 w 121"/>
                  <a:gd name="T21" fmla="*/ 83 h 162"/>
                  <a:gd name="T22" fmla="*/ 42 w 121"/>
                  <a:gd name="T23" fmla="*/ 94 h 162"/>
                  <a:gd name="T24" fmla="*/ 47 w 121"/>
                  <a:gd name="T25" fmla="*/ 104 h 162"/>
                  <a:gd name="T26" fmla="*/ 50 w 121"/>
                  <a:gd name="T27" fmla="*/ 108 h 162"/>
                  <a:gd name="T28" fmla="*/ 56 w 121"/>
                  <a:gd name="T29" fmla="*/ 117 h 162"/>
                  <a:gd name="T30" fmla="*/ 61 w 121"/>
                  <a:gd name="T31" fmla="*/ 124 h 162"/>
                  <a:gd name="T32" fmla="*/ 63 w 121"/>
                  <a:gd name="T33" fmla="*/ 128 h 162"/>
                  <a:gd name="T34" fmla="*/ 68 w 121"/>
                  <a:gd name="T35" fmla="*/ 132 h 162"/>
                  <a:gd name="T36" fmla="*/ 76 w 121"/>
                  <a:gd name="T37" fmla="*/ 137 h 162"/>
                  <a:gd name="T38" fmla="*/ 87 w 121"/>
                  <a:gd name="T39" fmla="*/ 143 h 162"/>
                  <a:gd name="T40" fmla="*/ 98 w 121"/>
                  <a:gd name="T41" fmla="*/ 149 h 162"/>
                  <a:gd name="T42" fmla="*/ 108 w 121"/>
                  <a:gd name="T43" fmla="*/ 154 h 162"/>
                  <a:gd name="T44" fmla="*/ 119 w 121"/>
                  <a:gd name="T45" fmla="*/ 160 h 162"/>
                  <a:gd name="T46" fmla="*/ 95 w 121"/>
                  <a:gd name="T47" fmla="*/ 157 h 162"/>
                  <a:gd name="T48" fmla="*/ 89 w 121"/>
                  <a:gd name="T49" fmla="*/ 153 h 162"/>
                  <a:gd name="T50" fmla="*/ 76 w 121"/>
                  <a:gd name="T51" fmla="*/ 145 h 162"/>
                  <a:gd name="T52" fmla="*/ 68 w 121"/>
                  <a:gd name="T53" fmla="*/ 139 h 162"/>
                  <a:gd name="T54" fmla="*/ 62 w 121"/>
                  <a:gd name="T55" fmla="*/ 133 h 162"/>
                  <a:gd name="T56" fmla="*/ 50 w 121"/>
                  <a:gd name="T57" fmla="*/ 121 h 162"/>
                  <a:gd name="T58" fmla="*/ 44 w 121"/>
                  <a:gd name="T59" fmla="*/ 113 h 162"/>
                  <a:gd name="T60" fmla="*/ 39 w 121"/>
                  <a:gd name="T61" fmla="*/ 104 h 162"/>
                  <a:gd name="T62" fmla="*/ 33 w 121"/>
                  <a:gd name="T63" fmla="*/ 91 h 162"/>
                  <a:gd name="T64" fmla="*/ 26 w 121"/>
                  <a:gd name="T65" fmla="*/ 80 h 162"/>
                  <a:gd name="T66" fmla="*/ 20 w 121"/>
                  <a:gd name="T67" fmla="*/ 69 h 162"/>
                  <a:gd name="T68" fmla="*/ 16 w 121"/>
                  <a:gd name="T69" fmla="*/ 62 h 162"/>
                  <a:gd name="T70" fmla="*/ 13 w 121"/>
                  <a:gd name="T71" fmla="*/ 55 h 162"/>
                  <a:gd name="T72" fmla="*/ 0 w 121"/>
                  <a:gd name="T73" fmla="*/ 10 h 162"/>
                  <a:gd name="T74" fmla="*/ 11 w 121"/>
                  <a:gd name="T75" fmla="*/ 1 h 1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
                  <a:gd name="T115" fmla="*/ 0 h 162"/>
                  <a:gd name="T116" fmla="*/ 121 w 121"/>
                  <a:gd name="T117" fmla="*/ 162 h 1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 h="162">
                    <a:moveTo>
                      <a:pt x="11" y="1"/>
                    </a:moveTo>
                    <a:lnTo>
                      <a:pt x="11" y="2"/>
                    </a:lnTo>
                    <a:lnTo>
                      <a:pt x="11" y="6"/>
                    </a:lnTo>
                    <a:lnTo>
                      <a:pt x="11" y="8"/>
                    </a:lnTo>
                    <a:lnTo>
                      <a:pt x="11" y="11"/>
                    </a:lnTo>
                    <a:lnTo>
                      <a:pt x="12" y="16"/>
                    </a:lnTo>
                    <a:lnTo>
                      <a:pt x="13" y="20"/>
                    </a:lnTo>
                    <a:lnTo>
                      <a:pt x="13" y="24"/>
                    </a:lnTo>
                    <a:lnTo>
                      <a:pt x="14" y="28"/>
                    </a:lnTo>
                    <a:lnTo>
                      <a:pt x="15" y="32"/>
                    </a:lnTo>
                    <a:lnTo>
                      <a:pt x="16" y="38"/>
                    </a:lnTo>
                    <a:lnTo>
                      <a:pt x="18" y="41"/>
                    </a:lnTo>
                    <a:lnTo>
                      <a:pt x="19" y="45"/>
                    </a:lnTo>
                    <a:lnTo>
                      <a:pt x="20" y="50"/>
                    </a:lnTo>
                    <a:lnTo>
                      <a:pt x="22" y="54"/>
                    </a:lnTo>
                    <a:lnTo>
                      <a:pt x="23" y="57"/>
                    </a:lnTo>
                    <a:lnTo>
                      <a:pt x="25" y="62"/>
                    </a:lnTo>
                    <a:lnTo>
                      <a:pt x="27" y="65"/>
                    </a:lnTo>
                    <a:lnTo>
                      <a:pt x="30" y="71"/>
                    </a:lnTo>
                    <a:lnTo>
                      <a:pt x="31" y="75"/>
                    </a:lnTo>
                    <a:lnTo>
                      <a:pt x="33" y="78"/>
                    </a:lnTo>
                    <a:lnTo>
                      <a:pt x="35" y="83"/>
                    </a:lnTo>
                    <a:lnTo>
                      <a:pt x="39" y="87"/>
                    </a:lnTo>
                    <a:lnTo>
                      <a:pt x="42" y="94"/>
                    </a:lnTo>
                    <a:lnTo>
                      <a:pt x="45" y="100"/>
                    </a:lnTo>
                    <a:lnTo>
                      <a:pt x="47" y="104"/>
                    </a:lnTo>
                    <a:lnTo>
                      <a:pt x="48" y="106"/>
                    </a:lnTo>
                    <a:lnTo>
                      <a:pt x="50" y="108"/>
                    </a:lnTo>
                    <a:lnTo>
                      <a:pt x="54" y="113"/>
                    </a:lnTo>
                    <a:lnTo>
                      <a:pt x="56" y="117"/>
                    </a:lnTo>
                    <a:lnTo>
                      <a:pt x="59" y="121"/>
                    </a:lnTo>
                    <a:lnTo>
                      <a:pt x="61" y="124"/>
                    </a:lnTo>
                    <a:lnTo>
                      <a:pt x="63" y="128"/>
                    </a:lnTo>
                    <a:lnTo>
                      <a:pt x="65" y="130"/>
                    </a:lnTo>
                    <a:lnTo>
                      <a:pt x="68" y="132"/>
                    </a:lnTo>
                    <a:lnTo>
                      <a:pt x="73" y="134"/>
                    </a:lnTo>
                    <a:lnTo>
                      <a:pt x="76" y="137"/>
                    </a:lnTo>
                    <a:lnTo>
                      <a:pt x="81" y="140"/>
                    </a:lnTo>
                    <a:lnTo>
                      <a:pt x="87" y="143"/>
                    </a:lnTo>
                    <a:lnTo>
                      <a:pt x="93" y="146"/>
                    </a:lnTo>
                    <a:lnTo>
                      <a:pt x="98" y="149"/>
                    </a:lnTo>
                    <a:lnTo>
                      <a:pt x="102" y="151"/>
                    </a:lnTo>
                    <a:lnTo>
                      <a:pt x="108" y="154"/>
                    </a:lnTo>
                    <a:lnTo>
                      <a:pt x="112" y="156"/>
                    </a:lnTo>
                    <a:lnTo>
                      <a:pt x="119" y="160"/>
                    </a:lnTo>
                    <a:lnTo>
                      <a:pt x="121" y="162"/>
                    </a:lnTo>
                    <a:lnTo>
                      <a:pt x="95" y="157"/>
                    </a:lnTo>
                    <a:lnTo>
                      <a:pt x="93" y="156"/>
                    </a:lnTo>
                    <a:lnTo>
                      <a:pt x="89" y="153"/>
                    </a:lnTo>
                    <a:lnTo>
                      <a:pt x="83" y="149"/>
                    </a:lnTo>
                    <a:lnTo>
                      <a:pt x="76" y="145"/>
                    </a:lnTo>
                    <a:lnTo>
                      <a:pt x="73" y="141"/>
                    </a:lnTo>
                    <a:lnTo>
                      <a:pt x="68" y="139"/>
                    </a:lnTo>
                    <a:lnTo>
                      <a:pt x="64" y="135"/>
                    </a:lnTo>
                    <a:lnTo>
                      <a:pt x="62" y="133"/>
                    </a:lnTo>
                    <a:lnTo>
                      <a:pt x="54" y="127"/>
                    </a:lnTo>
                    <a:lnTo>
                      <a:pt x="50" y="121"/>
                    </a:lnTo>
                    <a:lnTo>
                      <a:pt x="47" y="117"/>
                    </a:lnTo>
                    <a:lnTo>
                      <a:pt x="44" y="113"/>
                    </a:lnTo>
                    <a:lnTo>
                      <a:pt x="42" y="108"/>
                    </a:lnTo>
                    <a:lnTo>
                      <a:pt x="39" y="104"/>
                    </a:lnTo>
                    <a:lnTo>
                      <a:pt x="35" y="97"/>
                    </a:lnTo>
                    <a:lnTo>
                      <a:pt x="33" y="91"/>
                    </a:lnTo>
                    <a:lnTo>
                      <a:pt x="30" y="86"/>
                    </a:lnTo>
                    <a:lnTo>
                      <a:pt x="26" y="80"/>
                    </a:lnTo>
                    <a:lnTo>
                      <a:pt x="23" y="75"/>
                    </a:lnTo>
                    <a:lnTo>
                      <a:pt x="20" y="69"/>
                    </a:lnTo>
                    <a:lnTo>
                      <a:pt x="19" y="65"/>
                    </a:lnTo>
                    <a:lnTo>
                      <a:pt x="16" y="62"/>
                    </a:lnTo>
                    <a:lnTo>
                      <a:pt x="14" y="57"/>
                    </a:lnTo>
                    <a:lnTo>
                      <a:pt x="13" y="55"/>
                    </a:lnTo>
                    <a:lnTo>
                      <a:pt x="12" y="53"/>
                    </a:lnTo>
                    <a:lnTo>
                      <a:pt x="0" y="10"/>
                    </a:lnTo>
                    <a:lnTo>
                      <a:pt x="3" y="0"/>
                    </a:lnTo>
                    <a:lnTo>
                      <a:pt x="1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5" name="Freeform 202"/>
              <p:cNvSpPr>
                <a:spLocks/>
              </p:cNvSpPr>
              <p:nvPr/>
            </p:nvSpPr>
            <p:spPr bwMode="auto">
              <a:xfrm flipH="1">
                <a:off x="3032" y="3419"/>
                <a:ext cx="151" cy="428"/>
              </a:xfrm>
              <a:custGeom>
                <a:avLst/>
                <a:gdLst>
                  <a:gd name="T0" fmla="*/ 134 w 151"/>
                  <a:gd name="T1" fmla="*/ 83 h 428"/>
                  <a:gd name="T2" fmla="*/ 133 w 151"/>
                  <a:gd name="T3" fmla="*/ 89 h 428"/>
                  <a:gd name="T4" fmla="*/ 130 w 151"/>
                  <a:gd name="T5" fmla="*/ 98 h 428"/>
                  <a:gd name="T6" fmla="*/ 128 w 151"/>
                  <a:gd name="T7" fmla="*/ 110 h 428"/>
                  <a:gd name="T8" fmla="*/ 125 w 151"/>
                  <a:gd name="T9" fmla="*/ 122 h 428"/>
                  <a:gd name="T10" fmla="*/ 123 w 151"/>
                  <a:gd name="T11" fmla="*/ 132 h 428"/>
                  <a:gd name="T12" fmla="*/ 122 w 151"/>
                  <a:gd name="T13" fmla="*/ 141 h 428"/>
                  <a:gd name="T14" fmla="*/ 121 w 151"/>
                  <a:gd name="T15" fmla="*/ 145 h 428"/>
                  <a:gd name="T16" fmla="*/ 115 w 151"/>
                  <a:gd name="T17" fmla="*/ 168 h 428"/>
                  <a:gd name="T18" fmla="*/ 80 w 151"/>
                  <a:gd name="T19" fmla="*/ 287 h 428"/>
                  <a:gd name="T20" fmla="*/ 30 w 151"/>
                  <a:gd name="T21" fmla="*/ 357 h 428"/>
                  <a:gd name="T22" fmla="*/ 8 w 151"/>
                  <a:gd name="T23" fmla="*/ 428 h 428"/>
                  <a:gd name="T24" fmla="*/ 0 w 151"/>
                  <a:gd name="T25" fmla="*/ 424 h 428"/>
                  <a:gd name="T26" fmla="*/ 8 w 151"/>
                  <a:gd name="T27" fmla="*/ 415 h 428"/>
                  <a:gd name="T28" fmla="*/ 19 w 151"/>
                  <a:gd name="T29" fmla="*/ 403 h 428"/>
                  <a:gd name="T30" fmla="*/ 26 w 151"/>
                  <a:gd name="T31" fmla="*/ 392 h 428"/>
                  <a:gd name="T32" fmla="*/ 27 w 151"/>
                  <a:gd name="T33" fmla="*/ 385 h 428"/>
                  <a:gd name="T34" fmla="*/ 25 w 151"/>
                  <a:gd name="T35" fmla="*/ 373 h 428"/>
                  <a:gd name="T36" fmla="*/ 22 w 151"/>
                  <a:gd name="T37" fmla="*/ 362 h 428"/>
                  <a:gd name="T38" fmla="*/ 22 w 151"/>
                  <a:gd name="T39" fmla="*/ 352 h 428"/>
                  <a:gd name="T40" fmla="*/ 26 w 151"/>
                  <a:gd name="T41" fmla="*/ 346 h 428"/>
                  <a:gd name="T42" fmla="*/ 33 w 151"/>
                  <a:gd name="T43" fmla="*/ 335 h 428"/>
                  <a:gd name="T44" fmla="*/ 41 w 151"/>
                  <a:gd name="T45" fmla="*/ 327 h 428"/>
                  <a:gd name="T46" fmla="*/ 48 w 151"/>
                  <a:gd name="T47" fmla="*/ 318 h 428"/>
                  <a:gd name="T48" fmla="*/ 54 w 151"/>
                  <a:gd name="T49" fmla="*/ 310 h 428"/>
                  <a:gd name="T50" fmla="*/ 61 w 151"/>
                  <a:gd name="T51" fmla="*/ 303 h 428"/>
                  <a:gd name="T52" fmla="*/ 82 w 151"/>
                  <a:gd name="T53" fmla="*/ 240 h 428"/>
                  <a:gd name="T54" fmla="*/ 89 w 151"/>
                  <a:gd name="T55" fmla="*/ 216 h 428"/>
                  <a:gd name="T56" fmla="*/ 90 w 151"/>
                  <a:gd name="T57" fmla="*/ 211 h 428"/>
                  <a:gd name="T58" fmla="*/ 92 w 151"/>
                  <a:gd name="T59" fmla="*/ 204 h 428"/>
                  <a:gd name="T60" fmla="*/ 95 w 151"/>
                  <a:gd name="T61" fmla="*/ 193 h 428"/>
                  <a:gd name="T62" fmla="*/ 101 w 151"/>
                  <a:gd name="T63" fmla="*/ 178 h 428"/>
                  <a:gd name="T64" fmla="*/ 104 w 151"/>
                  <a:gd name="T65" fmla="*/ 163 h 428"/>
                  <a:gd name="T66" fmla="*/ 110 w 151"/>
                  <a:gd name="T67" fmla="*/ 150 h 428"/>
                  <a:gd name="T68" fmla="*/ 113 w 151"/>
                  <a:gd name="T69" fmla="*/ 138 h 428"/>
                  <a:gd name="T70" fmla="*/ 117 w 151"/>
                  <a:gd name="T71" fmla="*/ 129 h 428"/>
                  <a:gd name="T72" fmla="*/ 119 w 151"/>
                  <a:gd name="T73" fmla="*/ 120 h 428"/>
                  <a:gd name="T74" fmla="*/ 122 w 151"/>
                  <a:gd name="T75" fmla="*/ 109 h 428"/>
                  <a:gd name="T76" fmla="*/ 124 w 151"/>
                  <a:gd name="T77" fmla="*/ 98 h 428"/>
                  <a:gd name="T78" fmla="*/ 127 w 151"/>
                  <a:gd name="T79" fmla="*/ 87 h 428"/>
                  <a:gd name="T80" fmla="*/ 129 w 151"/>
                  <a:gd name="T81" fmla="*/ 75 h 428"/>
                  <a:gd name="T82" fmla="*/ 132 w 151"/>
                  <a:gd name="T83" fmla="*/ 66 h 428"/>
                  <a:gd name="T84" fmla="*/ 133 w 151"/>
                  <a:gd name="T85" fmla="*/ 60 h 428"/>
                  <a:gd name="T86" fmla="*/ 134 w 151"/>
                  <a:gd name="T87" fmla="*/ 57 h 428"/>
                  <a:gd name="T88" fmla="*/ 151 w 151"/>
                  <a:gd name="T89" fmla="*/ 0 h 428"/>
                  <a:gd name="T90" fmla="*/ 150 w 151"/>
                  <a:gd name="T91" fmla="*/ 10 h 428"/>
                  <a:gd name="T92" fmla="*/ 149 w 151"/>
                  <a:gd name="T93" fmla="*/ 18 h 428"/>
                  <a:gd name="T94" fmla="*/ 148 w 151"/>
                  <a:gd name="T95" fmla="*/ 23 h 428"/>
                  <a:gd name="T96" fmla="*/ 145 w 151"/>
                  <a:gd name="T97" fmla="*/ 29 h 428"/>
                  <a:gd name="T98" fmla="*/ 143 w 151"/>
                  <a:gd name="T99" fmla="*/ 38 h 428"/>
                  <a:gd name="T100" fmla="*/ 139 w 151"/>
                  <a:gd name="T101" fmla="*/ 45 h 428"/>
                  <a:gd name="T102" fmla="*/ 139 w 151"/>
                  <a:gd name="T103" fmla="*/ 49 h 428"/>
                  <a:gd name="T104" fmla="*/ 135 w 151"/>
                  <a:gd name="T105" fmla="*/ 82 h 4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
                  <a:gd name="T160" fmla="*/ 0 h 428"/>
                  <a:gd name="T161" fmla="*/ 151 w 151"/>
                  <a:gd name="T162" fmla="*/ 428 h 4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 h="428">
                    <a:moveTo>
                      <a:pt x="135" y="82"/>
                    </a:moveTo>
                    <a:lnTo>
                      <a:pt x="134" y="83"/>
                    </a:lnTo>
                    <a:lnTo>
                      <a:pt x="134" y="86"/>
                    </a:lnTo>
                    <a:lnTo>
                      <a:pt x="133" y="89"/>
                    </a:lnTo>
                    <a:lnTo>
                      <a:pt x="133" y="95"/>
                    </a:lnTo>
                    <a:lnTo>
                      <a:pt x="130" y="98"/>
                    </a:lnTo>
                    <a:lnTo>
                      <a:pt x="129" y="105"/>
                    </a:lnTo>
                    <a:lnTo>
                      <a:pt x="128" y="110"/>
                    </a:lnTo>
                    <a:lnTo>
                      <a:pt x="127" y="117"/>
                    </a:lnTo>
                    <a:lnTo>
                      <a:pt x="125" y="122"/>
                    </a:lnTo>
                    <a:lnTo>
                      <a:pt x="125" y="128"/>
                    </a:lnTo>
                    <a:lnTo>
                      <a:pt x="123" y="132"/>
                    </a:lnTo>
                    <a:lnTo>
                      <a:pt x="123" y="138"/>
                    </a:lnTo>
                    <a:lnTo>
                      <a:pt x="122" y="141"/>
                    </a:lnTo>
                    <a:lnTo>
                      <a:pt x="121" y="144"/>
                    </a:lnTo>
                    <a:lnTo>
                      <a:pt x="121" y="145"/>
                    </a:lnTo>
                    <a:lnTo>
                      <a:pt x="121" y="146"/>
                    </a:lnTo>
                    <a:lnTo>
                      <a:pt x="115" y="168"/>
                    </a:lnTo>
                    <a:lnTo>
                      <a:pt x="95" y="230"/>
                    </a:lnTo>
                    <a:lnTo>
                      <a:pt x="80" y="287"/>
                    </a:lnTo>
                    <a:lnTo>
                      <a:pt x="70" y="313"/>
                    </a:lnTo>
                    <a:lnTo>
                      <a:pt x="30" y="357"/>
                    </a:lnTo>
                    <a:lnTo>
                      <a:pt x="36" y="391"/>
                    </a:lnTo>
                    <a:lnTo>
                      <a:pt x="8" y="428"/>
                    </a:lnTo>
                    <a:lnTo>
                      <a:pt x="0" y="426"/>
                    </a:lnTo>
                    <a:lnTo>
                      <a:pt x="0" y="424"/>
                    </a:lnTo>
                    <a:lnTo>
                      <a:pt x="4" y="420"/>
                    </a:lnTo>
                    <a:lnTo>
                      <a:pt x="8" y="415"/>
                    </a:lnTo>
                    <a:lnTo>
                      <a:pt x="14" y="409"/>
                    </a:lnTo>
                    <a:lnTo>
                      <a:pt x="19" y="403"/>
                    </a:lnTo>
                    <a:lnTo>
                      <a:pt x="22" y="397"/>
                    </a:lnTo>
                    <a:lnTo>
                      <a:pt x="26" y="392"/>
                    </a:lnTo>
                    <a:lnTo>
                      <a:pt x="28" y="390"/>
                    </a:lnTo>
                    <a:lnTo>
                      <a:pt x="27" y="385"/>
                    </a:lnTo>
                    <a:lnTo>
                      <a:pt x="26" y="380"/>
                    </a:lnTo>
                    <a:lnTo>
                      <a:pt x="25" y="373"/>
                    </a:lnTo>
                    <a:lnTo>
                      <a:pt x="25" y="368"/>
                    </a:lnTo>
                    <a:lnTo>
                      <a:pt x="22" y="362"/>
                    </a:lnTo>
                    <a:lnTo>
                      <a:pt x="22" y="357"/>
                    </a:lnTo>
                    <a:lnTo>
                      <a:pt x="22" y="352"/>
                    </a:lnTo>
                    <a:lnTo>
                      <a:pt x="24" y="349"/>
                    </a:lnTo>
                    <a:lnTo>
                      <a:pt x="26" y="346"/>
                    </a:lnTo>
                    <a:lnTo>
                      <a:pt x="31" y="339"/>
                    </a:lnTo>
                    <a:lnTo>
                      <a:pt x="33" y="335"/>
                    </a:lnTo>
                    <a:lnTo>
                      <a:pt x="37" y="330"/>
                    </a:lnTo>
                    <a:lnTo>
                      <a:pt x="41" y="327"/>
                    </a:lnTo>
                    <a:lnTo>
                      <a:pt x="44" y="324"/>
                    </a:lnTo>
                    <a:lnTo>
                      <a:pt x="48" y="318"/>
                    </a:lnTo>
                    <a:lnTo>
                      <a:pt x="51" y="314"/>
                    </a:lnTo>
                    <a:lnTo>
                      <a:pt x="54" y="310"/>
                    </a:lnTo>
                    <a:lnTo>
                      <a:pt x="58" y="307"/>
                    </a:lnTo>
                    <a:lnTo>
                      <a:pt x="61" y="303"/>
                    </a:lnTo>
                    <a:lnTo>
                      <a:pt x="63" y="300"/>
                    </a:lnTo>
                    <a:lnTo>
                      <a:pt x="82" y="240"/>
                    </a:lnTo>
                    <a:lnTo>
                      <a:pt x="80" y="143"/>
                    </a:lnTo>
                    <a:lnTo>
                      <a:pt x="89" y="216"/>
                    </a:lnTo>
                    <a:lnTo>
                      <a:pt x="89" y="214"/>
                    </a:lnTo>
                    <a:lnTo>
                      <a:pt x="90" y="211"/>
                    </a:lnTo>
                    <a:lnTo>
                      <a:pt x="90" y="208"/>
                    </a:lnTo>
                    <a:lnTo>
                      <a:pt x="92" y="204"/>
                    </a:lnTo>
                    <a:lnTo>
                      <a:pt x="93" y="198"/>
                    </a:lnTo>
                    <a:lnTo>
                      <a:pt x="95" y="193"/>
                    </a:lnTo>
                    <a:lnTo>
                      <a:pt x="97" y="185"/>
                    </a:lnTo>
                    <a:lnTo>
                      <a:pt x="101" y="178"/>
                    </a:lnTo>
                    <a:lnTo>
                      <a:pt x="102" y="171"/>
                    </a:lnTo>
                    <a:lnTo>
                      <a:pt x="104" y="163"/>
                    </a:lnTo>
                    <a:lnTo>
                      <a:pt x="106" y="155"/>
                    </a:lnTo>
                    <a:lnTo>
                      <a:pt x="110" y="150"/>
                    </a:lnTo>
                    <a:lnTo>
                      <a:pt x="111" y="143"/>
                    </a:lnTo>
                    <a:lnTo>
                      <a:pt x="113" y="138"/>
                    </a:lnTo>
                    <a:lnTo>
                      <a:pt x="115" y="132"/>
                    </a:lnTo>
                    <a:lnTo>
                      <a:pt x="117" y="129"/>
                    </a:lnTo>
                    <a:lnTo>
                      <a:pt x="117" y="124"/>
                    </a:lnTo>
                    <a:lnTo>
                      <a:pt x="119" y="120"/>
                    </a:lnTo>
                    <a:lnTo>
                      <a:pt x="119" y="115"/>
                    </a:lnTo>
                    <a:lnTo>
                      <a:pt x="122" y="109"/>
                    </a:lnTo>
                    <a:lnTo>
                      <a:pt x="123" y="104"/>
                    </a:lnTo>
                    <a:lnTo>
                      <a:pt x="124" y="98"/>
                    </a:lnTo>
                    <a:lnTo>
                      <a:pt x="125" y="93"/>
                    </a:lnTo>
                    <a:lnTo>
                      <a:pt x="127" y="87"/>
                    </a:lnTo>
                    <a:lnTo>
                      <a:pt x="128" y="80"/>
                    </a:lnTo>
                    <a:lnTo>
                      <a:pt x="129" y="75"/>
                    </a:lnTo>
                    <a:lnTo>
                      <a:pt x="130" y="69"/>
                    </a:lnTo>
                    <a:lnTo>
                      <a:pt x="132" y="66"/>
                    </a:lnTo>
                    <a:lnTo>
                      <a:pt x="133" y="62"/>
                    </a:lnTo>
                    <a:lnTo>
                      <a:pt x="133" y="60"/>
                    </a:lnTo>
                    <a:lnTo>
                      <a:pt x="133" y="57"/>
                    </a:lnTo>
                    <a:lnTo>
                      <a:pt x="134" y="57"/>
                    </a:lnTo>
                    <a:lnTo>
                      <a:pt x="138" y="34"/>
                    </a:lnTo>
                    <a:lnTo>
                      <a:pt x="151" y="0"/>
                    </a:lnTo>
                    <a:lnTo>
                      <a:pt x="150" y="6"/>
                    </a:lnTo>
                    <a:lnTo>
                      <a:pt x="150" y="10"/>
                    </a:lnTo>
                    <a:lnTo>
                      <a:pt x="150" y="13"/>
                    </a:lnTo>
                    <a:lnTo>
                      <a:pt x="149" y="18"/>
                    </a:lnTo>
                    <a:lnTo>
                      <a:pt x="149" y="20"/>
                    </a:lnTo>
                    <a:lnTo>
                      <a:pt x="148" y="23"/>
                    </a:lnTo>
                    <a:lnTo>
                      <a:pt x="147" y="25"/>
                    </a:lnTo>
                    <a:lnTo>
                      <a:pt x="145" y="29"/>
                    </a:lnTo>
                    <a:lnTo>
                      <a:pt x="144" y="33"/>
                    </a:lnTo>
                    <a:lnTo>
                      <a:pt x="143" y="38"/>
                    </a:lnTo>
                    <a:lnTo>
                      <a:pt x="140" y="41"/>
                    </a:lnTo>
                    <a:lnTo>
                      <a:pt x="139" y="45"/>
                    </a:lnTo>
                    <a:lnTo>
                      <a:pt x="139" y="47"/>
                    </a:lnTo>
                    <a:lnTo>
                      <a:pt x="139" y="49"/>
                    </a:lnTo>
                    <a:lnTo>
                      <a:pt x="135"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6" name="Freeform 203"/>
              <p:cNvSpPr>
                <a:spLocks/>
              </p:cNvSpPr>
              <p:nvPr/>
            </p:nvSpPr>
            <p:spPr bwMode="auto">
              <a:xfrm flipH="1">
                <a:off x="2954" y="3205"/>
                <a:ext cx="156" cy="510"/>
              </a:xfrm>
              <a:custGeom>
                <a:avLst/>
                <a:gdLst>
                  <a:gd name="T0" fmla="*/ 24 w 156"/>
                  <a:gd name="T1" fmla="*/ 5 h 510"/>
                  <a:gd name="T2" fmla="*/ 33 w 156"/>
                  <a:gd name="T3" fmla="*/ 10 h 510"/>
                  <a:gd name="T4" fmla="*/ 48 w 156"/>
                  <a:gd name="T5" fmla="*/ 16 h 510"/>
                  <a:gd name="T6" fmla="*/ 60 w 156"/>
                  <a:gd name="T7" fmla="*/ 24 h 510"/>
                  <a:gd name="T8" fmla="*/ 64 w 156"/>
                  <a:gd name="T9" fmla="*/ 29 h 510"/>
                  <a:gd name="T10" fmla="*/ 67 w 156"/>
                  <a:gd name="T11" fmla="*/ 36 h 510"/>
                  <a:gd name="T12" fmla="*/ 72 w 156"/>
                  <a:gd name="T13" fmla="*/ 45 h 510"/>
                  <a:gd name="T14" fmla="*/ 76 w 156"/>
                  <a:gd name="T15" fmla="*/ 56 h 510"/>
                  <a:gd name="T16" fmla="*/ 79 w 156"/>
                  <a:gd name="T17" fmla="*/ 67 h 510"/>
                  <a:gd name="T18" fmla="*/ 84 w 156"/>
                  <a:gd name="T19" fmla="*/ 78 h 510"/>
                  <a:gd name="T20" fmla="*/ 87 w 156"/>
                  <a:gd name="T21" fmla="*/ 85 h 510"/>
                  <a:gd name="T22" fmla="*/ 88 w 156"/>
                  <a:gd name="T23" fmla="*/ 90 h 510"/>
                  <a:gd name="T24" fmla="*/ 92 w 156"/>
                  <a:gd name="T25" fmla="*/ 158 h 510"/>
                  <a:gd name="T26" fmla="*/ 75 w 156"/>
                  <a:gd name="T27" fmla="*/ 134 h 510"/>
                  <a:gd name="T28" fmla="*/ 89 w 156"/>
                  <a:gd name="T29" fmla="*/ 239 h 510"/>
                  <a:gd name="T30" fmla="*/ 100 w 156"/>
                  <a:gd name="T31" fmla="*/ 290 h 510"/>
                  <a:gd name="T32" fmla="*/ 104 w 156"/>
                  <a:gd name="T33" fmla="*/ 301 h 510"/>
                  <a:gd name="T34" fmla="*/ 117 w 156"/>
                  <a:gd name="T35" fmla="*/ 387 h 510"/>
                  <a:gd name="T36" fmla="*/ 140 w 156"/>
                  <a:gd name="T37" fmla="*/ 440 h 510"/>
                  <a:gd name="T38" fmla="*/ 143 w 156"/>
                  <a:gd name="T39" fmla="*/ 485 h 510"/>
                  <a:gd name="T40" fmla="*/ 133 w 156"/>
                  <a:gd name="T41" fmla="*/ 489 h 510"/>
                  <a:gd name="T42" fmla="*/ 125 w 156"/>
                  <a:gd name="T43" fmla="*/ 491 h 510"/>
                  <a:gd name="T44" fmla="*/ 119 w 156"/>
                  <a:gd name="T45" fmla="*/ 492 h 510"/>
                  <a:gd name="T46" fmla="*/ 111 w 156"/>
                  <a:gd name="T47" fmla="*/ 494 h 510"/>
                  <a:gd name="T48" fmla="*/ 103 w 156"/>
                  <a:gd name="T49" fmla="*/ 495 h 510"/>
                  <a:gd name="T50" fmla="*/ 93 w 156"/>
                  <a:gd name="T51" fmla="*/ 495 h 510"/>
                  <a:gd name="T52" fmla="*/ 82 w 156"/>
                  <a:gd name="T53" fmla="*/ 496 h 510"/>
                  <a:gd name="T54" fmla="*/ 72 w 156"/>
                  <a:gd name="T55" fmla="*/ 496 h 510"/>
                  <a:gd name="T56" fmla="*/ 65 w 156"/>
                  <a:gd name="T57" fmla="*/ 497 h 510"/>
                  <a:gd name="T58" fmla="*/ 61 w 156"/>
                  <a:gd name="T59" fmla="*/ 498 h 510"/>
                  <a:gd name="T60" fmla="*/ 0 w 156"/>
                  <a:gd name="T61" fmla="*/ 498 h 510"/>
                  <a:gd name="T62" fmla="*/ 94 w 156"/>
                  <a:gd name="T63" fmla="*/ 505 h 510"/>
                  <a:gd name="T64" fmla="*/ 156 w 156"/>
                  <a:gd name="T65" fmla="*/ 483 h 510"/>
                  <a:gd name="T66" fmla="*/ 137 w 156"/>
                  <a:gd name="T67" fmla="*/ 419 h 510"/>
                  <a:gd name="T68" fmla="*/ 120 w 156"/>
                  <a:gd name="T69" fmla="*/ 377 h 510"/>
                  <a:gd name="T70" fmla="*/ 117 w 156"/>
                  <a:gd name="T71" fmla="*/ 302 h 510"/>
                  <a:gd name="T72" fmla="*/ 113 w 156"/>
                  <a:gd name="T73" fmla="*/ 265 h 510"/>
                  <a:gd name="T74" fmla="*/ 94 w 156"/>
                  <a:gd name="T75" fmla="*/ 231 h 510"/>
                  <a:gd name="T76" fmla="*/ 100 w 156"/>
                  <a:gd name="T77" fmla="*/ 104 h 510"/>
                  <a:gd name="T78" fmla="*/ 63 w 156"/>
                  <a:gd name="T79" fmla="*/ 17 h 510"/>
                  <a:gd name="T80" fmla="*/ 23 w 156"/>
                  <a:gd name="T81" fmla="*/ 5 h 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6"/>
                  <a:gd name="T124" fmla="*/ 0 h 510"/>
                  <a:gd name="T125" fmla="*/ 156 w 156"/>
                  <a:gd name="T126" fmla="*/ 510 h 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6" h="510">
                    <a:moveTo>
                      <a:pt x="23" y="5"/>
                    </a:moveTo>
                    <a:lnTo>
                      <a:pt x="24" y="5"/>
                    </a:lnTo>
                    <a:lnTo>
                      <a:pt x="28" y="7"/>
                    </a:lnTo>
                    <a:lnTo>
                      <a:pt x="33" y="10"/>
                    </a:lnTo>
                    <a:lnTo>
                      <a:pt x="41" y="13"/>
                    </a:lnTo>
                    <a:lnTo>
                      <a:pt x="48" y="16"/>
                    </a:lnTo>
                    <a:lnTo>
                      <a:pt x="54" y="19"/>
                    </a:lnTo>
                    <a:lnTo>
                      <a:pt x="60" y="24"/>
                    </a:lnTo>
                    <a:lnTo>
                      <a:pt x="63" y="27"/>
                    </a:lnTo>
                    <a:lnTo>
                      <a:pt x="64" y="29"/>
                    </a:lnTo>
                    <a:lnTo>
                      <a:pt x="65" y="33"/>
                    </a:lnTo>
                    <a:lnTo>
                      <a:pt x="67" y="36"/>
                    </a:lnTo>
                    <a:lnTo>
                      <a:pt x="70" y="40"/>
                    </a:lnTo>
                    <a:lnTo>
                      <a:pt x="72" y="45"/>
                    </a:lnTo>
                    <a:lnTo>
                      <a:pt x="74" y="50"/>
                    </a:lnTo>
                    <a:lnTo>
                      <a:pt x="76" y="56"/>
                    </a:lnTo>
                    <a:lnTo>
                      <a:pt x="78" y="62"/>
                    </a:lnTo>
                    <a:lnTo>
                      <a:pt x="79" y="67"/>
                    </a:lnTo>
                    <a:lnTo>
                      <a:pt x="82" y="72"/>
                    </a:lnTo>
                    <a:lnTo>
                      <a:pt x="84" y="78"/>
                    </a:lnTo>
                    <a:lnTo>
                      <a:pt x="86" y="82"/>
                    </a:lnTo>
                    <a:lnTo>
                      <a:pt x="87" y="85"/>
                    </a:lnTo>
                    <a:lnTo>
                      <a:pt x="88" y="89"/>
                    </a:lnTo>
                    <a:lnTo>
                      <a:pt x="88" y="90"/>
                    </a:lnTo>
                    <a:lnTo>
                      <a:pt x="89" y="91"/>
                    </a:lnTo>
                    <a:lnTo>
                      <a:pt x="92" y="158"/>
                    </a:lnTo>
                    <a:lnTo>
                      <a:pt x="88" y="199"/>
                    </a:lnTo>
                    <a:lnTo>
                      <a:pt x="75" y="134"/>
                    </a:lnTo>
                    <a:lnTo>
                      <a:pt x="82" y="200"/>
                    </a:lnTo>
                    <a:lnTo>
                      <a:pt x="89" y="239"/>
                    </a:lnTo>
                    <a:lnTo>
                      <a:pt x="102" y="267"/>
                    </a:lnTo>
                    <a:lnTo>
                      <a:pt x="100" y="290"/>
                    </a:lnTo>
                    <a:lnTo>
                      <a:pt x="91" y="308"/>
                    </a:lnTo>
                    <a:lnTo>
                      <a:pt x="104" y="301"/>
                    </a:lnTo>
                    <a:lnTo>
                      <a:pt x="114" y="353"/>
                    </a:lnTo>
                    <a:lnTo>
                      <a:pt x="117" y="387"/>
                    </a:lnTo>
                    <a:lnTo>
                      <a:pt x="131" y="424"/>
                    </a:lnTo>
                    <a:lnTo>
                      <a:pt x="140" y="440"/>
                    </a:lnTo>
                    <a:lnTo>
                      <a:pt x="147" y="484"/>
                    </a:lnTo>
                    <a:lnTo>
                      <a:pt x="143" y="485"/>
                    </a:lnTo>
                    <a:lnTo>
                      <a:pt x="137" y="487"/>
                    </a:lnTo>
                    <a:lnTo>
                      <a:pt x="133" y="489"/>
                    </a:lnTo>
                    <a:lnTo>
                      <a:pt x="129" y="490"/>
                    </a:lnTo>
                    <a:lnTo>
                      <a:pt x="125" y="491"/>
                    </a:lnTo>
                    <a:lnTo>
                      <a:pt x="121" y="492"/>
                    </a:lnTo>
                    <a:lnTo>
                      <a:pt x="119" y="492"/>
                    </a:lnTo>
                    <a:lnTo>
                      <a:pt x="116" y="492"/>
                    </a:lnTo>
                    <a:lnTo>
                      <a:pt x="111" y="494"/>
                    </a:lnTo>
                    <a:lnTo>
                      <a:pt x="108" y="495"/>
                    </a:lnTo>
                    <a:lnTo>
                      <a:pt x="103" y="495"/>
                    </a:lnTo>
                    <a:lnTo>
                      <a:pt x="98" y="495"/>
                    </a:lnTo>
                    <a:lnTo>
                      <a:pt x="93" y="495"/>
                    </a:lnTo>
                    <a:lnTo>
                      <a:pt x="87" y="496"/>
                    </a:lnTo>
                    <a:lnTo>
                      <a:pt x="82" y="496"/>
                    </a:lnTo>
                    <a:lnTo>
                      <a:pt x="77" y="496"/>
                    </a:lnTo>
                    <a:lnTo>
                      <a:pt x="72" y="496"/>
                    </a:lnTo>
                    <a:lnTo>
                      <a:pt x="68" y="497"/>
                    </a:lnTo>
                    <a:lnTo>
                      <a:pt x="65" y="497"/>
                    </a:lnTo>
                    <a:lnTo>
                      <a:pt x="63" y="498"/>
                    </a:lnTo>
                    <a:lnTo>
                      <a:pt x="61" y="498"/>
                    </a:lnTo>
                    <a:lnTo>
                      <a:pt x="0" y="498"/>
                    </a:lnTo>
                    <a:lnTo>
                      <a:pt x="0" y="510"/>
                    </a:lnTo>
                    <a:lnTo>
                      <a:pt x="94" y="505"/>
                    </a:lnTo>
                    <a:lnTo>
                      <a:pt x="152" y="490"/>
                    </a:lnTo>
                    <a:lnTo>
                      <a:pt x="156" y="483"/>
                    </a:lnTo>
                    <a:lnTo>
                      <a:pt x="145" y="432"/>
                    </a:lnTo>
                    <a:lnTo>
                      <a:pt x="137" y="419"/>
                    </a:lnTo>
                    <a:lnTo>
                      <a:pt x="131" y="389"/>
                    </a:lnTo>
                    <a:lnTo>
                      <a:pt x="120" y="377"/>
                    </a:lnTo>
                    <a:lnTo>
                      <a:pt x="122" y="347"/>
                    </a:lnTo>
                    <a:lnTo>
                      <a:pt x="117" y="302"/>
                    </a:lnTo>
                    <a:lnTo>
                      <a:pt x="109" y="291"/>
                    </a:lnTo>
                    <a:lnTo>
                      <a:pt x="113" y="265"/>
                    </a:lnTo>
                    <a:lnTo>
                      <a:pt x="104" y="247"/>
                    </a:lnTo>
                    <a:lnTo>
                      <a:pt x="94" y="231"/>
                    </a:lnTo>
                    <a:lnTo>
                      <a:pt x="100" y="171"/>
                    </a:lnTo>
                    <a:lnTo>
                      <a:pt x="100" y="104"/>
                    </a:lnTo>
                    <a:lnTo>
                      <a:pt x="85" y="51"/>
                    </a:lnTo>
                    <a:lnTo>
                      <a:pt x="63" y="17"/>
                    </a:lnTo>
                    <a:lnTo>
                      <a:pt x="25" y="0"/>
                    </a:lnTo>
                    <a:lnTo>
                      <a:pt x="2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7" name="Freeform 204"/>
              <p:cNvSpPr>
                <a:spLocks/>
              </p:cNvSpPr>
              <p:nvPr/>
            </p:nvSpPr>
            <p:spPr bwMode="auto">
              <a:xfrm flipH="1">
                <a:off x="3127" y="3286"/>
                <a:ext cx="61" cy="161"/>
              </a:xfrm>
              <a:custGeom>
                <a:avLst/>
                <a:gdLst>
                  <a:gd name="T0" fmla="*/ 0 w 61"/>
                  <a:gd name="T1" fmla="*/ 9 h 161"/>
                  <a:gd name="T2" fmla="*/ 7 w 61"/>
                  <a:gd name="T3" fmla="*/ 56 h 161"/>
                  <a:gd name="T4" fmla="*/ 13 w 61"/>
                  <a:gd name="T5" fmla="*/ 97 h 161"/>
                  <a:gd name="T6" fmla="*/ 13 w 61"/>
                  <a:gd name="T7" fmla="*/ 96 h 161"/>
                  <a:gd name="T8" fmla="*/ 13 w 61"/>
                  <a:gd name="T9" fmla="*/ 92 h 161"/>
                  <a:gd name="T10" fmla="*/ 13 w 61"/>
                  <a:gd name="T11" fmla="*/ 88 h 161"/>
                  <a:gd name="T12" fmla="*/ 14 w 61"/>
                  <a:gd name="T13" fmla="*/ 84 h 161"/>
                  <a:gd name="T14" fmla="*/ 14 w 61"/>
                  <a:gd name="T15" fmla="*/ 78 h 161"/>
                  <a:gd name="T16" fmla="*/ 15 w 61"/>
                  <a:gd name="T17" fmla="*/ 76 h 161"/>
                  <a:gd name="T18" fmla="*/ 15 w 61"/>
                  <a:gd name="T19" fmla="*/ 75 h 161"/>
                  <a:gd name="T20" fmla="*/ 16 w 61"/>
                  <a:gd name="T21" fmla="*/ 78 h 161"/>
                  <a:gd name="T22" fmla="*/ 18 w 61"/>
                  <a:gd name="T23" fmla="*/ 83 h 161"/>
                  <a:gd name="T24" fmla="*/ 20 w 61"/>
                  <a:gd name="T25" fmla="*/ 88 h 161"/>
                  <a:gd name="T26" fmla="*/ 22 w 61"/>
                  <a:gd name="T27" fmla="*/ 91 h 161"/>
                  <a:gd name="T28" fmla="*/ 24 w 61"/>
                  <a:gd name="T29" fmla="*/ 95 h 161"/>
                  <a:gd name="T30" fmla="*/ 25 w 61"/>
                  <a:gd name="T31" fmla="*/ 99 h 161"/>
                  <a:gd name="T32" fmla="*/ 27 w 61"/>
                  <a:gd name="T33" fmla="*/ 103 h 161"/>
                  <a:gd name="T34" fmla="*/ 31 w 61"/>
                  <a:gd name="T35" fmla="*/ 110 h 161"/>
                  <a:gd name="T36" fmla="*/ 35 w 61"/>
                  <a:gd name="T37" fmla="*/ 117 h 161"/>
                  <a:gd name="T38" fmla="*/ 37 w 61"/>
                  <a:gd name="T39" fmla="*/ 121 h 161"/>
                  <a:gd name="T40" fmla="*/ 38 w 61"/>
                  <a:gd name="T41" fmla="*/ 123 h 161"/>
                  <a:gd name="T42" fmla="*/ 40 w 61"/>
                  <a:gd name="T43" fmla="*/ 124 h 161"/>
                  <a:gd name="T44" fmla="*/ 42 w 61"/>
                  <a:gd name="T45" fmla="*/ 130 h 161"/>
                  <a:gd name="T46" fmla="*/ 44 w 61"/>
                  <a:gd name="T47" fmla="*/ 132 h 161"/>
                  <a:gd name="T48" fmla="*/ 46 w 61"/>
                  <a:gd name="T49" fmla="*/ 136 h 161"/>
                  <a:gd name="T50" fmla="*/ 48 w 61"/>
                  <a:gd name="T51" fmla="*/ 141 h 161"/>
                  <a:gd name="T52" fmla="*/ 52 w 61"/>
                  <a:gd name="T53" fmla="*/ 145 h 161"/>
                  <a:gd name="T54" fmla="*/ 55 w 61"/>
                  <a:gd name="T55" fmla="*/ 153 h 161"/>
                  <a:gd name="T56" fmla="*/ 59 w 61"/>
                  <a:gd name="T57" fmla="*/ 158 h 161"/>
                  <a:gd name="T58" fmla="*/ 61 w 61"/>
                  <a:gd name="T59" fmla="*/ 161 h 161"/>
                  <a:gd name="T60" fmla="*/ 61 w 61"/>
                  <a:gd name="T61" fmla="*/ 160 h 161"/>
                  <a:gd name="T62" fmla="*/ 59 w 61"/>
                  <a:gd name="T63" fmla="*/ 155 h 161"/>
                  <a:gd name="T64" fmla="*/ 57 w 61"/>
                  <a:gd name="T65" fmla="*/ 152 h 161"/>
                  <a:gd name="T66" fmla="*/ 55 w 61"/>
                  <a:gd name="T67" fmla="*/ 146 h 161"/>
                  <a:gd name="T68" fmla="*/ 53 w 61"/>
                  <a:gd name="T69" fmla="*/ 141 h 161"/>
                  <a:gd name="T70" fmla="*/ 49 w 61"/>
                  <a:gd name="T71" fmla="*/ 134 h 161"/>
                  <a:gd name="T72" fmla="*/ 46 w 61"/>
                  <a:gd name="T73" fmla="*/ 127 h 161"/>
                  <a:gd name="T74" fmla="*/ 43 w 61"/>
                  <a:gd name="T75" fmla="*/ 120 h 161"/>
                  <a:gd name="T76" fmla="*/ 40 w 61"/>
                  <a:gd name="T77" fmla="*/ 113 h 161"/>
                  <a:gd name="T78" fmla="*/ 35 w 61"/>
                  <a:gd name="T79" fmla="*/ 107 h 161"/>
                  <a:gd name="T80" fmla="*/ 33 w 61"/>
                  <a:gd name="T81" fmla="*/ 100 h 161"/>
                  <a:gd name="T82" fmla="*/ 30 w 61"/>
                  <a:gd name="T83" fmla="*/ 94 h 161"/>
                  <a:gd name="T84" fmla="*/ 27 w 61"/>
                  <a:gd name="T85" fmla="*/ 89 h 161"/>
                  <a:gd name="T86" fmla="*/ 25 w 61"/>
                  <a:gd name="T87" fmla="*/ 84 h 161"/>
                  <a:gd name="T88" fmla="*/ 24 w 61"/>
                  <a:gd name="T89" fmla="*/ 81 h 161"/>
                  <a:gd name="T90" fmla="*/ 22 w 61"/>
                  <a:gd name="T91" fmla="*/ 78 h 161"/>
                  <a:gd name="T92" fmla="*/ 8 w 61"/>
                  <a:gd name="T93" fmla="*/ 26 h 161"/>
                  <a:gd name="T94" fmla="*/ 5 w 61"/>
                  <a:gd name="T95" fmla="*/ 11 h 161"/>
                  <a:gd name="T96" fmla="*/ 2 w 61"/>
                  <a:gd name="T97" fmla="*/ 0 h 161"/>
                  <a:gd name="T98" fmla="*/ 0 w 61"/>
                  <a:gd name="T99" fmla="*/ 9 h 161"/>
                  <a:gd name="T100" fmla="*/ 0 w 61"/>
                  <a:gd name="T101" fmla="*/ 9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
                  <a:gd name="T154" fmla="*/ 0 h 161"/>
                  <a:gd name="T155" fmla="*/ 61 w 61"/>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 h="161">
                    <a:moveTo>
                      <a:pt x="0" y="9"/>
                    </a:moveTo>
                    <a:lnTo>
                      <a:pt x="7" y="56"/>
                    </a:lnTo>
                    <a:lnTo>
                      <a:pt x="13" y="97"/>
                    </a:lnTo>
                    <a:lnTo>
                      <a:pt x="13" y="96"/>
                    </a:lnTo>
                    <a:lnTo>
                      <a:pt x="13" y="92"/>
                    </a:lnTo>
                    <a:lnTo>
                      <a:pt x="13" y="88"/>
                    </a:lnTo>
                    <a:lnTo>
                      <a:pt x="14" y="84"/>
                    </a:lnTo>
                    <a:lnTo>
                      <a:pt x="14" y="78"/>
                    </a:lnTo>
                    <a:lnTo>
                      <a:pt x="15" y="76"/>
                    </a:lnTo>
                    <a:lnTo>
                      <a:pt x="15" y="75"/>
                    </a:lnTo>
                    <a:lnTo>
                      <a:pt x="16" y="78"/>
                    </a:lnTo>
                    <a:lnTo>
                      <a:pt x="18" y="83"/>
                    </a:lnTo>
                    <a:lnTo>
                      <a:pt x="20" y="88"/>
                    </a:lnTo>
                    <a:lnTo>
                      <a:pt x="22" y="91"/>
                    </a:lnTo>
                    <a:lnTo>
                      <a:pt x="24" y="95"/>
                    </a:lnTo>
                    <a:lnTo>
                      <a:pt x="25" y="99"/>
                    </a:lnTo>
                    <a:lnTo>
                      <a:pt x="27" y="103"/>
                    </a:lnTo>
                    <a:lnTo>
                      <a:pt x="31" y="110"/>
                    </a:lnTo>
                    <a:lnTo>
                      <a:pt x="35" y="117"/>
                    </a:lnTo>
                    <a:lnTo>
                      <a:pt x="37" y="121"/>
                    </a:lnTo>
                    <a:lnTo>
                      <a:pt x="38" y="123"/>
                    </a:lnTo>
                    <a:lnTo>
                      <a:pt x="40" y="124"/>
                    </a:lnTo>
                    <a:lnTo>
                      <a:pt x="42" y="130"/>
                    </a:lnTo>
                    <a:lnTo>
                      <a:pt x="44" y="132"/>
                    </a:lnTo>
                    <a:lnTo>
                      <a:pt x="46" y="136"/>
                    </a:lnTo>
                    <a:lnTo>
                      <a:pt x="48" y="141"/>
                    </a:lnTo>
                    <a:lnTo>
                      <a:pt x="52" y="145"/>
                    </a:lnTo>
                    <a:lnTo>
                      <a:pt x="55" y="153"/>
                    </a:lnTo>
                    <a:lnTo>
                      <a:pt x="59" y="158"/>
                    </a:lnTo>
                    <a:lnTo>
                      <a:pt x="61" y="161"/>
                    </a:lnTo>
                    <a:lnTo>
                      <a:pt x="61" y="160"/>
                    </a:lnTo>
                    <a:lnTo>
                      <a:pt x="59" y="155"/>
                    </a:lnTo>
                    <a:lnTo>
                      <a:pt x="57" y="152"/>
                    </a:lnTo>
                    <a:lnTo>
                      <a:pt x="55" y="146"/>
                    </a:lnTo>
                    <a:lnTo>
                      <a:pt x="53" y="141"/>
                    </a:lnTo>
                    <a:lnTo>
                      <a:pt x="49" y="134"/>
                    </a:lnTo>
                    <a:lnTo>
                      <a:pt x="46" y="127"/>
                    </a:lnTo>
                    <a:lnTo>
                      <a:pt x="43" y="120"/>
                    </a:lnTo>
                    <a:lnTo>
                      <a:pt x="40" y="113"/>
                    </a:lnTo>
                    <a:lnTo>
                      <a:pt x="35" y="107"/>
                    </a:lnTo>
                    <a:lnTo>
                      <a:pt x="33" y="100"/>
                    </a:lnTo>
                    <a:lnTo>
                      <a:pt x="30" y="94"/>
                    </a:lnTo>
                    <a:lnTo>
                      <a:pt x="27" y="89"/>
                    </a:lnTo>
                    <a:lnTo>
                      <a:pt x="25" y="84"/>
                    </a:lnTo>
                    <a:lnTo>
                      <a:pt x="24" y="81"/>
                    </a:lnTo>
                    <a:lnTo>
                      <a:pt x="22" y="78"/>
                    </a:lnTo>
                    <a:lnTo>
                      <a:pt x="8" y="26"/>
                    </a:lnTo>
                    <a:lnTo>
                      <a:pt x="5" y="11"/>
                    </a:lnTo>
                    <a:lnTo>
                      <a:pt x="2"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8" name="Freeform 205"/>
              <p:cNvSpPr>
                <a:spLocks/>
              </p:cNvSpPr>
              <p:nvPr/>
            </p:nvSpPr>
            <p:spPr bwMode="auto">
              <a:xfrm flipH="1">
                <a:off x="3114" y="3453"/>
                <a:ext cx="59" cy="200"/>
              </a:xfrm>
              <a:custGeom>
                <a:avLst/>
                <a:gdLst>
                  <a:gd name="T0" fmla="*/ 18 w 59"/>
                  <a:gd name="T1" fmla="*/ 8 h 200"/>
                  <a:gd name="T2" fmla="*/ 18 w 59"/>
                  <a:gd name="T3" fmla="*/ 35 h 200"/>
                  <a:gd name="T4" fmla="*/ 26 w 59"/>
                  <a:gd name="T5" fmla="*/ 121 h 200"/>
                  <a:gd name="T6" fmla="*/ 0 w 59"/>
                  <a:gd name="T7" fmla="*/ 188 h 200"/>
                  <a:gd name="T8" fmla="*/ 5 w 59"/>
                  <a:gd name="T9" fmla="*/ 200 h 200"/>
                  <a:gd name="T10" fmla="*/ 26 w 59"/>
                  <a:gd name="T11" fmla="*/ 147 h 200"/>
                  <a:gd name="T12" fmla="*/ 29 w 59"/>
                  <a:gd name="T13" fmla="*/ 121 h 200"/>
                  <a:gd name="T14" fmla="*/ 22 w 59"/>
                  <a:gd name="T15" fmla="*/ 17 h 200"/>
                  <a:gd name="T16" fmla="*/ 23 w 59"/>
                  <a:gd name="T17" fmla="*/ 17 h 200"/>
                  <a:gd name="T18" fmla="*/ 29 w 59"/>
                  <a:gd name="T19" fmla="*/ 19 h 200"/>
                  <a:gd name="T20" fmla="*/ 34 w 59"/>
                  <a:gd name="T21" fmla="*/ 19 h 200"/>
                  <a:gd name="T22" fmla="*/ 40 w 59"/>
                  <a:gd name="T23" fmla="*/ 21 h 200"/>
                  <a:gd name="T24" fmla="*/ 46 w 59"/>
                  <a:gd name="T25" fmla="*/ 20 h 200"/>
                  <a:gd name="T26" fmla="*/ 51 w 59"/>
                  <a:gd name="T27" fmla="*/ 20 h 200"/>
                  <a:gd name="T28" fmla="*/ 57 w 59"/>
                  <a:gd name="T29" fmla="*/ 19 h 200"/>
                  <a:gd name="T30" fmla="*/ 59 w 59"/>
                  <a:gd name="T31" fmla="*/ 19 h 200"/>
                  <a:gd name="T32" fmla="*/ 53 w 59"/>
                  <a:gd name="T33" fmla="*/ 0 h 200"/>
                  <a:gd name="T34" fmla="*/ 52 w 59"/>
                  <a:gd name="T35" fmla="*/ 16 h 200"/>
                  <a:gd name="T36" fmla="*/ 36 w 59"/>
                  <a:gd name="T37" fmla="*/ 15 h 200"/>
                  <a:gd name="T38" fmla="*/ 18 w 59"/>
                  <a:gd name="T39" fmla="*/ 8 h 200"/>
                  <a:gd name="T40" fmla="*/ 18 w 59"/>
                  <a:gd name="T41" fmla="*/ 8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200"/>
                  <a:gd name="T65" fmla="*/ 59 w 59"/>
                  <a:gd name="T66" fmla="*/ 200 h 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200">
                    <a:moveTo>
                      <a:pt x="18" y="8"/>
                    </a:moveTo>
                    <a:lnTo>
                      <a:pt x="18" y="35"/>
                    </a:lnTo>
                    <a:lnTo>
                      <a:pt x="26" y="121"/>
                    </a:lnTo>
                    <a:lnTo>
                      <a:pt x="0" y="188"/>
                    </a:lnTo>
                    <a:lnTo>
                      <a:pt x="5" y="200"/>
                    </a:lnTo>
                    <a:lnTo>
                      <a:pt x="26" y="147"/>
                    </a:lnTo>
                    <a:lnTo>
                      <a:pt x="29" y="121"/>
                    </a:lnTo>
                    <a:lnTo>
                      <a:pt x="22" y="17"/>
                    </a:lnTo>
                    <a:lnTo>
                      <a:pt x="23" y="17"/>
                    </a:lnTo>
                    <a:lnTo>
                      <a:pt x="29" y="19"/>
                    </a:lnTo>
                    <a:lnTo>
                      <a:pt x="34" y="19"/>
                    </a:lnTo>
                    <a:lnTo>
                      <a:pt x="40" y="21"/>
                    </a:lnTo>
                    <a:lnTo>
                      <a:pt x="46" y="20"/>
                    </a:lnTo>
                    <a:lnTo>
                      <a:pt x="51" y="20"/>
                    </a:lnTo>
                    <a:lnTo>
                      <a:pt x="57" y="19"/>
                    </a:lnTo>
                    <a:lnTo>
                      <a:pt x="59" y="19"/>
                    </a:lnTo>
                    <a:lnTo>
                      <a:pt x="53" y="0"/>
                    </a:lnTo>
                    <a:lnTo>
                      <a:pt x="52" y="16"/>
                    </a:lnTo>
                    <a:lnTo>
                      <a:pt x="36" y="15"/>
                    </a:lnTo>
                    <a:lnTo>
                      <a:pt x="1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59" name="Freeform 206"/>
              <p:cNvSpPr>
                <a:spLocks/>
              </p:cNvSpPr>
              <p:nvPr/>
            </p:nvSpPr>
            <p:spPr bwMode="auto">
              <a:xfrm flipH="1">
                <a:off x="2157" y="2758"/>
                <a:ext cx="353" cy="308"/>
              </a:xfrm>
              <a:custGeom>
                <a:avLst/>
                <a:gdLst>
                  <a:gd name="T0" fmla="*/ 26 w 353"/>
                  <a:gd name="T1" fmla="*/ 246 h 308"/>
                  <a:gd name="T2" fmla="*/ 25 w 353"/>
                  <a:gd name="T3" fmla="*/ 305 h 308"/>
                  <a:gd name="T4" fmla="*/ 7 w 353"/>
                  <a:gd name="T5" fmla="*/ 238 h 308"/>
                  <a:gd name="T6" fmla="*/ 0 w 353"/>
                  <a:gd name="T7" fmla="*/ 131 h 308"/>
                  <a:gd name="T8" fmla="*/ 67 w 353"/>
                  <a:gd name="T9" fmla="*/ 37 h 308"/>
                  <a:gd name="T10" fmla="*/ 114 w 353"/>
                  <a:gd name="T11" fmla="*/ 11 h 308"/>
                  <a:gd name="T12" fmla="*/ 116 w 353"/>
                  <a:gd name="T13" fmla="*/ 9 h 308"/>
                  <a:gd name="T14" fmla="*/ 126 w 353"/>
                  <a:gd name="T15" fmla="*/ 9 h 308"/>
                  <a:gd name="T16" fmla="*/ 140 w 353"/>
                  <a:gd name="T17" fmla="*/ 7 h 308"/>
                  <a:gd name="T18" fmla="*/ 155 w 353"/>
                  <a:gd name="T19" fmla="*/ 4 h 308"/>
                  <a:gd name="T20" fmla="*/ 172 w 353"/>
                  <a:gd name="T21" fmla="*/ 2 h 308"/>
                  <a:gd name="T22" fmla="*/ 189 w 353"/>
                  <a:gd name="T23" fmla="*/ 1 h 308"/>
                  <a:gd name="T24" fmla="*/ 203 w 353"/>
                  <a:gd name="T25" fmla="*/ 0 h 308"/>
                  <a:gd name="T26" fmla="*/ 217 w 353"/>
                  <a:gd name="T27" fmla="*/ 1 h 308"/>
                  <a:gd name="T28" fmla="*/ 228 w 353"/>
                  <a:gd name="T29" fmla="*/ 3 h 308"/>
                  <a:gd name="T30" fmla="*/ 240 w 353"/>
                  <a:gd name="T31" fmla="*/ 7 h 308"/>
                  <a:gd name="T32" fmla="*/ 252 w 353"/>
                  <a:gd name="T33" fmla="*/ 12 h 308"/>
                  <a:gd name="T34" fmla="*/ 265 w 353"/>
                  <a:gd name="T35" fmla="*/ 18 h 308"/>
                  <a:gd name="T36" fmla="*/ 276 w 353"/>
                  <a:gd name="T37" fmla="*/ 22 h 308"/>
                  <a:gd name="T38" fmla="*/ 285 w 353"/>
                  <a:gd name="T39" fmla="*/ 26 h 308"/>
                  <a:gd name="T40" fmla="*/ 294 w 353"/>
                  <a:gd name="T41" fmla="*/ 32 h 308"/>
                  <a:gd name="T42" fmla="*/ 353 w 353"/>
                  <a:gd name="T43" fmla="*/ 138 h 308"/>
                  <a:gd name="T44" fmla="*/ 349 w 353"/>
                  <a:gd name="T45" fmla="*/ 237 h 308"/>
                  <a:gd name="T46" fmla="*/ 330 w 353"/>
                  <a:gd name="T47" fmla="*/ 275 h 308"/>
                  <a:gd name="T48" fmla="*/ 325 w 353"/>
                  <a:gd name="T49" fmla="*/ 308 h 308"/>
                  <a:gd name="T50" fmla="*/ 311 w 353"/>
                  <a:gd name="T51" fmla="*/ 260 h 308"/>
                  <a:gd name="T52" fmla="*/ 275 w 353"/>
                  <a:gd name="T53" fmla="*/ 229 h 308"/>
                  <a:gd name="T54" fmla="*/ 297 w 353"/>
                  <a:gd name="T55" fmla="*/ 218 h 308"/>
                  <a:gd name="T56" fmla="*/ 294 w 353"/>
                  <a:gd name="T57" fmla="*/ 202 h 308"/>
                  <a:gd name="T58" fmla="*/ 265 w 353"/>
                  <a:gd name="T59" fmla="*/ 196 h 308"/>
                  <a:gd name="T60" fmla="*/ 194 w 353"/>
                  <a:gd name="T61" fmla="*/ 180 h 308"/>
                  <a:gd name="T62" fmla="*/ 178 w 353"/>
                  <a:gd name="T63" fmla="*/ 180 h 308"/>
                  <a:gd name="T64" fmla="*/ 102 w 353"/>
                  <a:gd name="T65" fmla="*/ 206 h 308"/>
                  <a:gd name="T66" fmla="*/ 84 w 353"/>
                  <a:gd name="T67" fmla="*/ 201 h 308"/>
                  <a:gd name="T68" fmla="*/ 60 w 353"/>
                  <a:gd name="T69" fmla="*/ 200 h 308"/>
                  <a:gd name="T70" fmla="*/ 45 w 353"/>
                  <a:gd name="T71" fmla="*/ 202 h 308"/>
                  <a:gd name="T72" fmla="*/ 29 w 353"/>
                  <a:gd name="T73" fmla="*/ 227 h 3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3"/>
                  <a:gd name="T112" fmla="*/ 0 h 308"/>
                  <a:gd name="T113" fmla="*/ 353 w 353"/>
                  <a:gd name="T114" fmla="*/ 308 h 3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3" h="308">
                    <a:moveTo>
                      <a:pt x="29" y="227"/>
                    </a:moveTo>
                    <a:lnTo>
                      <a:pt x="26" y="246"/>
                    </a:lnTo>
                    <a:lnTo>
                      <a:pt x="29" y="284"/>
                    </a:lnTo>
                    <a:lnTo>
                      <a:pt x="25" y="305"/>
                    </a:lnTo>
                    <a:lnTo>
                      <a:pt x="18" y="264"/>
                    </a:lnTo>
                    <a:lnTo>
                      <a:pt x="7" y="238"/>
                    </a:lnTo>
                    <a:lnTo>
                      <a:pt x="3" y="202"/>
                    </a:lnTo>
                    <a:lnTo>
                      <a:pt x="0" y="131"/>
                    </a:lnTo>
                    <a:lnTo>
                      <a:pt x="25" y="81"/>
                    </a:lnTo>
                    <a:lnTo>
                      <a:pt x="67" y="37"/>
                    </a:lnTo>
                    <a:lnTo>
                      <a:pt x="97" y="32"/>
                    </a:lnTo>
                    <a:lnTo>
                      <a:pt x="114" y="11"/>
                    </a:lnTo>
                    <a:lnTo>
                      <a:pt x="114" y="10"/>
                    </a:lnTo>
                    <a:lnTo>
                      <a:pt x="116" y="9"/>
                    </a:lnTo>
                    <a:lnTo>
                      <a:pt x="121" y="9"/>
                    </a:lnTo>
                    <a:lnTo>
                      <a:pt x="126" y="9"/>
                    </a:lnTo>
                    <a:lnTo>
                      <a:pt x="132" y="7"/>
                    </a:lnTo>
                    <a:lnTo>
                      <a:pt x="140" y="7"/>
                    </a:lnTo>
                    <a:lnTo>
                      <a:pt x="146" y="6"/>
                    </a:lnTo>
                    <a:lnTo>
                      <a:pt x="155" y="4"/>
                    </a:lnTo>
                    <a:lnTo>
                      <a:pt x="164" y="3"/>
                    </a:lnTo>
                    <a:lnTo>
                      <a:pt x="172" y="2"/>
                    </a:lnTo>
                    <a:lnTo>
                      <a:pt x="180" y="1"/>
                    </a:lnTo>
                    <a:lnTo>
                      <a:pt x="189" y="1"/>
                    </a:lnTo>
                    <a:lnTo>
                      <a:pt x="196" y="0"/>
                    </a:lnTo>
                    <a:lnTo>
                      <a:pt x="203" y="0"/>
                    </a:lnTo>
                    <a:lnTo>
                      <a:pt x="210" y="0"/>
                    </a:lnTo>
                    <a:lnTo>
                      <a:pt x="217" y="1"/>
                    </a:lnTo>
                    <a:lnTo>
                      <a:pt x="221" y="1"/>
                    </a:lnTo>
                    <a:lnTo>
                      <a:pt x="228" y="3"/>
                    </a:lnTo>
                    <a:lnTo>
                      <a:pt x="234" y="6"/>
                    </a:lnTo>
                    <a:lnTo>
                      <a:pt x="240" y="7"/>
                    </a:lnTo>
                    <a:lnTo>
                      <a:pt x="246" y="9"/>
                    </a:lnTo>
                    <a:lnTo>
                      <a:pt x="252" y="12"/>
                    </a:lnTo>
                    <a:lnTo>
                      <a:pt x="259" y="14"/>
                    </a:lnTo>
                    <a:lnTo>
                      <a:pt x="265" y="18"/>
                    </a:lnTo>
                    <a:lnTo>
                      <a:pt x="271" y="20"/>
                    </a:lnTo>
                    <a:lnTo>
                      <a:pt x="276" y="22"/>
                    </a:lnTo>
                    <a:lnTo>
                      <a:pt x="281" y="24"/>
                    </a:lnTo>
                    <a:lnTo>
                      <a:pt x="285" y="26"/>
                    </a:lnTo>
                    <a:lnTo>
                      <a:pt x="291" y="30"/>
                    </a:lnTo>
                    <a:lnTo>
                      <a:pt x="294" y="32"/>
                    </a:lnTo>
                    <a:lnTo>
                      <a:pt x="334" y="78"/>
                    </a:lnTo>
                    <a:lnTo>
                      <a:pt x="353" y="138"/>
                    </a:lnTo>
                    <a:lnTo>
                      <a:pt x="353" y="213"/>
                    </a:lnTo>
                    <a:lnTo>
                      <a:pt x="349" y="237"/>
                    </a:lnTo>
                    <a:lnTo>
                      <a:pt x="336" y="254"/>
                    </a:lnTo>
                    <a:lnTo>
                      <a:pt x="330" y="275"/>
                    </a:lnTo>
                    <a:lnTo>
                      <a:pt x="330" y="299"/>
                    </a:lnTo>
                    <a:lnTo>
                      <a:pt x="325" y="308"/>
                    </a:lnTo>
                    <a:lnTo>
                      <a:pt x="321" y="273"/>
                    </a:lnTo>
                    <a:lnTo>
                      <a:pt x="311" y="260"/>
                    </a:lnTo>
                    <a:lnTo>
                      <a:pt x="308" y="238"/>
                    </a:lnTo>
                    <a:lnTo>
                      <a:pt x="275" y="229"/>
                    </a:lnTo>
                    <a:lnTo>
                      <a:pt x="278" y="213"/>
                    </a:lnTo>
                    <a:lnTo>
                      <a:pt x="297" y="218"/>
                    </a:lnTo>
                    <a:lnTo>
                      <a:pt x="283" y="204"/>
                    </a:lnTo>
                    <a:lnTo>
                      <a:pt x="294" y="202"/>
                    </a:lnTo>
                    <a:lnTo>
                      <a:pt x="249" y="182"/>
                    </a:lnTo>
                    <a:lnTo>
                      <a:pt x="265" y="196"/>
                    </a:lnTo>
                    <a:lnTo>
                      <a:pt x="224" y="194"/>
                    </a:lnTo>
                    <a:lnTo>
                      <a:pt x="194" y="180"/>
                    </a:lnTo>
                    <a:lnTo>
                      <a:pt x="206" y="196"/>
                    </a:lnTo>
                    <a:lnTo>
                      <a:pt x="178" y="180"/>
                    </a:lnTo>
                    <a:lnTo>
                      <a:pt x="143" y="196"/>
                    </a:lnTo>
                    <a:lnTo>
                      <a:pt x="102" y="206"/>
                    </a:lnTo>
                    <a:lnTo>
                      <a:pt x="60" y="209"/>
                    </a:lnTo>
                    <a:lnTo>
                      <a:pt x="84" y="201"/>
                    </a:lnTo>
                    <a:lnTo>
                      <a:pt x="88" y="191"/>
                    </a:lnTo>
                    <a:lnTo>
                      <a:pt x="60" y="200"/>
                    </a:lnTo>
                    <a:lnTo>
                      <a:pt x="60" y="189"/>
                    </a:lnTo>
                    <a:lnTo>
                      <a:pt x="45" y="202"/>
                    </a:lnTo>
                    <a:lnTo>
                      <a:pt x="22" y="209"/>
                    </a:lnTo>
                    <a:lnTo>
                      <a:pt x="29"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60" name="Freeform 207"/>
              <p:cNvSpPr>
                <a:spLocks/>
              </p:cNvSpPr>
              <p:nvPr/>
            </p:nvSpPr>
            <p:spPr bwMode="auto">
              <a:xfrm flipH="1">
                <a:off x="2196" y="3062"/>
                <a:ext cx="292" cy="272"/>
              </a:xfrm>
              <a:custGeom>
                <a:avLst/>
                <a:gdLst>
                  <a:gd name="T0" fmla="*/ 4 w 292"/>
                  <a:gd name="T1" fmla="*/ 0 h 272"/>
                  <a:gd name="T2" fmla="*/ 16 w 292"/>
                  <a:gd name="T3" fmla="*/ 55 h 272"/>
                  <a:gd name="T4" fmla="*/ 29 w 292"/>
                  <a:gd name="T5" fmla="*/ 92 h 272"/>
                  <a:gd name="T6" fmla="*/ 29 w 292"/>
                  <a:gd name="T7" fmla="*/ 92 h 272"/>
                  <a:gd name="T8" fmla="*/ 32 w 292"/>
                  <a:gd name="T9" fmla="*/ 95 h 272"/>
                  <a:gd name="T10" fmla="*/ 33 w 292"/>
                  <a:gd name="T11" fmla="*/ 100 h 272"/>
                  <a:gd name="T12" fmla="*/ 35 w 292"/>
                  <a:gd name="T13" fmla="*/ 105 h 272"/>
                  <a:gd name="T14" fmla="*/ 37 w 292"/>
                  <a:gd name="T15" fmla="*/ 111 h 272"/>
                  <a:gd name="T16" fmla="*/ 40 w 292"/>
                  <a:gd name="T17" fmla="*/ 117 h 272"/>
                  <a:gd name="T18" fmla="*/ 43 w 292"/>
                  <a:gd name="T19" fmla="*/ 122 h 272"/>
                  <a:gd name="T20" fmla="*/ 47 w 292"/>
                  <a:gd name="T21" fmla="*/ 126 h 272"/>
                  <a:gd name="T22" fmla="*/ 50 w 292"/>
                  <a:gd name="T23" fmla="*/ 129 h 272"/>
                  <a:gd name="T24" fmla="*/ 54 w 292"/>
                  <a:gd name="T25" fmla="*/ 134 h 272"/>
                  <a:gd name="T26" fmla="*/ 58 w 292"/>
                  <a:gd name="T27" fmla="*/ 139 h 272"/>
                  <a:gd name="T28" fmla="*/ 64 w 292"/>
                  <a:gd name="T29" fmla="*/ 146 h 272"/>
                  <a:gd name="T30" fmla="*/ 67 w 292"/>
                  <a:gd name="T31" fmla="*/ 150 h 272"/>
                  <a:gd name="T32" fmla="*/ 71 w 292"/>
                  <a:gd name="T33" fmla="*/ 156 h 272"/>
                  <a:gd name="T34" fmla="*/ 75 w 292"/>
                  <a:gd name="T35" fmla="*/ 159 h 272"/>
                  <a:gd name="T36" fmla="*/ 76 w 292"/>
                  <a:gd name="T37" fmla="*/ 160 h 272"/>
                  <a:gd name="T38" fmla="*/ 100 w 292"/>
                  <a:gd name="T39" fmla="*/ 203 h 272"/>
                  <a:gd name="T40" fmla="*/ 121 w 292"/>
                  <a:gd name="T41" fmla="*/ 232 h 272"/>
                  <a:gd name="T42" fmla="*/ 123 w 292"/>
                  <a:gd name="T43" fmla="*/ 232 h 272"/>
                  <a:gd name="T44" fmla="*/ 129 w 292"/>
                  <a:gd name="T45" fmla="*/ 232 h 272"/>
                  <a:gd name="T46" fmla="*/ 133 w 292"/>
                  <a:gd name="T47" fmla="*/ 232 h 272"/>
                  <a:gd name="T48" fmla="*/ 137 w 292"/>
                  <a:gd name="T49" fmla="*/ 232 h 272"/>
                  <a:gd name="T50" fmla="*/ 142 w 292"/>
                  <a:gd name="T51" fmla="*/ 232 h 272"/>
                  <a:gd name="T52" fmla="*/ 147 w 292"/>
                  <a:gd name="T53" fmla="*/ 232 h 272"/>
                  <a:gd name="T54" fmla="*/ 153 w 292"/>
                  <a:gd name="T55" fmla="*/ 232 h 272"/>
                  <a:gd name="T56" fmla="*/ 157 w 292"/>
                  <a:gd name="T57" fmla="*/ 232 h 272"/>
                  <a:gd name="T58" fmla="*/ 162 w 292"/>
                  <a:gd name="T59" fmla="*/ 232 h 272"/>
                  <a:gd name="T60" fmla="*/ 167 w 292"/>
                  <a:gd name="T61" fmla="*/ 233 h 272"/>
                  <a:gd name="T62" fmla="*/ 170 w 292"/>
                  <a:gd name="T63" fmla="*/ 233 h 272"/>
                  <a:gd name="T64" fmla="*/ 174 w 292"/>
                  <a:gd name="T65" fmla="*/ 233 h 272"/>
                  <a:gd name="T66" fmla="*/ 176 w 292"/>
                  <a:gd name="T67" fmla="*/ 233 h 272"/>
                  <a:gd name="T68" fmla="*/ 178 w 292"/>
                  <a:gd name="T69" fmla="*/ 233 h 272"/>
                  <a:gd name="T70" fmla="*/ 180 w 292"/>
                  <a:gd name="T71" fmla="*/ 232 h 272"/>
                  <a:gd name="T72" fmla="*/ 185 w 292"/>
                  <a:gd name="T73" fmla="*/ 230 h 272"/>
                  <a:gd name="T74" fmla="*/ 190 w 292"/>
                  <a:gd name="T75" fmla="*/ 227 h 272"/>
                  <a:gd name="T76" fmla="*/ 197 w 292"/>
                  <a:gd name="T77" fmla="*/ 226 h 272"/>
                  <a:gd name="T78" fmla="*/ 202 w 292"/>
                  <a:gd name="T79" fmla="*/ 223 h 272"/>
                  <a:gd name="T80" fmla="*/ 209 w 292"/>
                  <a:gd name="T81" fmla="*/ 221 h 272"/>
                  <a:gd name="T82" fmla="*/ 212 w 292"/>
                  <a:gd name="T83" fmla="*/ 220 h 272"/>
                  <a:gd name="T84" fmla="*/ 215 w 292"/>
                  <a:gd name="T85" fmla="*/ 220 h 272"/>
                  <a:gd name="T86" fmla="*/ 274 w 292"/>
                  <a:gd name="T87" fmla="*/ 160 h 272"/>
                  <a:gd name="T88" fmla="*/ 292 w 292"/>
                  <a:gd name="T89" fmla="*/ 127 h 272"/>
                  <a:gd name="T90" fmla="*/ 277 w 292"/>
                  <a:gd name="T91" fmla="*/ 162 h 272"/>
                  <a:gd name="T92" fmla="*/ 239 w 292"/>
                  <a:gd name="T93" fmla="*/ 205 h 272"/>
                  <a:gd name="T94" fmla="*/ 217 w 292"/>
                  <a:gd name="T95" fmla="*/ 226 h 272"/>
                  <a:gd name="T96" fmla="*/ 180 w 292"/>
                  <a:gd name="T97" fmla="*/ 242 h 272"/>
                  <a:gd name="T98" fmla="*/ 158 w 292"/>
                  <a:gd name="T99" fmla="*/ 245 h 272"/>
                  <a:gd name="T100" fmla="*/ 151 w 292"/>
                  <a:gd name="T101" fmla="*/ 247 h 272"/>
                  <a:gd name="T102" fmla="*/ 169 w 292"/>
                  <a:gd name="T103" fmla="*/ 272 h 272"/>
                  <a:gd name="T104" fmla="*/ 163 w 292"/>
                  <a:gd name="T105" fmla="*/ 271 h 272"/>
                  <a:gd name="T106" fmla="*/ 132 w 292"/>
                  <a:gd name="T107" fmla="*/ 243 h 272"/>
                  <a:gd name="T108" fmla="*/ 111 w 292"/>
                  <a:gd name="T109" fmla="*/ 230 h 272"/>
                  <a:gd name="T110" fmla="*/ 66 w 292"/>
                  <a:gd name="T111" fmla="*/ 159 h 272"/>
                  <a:gd name="T112" fmla="*/ 33 w 292"/>
                  <a:gd name="T113" fmla="*/ 118 h 272"/>
                  <a:gd name="T114" fmla="*/ 12 w 292"/>
                  <a:gd name="T115" fmla="*/ 65 h 272"/>
                  <a:gd name="T116" fmla="*/ 0 w 292"/>
                  <a:gd name="T117" fmla="*/ 21 h 272"/>
                  <a:gd name="T118" fmla="*/ 4 w 292"/>
                  <a:gd name="T119" fmla="*/ 0 h 272"/>
                  <a:gd name="T120" fmla="*/ 4 w 292"/>
                  <a:gd name="T121" fmla="*/ 0 h 2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2"/>
                  <a:gd name="T184" fmla="*/ 0 h 272"/>
                  <a:gd name="T185" fmla="*/ 292 w 292"/>
                  <a:gd name="T186" fmla="*/ 272 h 2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2" h="272">
                    <a:moveTo>
                      <a:pt x="4" y="0"/>
                    </a:moveTo>
                    <a:lnTo>
                      <a:pt x="16" y="55"/>
                    </a:lnTo>
                    <a:lnTo>
                      <a:pt x="29" y="92"/>
                    </a:lnTo>
                    <a:lnTo>
                      <a:pt x="32" y="95"/>
                    </a:lnTo>
                    <a:lnTo>
                      <a:pt x="33" y="100"/>
                    </a:lnTo>
                    <a:lnTo>
                      <a:pt x="35" y="105"/>
                    </a:lnTo>
                    <a:lnTo>
                      <a:pt x="37" y="111"/>
                    </a:lnTo>
                    <a:lnTo>
                      <a:pt x="40" y="117"/>
                    </a:lnTo>
                    <a:lnTo>
                      <a:pt x="43" y="122"/>
                    </a:lnTo>
                    <a:lnTo>
                      <a:pt x="47" y="126"/>
                    </a:lnTo>
                    <a:lnTo>
                      <a:pt x="50" y="129"/>
                    </a:lnTo>
                    <a:lnTo>
                      <a:pt x="54" y="134"/>
                    </a:lnTo>
                    <a:lnTo>
                      <a:pt x="58" y="139"/>
                    </a:lnTo>
                    <a:lnTo>
                      <a:pt x="64" y="146"/>
                    </a:lnTo>
                    <a:lnTo>
                      <a:pt x="67" y="150"/>
                    </a:lnTo>
                    <a:lnTo>
                      <a:pt x="71" y="156"/>
                    </a:lnTo>
                    <a:lnTo>
                      <a:pt x="75" y="159"/>
                    </a:lnTo>
                    <a:lnTo>
                      <a:pt x="76" y="160"/>
                    </a:lnTo>
                    <a:lnTo>
                      <a:pt x="100" y="203"/>
                    </a:lnTo>
                    <a:lnTo>
                      <a:pt x="121" y="232"/>
                    </a:lnTo>
                    <a:lnTo>
                      <a:pt x="123" y="232"/>
                    </a:lnTo>
                    <a:lnTo>
                      <a:pt x="129" y="232"/>
                    </a:lnTo>
                    <a:lnTo>
                      <a:pt x="133" y="232"/>
                    </a:lnTo>
                    <a:lnTo>
                      <a:pt x="137" y="232"/>
                    </a:lnTo>
                    <a:lnTo>
                      <a:pt x="142" y="232"/>
                    </a:lnTo>
                    <a:lnTo>
                      <a:pt x="147" y="232"/>
                    </a:lnTo>
                    <a:lnTo>
                      <a:pt x="153" y="232"/>
                    </a:lnTo>
                    <a:lnTo>
                      <a:pt x="157" y="232"/>
                    </a:lnTo>
                    <a:lnTo>
                      <a:pt x="162" y="232"/>
                    </a:lnTo>
                    <a:lnTo>
                      <a:pt x="167" y="233"/>
                    </a:lnTo>
                    <a:lnTo>
                      <a:pt x="170" y="233"/>
                    </a:lnTo>
                    <a:lnTo>
                      <a:pt x="174" y="233"/>
                    </a:lnTo>
                    <a:lnTo>
                      <a:pt x="176" y="233"/>
                    </a:lnTo>
                    <a:lnTo>
                      <a:pt x="178" y="233"/>
                    </a:lnTo>
                    <a:lnTo>
                      <a:pt x="180" y="232"/>
                    </a:lnTo>
                    <a:lnTo>
                      <a:pt x="185" y="230"/>
                    </a:lnTo>
                    <a:lnTo>
                      <a:pt x="190" y="227"/>
                    </a:lnTo>
                    <a:lnTo>
                      <a:pt x="197" y="226"/>
                    </a:lnTo>
                    <a:lnTo>
                      <a:pt x="202" y="223"/>
                    </a:lnTo>
                    <a:lnTo>
                      <a:pt x="209" y="221"/>
                    </a:lnTo>
                    <a:lnTo>
                      <a:pt x="212" y="220"/>
                    </a:lnTo>
                    <a:lnTo>
                      <a:pt x="215" y="220"/>
                    </a:lnTo>
                    <a:lnTo>
                      <a:pt x="274" y="160"/>
                    </a:lnTo>
                    <a:lnTo>
                      <a:pt x="292" y="127"/>
                    </a:lnTo>
                    <a:lnTo>
                      <a:pt x="277" y="162"/>
                    </a:lnTo>
                    <a:lnTo>
                      <a:pt x="239" y="205"/>
                    </a:lnTo>
                    <a:lnTo>
                      <a:pt x="217" y="226"/>
                    </a:lnTo>
                    <a:lnTo>
                      <a:pt x="180" y="242"/>
                    </a:lnTo>
                    <a:lnTo>
                      <a:pt x="158" y="245"/>
                    </a:lnTo>
                    <a:lnTo>
                      <a:pt x="151" y="247"/>
                    </a:lnTo>
                    <a:lnTo>
                      <a:pt x="169" y="272"/>
                    </a:lnTo>
                    <a:lnTo>
                      <a:pt x="163" y="271"/>
                    </a:lnTo>
                    <a:lnTo>
                      <a:pt x="132" y="243"/>
                    </a:lnTo>
                    <a:lnTo>
                      <a:pt x="111" y="230"/>
                    </a:lnTo>
                    <a:lnTo>
                      <a:pt x="66" y="159"/>
                    </a:lnTo>
                    <a:lnTo>
                      <a:pt x="33" y="118"/>
                    </a:lnTo>
                    <a:lnTo>
                      <a:pt x="12" y="65"/>
                    </a:lnTo>
                    <a:lnTo>
                      <a:pt x="0" y="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61" name="Freeform 208"/>
              <p:cNvSpPr>
                <a:spLocks/>
              </p:cNvSpPr>
              <p:nvPr/>
            </p:nvSpPr>
            <p:spPr bwMode="auto">
              <a:xfrm flipH="1">
                <a:off x="2138" y="3004"/>
                <a:ext cx="32" cy="70"/>
              </a:xfrm>
              <a:custGeom>
                <a:avLst/>
                <a:gdLst>
                  <a:gd name="T0" fmla="*/ 1 w 32"/>
                  <a:gd name="T1" fmla="*/ 27 h 70"/>
                  <a:gd name="T2" fmla="*/ 17 w 32"/>
                  <a:gd name="T3" fmla="*/ 6 h 70"/>
                  <a:gd name="T4" fmla="*/ 24 w 32"/>
                  <a:gd name="T5" fmla="*/ 0 h 70"/>
                  <a:gd name="T6" fmla="*/ 32 w 32"/>
                  <a:gd name="T7" fmla="*/ 6 h 70"/>
                  <a:gd name="T8" fmla="*/ 25 w 32"/>
                  <a:gd name="T9" fmla="*/ 10 h 70"/>
                  <a:gd name="T10" fmla="*/ 25 w 32"/>
                  <a:gd name="T11" fmla="*/ 27 h 70"/>
                  <a:gd name="T12" fmla="*/ 31 w 32"/>
                  <a:gd name="T13" fmla="*/ 43 h 70"/>
                  <a:gd name="T14" fmla="*/ 28 w 32"/>
                  <a:gd name="T15" fmla="*/ 62 h 70"/>
                  <a:gd name="T16" fmla="*/ 22 w 32"/>
                  <a:gd name="T17" fmla="*/ 70 h 70"/>
                  <a:gd name="T18" fmla="*/ 25 w 32"/>
                  <a:gd name="T19" fmla="*/ 44 h 70"/>
                  <a:gd name="T20" fmla="*/ 19 w 32"/>
                  <a:gd name="T21" fmla="*/ 27 h 70"/>
                  <a:gd name="T22" fmla="*/ 20 w 32"/>
                  <a:gd name="T23" fmla="*/ 14 h 70"/>
                  <a:gd name="T24" fmla="*/ 9 w 32"/>
                  <a:gd name="T25" fmla="*/ 24 h 70"/>
                  <a:gd name="T26" fmla="*/ 0 w 32"/>
                  <a:gd name="T27" fmla="*/ 37 h 70"/>
                  <a:gd name="T28" fmla="*/ 1 w 32"/>
                  <a:gd name="T29" fmla="*/ 27 h 70"/>
                  <a:gd name="T30" fmla="*/ 1 w 32"/>
                  <a:gd name="T31" fmla="*/ 2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70"/>
                  <a:gd name="T50" fmla="*/ 32 w 32"/>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70">
                    <a:moveTo>
                      <a:pt x="1" y="27"/>
                    </a:moveTo>
                    <a:lnTo>
                      <a:pt x="17" y="6"/>
                    </a:lnTo>
                    <a:lnTo>
                      <a:pt x="24" y="0"/>
                    </a:lnTo>
                    <a:lnTo>
                      <a:pt x="32" y="6"/>
                    </a:lnTo>
                    <a:lnTo>
                      <a:pt x="25" y="10"/>
                    </a:lnTo>
                    <a:lnTo>
                      <a:pt x="25" y="27"/>
                    </a:lnTo>
                    <a:lnTo>
                      <a:pt x="31" y="43"/>
                    </a:lnTo>
                    <a:lnTo>
                      <a:pt x="28" y="62"/>
                    </a:lnTo>
                    <a:lnTo>
                      <a:pt x="22" y="70"/>
                    </a:lnTo>
                    <a:lnTo>
                      <a:pt x="25" y="44"/>
                    </a:lnTo>
                    <a:lnTo>
                      <a:pt x="19" y="27"/>
                    </a:lnTo>
                    <a:lnTo>
                      <a:pt x="20" y="14"/>
                    </a:lnTo>
                    <a:lnTo>
                      <a:pt x="9" y="24"/>
                    </a:lnTo>
                    <a:lnTo>
                      <a:pt x="0" y="37"/>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62" name="Freeform 209"/>
              <p:cNvSpPr>
                <a:spLocks/>
              </p:cNvSpPr>
              <p:nvPr/>
            </p:nvSpPr>
            <p:spPr bwMode="auto">
              <a:xfrm flipH="1">
                <a:off x="2151" y="3039"/>
                <a:ext cx="23" cy="37"/>
              </a:xfrm>
              <a:custGeom>
                <a:avLst/>
                <a:gdLst>
                  <a:gd name="T0" fmla="*/ 7 w 23"/>
                  <a:gd name="T1" fmla="*/ 0 h 37"/>
                  <a:gd name="T2" fmla="*/ 9 w 23"/>
                  <a:gd name="T3" fmla="*/ 0 h 37"/>
                  <a:gd name="T4" fmla="*/ 12 w 23"/>
                  <a:gd name="T5" fmla="*/ 0 h 37"/>
                  <a:gd name="T6" fmla="*/ 15 w 23"/>
                  <a:gd name="T7" fmla="*/ 2 h 37"/>
                  <a:gd name="T8" fmla="*/ 18 w 23"/>
                  <a:gd name="T9" fmla="*/ 3 h 37"/>
                  <a:gd name="T10" fmla="*/ 20 w 23"/>
                  <a:gd name="T11" fmla="*/ 7 h 37"/>
                  <a:gd name="T12" fmla="*/ 21 w 23"/>
                  <a:gd name="T13" fmla="*/ 12 h 37"/>
                  <a:gd name="T14" fmla="*/ 22 w 23"/>
                  <a:gd name="T15" fmla="*/ 16 h 37"/>
                  <a:gd name="T16" fmla="*/ 23 w 23"/>
                  <a:gd name="T17" fmla="*/ 18 h 37"/>
                  <a:gd name="T18" fmla="*/ 20 w 23"/>
                  <a:gd name="T19" fmla="*/ 27 h 37"/>
                  <a:gd name="T20" fmla="*/ 12 w 23"/>
                  <a:gd name="T21" fmla="*/ 29 h 37"/>
                  <a:gd name="T22" fmla="*/ 12 w 23"/>
                  <a:gd name="T23" fmla="*/ 37 h 37"/>
                  <a:gd name="T24" fmla="*/ 5 w 23"/>
                  <a:gd name="T25" fmla="*/ 29 h 37"/>
                  <a:gd name="T26" fmla="*/ 17 w 23"/>
                  <a:gd name="T27" fmla="*/ 18 h 37"/>
                  <a:gd name="T28" fmla="*/ 13 w 23"/>
                  <a:gd name="T29" fmla="*/ 5 h 37"/>
                  <a:gd name="T30" fmla="*/ 0 w 23"/>
                  <a:gd name="T31" fmla="*/ 8 h 37"/>
                  <a:gd name="T32" fmla="*/ 7 w 23"/>
                  <a:gd name="T33" fmla="*/ 0 h 37"/>
                  <a:gd name="T34" fmla="*/ 7 w 23"/>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37"/>
                  <a:gd name="T56" fmla="*/ 23 w 23"/>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37">
                    <a:moveTo>
                      <a:pt x="7" y="0"/>
                    </a:moveTo>
                    <a:lnTo>
                      <a:pt x="9" y="0"/>
                    </a:lnTo>
                    <a:lnTo>
                      <a:pt x="12" y="0"/>
                    </a:lnTo>
                    <a:lnTo>
                      <a:pt x="15" y="2"/>
                    </a:lnTo>
                    <a:lnTo>
                      <a:pt x="18" y="3"/>
                    </a:lnTo>
                    <a:lnTo>
                      <a:pt x="20" y="7"/>
                    </a:lnTo>
                    <a:lnTo>
                      <a:pt x="21" y="12"/>
                    </a:lnTo>
                    <a:lnTo>
                      <a:pt x="22" y="16"/>
                    </a:lnTo>
                    <a:lnTo>
                      <a:pt x="23" y="18"/>
                    </a:lnTo>
                    <a:lnTo>
                      <a:pt x="20" y="27"/>
                    </a:lnTo>
                    <a:lnTo>
                      <a:pt x="12" y="29"/>
                    </a:lnTo>
                    <a:lnTo>
                      <a:pt x="12" y="37"/>
                    </a:lnTo>
                    <a:lnTo>
                      <a:pt x="5" y="29"/>
                    </a:lnTo>
                    <a:lnTo>
                      <a:pt x="17" y="18"/>
                    </a:lnTo>
                    <a:lnTo>
                      <a:pt x="13" y="5"/>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563" name="Freeform 210"/>
              <p:cNvSpPr>
                <a:spLocks/>
              </p:cNvSpPr>
              <p:nvPr/>
            </p:nvSpPr>
            <p:spPr bwMode="auto">
              <a:xfrm flipH="1">
                <a:off x="2131" y="2990"/>
                <a:ext cx="53" cy="140"/>
              </a:xfrm>
              <a:custGeom>
                <a:avLst/>
                <a:gdLst>
                  <a:gd name="T0" fmla="*/ 20 w 53"/>
                  <a:gd name="T1" fmla="*/ 10 h 140"/>
                  <a:gd name="T2" fmla="*/ 21 w 53"/>
                  <a:gd name="T3" fmla="*/ 8 h 140"/>
                  <a:gd name="T4" fmla="*/ 26 w 53"/>
                  <a:gd name="T5" fmla="*/ 8 h 140"/>
                  <a:gd name="T6" fmla="*/ 32 w 53"/>
                  <a:gd name="T7" fmla="*/ 7 h 140"/>
                  <a:gd name="T8" fmla="*/ 37 w 53"/>
                  <a:gd name="T9" fmla="*/ 8 h 140"/>
                  <a:gd name="T10" fmla="*/ 42 w 53"/>
                  <a:gd name="T11" fmla="*/ 11 h 140"/>
                  <a:gd name="T12" fmla="*/ 44 w 53"/>
                  <a:gd name="T13" fmla="*/ 18 h 140"/>
                  <a:gd name="T14" fmla="*/ 45 w 53"/>
                  <a:gd name="T15" fmla="*/ 22 h 140"/>
                  <a:gd name="T16" fmla="*/ 46 w 53"/>
                  <a:gd name="T17" fmla="*/ 24 h 140"/>
                  <a:gd name="T18" fmla="*/ 45 w 53"/>
                  <a:gd name="T19" fmla="*/ 46 h 140"/>
                  <a:gd name="T20" fmla="*/ 45 w 53"/>
                  <a:gd name="T21" fmla="*/ 50 h 140"/>
                  <a:gd name="T22" fmla="*/ 46 w 53"/>
                  <a:gd name="T23" fmla="*/ 53 h 140"/>
                  <a:gd name="T24" fmla="*/ 47 w 53"/>
                  <a:gd name="T25" fmla="*/ 58 h 140"/>
                  <a:gd name="T26" fmla="*/ 47 w 53"/>
                  <a:gd name="T27" fmla="*/ 62 h 140"/>
                  <a:gd name="T28" fmla="*/ 47 w 53"/>
                  <a:gd name="T29" fmla="*/ 66 h 140"/>
                  <a:gd name="T30" fmla="*/ 47 w 53"/>
                  <a:gd name="T31" fmla="*/ 69 h 140"/>
                  <a:gd name="T32" fmla="*/ 47 w 53"/>
                  <a:gd name="T33" fmla="*/ 74 h 140"/>
                  <a:gd name="T34" fmla="*/ 45 w 53"/>
                  <a:gd name="T35" fmla="*/ 79 h 140"/>
                  <a:gd name="T36" fmla="*/ 43 w 53"/>
                  <a:gd name="T37" fmla="*/ 86 h 140"/>
                  <a:gd name="T38" fmla="*/ 41 w 53"/>
                  <a:gd name="T39" fmla="*/ 89 h 140"/>
                  <a:gd name="T40" fmla="*/ 39 w 53"/>
                  <a:gd name="T41" fmla="*/ 93 h 140"/>
                  <a:gd name="T42" fmla="*/ 31 w 53"/>
                  <a:gd name="T43" fmla="*/ 102 h 140"/>
                  <a:gd name="T44" fmla="*/ 27 w 53"/>
                  <a:gd name="T45" fmla="*/ 126 h 140"/>
                  <a:gd name="T46" fmla="*/ 16 w 53"/>
                  <a:gd name="T47" fmla="*/ 134 h 140"/>
                  <a:gd name="T48" fmla="*/ 4 w 53"/>
                  <a:gd name="T49" fmla="*/ 130 h 140"/>
                  <a:gd name="T50" fmla="*/ 1 w 53"/>
                  <a:gd name="T51" fmla="*/ 117 h 140"/>
                  <a:gd name="T52" fmla="*/ 0 w 53"/>
                  <a:gd name="T53" fmla="*/ 134 h 140"/>
                  <a:gd name="T54" fmla="*/ 1 w 53"/>
                  <a:gd name="T55" fmla="*/ 134 h 140"/>
                  <a:gd name="T56" fmla="*/ 6 w 53"/>
                  <a:gd name="T57" fmla="*/ 138 h 140"/>
                  <a:gd name="T58" fmla="*/ 12 w 53"/>
                  <a:gd name="T59" fmla="*/ 140 h 140"/>
                  <a:gd name="T60" fmla="*/ 17 w 53"/>
                  <a:gd name="T61" fmla="*/ 140 h 140"/>
                  <a:gd name="T62" fmla="*/ 22 w 53"/>
                  <a:gd name="T63" fmla="*/ 138 h 140"/>
                  <a:gd name="T64" fmla="*/ 25 w 53"/>
                  <a:gd name="T65" fmla="*/ 135 h 140"/>
                  <a:gd name="T66" fmla="*/ 28 w 53"/>
                  <a:gd name="T67" fmla="*/ 133 h 140"/>
                  <a:gd name="T68" fmla="*/ 31 w 53"/>
                  <a:gd name="T69" fmla="*/ 132 h 140"/>
                  <a:gd name="T70" fmla="*/ 31 w 53"/>
                  <a:gd name="T71" fmla="*/ 129 h 140"/>
                  <a:gd name="T72" fmla="*/ 33 w 53"/>
                  <a:gd name="T73" fmla="*/ 123 h 140"/>
                  <a:gd name="T74" fmla="*/ 33 w 53"/>
                  <a:gd name="T75" fmla="*/ 118 h 140"/>
                  <a:gd name="T76" fmla="*/ 34 w 53"/>
                  <a:gd name="T77" fmla="*/ 113 h 140"/>
                  <a:gd name="T78" fmla="*/ 34 w 53"/>
                  <a:gd name="T79" fmla="*/ 110 h 140"/>
                  <a:gd name="T80" fmla="*/ 36 w 53"/>
                  <a:gd name="T81" fmla="*/ 108 h 140"/>
                  <a:gd name="T82" fmla="*/ 36 w 53"/>
                  <a:gd name="T83" fmla="*/ 105 h 140"/>
                  <a:gd name="T84" fmla="*/ 37 w 53"/>
                  <a:gd name="T85" fmla="*/ 101 h 140"/>
                  <a:gd name="T86" fmla="*/ 39 w 53"/>
                  <a:gd name="T87" fmla="*/ 97 h 140"/>
                  <a:gd name="T88" fmla="*/ 42 w 53"/>
                  <a:gd name="T89" fmla="*/ 94 h 140"/>
                  <a:gd name="T90" fmla="*/ 46 w 53"/>
                  <a:gd name="T91" fmla="*/ 88 h 140"/>
                  <a:gd name="T92" fmla="*/ 49 w 53"/>
                  <a:gd name="T93" fmla="*/ 86 h 140"/>
                  <a:gd name="T94" fmla="*/ 53 w 53"/>
                  <a:gd name="T95" fmla="*/ 67 h 140"/>
                  <a:gd name="T96" fmla="*/ 50 w 53"/>
                  <a:gd name="T97" fmla="*/ 42 h 140"/>
                  <a:gd name="T98" fmla="*/ 52 w 53"/>
                  <a:gd name="T99" fmla="*/ 20 h 140"/>
                  <a:gd name="T100" fmla="*/ 44 w 53"/>
                  <a:gd name="T101" fmla="*/ 6 h 140"/>
                  <a:gd name="T102" fmla="*/ 31 w 53"/>
                  <a:gd name="T103" fmla="*/ 0 h 140"/>
                  <a:gd name="T104" fmla="*/ 17 w 53"/>
                  <a:gd name="T105" fmla="*/ 1 h 140"/>
                  <a:gd name="T106" fmla="*/ 20 w 53"/>
                  <a:gd name="T107" fmla="*/ 10 h 140"/>
                  <a:gd name="T108" fmla="*/ 20 w 53"/>
                  <a:gd name="T109" fmla="*/ 10 h 1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
                  <a:gd name="T166" fmla="*/ 0 h 140"/>
                  <a:gd name="T167" fmla="*/ 53 w 53"/>
                  <a:gd name="T168" fmla="*/ 140 h 1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 h="140">
                    <a:moveTo>
                      <a:pt x="20" y="10"/>
                    </a:moveTo>
                    <a:lnTo>
                      <a:pt x="21" y="8"/>
                    </a:lnTo>
                    <a:lnTo>
                      <a:pt x="26" y="8"/>
                    </a:lnTo>
                    <a:lnTo>
                      <a:pt x="32" y="7"/>
                    </a:lnTo>
                    <a:lnTo>
                      <a:pt x="37" y="8"/>
                    </a:lnTo>
                    <a:lnTo>
                      <a:pt x="42" y="11"/>
                    </a:lnTo>
                    <a:lnTo>
                      <a:pt x="44" y="18"/>
                    </a:lnTo>
                    <a:lnTo>
                      <a:pt x="45" y="22"/>
                    </a:lnTo>
                    <a:lnTo>
                      <a:pt x="46" y="24"/>
                    </a:lnTo>
                    <a:lnTo>
                      <a:pt x="45" y="46"/>
                    </a:lnTo>
                    <a:lnTo>
                      <a:pt x="45" y="50"/>
                    </a:lnTo>
                    <a:lnTo>
                      <a:pt x="46" y="53"/>
                    </a:lnTo>
                    <a:lnTo>
                      <a:pt x="47" y="58"/>
                    </a:lnTo>
                    <a:lnTo>
                      <a:pt x="47" y="62"/>
                    </a:lnTo>
                    <a:lnTo>
                      <a:pt x="47" y="66"/>
                    </a:lnTo>
                    <a:lnTo>
                      <a:pt x="47" y="69"/>
                    </a:lnTo>
                    <a:lnTo>
                      <a:pt x="47" y="74"/>
                    </a:lnTo>
                    <a:lnTo>
                      <a:pt x="45" y="79"/>
                    </a:lnTo>
                    <a:lnTo>
                      <a:pt x="43" y="86"/>
                    </a:lnTo>
                    <a:lnTo>
                      <a:pt x="41" y="89"/>
                    </a:lnTo>
                    <a:lnTo>
                      <a:pt x="39" y="93"/>
                    </a:lnTo>
                    <a:lnTo>
                      <a:pt x="31" y="102"/>
                    </a:lnTo>
                    <a:lnTo>
                      <a:pt x="27" y="126"/>
                    </a:lnTo>
                    <a:lnTo>
                      <a:pt x="16" y="134"/>
                    </a:lnTo>
                    <a:lnTo>
                      <a:pt x="4" y="130"/>
                    </a:lnTo>
                    <a:lnTo>
                      <a:pt x="1" y="117"/>
                    </a:lnTo>
                    <a:lnTo>
                      <a:pt x="0" y="134"/>
                    </a:lnTo>
                    <a:lnTo>
                      <a:pt x="1" y="134"/>
                    </a:lnTo>
                    <a:lnTo>
                      <a:pt x="6" y="138"/>
                    </a:lnTo>
                    <a:lnTo>
                      <a:pt x="12" y="140"/>
                    </a:lnTo>
                    <a:lnTo>
                      <a:pt x="17" y="140"/>
                    </a:lnTo>
                    <a:lnTo>
                      <a:pt x="22" y="138"/>
                    </a:lnTo>
                    <a:lnTo>
                      <a:pt x="25" y="135"/>
                    </a:lnTo>
                    <a:lnTo>
                      <a:pt x="28" y="133"/>
                    </a:lnTo>
                    <a:lnTo>
                      <a:pt x="31" y="132"/>
                    </a:lnTo>
                    <a:lnTo>
                      <a:pt x="31" y="129"/>
                    </a:lnTo>
                    <a:lnTo>
                      <a:pt x="33" y="123"/>
                    </a:lnTo>
                    <a:lnTo>
                      <a:pt x="33" y="118"/>
                    </a:lnTo>
                    <a:lnTo>
                      <a:pt x="34" y="113"/>
                    </a:lnTo>
                    <a:lnTo>
                      <a:pt x="34" y="110"/>
                    </a:lnTo>
                    <a:lnTo>
                      <a:pt x="36" y="108"/>
                    </a:lnTo>
                    <a:lnTo>
                      <a:pt x="36" y="105"/>
                    </a:lnTo>
                    <a:lnTo>
                      <a:pt x="37" y="101"/>
                    </a:lnTo>
                    <a:lnTo>
                      <a:pt x="39" y="97"/>
                    </a:lnTo>
                    <a:lnTo>
                      <a:pt x="42" y="94"/>
                    </a:lnTo>
                    <a:lnTo>
                      <a:pt x="46" y="88"/>
                    </a:lnTo>
                    <a:lnTo>
                      <a:pt x="49" y="86"/>
                    </a:lnTo>
                    <a:lnTo>
                      <a:pt x="53" y="67"/>
                    </a:lnTo>
                    <a:lnTo>
                      <a:pt x="50" y="42"/>
                    </a:lnTo>
                    <a:lnTo>
                      <a:pt x="52" y="20"/>
                    </a:lnTo>
                    <a:lnTo>
                      <a:pt x="44" y="6"/>
                    </a:lnTo>
                    <a:lnTo>
                      <a:pt x="31" y="0"/>
                    </a:lnTo>
                    <a:lnTo>
                      <a:pt x="17" y="1"/>
                    </a:lnTo>
                    <a:lnTo>
                      <a:pt x="2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grpSp>
        <p:sp>
          <p:nvSpPr>
            <p:cNvPr id="98311" name="Freeform 212"/>
            <p:cNvSpPr>
              <a:spLocks/>
            </p:cNvSpPr>
            <p:nvPr/>
          </p:nvSpPr>
          <p:spPr bwMode="auto">
            <a:xfrm flipH="1">
              <a:off x="2378" y="3047"/>
              <a:ext cx="97" cy="61"/>
            </a:xfrm>
            <a:custGeom>
              <a:avLst/>
              <a:gdLst>
                <a:gd name="T0" fmla="*/ 19 w 97"/>
                <a:gd name="T1" fmla="*/ 0 h 61"/>
                <a:gd name="T2" fmla="*/ 43 w 97"/>
                <a:gd name="T3" fmla="*/ 14 h 61"/>
                <a:gd name="T4" fmla="*/ 77 w 97"/>
                <a:gd name="T5" fmla="*/ 26 h 61"/>
                <a:gd name="T6" fmla="*/ 95 w 97"/>
                <a:gd name="T7" fmla="*/ 40 h 61"/>
                <a:gd name="T8" fmla="*/ 97 w 97"/>
                <a:gd name="T9" fmla="*/ 61 h 61"/>
                <a:gd name="T10" fmla="*/ 85 w 97"/>
                <a:gd name="T11" fmla="*/ 44 h 61"/>
                <a:gd name="T12" fmla="*/ 72 w 97"/>
                <a:gd name="T13" fmla="*/ 37 h 61"/>
                <a:gd name="T14" fmla="*/ 63 w 97"/>
                <a:gd name="T15" fmla="*/ 27 h 61"/>
                <a:gd name="T16" fmla="*/ 24 w 97"/>
                <a:gd name="T17" fmla="*/ 19 h 61"/>
                <a:gd name="T18" fmla="*/ 15 w 97"/>
                <a:gd name="T19" fmla="*/ 27 h 61"/>
                <a:gd name="T20" fmla="*/ 0 w 97"/>
                <a:gd name="T21" fmla="*/ 16 h 61"/>
                <a:gd name="T22" fmla="*/ 15 w 97"/>
                <a:gd name="T23" fmla="*/ 18 h 61"/>
                <a:gd name="T24" fmla="*/ 21 w 97"/>
                <a:gd name="T25" fmla="*/ 15 h 61"/>
                <a:gd name="T26" fmla="*/ 8 w 97"/>
                <a:gd name="T27" fmla="*/ 6 h 61"/>
                <a:gd name="T28" fmla="*/ 19 w 97"/>
                <a:gd name="T29" fmla="*/ 0 h 61"/>
                <a:gd name="T30" fmla="*/ 19 w 97"/>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61"/>
                <a:gd name="T50" fmla="*/ 97 w 97"/>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61">
                  <a:moveTo>
                    <a:pt x="19" y="0"/>
                  </a:moveTo>
                  <a:lnTo>
                    <a:pt x="43" y="14"/>
                  </a:lnTo>
                  <a:lnTo>
                    <a:pt x="77" y="26"/>
                  </a:lnTo>
                  <a:lnTo>
                    <a:pt x="95" y="40"/>
                  </a:lnTo>
                  <a:lnTo>
                    <a:pt x="97" y="61"/>
                  </a:lnTo>
                  <a:lnTo>
                    <a:pt x="85" y="44"/>
                  </a:lnTo>
                  <a:lnTo>
                    <a:pt x="72" y="37"/>
                  </a:lnTo>
                  <a:lnTo>
                    <a:pt x="63" y="27"/>
                  </a:lnTo>
                  <a:lnTo>
                    <a:pt x="24" y="19"/>
                  </a:lnTo>
                  <a:lnTo>
                    <a:pt x="15" y="27"/>
                  </a:lnTo>
                  <a:lnTo>
                    <a:pt x="0" y="16"/>
                  </a:lnTo>
                  <a:lnTo>
                    <a:pt x="15" y="18"/>
                  </a:lnTo>
                  <a:lnTo>
                    <a:pt x="21" y="15"/>
                  </a:lnTo>
                  <a:lnTo>
                    <a:pt x="8" y="6"/>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2" name="Freeform 213"/>
            <p:cNvSpPr>
              <a:spLocks/>
            </p:cNvSpPr>
            <p:nvPr/>
          </p:nvSpPr>
          <p:spPr bwMode="auto">
            <a:xfrm flipH="1">
              <a:off x="2456" y="3050"/>
              <a:ext cx="20" cy="16"/>
            </a:xfrm>
            <a:custGeom>
              <a:avLst/>
              <a:gdLst>
                <a:gd name="T0" fmla="*/ 5 w 20"/>
                <a:gd name="T1" fmla="*/ 16 h 16"/>
                <a:gd name="T2" fmla="*/ 20 w 20"/>
                <a:gd name="T3" fmla="*/ 6 h 16"/>
                <a:gd name="T4" fmla="*/ 16 w 20"/>
                <a:gd name="T5" fmla="*/ 0 h 16"/>
                <a:gd name="T6" fmla="*/ 0 w 20"/>
                <a:gd name="T7" fmla="*/ 6 h 16"/>
                <a:gd name="T8" fmla="*/ 0 w 20"/>
                <a:gd name="T9" fmla="*/ 14 h 16"/>
                <a:gd name="T10" fmla="*/ 5 w 20"/>
                <a:gd name="T11" fmla="*/ 16 h 16"/>
                <a:gd name="T12" fmla="*/ 5 w 20"/>
                <a:gd name="T13" fmla="*/ 16 h 16"/>
                <a:gd name="T14" fmla="*/ 0 60000 65536"/>
                <a:gd name="T15" fmla="*/ 0 60000 65536"/>
                <a:gd name="T16" fmla="*/ 0 60000 65536"/>
                <a:gd name="T17" fmla="*/ 0 60000 65536"/>
                <a:gd name="T18" fmla="*/ 0 60000 65536"/>
                <a:gd name="T19" fmla="*/ 0 60000 65536"/>
                <a:gd name="T20" fmla="*/ 0 60000 65536"/>
                <a:gd name="T21" fmla="*/ 0 w 20"/>
                <a:gd name="T22" fmla="*/ 0 h 16"/>
                <a:gd name="T23" fmla="*/ 20 w 2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6">
                  <a:moveTo>
                    <a:pt x="5" y="16"/>
                  </a:moveTo>
                  <a:lnTo>
                    <a:pt x="20" y="6"/>
                  </a:lnTo>
                  <a:lnTo>
                    <a:pt x="16" y="0"/>
                  </a:lnTo>
                  <a:lnTo>
                    <a:pt x="0" y="6"/>
                  </a:lnTo>
                  <a:lnTo>
                    <a:pt x="0" y="14"/>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3" name="Freeform 214"/>
            <p:cNvSpPr>
              <a:spLocks/>
            </p:cNvSpPr>
            <p:nvPr/>
          </p:nvSpPr>
          <p:spPr bwMode="auto">
            <a:xfrm flipH="1">
              <a:off x="2405" y="3091"/>
              <a:ext cx="54" cy="16"/>
            </a:xfrm>
            <a:custGeom>
              <a:avLst/>
              <a:gdLst>
                <a:gd name="T0" fmla="*/ 5 w 54"/>
                <a:gd name="T1" fmla="*/ 4 h 16"/>
                <a:gd name="T2" fmla="*/ 26 w 54"/>
                <a:gd name="T3" fmla="*/ 8 h 16"/>
                <a:gd name="T4" fmla="*/ 38 w 54"/>
                <a:gd name="T5" fmla="*/ 4 h 16"/>
                <a:gd name="T6" fmla="*/ 46 w 54"/>
                <a:gd name="T7" fmla="*/ 0 h 16"/>
                <a:gd name="T8" fmla="*/ 54 w 54"/>
                <a:gd name="T9" fmla="*/ 1 h 16"/>
                <a:gd name="T10" fmla="*/ 54 w 54"/>
                <a:gd name="T11" fmla="*/ 6 h 16"/>
                <a:gd name="T12" fmla="*/ 46 w 54"/>
                <a:gd name="T13" fmla="*/ 6 h 16"/>
                <a:gd name="T14" fmla="*/ 38 w 54"/>
                <a:gd name="T15" fmla="*/ 15 h 16"/>
                <a:gd name="T16" fmla="*/ 35 w 54"/>
                <a:gd name="T17" fmla="*/ 15 h 16"/>
                <a:gd name="T18" fmla="*/ 28 w 54"/>
                <a:gd name="T19" fmla="*/ 15 h 16"/>
                <a:gd name="T20" fmla="*/ 24 w 54"/>
                <a:gd name="T21" fmla="*/ 15 h 16"/>
                <a:gd name="T22" fmla="*/ 20 w 54"/>
                <a:gd name="T23" fmla="*/ 15 h 16"/>
                <a:gd name="T24" fmla="*/ 17 w 54"/>
                <a:gd name="T25" fmla="*/ 15 h 16"/>
                <a:gd name="T26" fmla="*/ 16 w 54"/>
                <a:gd name="T27" fmla="*/ 16 h 16"/>
                <a:gd name="T28" fmla="*/ 10 w 54"/>
                <a:gd name="T29" fmla="*/ 16 h 16"/>
                <a:gd name="T30" fmla="*/ 6 w 54"/>
                <a:gd name="T31" fmla="*/ 16 h 16"/>
                <a:gd name="T32" fmla="*/ 3 w 54"/>
                <a:gd name="T33" fmla="*/ 16 h 16"/>
                <a:gd name="T34" fmla="*/ 0 w 54"/>
                <a:gd name="T35" fmla="*/ 16 h 16"/>
                <a:gd name="T36" fmla="*/ 3 w 54"/>
                <a:gd name="T37" fmla="*/ 9 h 16"/>
                <a:gd name="T38" fmla="*/ 0 w 54"/>
                <a:gd name="T39" fmla="*/ 4 h 16"/>
                <a:gd name="T40" fmla="*/ 5 w 54"/>
                <a:gd name="T41" fmla="*/ 4 h 16"/>
                <a:gd name="T42" fmla="*/ 5 w 54"/>
                <a:gd name="T43" fmla="*/ 4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16"/>
                <a:gd name="T68" fmla="*/ 54 w 54"/>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16">
                  <a:moveTo>
                    <a:pt x="5" y="4"/>
                  </a:moveTo>
                  <a:lnTo>
                    <a:pt x="26" y="8"/>
                  </a:lnTo>
                  <a:lnTo>
                    <a:pt x="38" y="4"/>
                  </a:lnTo>
                  <a:lnTo>
                    <a:pt x="46" y="0"/>
                  </a:lnTo>
                  <a:lnTo>
                    <a:pt x="54" y="1"/>
                  </a:lnTo>
                  <a:lnTo>
                    <a:pt x="54" y="6"/>
                  </a:lnTo>
                  <a:lnTo>
                    <a:pt x="46" y="6"/>
                  </a:lnTo>
                  <a:lnTo>
                    <a:pt x="38" y="15"/>
                  </a:lnTo>
                  <a:lnTo>
                    <a:pt x="35" y="15"/>
                  </a:lnTo>
                  <a:lnTo>
                    <a:pt x="28" y="15"/>
                  </a:lnTo>
                  <a:lnTo>
                    <a:pt x="24" y="15"/>
                  </a:lnTo>
                  <a:lnTo>
                    <a:pt x="20" y="15"/>
                  </a:lnTo>
                  <a:lnTo>
                    <a:pt x="17" y="15"/>
                  </a:lnTo>
                  <a:lnTo>
                    <a:pt x="16" y="16"/>
                  </a:lnTo>
                  <a:lnTo>
                    <a:pt x="10" y="16"/>
                  </a:lnTo>
                  <a:lnTo>
                    <a:pt x="6" y="16"/>
                  </a:lnTo>
                  <a:lnTo>
                    <a:pt x="3" y="16"/>
                  </a:lnTo>
                  <a:lnTo>
                    <a:pt x="0" y="16"/>
                  </a:lnTo>
                  <a:lnTo>
                    <a:pt x="3" y="9"/>
                  </a:lnTo>
                  <a:lnTo>
                    <a:pt x="0" y="4"/>
                  </a:lnTo>
                  <a:lnTo>
                    <a:pt x="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4" name="Freeform 215"/>
            <p:cNvSpPr>
              <a:spLocks/>
            </p:cNvSpPr>
            <p:nvPr/>
          </p:nvSpPr>
          <p:spPr bwMode="auto">
            <a:xfrm flipH="1">
              <a:off x="2248" y="3042"/>
              <a:ext cx="93" cy="34"/>
            </a:xfrm>
            <a:custGeom>
              <a:avLst/>
              <a:gdLst>
                <a:gd name="T0" fmla="*/ 4 w 93"/>
                <a:gd name="T1" fmla="*/ 34 h 34"/>
                <a:gd name="T2" fmla="*/ 28 w 93"/>
                <a:gd name="T3" fmla="*/ 21 h 34"/>
                <a:gd name="T4" fmla="*/ 48 w 93"/>
                <a:gd name="T5" fmla="*/ 19 h 34"/>
                <a:gd name="T6" fmla="*/ 49 w 93"/>
                <a:gd name="T7" fmla="*/ 14 h 34"/>
                <a:gd name="T8" fmla="*/ 50 w 93"/>
                <a:gd name="T9" fmla="*/ 13 h 34"/>
                <a:gd name="T10" fmla="*/ 54 w 93"/>
                <a:gd name="T11" fmla="*/ 10 h 34"/>
                <a:gd name="T12" fmla="*/ 60 w 93"/>
                <a:gd name="T13" fmla="*/ 8 h 34"/>
                <a:gd name="T14" fmla="*/ 66 w 93"/>
                <a:gd name="T15" fmla="*/ 6 h 34"/>
                <a:gd name="T16" fmla="*/ 69 w 93"/>
                <a:gd name="T17" fmla="*/ 6 h 34"/>
                <a:gd name="T18" fmla="*/ 73 w 93"/>
                <a:gd name="T19" fmla="*/ 6 h 34"/>
                <a:gd name="T20" fmla="*/ 77 w 93"/>
                <a:gd name="T21" fmla="*/ 6 h 34"/>
                <a:gd name="T22" fmla="*/ 82 w 93"/>
                <a:gd name="T23" fmla="*/ 8 h 34"/>
                <a:gd name="T24" fmla="*/ 85 w 93"/>
                <a:gd name="T25" fmla="*/ 8 h 34"/>
                <a:gd name="T26" fmla="*/ 93 w 93"/>
                <a:gd name="T27" fmla="*/ 8 h 34"/>
                <a:gd name="T28" fmla="*/ 69 w 93"/>
                <a:gd name="T29" fmla="*/ 1 h 34"/>
                <a:gd name="T30" fmla="*/ 54 w 93"/>
                <a:gd name="T31" fmla="*/ 0 h 34"/>
                <a:gd name="T32" fmla="*/ 42 w 93"/>
                <a:gd name="T33" fmla="*/ 5 h 34"/>
                <a:gd name="T34" fmla="*/ 23 w 93"/>
                <a:gd name="T35" fmla="*/ 14 h 34"/>
                <a:gd name="T36" fmla="*/ 1 w 93"/>
                <a:gd name="T37" fmla="*/ 24 h 34"/>
                <a:gd name="T38" fmla="*/ 0 w 93"/>
                <a:gd name="T39" fmla="*/ 34 h 34"/>
                <a:gd name="T40" fmla="*/ 4 w 93"/>
                <a:gd name="T41" fmla="*/ 34 h 34"/>
                <a:gd name="T42" fmla="*/ 4 w 93"/>
                <a:gd name="T43" fmla="*/ 34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4"/>
                <a:gd name="T68" fmla="*/ 93 w 93"/>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4">
                  <a:moveTo>
                    <a:pt x="4" y="34"/>
                  </a:moveTo>
                  <a:lnTo>
                    <a:pt x="28" y="21"/>
                  </a:lnTo>
                  <a:lnTo>
                    <a:pt x="48" y="19"/>
                  </a:lnTo>
                  <a:lnTo>
                    <a:pt x="49" y="14"/>
                  </a:lnTo>
                  <a:lnTo>
                    <a:pt x="50" y="13"/>
                  </a:lnTo>
                  <a:lnTo>
                    <a:pt x="54" y="10"/>
                  </a:lnTo>
                  <a:lnTo>
                    <a:pt x="60" y="8"/>
                  </a:lnTo>
                  <a:lnTo>
                    <a:pt x="66" y="6"/>
                  </a:lnTo>
                  <a:lnTo>
                    <a:pt x="69" y="6"/>
                  </a:lnTo>
                  <a:lnTo>
                    <a:pt x="73" y="6"/>
                  </a:lnTo>
                  <a:lnTo>
                    <a:pt x="77" y="6"/>
                  </a:lnTo>
                  <a:lnTo>
                    <a:pt x="82" y="8"/>
                  </a:lnTo>
                  <a:lnTo>
                    <a:pt x="85" y="8"/>
                  </a:lnTo>
                  <a:lnTo>
                    <a:pt x="93" y="8"/>
                  </a:lnTo>
                  <a:lnTo>
                    <a:pt x="69" y="1"/>
                  </a:lnTo>
                  <a:lnTo>
                    <a:pt x="54" y="0"/>
                  </a:lnTo>
                  <a:lnTo>
                    <a:pt x="42" y="5"/>
                  </a:lnTo>
                  <a:lnTo>
                    <a:pt x="23" y="14"/>
                  </a:lnTo>
                  <a:lnTo>
                    <a:pt x="1" y="24"/>
                  </a:lnTo>
                  <a:lnTo>
                    <a:pt x="0" y="34"/>
                  </a:lnTo>
                  <a:lnTo>
                    <a:pt x="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5" name="Freeform 216"/>
            <p:cNvSpPr>
              <a:spLocks/>
            </p:cNvSpPr>
            <p:nvPr/>
          </p:nvSpPr>
          <p:spPr bwMode="auto">
            <a:xfrm flipH="1">
              <a:off x="2248" y="3083"/>
              <a:ext cx="76" cy="20"/>
            </a:xfrm>
            <a:custGeom>
              <a:avLst/>
              <a:gdLst>
                <a:gd name="T0" fmla="*/ 1 w 76"/>
                <a:gd name="T1" fmla="*/ 12 h 20"/>
                <a:gd name="T2" fmla="*/ 0 w 76"/>
                <a:gd name="T3" fmla="*/ 8 h 20"/>
                <a:gd name="T4" fmla="*/ 13 w 76"/>
                <a:gd name="T5" fmla="*/ 9 h 20"/>
                <a:gd name="T6" fmla="*/ 13 w 76"/>
                <a:gd name="T7" fmla="*/ 9 h 20"/>
                <a:gd name="T8" fmla="*/ 16 w 76"/>
                <a:gd name="T9" fmla="*/ 12 h 20"/>
                <a:gd name="T10" fmla="*/ 20 w 76"/>
                <a:gd name="T11" fmla="*/ 12 h 20"/>
                <a:gd name="T12" fmla="*/ 24 w 76"/>
                <a:gd name="T13" fmla="*/ 14 h 20"/>
                <a:gd name="T14" fmla="*/ 27 w 76"/>
                <a:gd name="T15" fmla="*/ 14 h 20"/>
                <a:gd name="T16" fmla="*/ 32 w 76"/>
                <a:gd name="T17" fmla="*/ 14 h 20"/>
                <a:gd name="T18" fmla="*/ 35 w 76"/>
                <a:gd name="T19" fmla="*/ 13 h 20"/>
                <a:gd name="T20" fmla="*/ 41 w 76"/>
                <a:gd name="T21" fmla="*/ 13 h 20"/>
                <a:gd name="T22" fmla="*/ 44 w 76"/>
                <a:gd name="T23" fmla="*/ 12 h 20"/>
                <a:gd name="T24" fmla="*/ 47 w 76"/>
                <a:gd name="T25" fmla="*/ 12 h 20"/>
                <a:gd name="T26" fmla="*/ 49 w 76"/>
                <a:gd name="T27" fmla="*/ 12 h 20"/>
                <a:gd name="T28" fmla="*/ 51 w 76"/>
                <a:gd name="T29" fmla="*/ 12 h 20"/>
                <a:gd name="T30" fmla="*/ 58 w 76"/>
                <a:gd name="T31" fmla="*/ 4 h 20"/>
                <a:gd name="T32" fmla="*/ 70 w 76"/>
                <a:gd name="T33" fmla="*/ 0 h 20"/>
                <a:gd name="T34" fmla="*/ 76 w 76"/>
                <a:gd name="T35" fmla="*/ 0 h 20"/>
                <a:gd name="T36" fmla="*/ 59 w 76"/>
                <a:gd name="T37" fmla="*/ 12 h 20"/>
                <a:gd name="T38" fmla="*/ 51 w 76"/>
                <a:gd name="T39" fmla="*/ 20 h 20"/>
                <a:gd name="T40" fmla="*/ 22 w 76"/>
                <a:gd name="T41" fmla="*/ 20 h 20"/>
                <a:gd name="T42" fmla="*/ 9 w 76"/>
                <a:gd name="T43" fmla="*/ 14 h 20"/>
                <a:gd name="T44" fmla="*/ 1 w 76"/>
                <a:gd name="T45" fmla="*/ 12 h 20"/>
                <a:gd name="T46" fmla="*/ 1 w 76"/>
                <a:gd name="T47" fmla="*/ 12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20"/>
                <a:gd name="T74" fmla="*/ 76 w 76"/>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20">
                  <a:moveTo>
                    <a:pt x="1" y="12"/>
                  </a:moveTo>
                  <a:lnTo>
                    <a:pt x="0" y="8"/>
                  </a:lnTo>
                  <a:lnTo>
                    <a:pt x="13" y="9"/>
                  </a:lnTo>
                  <a:lnTo>
                    <a:pt x="16" y="12"/>
                  </a:lnTo>
                  <a:lnTo>
                    <a:pt x="20" y="12"/>
                  </a:lnTo>
                  <a:lnTo>
                    <a:pt x="24" y="14"/>
                  </a:lnTo>
                  <a:lnTo>
                    <a:pt x="27" y="14"/>
                  </a:lnTo>
                  <a:lnTo>
                    <a:pt x="32" y="14"/>
                  </a:lnTo>
                  <a:lnTo>
                    <a:pt x="35" y="13"/>
                  </a:lnTo>
                  <a:lnTo>
                    <a:pt x="41" y="13"/>
                  </a:lnTo>
                  <a:lnTo>
                    <a:pt x="44" y="12"/>
                  </a:lnTo>
                  <a:lnTo>
                    <a:pt x="47" y="12"/>
                  </a:lnTo>
                  <a:lnTo>
                    <a:pt x="49" y="12"/>
                  </a:lnTo>
                  <a:lnTo>
                    <a:pt x="51" y="12"/>
                  </a:lnTo>
                  <a:lnTo>
                    <a:pt x="58" y="4"/>
                  </a:lnTo>
                  <a:lnTo>
                    <a:pt x="70" y="0"/>
                  </a:lnTo>
                  <a:lnTo>
                    <a:pt x="76" y="0"/>
                  </a:lnTo>
                  <a:lnTo>
                    <a:pt x="59" y="12"/>
                  </a:lnTo>
                  <a:lnTo>
                    <a:pt x="51" y="20"/>
                  </a:lnTo>
                  <a:lnTo>
                    <a:pt x="22" y="20"/>
                  </a:lnTo>
                  <a:lnTo>
                    <a:pt x="9" y="14"/>
                  </a:lnTo>
                  <a:lnTo>
                    <a:pt x="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6" name="Freeform 217"/>
            <p:cNvSpPr>
              <a:spLocks/>
            </p:cNvSpPr>
            <p:nvPr/>
          </p:nvSpPr>
          <p:spPr bwMode="auto">
            <a:xfrm flipH="1">
              <a:off x="2313" y="3154"/>
              <a:ext cx="73" cy="52"/>
            </a:xfrm>
            <a:custGeom>
              <a:avLst/>
              <a:gdLst>
                <a:gd name="T0" fmla="*/ 0 w 73"/>
                <a:gd name="T1" fmla="*/ 41 h 52"/>
                <a:gd name="T2" fmla="*/ 20 w 73"/>
                <a:gd name="T3" fmla="*/ 47 h 52"/>
                <a:gd name="T4" fmla="*/ 30 w 73"/>
                <a:gd name="T5" fmla="*/ 45 h 52"/>
                <a:gd name="T6" fmla="*/ 40 w 73"/>
                <a:gd name="T7" fmla="*/ 35 h 52"/>
                <a:gd name="T8" fmla="*/ 57 w 73"/>
                <a:gd name="T9" fmla="*/ 35 h 52"/>
                <a:gd name="T10" fmla="*/ 67 w 73"/>
                <a:gd name="T11" fmla="*/ 30 h 52"/>
                <a:gd name="T12" fmla="*/ 68 w 73"/>
                <a:gd name="T13" fmla="*/ 13 h 52"/>
                <a:gd name="T14" fmla="*/ 62 w 73"/>
                <a:gd name="T15" fmla="*/ 6 h 52"/>
                <a:gd name="T16" fmla="*/ 55 w 73"/>
                <a:gd name="T17" fmla="*/ 0 h 52"/>
                <a:gd name="T18" fmla="*/ 68 w 73"/>
                <a:gd name="T19" fmla="*/ 6 h 52"/>
                <a:gd name="T20" fmla="*/ 73 w 73"/>
                <a:gd name="T21" fmla="*/ 23 h 52"/>
                <a:gd name="T22" fmla="*/ 71 w 73"/>
                <a:gd name="T23" fmla="*/ 33 h 52"/>
                <a:gd name="T24" fmla="*/ 61 w 73"/>
                <a:gd name="T25" fmla="*/ 41 h 52"/>
                <a:gd name="T26" fmla="*/ 40 w 73"/>
                <a:gd name="T27" fmla="*/ 47 h 52"/>
                <a:gd name="T28" fmla="*/ 32 w 73"/>
                <a:gd name="T29" fmla="*/ 52 h 52"/>
                <a:gd name="T30" fmla="*/ 11 w 73"/>
                <a:gd name="T31" fmla="*/ 51 h 52"/>
                <a:gd name="T32" fmla="*/ 0 w 73"/>
                <a:gd name="T33" fmla="*/ 41 h 52"/>
                <a:gd name="T34" fmla="*/ 0 w 73"/>
                <a:gd name="T35" fmla="*/ 4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52"/>
                <a:gd name="T56" fmla="*/ 73 w 73"/>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52">
                  <a:moveTo>
                    <a:pt x="0" y="41"/>
                  </a:moveTo>
                  <a:lnTo>
                    <a:pt x="20" y="47"/>
                  </a:lnTo>
                  <a:lnTo>
                    <a:pt x="30" y="45"/>
                  </a:lnTo>
                  <a:lnTo>
                    <a:pt x="40" y="35"/>
                  </a:lnTo>
                  <a:lnTo>
                    <a:pt x="57" y="35"/>
                  </a:lnTo>
                  <a:lnTo>
                    <a:pt x="67" y="30"/>
                  </a:lnTo>
                  <a:lnTo>
                    <a:pt x="68" y="13"/>
                  </a:lnTo>
                  <a:lnTo>
                    <a:pt x="62" y="6"/>
                  </a:lnTo>
                  <a:lnTo>
                    <a:pt x="55" y="0"/>
                  </a:lnTo>
                  <a:lnTo>
                    <a:pt x="68" y="6"/>
                  </a:lnTo>
                  <a:lnTo>
                    <a:pt x="73" y="23"/>
                  </a:lnTo>
                  <a:lnTo>
                    <a:pt x="71" y="33"/>
                  </a:lnTo>
                  <a:lnTo>
                    <a:pt x="61" y="41"/>
                  </a:lnTo>
                  <a:lnTo>
                    <a:pt x="40" y="47"/>
                  </a:lnTo>
                  <a:lnTo>
                    <a:pt x="32" y="52"/>
                  </a:lnTo>
                  <a:lnTo>
                    <a:pt x="11" y="51"/>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7" name="Freeform 218"/>
            <p:cNvSpPr>
              <a:spLocks/>
            </p:cNvSpPr>
            <p:nvPr/>
          </p:nvSpPr>
          <p:spPr bwMode="auto">
            <a:xfrm flipH="1">
              <a:off x="2287" y="3154"/>
              <a:ext cx="44" cy="44"/>
            </a:xfrm>
            <a:custGeom>
              <a:avLst/>
              <a:gdLst>
                <a:gd name="T0" fmla="*/ 13 w 44"/>
                <a:gd name="T1" fmla="*/ 10 h 44"/>
                <a:gd name="T2" fmla="*/ 13 w 44"/>
                <a:gd name="T3" fmla="*/ 10 h 44"/>
                <a:gd name="T4" fmla="*/ 17 w 44"/>
                <a:gd name="T5" fmla="*/ 11 h 44"/>
                <a:gd name="T6" fmla="*/ 20 w 44"/>
                <a:gd name="T7" fmla="*/ 13 h 44"/>
                <a:gd name="T8" fmla="*/ 26 w 44"/>
                <a:gd name="T9" fmla="*/ 17 h 44"/>
                <a:gd name="T10" fmla="*/ 29 w 44"/>
                <a:gd name="T11" fmla="*/ 20 h 44"/>
                <a:gd name="T12" fmla="*/ 32 w 44"/>
                <a:gd name="T13" fmla="*/ 23 h 44"/>
                <a:gd name="T14" fmla="*/ 35 w 44"/>
                <a:gd name="T15" fmla="*/ 26 h 44"/>
                <a:gd name="T16" fmla="*/ 38 w 44"/>
                <a:gd name="T17" fmla="*/ 30 h 44"/>
                <a:gd name="T18" fmla="*/ 39 w 44"/>
                <a:gd name="T19" fmla="*/ 33 h 44"/>
                <a:gd name="T20" fmla="*/ 41 w 44"/>
                <a:gd name="T21" fmla="*/ 39 h 44"/>
                <a:gd name="T22" fmla="*/ 43 w 44"/>
                <a:gd name="T23" fmla="*/ 42 h 44"/>
                <a:gd name="T24" fmla="*/ 44 w 44"/>
                <a:gd name="T25" fmla="*/ 44 h 44"/>
                <a:gd name="T26" fmla="*/ 42 w 44"/>
                <a:gd name="T27" fmla="*/ 22 h 44"/>
                <a:gd name="T28" fmla="*/ 20 w 44"/>
                <a:gd name="T29" fmla="*/ 9 h 44"/>
                <a:gd name="T30" fmla="*/ 0 w 44"/>
                <a:gd name="T31" fmla="*/ 0 h 44"/>
                <a:gd name="T32" fmla="*/ 6 w 44"/>
                <a:gd name="T33" fmla="*/ 6 h 44"/>
                <a:gd name="T34" fmla="*/ 13 w 44"/>
                <a:gd name="T35" fmla="*/ 10 h 44"/>
                <a:gd name="T36" fmla="*/ 13 w 44"/>
                <a:gd name="T37" fmla="*/ 1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4"/>
                <a:gd name="T59" fmla="*/ 44 w 4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4">
                  <a:moveTo>
                    <a:pt x="13" y="10"/>
                  </a:moveTo>
                  <a:lnTo>
                    <a:pt x="13" y="10"/>
                  </a:lnTo>
                  <a:lnTo>
                    <a:pt x="17" y="11"/>
                  </a:lnTo>
                  <a:lnTo>
                    <a:pt x="20" y="13"/>
                  </a:lnTo>
                  <a:lnTo>
                    <a:pt x="26" y="17"/>
                  </a:lnTo>
                  <a:lnTo>
                    <a:pt x="29" y="20"/>
                  </a:lnTo>
                  <a:lnTo>
                    <a:pt x="32" y="23"/>
                  </a:lnTo>
                  <a:lnTo>
                    <a:pt x="35" y="26"/>
                  </a:lnTo>
                  <a:lnTo>
                    <a:pt x="38" y="30"/>
                  </a:lnTo>
                  <a:lnTo>
                    <a:pt x="39" y="33"/>
                  </a:lnTo>
                  <a:lnTo>
                    <a:pt x="41" y="39"/>
                  </a:lnTo>
                  <a:lnTo>
                    <a:pt x="43" y="42"/>
                  </a:lnTo>
                  <a:lnTo>
                    <a:pt x="44" y="44"/>
                  </a:lnTo>
                  <a:lnTo>
                    <a:pt x="42" y="22"/>
                  </a:lnTo>
                  <a:lnTo>
                    <a:pt x="20" y="9"/>
                  </a:lnTo>
                  <a:lnTo>
                    <a:pt x="0" y="0"/>
                  </a:lnTo>
                  <a:lnTo>
                    <a:pt x="6" y="6"/>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8" name="Freeform 219"/>
            <p:cNvSpPr>
              <a:spLocks/>
            </p:cNvSpPr>
            <p:nvPr/>
          </p:nvSpPr>
          <p:spPr bwMode="auto">
            <a:xfrm flipH="1">
              <a:off x="2287" y="3221"/>
              <a:ext cx="109" cy="14"/>
            </a:xfrm>
            <a:custGeom>
              <a:avLst/>
              <a:gdLst>
                <a:gd name="T0" fmla="*/ 109 w 109"/>
                <a:gd name="T1" fmla="*/ 6 h 14"/>
                <a:gd name="T2" fmla="*/ 100 w 109"/>
                <a:gd name="T3" fmla="*/ 7 h 14"/>
                <a:gd name="T4" fmla="*/ 92 w 109"/>
                <a:gd name="T5" fmla="*/ 10 h 14"/>
                <a:gd name="T6" fmla="*/ 72 w 109"/>
                <a:gd name="T7" fmla="*/ 10 h 14"/>
                <a:gd name="T8" fmla="*/ 59 w 109"/>
                <a:gd name="T9" fmla="*/ 10 h 14"/>
                <a:gd name="T10" fmla="*/ 44 w 109"/>
                <a:gd name="T11" fmla="*/ 14 h 14"/>
                <a:gd name="T12" fmla="*/ 28 w 109"/>
                <a:gd name="T13" fmla="*/ 13 h 14"/>
                <a:gd name="T14" fmla="*/ 18 w 109"/>
                <a:gd name="T15" fmla="*/ 10 h 14"/>
                <a:gd name="T16" fmla="*/ 2 w 109"/>
                <a:gd name="T17" fmla="*/ 10 h 14"/>
                <a:gd name="T18" fmla="*/ 0 w 109"/>
                <a:gd name="T19" fmla="*/ 6 h 14"/>
                <a:gd name="T20" fmla="*/ 13 w 109"/>
                <a:gd name="T21" fmla="*/ 7 h 14"/>
                <a:gd name="T22" fmla="*/ 27 w 109"/>
                <a:gd name="T23" fmla="*/ 3 h 14"/>
                <a:gd name="T24" fmla="*/ 32 w 109"/>
                <a:gd name="T25" fmla="*/ 10 h 14"/>
                <a:gd name="T26" fmla="*/ 49 w 109"/>
                <a:gd name="T27" fmla="*/ 9 h 14"/>
                <a:gd name="T28" fmla="*/ 55 w 109"/>
                <a:gd name="T29" fmla="*/ 1 h 14"/>
                <a:gd name="T30" fmla="*/ 83 w 109"/>
                <a:gd name="T31" fmla="*/ 7 h 14"/>
                <a:gd name="T32" fmla="*/ 94 w 109"/>
                <a:gd name="T33" fmla="*/ 6 h 14"/>
                <a:gd name="T34" fmla="*/ 102 w 109"/>
                <a:gd name="T35" fmla="*/ 0 h 14"/>
                <a:gd name="T36" fmla="*/ 109 w 109"/>
                <a:gd name="T37" fmla="*/ 6 h 14"/>
                <a:gd name="T38" fmla="*/ 109 w 109"/>
                <a:gd name="T39" fmla="*/ 6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
                <a:gd name="T61" fmla="*/ 0 h 14"/>
                <a:gd name="T62" fmla="*/ 109 w 109"/>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 h="14">
                  <a:moveTo>
                    <a:pt x="109" y="6"/>
                  </a:moveTo>
                  <a:lnTo>
                    <a:pt x="100" y="7"/>
                  </a:lnTo>
                  <a:lnTo>
                    <a:pt x="92" y="10"/>
                  </a:lnTo>
                  <a:lnTo>
                    <a:pt x="72" y="10"/>
                  </a:lnTo>
                  <a:lnTo>
                    <a:pt x="59" y="10"/>
                  </a:lnTo>
                  <a:lnTo>
                    <a:pt x="44" y="14"/>
                  </a:lnTo>
                  <a:lnTo>
                    <a:pt x="28" y="13"/>
                  </a:lnTo>
                  <a:lnTo>
                    <a:pt x="18" y="10"/>
                  </a:lnTo>
                  <a:lnTo>
                    <a:pt x="2" y="10"/>
                  </a:lnTo>
                  <a:lnTo>
                    <a:pt x="0" y="6"/>
                  </a:lnTo>
                  <a:lnTo>
                    <a:pt x="13" y="7"/>
                  </a:lnTo>
                  <a:lnTo>
                    <a:pt x="27" y="3"/>
                  </a:lnTo>
                  <a:lnTo>
                    <a:pt x="32" y="10"/>
                  </a:lnTo>
                  <a:lnTo>
                    <a:pt x="49" y="9"/>
                  </a:lnTo>
                  <a:lnTo>
                    <a:pt x="55" y="1"/>
                  </a:lnTo>
                  <a:lnTo>
                    <a:pt x="83" y="7"/>
                  </a:lnTo>
                  <a:lnTo>
                    <a:pt x="94" y="6"/>
                  </a:lnTo>
                  <a:lnTo>
                    <a:pt x="102" y="0"/>
                  </a:lnTo>
                  <a:lnTo>
                    <a:pt x="10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19" name="Freeform 220"/>
            <p:cNvSpPr>
              <a:spLocks/>
            </p:cNvSpPr>
            <p:nvPr/>
          </p:nvSpPr>
          <p:spPr bwMode="auto">
            <a:xfrm flipH="1">
              <a:off x="2318" y="3245"/>
              <a:ext cx="58" cy="15"/>
            </a:xfrm>
            <a:custGeom>
              <a:avLst/>
              <a:gdLst>
                <a:gd name="T0" fmla="*/ 0 w 58"/>
                <a:gd name="T1" fmla="*/ 0 h 15"/>
                <a:gd name="T2" fmla="*/ 23 w 58"/>
                <a:gd name="T3" fmla="*/ 8 h 15"/>
                <a:gd name="T4" fmla="*/ 45 w 58"/>
                <a:gd name="T5" fmla="*/ 6 h 15"/>
                <a:gd name="T6" fmla="*/ 58 w 58"/>
                <a:gd name="T7" fmla="*/ 0 h 15"/>
                <a:gd name="T8" fmla="*/ 52 w 58"/>
                <a:gd name="T9" fmla="*/ 9 h 15"/>
                <a:gd name="T10" fmla="*/ 49 w 58"/>
                <a:gd name="T11" fmla="*/ 9 h 15"/>
                <a:gd name="T12" fmla="*/ 43 w 58"/>
                <a:gd name="T13" fmla="*/ 11 h 15"/>
                <a:gd name="T14" fmla="*/ 36 w 58"/>
                <a:gd name="T15" fmla="*/ 14 h 15"/>
                <a:gd name="T16" fmla="*/ 33 w 58"/>
                <a:gd name="T17" fmla="*/ 15 h 15"/>
                <a:gd name="T18" fmla="*/ 30 w 58"/>
                <a:gd name="T19" fmla="*/ 15 h 15"/>
                <a:gd name="T20" fmla="*/ 24 w 58"/>
                <a:gd name="T21" fmla="*/ 15 h 15"/>
                <a:gd name="T22" fmla="*/ 20 w 58"/>
                <a:gd name="T23" fmla="*/ 14 h 15"/>
                <a:gd name="T24" fmla="*/ 19 w 58"/>
                <a:gd name="T25" fmla="*/ 14 h 15"/>
                <a:gd name="T26" fmla="*/ 0 w 58"/>
                <a:gd name="T27" fmla="*/ 0 h 15"/>
                <a:gd name="T28" fmla="*/ 0 w 58"/>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15"/>
                <a:gd name="T47" fmla="*/ 58 w 58"/>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15">
                  <a:moveTo>
                    <a:pt x="0" y="0"/>
                  </a:moveTo>
                  <a:lnTo>
                    <a:pt x="23" y="8"/>
                  </a:lnTo>
                  <a:lnTo>
                    <a:pt x="45" y="6"/>
                  </a:lnTo>
                  <a:lnTo>
                    <a:pt x="58" y="0"/>
                  </a:lnTo>
                  <a:lnTo>
                    <a:pt x="52" y="9"/>
                  </a:lnTo>
                  <a:lnTo>
                    <a:pt x="49" y="9"/>
                  </a:lnTo>
                  <a:lnTo>
                    <a:pt x="43" y="11"/>
                  </a:lnTo>
                  <a:lnTo>
                    <a:pt x="36" y="14"/>
                  </a:lnTo>
                  <a:lnTo>
                    <a:pt x="33" y="15"/>
                  </a:lnTo>
                  <a:lnTo>
                    <a:pt x="30" y="15"/>
                  </a:lnTo>
                  <a:lnTo>
                    <a:pt x="24" y="15"/>
                  </a:lnTo>
                  <a:lnTo>
                    <a:pt x="20" y="14"/>
                  </a:lnTo>
                  <a:lnTo>
                    <a:pt x="19"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0" name="Freeform 221"/>
            <p:cNvSpPr>
              <a:spLocks/>
            </p:cNvSpPr>
            <p:nvPr/>
          </p:nvSpPr>
          <p:spPr bwMode="auto">
            <a:xfrm flipH="1">
              <a:off x="2388" y="3154"/>
              <a:ext cx="20" cy="34"/>
            </a:xfrm>
            <a:custGeom>
              <a:avLst/>
              <a:gdLst>
                <a:gd name="T0" fmla="*/ 19 w 20"/>
                <a:gd name="T1" fmla="*/ 9 h 34"/>
                <a:gd name="T2" fmla="*/ 17 w 20"/>
                <a:gd name="T3" fmla="*/ 13 h 34"/>
                <a:gd name="T4" fmla="*/ 8 w 20"/>
                <a:gd name="T5" fmla="*/ 23 h 34"/>
                <a:gd name="T6" fmla="*/ 0 w 20"/>
                <a:gd name="T7" fmla="*/ 34 h 34"/>
                <a:gd name="T8" fmla="*/ 9 w 20"/>
                <a:gd name="T9" fmla="*/ 10 h 34"/>
                <a:gd name="T10" fmla="*/ 20 w 20"/>
                <a:gd name="T11" fmla="*/ 0 h 34"/>
                <a:gd name="T12" fmla="*/ 19 w 20"/>
                <a:gd name="T13" fmla="*/ 9 h 34"/>
                <a:gd name="T14" fmla="*/ 19 w 20"/>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4"/>
                <a:gd name="T26" fmla="*/ 20 w 20"/>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4">
                  <a:moveTo>
                    <a:pt x="19" y="9"/>
                  </a:moveTo>
                  <a:lnTo>
                    <a:pt x="17" y="13"/>
                  </a:lnTo>
                  <a:lnTo>
                    <a:pt x="8" y="23"/>
                  </a:lnTo>
                  <a:lnTo>
                    <a:pt x="0" y="34"/>
                  </a:lnTo>
                  <a:lnTo>
                    <a:pt x="9" y="10"/>
                  </a:lnTo>
                  <a:lnTo>
                    <a:pt x="20" y="0"/>
                  </a:lnTo>
                  <a:lnTo>
                    <a:pt x="1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1" name="Freeform 222"/>
            <p:cNvSpPr>
              <a:spLocks/>
            </p:cNvSpPr>
            <p:nvPr/>
          </p:nvSpPr>
          <p:spPr bwMode="auto">
            <a:xfrm flipH="1">
              <a:off x="2151" y="3077"/>
              <a:ext cx="12" cy="22"/>
            </a:xfrm>
            <a:custGeom>
              <a:avLst/>
              <a:gdLst>
                <a:gd name="T0" fmla="*/ 12 w 12"/>
                <a:gd name="T1" fmla="*/ 0 h 22"/>
                <a:gd name="T2" fmla="*/ 1 w 12"/>
                <a:gd name="T3" fmla="*/ 6 h 22"/>
                <a:gd name="T4" fmla="*/ 1 w 12"/>
                <a:gd name="T5" fmla="*/ 13 h 22"/>
                <a:gd name="T6" fmla="*/ 0 w 12"/>
                <a:gd name="T7" fmla="*/ 22 h 22"/>
                <a:gd name="T8" fmla="*/ 7 w 12"/>
                <a:gd name="T9" fmla="*/ 14 h 22"/>
                <a:gd name="T10" fmla="*/ 12 w 12"/>
                <a:gd name="T11" fmla="*/ 0 h 22"/>
                <a:gd name="T12" fmla="*/ 12 w 12"/>
                <a:gd name="T13" fmla="*/ 0 h 22"/>
                <a:gd name="T14" fmla="*/ 0 60000 65536"/>
                <a:gd name="T15" fmla="*/ 0 60000 65536"/>
                <a:gd name="T16" fmla="*/ 0 60000 65536"/>
                <a:gd name="T17" fmla="*/ 0 60000 65536"/>
                <a:gd name="T18" fmla="*/ 0 60000 65536"/>
                <a:gd name="T19" fmla="*/ 0 60000 65536"/>
                <a:gd name="T20" fmla="*/ 0 60000 65536"/>
                <a:gd name="T21" fmla="*/ 0 w 12"/>
                <a:gd name="T22" fmla="*/ 0 h 22"/>
                <a:gd name="T23" fmla="*/ 12 w 1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2">
                  <a:moveTo>
                    <a:pt x="12" y="0"/>
                  </a:moveTo>
                  <a:lnTo>
                    <a:pt x="1" y="6"/>
                  </a:lnTo>
                  <a:lnTo>
                    <a:pt x="1" y="13"/>
                  </a:lnTo>
                  <a:lnTo>
                    <a:pt x="0" y="22"/>
                  </a:lnTo>
                  <a:lnTo>
                    <a:pt x="7" y="1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2" name="Freeform 223"/>
            <p:cNvSpPr>
              <a:spLocks/>
            </p:cNvSpPr>
            <p:nvPr/>
          </p:nvSpPr>
          <p:spPr bwMode="auto">
            <a:xfrm flipH="1">
              <a:off x="2172" y="3074"/>
              <a:ext cx="9" cy="21"/>
            </a:xfrm>
            <a:custGeom>
              <a:avLst/>
              <a:gdLst>
                <a:gd name="T0" fmla="*/ 9 w 9"/>
                <a:gd name="T1" fmla="*/ 0 h 21"/>
                <a:gd name="T2" fmla="*/ 5 w 9"/>
                <a:gd name="T3" fmla="*/ 5 h 21"/>
                <a:gd name="T4" fmla="*/ 1 w 9"/>
                <a:gd name="T5" fmla="*/ 21 h 21"/>
                <a:gd name="T6" fmla="*/ 0 w 9"/>
                <a:gd name="T7" fmla="*/ 2 h 21"/>
                <a:gd name="T8" fmla="*/ 9 w 9"/>
                <a:gd name="T9" fmla="*/ 0 h 21"/>
                <a:gd name="T10" fmla="*/ 9 w 9"/>
                <a:gd name="T11" fmla="*/ 0 h 21"/>
                <a:gd name="T12" fmla="*/ 0 60000 65536"/>
                <a:gd name="T13" fmla="*/ 0 60000 65536"/>
                <a:gd name="T14" fmla="*/ 0 60000 65536"/>
                <a:gd name="T15" fmla="*/ 0 60000 65536"/>
                <a:gd name="T16" fmla="*/ 0 60000 65536"/>
                <a:gd name="T17" fmla="*/ 0 60000 65536"/>
                <a:gd name="T18" fmla="*/ 0 w 9"/>
                <a:gd name="T19" fmla="*/ 0 h 21"/>
                <a:gd name="T20" fmla="*/ 9 w 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9" h="21">
                  <a:moveTo>
                    <a:pt x="9" y="0"/>
                  </a:moveTo>
                  <a:lnTo>
                    <a:pt x="5" y="5"/>
                  </a:lnTo>
                  <a:lnTo>
                    <a:pt x="1" y="21"/>
                  </a:lnTo>
                  <a:lnTo>
                    <a:pt x="0"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3" name="Freeform 224"/>
            <p:cNvSpPr>
              <a:spLocks/>
            </p:cNvSpPr>
            <p:nvPr/>
          </p:nvSpPr>
          <p:spPr bwMode="auto">
            <a:xfrm flipH="1">
              <a:off x="2325" y="3219"/>
              <a:ext cx="56" cy="10"/>
            </a:xfrm>
            <a:custGeom>
              <a:avLst/>
              <a:gdLst>
                <a:gd name="T0" fmla="*/ 41 w 56"/>
                <a:gd name="T1" fmla="*/ 4 h 10"/>
                <a:gd name="T2" fmla="*/ 34 w 56"/>
                <a:gd name="T3" fmla="*/ 3 h 10"/>
                <a:gd name="T4" fmla="*/ 27 w 56"/>
                <a:gd name="T5" fmla="*/ 8 h 10"/>
                <a:gd name="T6" fmla="*/ 17 w 56"/>
                <a:gd name="T7" fmla="*/ 8 h 10"/>
                <a:gd name="T8" fmla="*/ 12 w 56"/>
                <a:gd name="T9" fmla="*/ 8 h 10"/>
                <a:gd name="T10" fmla="*/ 0 w 56"/>
                <a:gd name="T11" fmla="*/ 10 h 10"/>
                <a:gd name="T12" fmla="*/ 15 w 56"/>
                <a:gd name="T13" fmla="*/ 2 h 10"/>
                <a:gd name="T14" fmla="*/ 25 w 56"/>
                <a:gd name="T15" fmla="*/ 4 h 10"/>
                <a:gd name="T16" fmla="*/ 37 w 56"/>
                <a:gd name="T17" fmla="*/ 0 h 10"/>
                <a:gd name="T18" fmla="*/ 56 w 56"/>
                <a:gd name="T19" fmla="*/ 8 h 10"/>
                <a:gd name="T20" fmla="*/ 41 w 56"/>
                <a:gd name="T21" fmla="*/ 4 h 10"/>
                <a:gd name="T22" fmla="*/ 41 w 56"/>
                <a:gd name="T23" fmla="*/ 4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0"/>
                <a:gd name="T38" fmla="*/ 56 w 5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0">
                  <a:moveTo>
                    <a:pt x="41" y="4"/>
                  </a:moveTo>
                  <a:lnTo>
                    <a:pt x="34" y="3"/>
                  </a:lnTo>
                  <a:lnTo>
                    <a:pt x="27" y="8"/>
                  </a:lnTo>
                  <a:lnTo>
                    <a:pt x="17" y="8"/>
                  </a:lnTo>
                  <a:lnTo>
                    <a:pt x="12" y="8"/>
                  </a:lnTo>
                  <a:lnTo>
                    <a:pt x="0" y="10"/>
                  </a:lnTo>
                  <a:lnTo>
                    <a:pt x="15" y="2"/>
                  </a:lnTo>
                  <a:lnTo>
                    <a:pt x="25" y="4"/>
                  </a:lnTo>
                  <a:lnTo>
                    <a:pt x="37" y="0"/>
                  </a:lnTo>
                  <a:lnTo>
                    <a:pt x="56" y="8"/>
                  </a:lnTo>
                  <a:lnTo>
                    <a:pt x="4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4" name="Freeform 225"/>
            <p:cNvSpPr>
              <a:spLocks/>
            </p:cNvSpPr>
            <p:nvPr/>
          </p:nvSpPr>
          <p:spPr bwMode="auto">
            <a:xfrm flipH="1">
              <a:off x="2176" y="3125"/>
              <a:ext cx="123" cy="220"/>
            </a:xfrm>
            <a:custGeom>
              <a:avLst/>
              <a:gdLst>
                <a:gd name="T0" fmla="*/ 115 w 123"/>
                <a:gd name="T1" fmla="*/ 0 h 220"/>
                <a:gd name="T2" fmla="*/ 115 w 123"/>
                <a:gd name="T3" fmla="*/ 52 h 220"/>
                <a:gd name="T4" fmla="*/ 114 w 123"/>
                <a:gd name="T5" fmla="*/ 53 h 220"/>
                <a:gd name="T6" fmla="*/ 113 w 123"/>
                <a:gd name="T7" fmla="*/ 57 h 220"/>
                <a:gd name="T8" fmla="*/ 110 w 123"/>
                <a:gd name="T9" fmla="*/ 62 h 220"/>
                <a:gd name="T10" fmla="*/ 108 w 123"/>
                <a:gd name="T11" fmla="*/ 69 h 220"/>
                <a:gd name="T12" fmla="*/ 107 w 123"/>
                <a:gd name="T13" fmla="*/ 72 h 220"/>
                <a:gd name="T14" fmla="*/ 106 w 123"/>
                <a:gd name="T15" fmla="*/ 76 h 220"/>
                <a:gd name="T16" fmla="*/ 105 w 123"/>
                <a:gd name="T17" fmla="*/ 80 h 220"/>
                <a:gd name="T18" fmla="*/ 104 w 123"/>
                <a:gd name="T19" fmla="*/ 84 h 220"/>
                <a:gd name="T20" fmla="*/ 103 w 123"/>
                <a:gd name="T21" fmla="*/ 87 h 220"/>
                <a:gd name="T22" fmla="*/ 102 w 123"/>
                <a:gd name="T23" fmla="*/ 92 h 220"/>
                <a:gd name="T24" fmla="*/ 100 w 123"/>
                <a:gd name="T25" fmla="*/ 96 h 220"/>
                <a:gd name="T26" fmla="*/ 100 w 123"/>
                <a:gd name="T27" fmla="*/ 99 h 220"/>
                <a:gd name="T28" fmla="*/ 99 w 123"/>
                <a:gd name="T29" fmla="*/ 104 h 220"/>
                <a:gd name="T30" fmla="*/ 97 w 123"/>
                <a:gd name="T31" fmla="*/ 107 h 220"/>
                <a:gd name="T32" fmla="*/ 95 w 123"/>
                <a:gd name="T33" fmla="*/ 112 h 220"/>
                <a:gd name="T34" fmla="*/ 94 w 123"/>
                <a:gd name="T35" fmla="*/ 115 h 220"/>
                <a:gd name="T36" fmla="*/ 91 w 123"/>
                <a:gd name="T37" fmla="*/ 119 h 220"/>
                <a:gd name="T38" fmla="*/ 88 w 123"/>
                <a:gd name="T39" fmla="*/ 124 h 220"/>
                <a:gd name="T40" fmla="*/ 85 w 123"/>
                <a:gd name="T41" fmla="*/ 128 h 220"/>
                <a:gd name="T42" fmla="*/ 83 w 123"/>
                <a:gd name="T43" fmla="*/ 131 h 220"/>
                <a:gd name="T44" fmla="*/ 77 w 123"/>
                <a:gd name="T45" fmla="*/ 138 h 220"/>
                <a:gd name="T46" fmla="*/ 73 w 123"/>
                <a:gd name="T47" fmla="*/ 143 h 220"/>
                <a:gd name="T48" fmla="*/ 70 w 123"/>
                <a:gd name="T49" fmla="*/ 147 h 220"/>
                <a:gd name="T50" fmla="*/ 70 w 123"/>
                <a:gd name="T51" fmla="*/ 149 h 220"/>
                <a:gd name="T52" fmla="*/ 32 w 123"/>
                <a:gd name="T53" fmla="*/ 192 h 220"/>
                <a:gd name="T54" fmla="*/ 30 w 123"/>
                <a:gd name="T55" fmla="*/ 193 h 220"/>
                <a:gd name="T56" fmla="*/ 27 w 123"/>
                <a:gd name="T57" fmla="*/ 196 h 220"/>
                <a:gd name="T58" fmla="*/ 20 w 123"/>
                <a:gd name="T59" fmla="*/ 201 h 220"/>
                <a:gd name="T60" fmla="*/ 15 w 123"/>
                <a:gd name="T61" fmla="*/ 207 h 220"/>
                <a:gd name="T62" fmla="*/ 8 w 123"/>
                <a:gd name="T63" fmla="*/ 212 h 220"/>
                <a:gd name="T64" fmla="*/ 3 w 123"/>
                <a:gd name="T65" fmla="*/ 217 h 220"/>
                <a:gd name="T66" fmla="*/ 0 w 123"/>
                <a:gd name="T67" fmla="*/ 219 h 220"/>
                <a:gd name="T68" fmla="*/ 0 w 123"/>
                <a:gd name="T69" fmla="*/ 220 h 220"/>
                <a:gd name="T70" fmla="*/ 3 w 123"/>
                <a:gd name="T71" fmla="*/ 218 h 220"/>
                <a:gd name="T72" fmla="*/ 9 w 123"/>
                <a:gd name="T73" fmla="*/ 214 h 220"/>
                <a:gd name="T74" fmla="*/ 12 w 123"/>
                <a:gd name="T75" fmla="*/ 212 h 220"/>
                <a:gd name="T76" fmla="*/ 16 w 123"/>
                <a:gd name="T77" fmla="*/ 208 h 220"/>
                <a:gd name="T78" fmla="*/ 19 w 123"/>
                <a:gd name="T79" fmla="*/ 206 h 220"/>
                <a:gd name="T80" fmla="*/ 23 w 123"/>
                <a:gd name="T81" fmla="*/ 204 h 220"/>
                <a:gd name="T82" fmla="*/ 30 w 123"/>
                <a:gd name="T83" fmla="*/ 197 h 220"/>
                <a:gd name="T84" fmla="*/ 38 w 123"/>
                <a:gd name="T85" fmla="*/ 193 h 220"/>
                <a:gd name="T86" fmla="*/ 41 w 123"/>
                <a:gd name="T87" fmla="*/ 190 h 220"/>
                <a:gd name="T88" fmla="*/ 43 w 123"/>
                <a:gd name="T89" fmla="*/ 190 h 220"/>
                <a:gd name="T90" fmla="*/ 88 w 123"/>
                <a:gd name="T91" fmla="*/ 137 h 220"/>
                <a:gd name="T92" fmla="*/ 110 w 123"/>
                <a:gd name="T93" fmla="*/ 94 h 220"/>
                <a:gd name="T94" fmla="*/ 123 w 123"/>
                <a:gd name="T95" fmla="*/ 47 h 220"/>
                <a:gd name="T96" fmla="*/ 121 w 123"/>
                <a:gd name="T97" fmla="*/ 0 h 220"/>
                <a:gd name="T98" fmla="*/ 115 w 123"/>
                <a:gd name="T99" fmla="*/ 0 h 220"/>
                <a:gd name="T100" fmla="*/ 115 w 123"/>
                <a:gd name="T101" fmla="*/ 0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3"/>
                <a:gd name="T154" fmla="*/ 0 h 220"/>
                <a:gd name="T155" fmla="*/ 123 w 123"/>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3" h="220">
                  <a:moveTo>
                    <a:pt x="115" y="0"/>
                  </a:moveTo>
                  <a:lnTo>
                    <a:pt x="115" y="52"/>
                  </a:lnTo>
                  <a:lnTo>
                    <a:pt x="114" y="53"/>
                  </a:lnTo>
                  <a:lnTo>
                    <a:pt x="113" y="57"/>
                  </a:lnTo>
                  <a:lnTo>
                    <a:pt x="110" y="62"/>
                  </a:lnTo>
                  <a:lnTo>
                    <a:pt x="108" y="69"/>
                  </a:lnTo>
                  <a:lnTo>
                    <a:pt x="107" y="72"/>
                  </a:lnTo>
                  <a:lnTo>
                    <a:pt x="106" y="76"/>
                  </a:lnTo>
                  <a:lnTo>
                    <a:pt x="105" y="80"/>
                  </a:lnTo>
                  <a:lnTo>
                    <a:pt x="104" y="84"/>
                  </a:lnTo>
                  <a:lnTo>
                    <a:pt x="103" y="87"/>
                  </a:lnTo>
                  <a:lnTo>
                    <a:pt x="102" y="92"/>
                  </a:lnTo>
                  <a:lnTo>
                    <a:pt x="100" y="96"/>
                  </a:lnTo>
                  <a:lnTo>
                    <a:pt x="100" y="99"/>
                  </a:lnTo>
                  <a:lnTo>
                    <a:pt x="99" y="104"/>
                  </a:lnTo>
                  <a:lnTo>
                    <a:pt x="97" y="107"/>
                  </a:lnTo>
                  <a:lnTo>
                    <a:pt x="95" y="112"/>
                  </a:lnTo>
                  <a:lnTo>
                    <a:pt x="94" y="115"/>
                  </a:lnTo>
                  <a:lnTo>
                    <a:pt x="91" y="119"/>
                  </a:lnTo>
                  <a:lnTo>
                    <a:pt x="88" y="124"/>
                  </a:lnTo>
                  <a:lnTo>
                    <a:pt x="85" y="128"/>
                  </a:lnTo>
                  <a:lnTo>
                    <a:pt x="83" y="131"/>
                  </a:lnTo>
                  <a:lnTo>
                    <a:pt x="77" y="138"/>
                  </a:lnTo>
                  <a:lnTo>
                    <a:pt x="73" y="143"/>
                  </a:lnTo>
                  <a:lnTo>
                    <a:pt x="70" y="147"/>
                  </a:lnTo>
                  <a:lnTo>
                    <a:pt x="70" y="149"/>
                  </a:lnTo>
                  <a:lnTo>
                    <a:pt x="32" y="192"/>
                  </a:lnTo>
                  <a:lnTo>
                    <a:pt x="30" y="193"/>
                  </a:lnTo>
                  <a:lnTo>
                    <a:pt x="27" y="196"/>
                  </a:lnTo>
                  <a:lnTo>
                    <a:pt x="20" y="201"/>
                  </a:lnTo>
                  <a:lnTo>
                    <a:pt x="15" y="207"/>
                  </a:lnTo>
                  <a:lnTo>
                    <a:pt x="8" y="212"/>
                  </a:lnTo>
                  <a:lnTo>
                    <a:pt x="3" y="217"/>
                  </a:lnTo>
                  <a:lnTo>
                    <a:pt x="0" y="219"/>
                  </a:lnTo>
                  <a:lnTo>
                    <a:pt x="0" y="220"/>
                  </a:lnTo>
                  <a:lnTo>
                    <a:pt x="3" y="218"/>
                  </a:lnTo>
                  <a:lnTo>
                    <a:pt x="9" y="214"/>
                  </a:lnTo>
                  <a:lnTo>
                    <a:pt x="12" y="212"/>
                  </a:lnTo>
                  <a:lnTo>
                    <a:pt x="16" y="208"/>
                  </a:lnTo>
                  <a:lnTo>
                    <a:pt x="19" y="206"/>
                  </a:lnTo>
                  <a:lnTo>
                    <a:pt x="23" y="204"/>
                  </a:lnTo>
                  <a:lnTo>
                    <a:pt x="30" y="197"/>
                  </a:lnTo>
                  <a:lnTo>
                    <a:pt x="38" y="193"/>
                  </a:lnTo>
                  <a:lnTo>
                    <a:pt x="41" y="190"/>
                  </a:lnTo>
                  <a:lnTo>
                    <a:pt x="43" y="190"/>
                  </a:lnTo>
                  <a:lnTo>
                    <a:pt x="88" y="137"/>
                  </a:lnTo>
                  <a:lnTo>
                    <a:pt x="110" y="94"/>
                  </a:lnTo>
                  <a:lnTo>
                    <a:pt x="123" y="47"/>
                  </a:lnTo>
                  <a:lnTo>
                    <a:pt x="121" y="0"/>
                  </a:lnTo>
                  <a:lnTo>
                    <a:pt x="1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5" name="Freeform 226"/>
            <p:cNvSpPr>
              <a:spLocks/>
            </p:cNvSpPr>
            <p:nvPr/>
          </p:nvSpPr>
          <p:spPr bwMode="auto">
            <a:xfrm flipH="1">
              <a:off x="1756" y="3122"/>
              <a:ext cx="522" cy="871"/>
            </a:xfrm>
            <a:custGeom>
              <a:avLst/>
              <a:gdLst>
                <a:gd name="T0" fmla="*/ 141 w 522"/>
                <a:gd name="T1" fmla="*/ 7 h 871"/>
                <a:gd name="T2" fmla="*/ 165 w 522"/>
                <a:gd name="T3" fmla="*/ 25 h 871"/>
                <a:gd name="T4" fmla="*/ 184 w 522"/>
                <a:gd name="T5" fmla="*/ 49 h 871"/>
                <a:gd name="T6" fmla="*/ 201 w 522"/>
                <a:gd name="T7" fmla="*/ 46 h 871"/>
                <a:gd name="T8" fmla="*/ 225 w 522"/>
                <a:gd name="T9" fmla="*/ 49 h 871"/>
                <a:gd name="T10" fmla="*/ 249 w 522"/>
                <a:gd name="T11" fmla="*/ 58 h 871"/>
                <a:gd name="T12" fmla="*/ 271 w 522"/>
                <a:gd name="T13" fmla="*/ 72 h 871"/>
                <a:gd name="T14" fmla="*/ 425 w 522"/>
                <a:gd name="T15" fmla="*/ 254 h 871"/>
                <a:gd name="T16" fmla="*/ 444 w 522"/>
                <a:gd name="T17" fmla="*/ 332 h 871"/>
                <a:gd name="T18" fmla="*/ 451 w 522"/>
                <a:gd name="T19" fmla="*/ 353 h 871"/>
                <a:gd name="T20" fmla="*/ 450 w 522"/>
                <a:gd name="T21" fmla="*/ 374 h 871"/>
                <a:gd name="T22" fmla="*/ 471 w 522"/>
                <a:gd name="T23" fmla="*/ 463 h 871"/>
                <a:gd name="T24" fmla="*/ 507 w 522"/>
                <a:gd name="T25" fmla="*/ 646 h 871"/>
                <a:gd name="T26" fmla="*/ 500 w 522"/>
                <a:gd name="T27" fmla="*/ 725 h 871"/>
                <a:gd name="T28" fmla="*/ 493 w 522"/>
                <a:gd name="T29" fmla="*/ 748 h 871"/>
                <a:gd name="T30" fmla="*/ 482 w 522"/>
                <a:gd name="T31" fmla="*/ 772 h 871"/>
                <a:gd name="T32" fmla="*/ 473 w 522"/>
                <a:gd name="T33" fmla="*/ 782 h 871"/>
                <a:gd name="T34" fmla="*/ 448 w 522"/>
                <a:gd name="T35" fmla="*/ 791 h 871"/>
                <a:gd name="T36" fmla="*/ 420 w 522"/>
                <a:gd name="T37" fmla="*/ 802 h 871"/>
                <a:gd name="T38" fmla="*/ 260 w 522"/>
                <a:gd name="T39" fmla="*/ 817 h 871"/>
                <a:gd name="T40" fmla="*/ 227 w 522"/>
                <a:gd name="T41" fmla="*/ 823 h 871"/>
                <a:gd name="T42" fmla="*/ 204 w 522"/>
                <a:gd name="T43" fmla="*/ 822 h 871"/>
                <a:gd name="T44" fmla="*/ 189 w 522"/>
                <a:gd name="T45" fmla="*/ 821 h 871"/>
                <a:gd name="T46" fmla="*/ 205 w 522"/>
                <a:gd name="T47" fmla="*/ 805 h 871"/>
                <a:gd name="T48" fmla="*/ 181 w 522"/>
                <a:gd name="T49" fmla="*/ 820 h 871"/>
                <a:gd name="T50" fmla="*/ 157 w 522"/>
                <a:gd name="T51" fmla="*/ 824 h 871"/>
                <a:gd name="T52" fmla="*/ 153 w 522"/>
                <a:gd name="T53" fmla="*/ 812 h 871"/>
                <a:gd name="T54" fmla="*/ 104 w 522"/>
                <a:gd name="T55" fmla="*/ 826 h 871"/>
                <a:gd name="T56" fmla="*/ 107 w 522"/>
                <a:gd name="T57" fmla="*/ 795 h 871"/>
                <a:gd name="T58" fmla="*/ 103 w 522"/>
                <a:gd name="T59" fmla="*/ 770 h 871"/>
                <a:gd name="T60" fmla="*/ 85 w 522"/>
                <a:gd name="T61" fmla="*/ 743 h 871"/>
                <a:gd name="T62" fmla="*/ 56 w 522"/>
                <a:gd name="T63" fmla="*/ 724 h 871"/>
                <a:gd name="T64" fmla="*/ 55 w 522"/>
                <a:gd name="T65" fmla="*/ 729 h 871"/>
                <a:gd name="T66" fmla="*/ 87 w 522"/>
                <a:gd name="T67" fmla="*/ 842 h 871"/>
                <a:gd name="T68" fmla="*/ 41 w 522"/>
                <a:gd name="T69" fmla="*/ 854 h 871"/>
                <a:gd name="T70" fmla="*/ 52 w 522"/>
                <a:gd name="T71" fmla="*/ 850 h 871"/>
                <a:gd name="T72" fmla="*/ 73 w 522"/>
                <a:gd name="T73" fmla="*/ 853 h 871"/>
                <a:gd name="T74" fmla="*/ 97 w 522"/>
                <a:gd name="T75" fmla="*/ 845 h 871"/>
                <a:gd name="T76" fmla="*/ 162 w 522"/>
                <a:gd name="T77" fmla="*/ 832 h 871"/>
                <a:gd name="T78" fmla="*/ 487 w 522"/>
                <a:gd name="T79" fmla="*/ 783 h 871"/>
                <a:gd name="T80" fmla="*/ 520 w 522"/>
                <a:gd name="T81" fmla="*/ 707 h 871"/>
                <a:gd name="T82" fmla="*/ 521 w 522"/>
                <a:gd name="T83" fmla="*/ 688 h 871"/>
                <a:gd name="T84" fmla="*/ 518 w 522"/>
                <a:gd name="T85" fmla="*/ 663 h 871"/>
                <a:gd name="T86" fmla="*/ 516 w 522"/>
                <a:gd name="T87" fmla="*/ 644 h 871"/>
                <a:gd name="T88" fmla="*/ 513 w 522"/>
                <a:gd name="T89" fmla="*/ 572 h 871"/>
                <a:gd name="T90" fmla="*/ 457 w 522"/>
                <a:gd name="T91" fmla="*/ 387 h 871"/>
                <a:gd name="T92" fmla="*/ 416 w 522"/>
                <a:gd name="T93" fmla="*/ 183 h 871"/>
                <a:gd name="T94" fmla="*/ 286 w 522"/>
                <a:gd name="T95" fmla="*/ 78 h 871"/>
                <a:gd name="T96" fmla="*/ 263 w 522"/>
                <a:gd name="T97" fmla="*/ 58 h 871"/>
                <a:gd name="T98" fmla="*/ 238 w 522"/>
                <a:gd name="T99" fmla="*/ 44 h 871"/>
                <a:gd name="T100" fmla="*/ 213 w 522"/>
                <a:gd name="T101" fmla="*/ 43 h 871"/>
                <a:gd name="T102" fmla="*/ 190 w 522"/>
                <a:gd name="T103" fmla="*/ 43 h 871"/>
                <a:gd name="T104" fmla="*/ 116 w 522"/>
                <a:gd name="T105" fmla="*/ 6 h 8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2"/>
                <a:gd name="T160" fmla="*/ 0 h 871"/>
                <a:gd name="T161" fmla="*/ 522 w 522"/>
                <a:gd name="T162" fmla="*/ 871 h 8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2" h="871">
                  <a:moveTo>
                    <a:pt x="116" y="6"/>
                  </a:moveTo>
                  <a:lnTo>
                    <a:pt x="122" y="6"/>
                  </a:lnTo>
                  <a:lnTo>
                    <a:pt x="129" y="6"/>
                  </a:lnTo>
                  <a:lnTo>
                    <a:pt x="135" y="6"/>
                  </a:lnTo>
                  <a:lnTo>
                    <a:pt x="141" y="7"/>
                  </a:lnTo>
                  <a:lnTo>
                    <a:pt x="146" y="8"/>
                  </a:lnTo>
                  <a:lnTo>
                    <a:pt x="150" y="11"/>
                  </a:lnTo>
                  <a:lnTo>
                    <a:pt x="154" y="13"/>
                  </a:lnTo>
                  <a:lnTo>
                    <a:pt x="160" y="19"/>
                  </a:lnTo>
                  <a:lnTo>
                    <a:pt x="165" y="25"/>
                  </a:lnTo>
                  <a:lnTo>
                    <a:pt x="171" y="32"/>
                  </a:lnTo>
                  <a:lnTo>
                    <a:pt x="175" y="38"/>
                  </a:lnTo>
                  <a:lnTo>
                    <a:pt x="181" y="43"/>
                  </a:lnTo>
                  <a:lnTo>
                    <a:pt x="183" y="46"/>
                  </a:lnTo>
                  <a:lnTo>
                    <a:pt x="184" y="49"/>
                  </a:lnTo>
                  <a:lnTo>
                    <a:pt x="186" y="47"/>
                  </a:lnTo>
                  <a:lnTo>
                    <a:pt x="190" y="47"/>
                  </a:lnTo>
                  <a:lnTo>
                    <a:pt x="193" y="46"/>
                  </a:lnTo>
                  <a:lnTo>
                    <a:pt x="197" y="46"/>
                  </a:lnTo>
                  <a:lnTo>
                    <a:pt x="201" y="46"/>
                  </a:lnTo>
                  <a:lnTo>
                    <a:pt x="206" y="47"/>
                  </a:lnTo>
                  <a:lnTo>
                    <a:pt x="209" y="47"/>
                  </a:lnTo>
                  <a:lnTo>
                    <a:pt x="215" y="47"/>
                  </a:lnTo>
                  <a:lnTo>
                    <a:pt x="219" y="49"/>
                  </a:lnTo>
                  <a:lnTo>
                    <a:pt x="225" y="49"/>
                  </a:lnTo>
                  <a:lnTo>
                    <a:pt x="229" y="50"/>
                  </a:lnTo>
                  <a:lnTo>
                    <a:pt x="235" y="51"/>
                  </a:lnTo>
                  <a:lnTo>
                    <a:pt x="238" y="53"/>
                  </a:lnTo>
                  <a:lnTo>
                    <a:pt x="244" y="55"/>
                  </a:lnTo>
                  <a:lnTo>
                    <a:pt x="249" y="58"/>
                  </a:lnTo>
                  <a:lnTo>
                    <a:pt x="256" y="61"/>
                  </a:lnTo>
                  <a:lnTo>
                    <a:pt x="260" y="64"/>
                  </a:lnTo>
                  <a:lnTo>
                    <a:pt x="265" y="66"/>
                  </a:lnTo>
                  <a:lnTo>
                    <a:pt x="269" y="69"/>
                  </a:lnTo>
                  <a:lnTo>
                    <a:pt x="271" y="72"/>
                  </a:lnTo>
                  <a:lnTo>
                    <a:pt x="293" y="99"/>
                  </a:lnTo>
                  <a:lnTo>
                    <a:pt x="330" y="116"/>
                  </a:lnTo>
                  <a:lnTo>
                    <a:pt x="409" y="187"/>
                  </a:lnTo>
                  <a:lnTo>
                    <a:pt x="429" y="215"/>
                  </a:lnTo>
                  <a:lnTo>
                    <a:pt x="425" y="254"/>
                  </a:lnTo>
                  <a:lnTo>
                    <a:pt x="430" y="319"/>
                  </a:lnTo>
                  <a:lnTo>
                    <a:pt x="433" y="321"/>
                  </a:lnTo>
                  <a:lnTo>
                    <a:pt x="436" y="325"/>
                  </a:lnTo>
                  <a:lnTo>
                    <a:pt x="441" y="328"/>
                  </a:lnTo>
                  <a:lnTo>
                    <a:pt x="444" y="332"/>
                  </a:lnTo>
                  <a:lnTo>
                    <a:pt x="448" y="337"/>
                  </a:lnTo>
                  <a:lnTo>
                    <a:pt x="450" y="340"/>
                  </a:lnTo>
                  <a:lnTo>
                    <a:pt x="452" y="344"/>
                  </a:lnTo>
                  <a:lnTo>
                    <a:pt x="451" y="348"/>
                  </a:lnTo>
                  <a:lnTo>
                    <a:pt x="451" y="353"/>
                  </a:lnTo>
                  <a:lnTo>
                    <a:pt x="450" y="355"/>
                  </a:lnTo>
                  <a:lnTo>
                    <a:pt x="450" y="360"/>
                  </a:lnTo>
                  <a:lnTo>
                    <a:pt x="450" y="363"/>
                  </a:lnTo>
                  <a:lnTo>
                    <a:pt x="450" y="368"/>
                  </a:lnTo>
                  <a:lnTo>
                    <a:pt x="450" y="374"/>
                  </a:lnTo>
                  <a:lnTo>
                    <a:pt x="450" y="380"/>
                  </a:lnTo>
                  <a:lnTo>
                    <a:pt x="450" y="384"/>
                  </a:lnTo>
                  <a:lnTo>
                    <a:pt x="450" y="385"/>
                  </a:lnTo>
                  <a:lnTo>
                    <a:pt x="467" y="430"/>
                  </a:lnTo>
                  <a:lnTo>
                    <a:pt x="471" y="463"/>
                  </a:lnTo>
                  <a:lnTo>
                    <a:pt x="509" y="536"/>
                  </a:lnTo>
                  <a:lnTo>
                    <a:pt x="505" y="584"/>
                  </a:lnTo>
                  <a:lnTo>
                    <a:pt x="504" y="618"/>
                  </a:lnTo>
                  <a:lnTo>
                    <a:pt x="488" y="597"/>
                  </a:lnTo>
                  <a:lnTo>
                    <a:pt x="507" y="646"/>
                  </a:lnTo>
                  <a:lnTo>
                    <a:pt x="515" y="695"/>
                  </a:lnTo>
                  <a:lnTo>
                    <a:pt x="503" y="721"/>
                  </a:lnTo>
                  <a:lnTo>
                    <a:pt x="502" y="721"/>
                  </a:lnTo>
                  <a:lnTo>
                    <a:pt x="502" y="723"/>
                  </a:lnTo>
                  <a:lnTo>
                    <a:pt x="500" y="725"/>
                  </a:lnTo>
                  <a:lnTo>
                    <a:pt x="499" y="729"/>
                  </a:lnTo>
                  <a:lnTo>
                    <a:pt x="497" y="733"/>
                  </a:lnTo>
                  <a:lnTo>
                    <a:pt x="496" y="737"/>
                  </a:lnTo>
                  <a:lnTo>
                    <a:pt x="494" y="743"/>
                  </a:lnTo>
                  <a:lnTo>
                    <a:pt x="493" y="748"/>
                  </a:lnTo>
                  <a:lnTo>
                    <a:pt x="489" y="754"/>
                  </a:lnTo>
                  <a:lnTo>
                    <a:pt x="487" y="759"/>
                  </a:lnTo>
                  <a:lnTo>
                    <a:pt x="485" y="764"/>
                  </a:lnTo>
                  <a:lnTo>
                    <a:pt x="484" y="769"/>
                  </a:lnTo>
                  <a:lnTo>
                    <a:pt x="482" y="772"/>
                  </a:lnTo>
                  <a:lnTo>
                    <a:pt x="479" y="777"/>
                  </a:lnTo>
                  <a:lnTo>
                    <a:pt x="478" y="779"/>
                  </a:lnTo>
                  <a:lnTo>
                    <a:pt x="477" y="781"/>
                  </a:lnTo>
                  <a:lnTo>
                    <a:pt x="476" y="781"/>
                  </a:lnTo>
                  <a:lnTo>
                    <a:pt x="473" y="782"/>
                  </a:lnTo>
                  <a:lnTo>
                    <a:pt x="468" y="784"/>
                  </a:lnTo>
                  <a:lnTo>
                    <a:pt x="464" y="786"/>
                  </a:lnTo>
                  <a:lnTo>
                    <a:pt x="459" y="788"/>
                  </a:lnTo>
                  <a:lnTo>
                    <a:pt x="453" y="790"/>
                  </a:lnTo>
                  <a:lnTo>
                    <a:pt x="448" y="791"/>
                  </a:lnTo>
                  <a:lnTo>
                    <a:pt x="442" y="794"/>
                  </a:lnTo>
                  <a:lnTo>
                    <a:pt x="436" y="795"/>
                  </a:lnTo>
                  <a:lnTo>
                    <a:pt x="430" y="798"/>
                  </a:lnTo>
                  <a:lnTo>
                    <a:pt x="424" y="800"/>
                  </a:lnTo>
                  <a:lnTo>
                    <a:pt x="420" y="802"/>
                  </a:lnTo>
                  <a:lnTo>
                    <a:pt x="417" y="802"/>
                  </a:lnTo>
                  <a:lnTo>
                    <a:pt x="413" y="804"/>
                  </a:lnTo>
                  <a:lnTo>
                    <a:pt x="411" y="804"/>
                  </a:lnTo>
                  <a:lnTo>
                    <a:pt x="411" y="805"/>
                  </a:lnTo>
                  <a:lnTo>
                    <a:pt x="260" y="817"/>
                  </a:lnTo>
                  <a:lnTo>
                    <a:pt x="236" y="823"/>
                  </a:lnTo>
                  <a:lnTo>
                    <a:pt x="235" y="823"/>
                  </a:lnTo>
                  <a:lnTo>
                    <a:pt x="234" y="823"/>
                  </a:lnTo>
                  <a:lnTo>
                    <a:pt x="230" y="823"/>
                  </a:lnTo>
                  <a:lnTo>
                    <a:pt x="227" y="823"/>
                  </a:lnTo>
                  <a:lnTo>
                    <a:pt x="223" y="823"/>
                  </a:lnTo>
                  <a:lnTo>
                    <a:pt x="218" y="823"/>
                  </a:lnTo>
                  <a:lnTo>
                    <a:pt x="214" y="823"/>
                  </a:lnTo>
                  <a:lnTo>
                    <a:pt x="209" y="823"/>
                  </a:lnTo>
                  <a:lnTo>
                    <a:pt x="204" y="822"/>
                  </a:lnTo>
                  <a:lnTo>
                    <a:pt x="200" y="822"/>
                  </a:lnTo>
                  <a:lnTo>
                    <a:pt x="195" y="822"/>
                  </a:lnTo>
                  <a:lnTo>
                    <a:pt x="193" y="822"/>
                  </a:lnTo>
                  <a:lnTo>
                    <a:pt x="187" y="821"/>
                  </a:lnTo>
                  <a:lnTo>
                    <a:pt x="189" y="821"/>
                  </a:lnTo>
                  <a:lnTo>
                    <a:pt x="193" y="817"/>
                  </a:lnTo>
                  <a:lnTo>
                    <a:pt x="200" y="812"/>
                  </a:lnTo>
                  <a:lnTo>
                    <a:pt x="204" y="808"/>
                  </a:lnTo>
                  <a:lnTo>
                    <a:pt x="206" y="805"/>
                  </a:lnTo>
                  <a:lnTo>
                    <a:pt x="205" y="805"/>
                  </a:lnTo>
                  <a:lnTo>
                    <a:pt x="202" y="808"/>
                  </a:lnTo>
                  <a:lnTo>
                    <a:pt x="197" y="810"/>
                  </a:lnTo>
                  <a:lnTo>
                    <a:pt x="192" y="814"/>
                  </a:lnTo>
                  <a:lnTo>
                    <a:pt x="186" y="817"/>
                  </a:lnTo>
                  <a:lnTo>
                    <a:pt x="181" y="820"/>
                  </a:lnTo>
                  <a:lnTo>
                    <a:pt x="175" y="822"/>
                  </a:lnTo>
                  <a:lnTo>
                    <a:pt x="171" y="823"/>
                  </a:lnTo>
                  <a:lnTo>
                    <a:pt x="167" y="823"/>
                  </a:lnTo>
                  <a:lnTo>
                    <a:pt x="162" y="823"/>
                  </a:lnTo>
                  <a:lnTo>
                    <a:pt x="157" y="824"/>
                  </a:lnTo>
                  <a:lnTo>
                    <a:pt x="151" y="825"/>
                  </a:lnTo>
                  <a:lnTo>
                    <a:pt x="146" y="825"/>
                  </a:lnTo>
                  <a:lnTo>
                    <a:pt x="141" y="825"/>
                  </a:lnTo>
                  <a:lnTo>
                    <a:pt x="153" y="812"/>
                  </a:lnTo>
                  <a:lnTo>
                    <a:pt x="143" y="817"/>
                  </a:lnTo>
                  <a:lnTo>
                    <a:pt x="137" y="821"/>
                  </a:lnTo>
                  <a:lnTo>
                    <a:pt x="130" y="828"/>
                  </a:lnTo>
                  <a:lnTo>
                    <a:pt x="104" y="828"/>
                  </a:lnTo>
                  <a:lnTo>
                    <a:pt x="104" y="826"/>
                  </a:lnTo>
                  <a:lnTo>
                    <a:pt x="104" y="823"/>
                  </a:lnTo>
                  <a:lnTo>
                    <a:pt x="105" y="816"/>
                  </a:lnTo>
                  <a:lnTo>
                    <a:pt x="106" y="810"/>
                  </a:lnTo>
                  <a:lnTo>
                    <a:pt x="106" y="802"/>
                  </a:lnTo>
                  <a:lnTo>
                    <a:pt x="107" y="795"/>
                  </a:lnTo>
                  <a:lnTo>
                    <a:pt x="108" y="790"/>
                  </a:lnTo>
                  <a:lnTo>
                    <a:pt x="108" y="786"/>
                  </a:lnTo>
                  <a:lnTo>
                    <a:pt x="107" y="781"/>
                  </a:lnTo>
                  <a:lnTo>
                    <a:pt x="106" y="777"/>
                  </a:lnTo>
                  <a:lnTo>
                    <a:pt x="103" y="770"/>
                  </a:lnTo>
                  <a:lnTo>
                    <a:pt x="99" y="765"/>
                  </a:lnTo>
                  <a:lnTo>
                    <a:pt x="95" y="758"/>
                  </a:lnTo>
                  <a:lnTo>
                    <a:pt x="92" y="751"/>
                  </a:lnTo>
                  <a:lnTo>
                    <a:pt x="87" y="747"/>
                  </a:lnTo>
                  <a:lnTo>
                    <a:pt x="85" y="743"/>
                  </a:lnTo>
                  <a:lnTo>
                    <a:pt x="79" y="739"/>
                  </a:lnTo>
                  <a:lnTo>
                    <a:pt x="74" y="735"/>
                  </a:lnTo>
                  <a:lnTo>
                    <a:pt x="68" y="731"/>
                  </a:lnTo>
                  <a:lnTo>
                    <a:pt x="62" y="728"/>
                  </a:lnTo>
                  <a:lnTo>
                    <a:pt x="56" y="724"/>
                  </a:lnTo>
                  <a:lnTo>
                    <a:pt x="52" y="723"/>
                  </a:lnTo>
                  <a:lnTo>
                    <a:pt x="49" y="721"/>
                  </a:lnTo>
                  <a:lnTo>
                    <a:pt x="20" y="718"/>
                  </a:lnTo>
                  <a:lnTo>
                    <a:pt x="55" y="729"/>
                  </a:lnTo>
                  <a:lnTo>
                    <a:pt x="82" y="750"/>
                  </a:lnTo>
                  <a:lnTo>
                    <a:pt x="100" y="783"/>
                  </a:lnTo>
                  <a:lnTo>
                    <a:pt x="100" y="808"/>
                  </a:lnTo>
                  <a:lnTo>
                    <a:pt x="100" y="827"/>
                  </a:lnTo>
                  <a:lnTo>
                    <a:pt x="87" y="842"/>
                  </a:lnTo>
                  <a:lnTo>
                    <a:pt x="64" y="845"/>
                  </a:lnTo>
                  <a:lnTo>
                    <a:pt x="57" y="838"/>
                  </a:lnTo>
                  <a:lnTo>
                    <a:pt x="67" y="823"/>
                  </a:lnTo>
                  <a:lnTo>
                    <a:pt x="51" y="835"/>
                  </a:lnTo>
                  <a:lnTo>
                    <a:pt x="41" y="854"/>
                  </a:lnTo>
                  <a:lnTo>
                    <a:pt x="30" y="865"/>
                  </a:lnTo>
                  <a:lnTo>
                    <a:pt x="17" y="868"/>
                  </a:lnTo>
                  <a:lnTo>
                    <a:pt x="0" y="868"/>
                  </a:lnTo>
                  <a:lnTo>
                    <a:pt x="32" y="871"/>
                  </a:lnTo>
                  <a:lnTo>
                    <a:pt x="52" y="850"/>
                  </a:lnTo>
                  <a:lnTo>
                    <a:pt x="54" y="850"/>
                  </a:lnTo>
                  <a:lnTo>
                    <a:pt x="61" y="853"/>
                  </a:lnTo>
                  <a:lnTo>
                    <a:pt x="64" y="853"/>
                  </a:lnTo>
                  <a:lnTo>
                    <a:pt x="68" y="853"/>
                  </a:lnTo>
                  <a:lnTo>
                    <a:pt x="73" y="853"/>
                  </a:lnTo>
                  <a:lnTo>
                    <a:pt x="77" y="854"/>
                  </a:lnTo>
                  <a:lnTo>
                    <a:pt x="81" y="852"/>
                  </a:lnTo>
                  <a:lnTo>
                    <a:pt x="86" y="850"/>
                  </a:lnTo>
                  <a:lnTo>
                    <a:pt x="92" y="847"/>
                  </a:lnTo>
                  <a:lnTo>
                    <a:pt x="97" y="845"/>
                  </a:lnTo>
                  <a:lnTo>
                    <a:pt x="100" y="842"/>
                  </a:lnTo>
                  <a:lnTo>
                    <a:pt x="105" y="839"/>
                  </a:lnTo>
                  <a:lnTo>
                    <a:pt x="108" y="838"/>
                  </a:lnTo>
                  <a:lnTo>
                    <a:pt x="109" y="838"/>
                  </a:lnTo>
                  <a:lnTo>
                    <a:pt x="162" y="832"/>
                  </a:lnTo>
                  <a:lnTo>
                    <a:pt x="198" y="826"/>
                  </a:lnTo>
                  <a:lnTo>
                    <a:pt x="263" y="827"/>
                  </a:lnTo>
                  <a:lnTo>
                    <a:pt x="418" y="812"/>
                  </a:lnTo>
                  <a:lnTo>
                    <a:pt x="475" y="791"/>
                  </a:lnTo>
                  <a:lnTo>
                    <a:pt x="487" y="783"/>
                  </a:lnTo>
                  <a:lnTo>
                    <a:pt x="510" y="724"/>
                  </a:lnTo>
                  <a:lnTo>
                    <a:pt x="513" y="722"/>
                  </a:lnTo>
                  <a:lnTo>
                    <a:pt x="517" y="717"/>
                  </a:lnTo>
                  <a:lnTo>
                    <a:pt x="518" y="713"/>
                  </a:lnTo>
                  <a:lnTo>
                    <a:pt x="520" y="707"/>
                  </a:lnTo>
                  <a:lnTo>
                    <a:pt x="520" y="704"/>
                  </a:lnTo>
                  <a:lnTo>
                    <a:pt x="521" y="701"/>
                  </a:lnTo>
                  <a:lnTo>
                    <a:pt x="521" y="696"/>
                  </a:lnTo>
                  <a:lnTo>
                    <a:pt x="522" y="693"/>
                  </a:lnTo>
                  <a:lnTo>
                    <a:pt x="521" y="688"/>
                  </a:lnTo>
                  <a:lnTo>
                    <a:pt x="520" y="683"/>
                  </a:lnTo>
                  <a:lnTo>
                    <a:pt x="520" y="678"/>
                  </a:lnTo>
                  <a:lnTo>
                    <a:pt x="520" y="673"/>
                  </a:lnTo>
                  <a:lnTo>
                    <a:pt x="519" y="669"/>
                  </a:lnTo>
                  <a:lnTo>
                    <a:pt x="518" y="663"/>
                  </a:lnTo>
                  <a:lnTo>
                    <a:pt x="518" y="659"/>
                  </a:lnTo>
                  <a:lnTo>
                    <a:pt x="518" y="656"/>
                  </a:lnTo>
                  <a:lnTo>
                    <a:pt x="517" y="651"/>
                  </a:lnTo>
                  <a:lnTo>
                    <a:pt x="517" y="647"/>
                  </a:lnTo>
                  <a:lnTo>
                    <a:pt x="516" y="644"/>
                  </a:lnTo>
                  <a:lnTo>
                    <a:pt x="516" y="641"/>
                  </a:lnTo>
                  <a:lnTo>
                    <a:pt x="515" y="637"/>
                  </a:lnTo>
                  <a:lnTo>
                    <a:pt x="515" y="636"/>
                  </a:lnTo>
                  <a:lnTo>
                    <a:pt x="510" y="626"/>
                  </a:lnTo>
                  <a:lnTo>
                    <a:pt x="513" y="572"/>
                  </a:lnTo>
                  <a:lnTo>
                    <a:pt x="515" y="533"/>
                  </a:lnTo>
                  <a:lnTo>
                    <a:pt x="488" y="482"/>
                  </a:lnTo>
                  <a:lnTo>
                    <a:pt x="476" y="460"/>
                  </a:lnTo>
                  <a:lnTo>
                    <a:pt x="474" y="429"/>
                  </a:lnTo>
                  <a:lnTo>
                    <a:pt x="457" y="387"/>
                  </a:lnTo>
                  <a:lnTo>
                    <a:pt x="457" y="340"/>
                  </a:lnTo>
                  <a:lnTo>
                    <a:pt x="435" y="315"/>
                  </a:lnTo>
                  <a:lnTo>
                    <a:pt x="433" y="247"/>
                  </a:lnTo>
                  <a:lnTo>
                    <a:pt x="435" y="211"/>
                  </a:lnTo>
                  <a:lnTo>
                    <a:pt x="416" y="183"/>
                  </a:lnTo>
                  <a:lnTo>
                    <a:pt x="331" y="109"/>
                  </a:lnTo>
                  <a:lnTo>
                    <a:pt x="298" y="91"/>
                  </a:lnTo>
                  <a:lnTo>
                    <a:pt x="295" y="89"/>
                  </a:lnTo>
                  <a:lnTo>
                    <a:pt x="292" y="85"/>
                  </a:lnTo>
                  <a:lnTo>
                    <a:pt x="286" y="78"/>
                  </a:lnTo>
                  <a:lnTo>
                    <a:pt x="279" y="73"/>
                  </a:lnTo>
                  <a:lnTo>
                    <a:pt x="275" y="68"/>
                  </a:lnTo>
                  <a:lnTo>
                    <a:pt x="271" y="65"/>
                  </a:lnTo>
                  <a:lnTo>
                    <a:pt x="268" y="62"/>
                  </a:lnTo>
                  <a:lnTo>
                    <a:pt x="263" y="58"/>
                  </a:lnTo>
                  <a:lnTo>
                    <a:pt x="257" y="52"/>
                  </a:lnTo>
                  <a:lnTo>
                    <a:pt x="251" y="49"/>
                  </a:lnTo>
                  <a:lnTo>
                    <a:pt x="247" y="46"/>
                  </a:lnTo>
                  <a:lnTo>
                    <a:pt x="243" y="45"/>
                  </a:lnTo>
                  <a:lnTo>
                    <a:pt x="238" y="44"/>
                  </a:lnTo>
                  <a:lnTo>
                    <a:pt x="234" y="43"/>
                  </a:lnTo>
                  <a:lnTo>
                    <a:pt x="228" y="43"/>
                  </a:lnTo>
                  <a:lnTo>
                    <a:pt x="223" y="43"/>
                  </a:lnTo>
                  <a:lnTo>
                    <a:pt x="217" y="43"/>
                  </a:lnTo>
                  <a:lnTo>
                    <a:pt x="213" y="43"/>
                  </a:lnTo>
                  <a:lnTo>
                    <a:pt x="207" y="43"/>
                  </a:lnTo>
                  <a:lnTo>
                    <a:pt x="203" y="43"/>
                  </a:lnTo>
                  <a:lnTo>
                    <a:pt x="198" y="43"/>
                  </a:lnTo>
                  <a:lnTo>
                    <a:pt x="195" y="43"/>
                  </a:lnTo>
                  <a:lnTo>
                    <a:pt x="190" y="43"/>
                  </a:lnTo>
                  <a:lnTo>
                    <a:pt x="189" y="43"/>
                  </a:lnTo>
                  <a:lnTo>
                    <a:pt x="171" y="19"/>
                  </a:lnTo>
                  <a:lnTo>
                    <a:pt x="149" y="2"/>
                  </a:lnTo>
                  <a:lnTo>
                    <a:pt x="122" y="0"/>
                  </a:lnTo>
                  <a:lnTo>
                    <a:pt x="11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6" name="Freeform 227"/>
            <p:cNvSpPr>
              <a:spLocks/>
            </p:cNvSpPr>
            <p:nvPr/>
          </p:nvSpPr>
          <p:spPr bwMode="auto">
            <a:xfrm flipH="1">
              <a:off x="2464" y="3152"/>
              <a:ext cx="377" cy="670"/>
            </a:xfrm>
            <a:custGeom>
              <a:avLst/>
              <a:gdLst>
                <a:gd name="T0" fmla="*/ 377 w 377"/>
                <a:gd name="T1" fmla="*/ 6 h 670"/>
                <a:gd name="T2" fmla="*/ 338 w 377"/>
                <a:gd name="T3" fmla="*/ 24 h 670"/>
                <a:gd name="T4" fmla="*/ 261 w 377"/>
                <a:gd name="T5" fmla="*/ 49 h 670"/>
                <a:gd name="T6" fmla="*/ 162 w 377"/>
                <a:gd name="T7" fmla="*/ 156 h 670"/>
                <a:gd name="T8" fmla="*/ 161 w 377"/>
                <a:gd name="T9" fmla="*/ 156 h 670"/>
                <a:gd name="T10" fmla="*/ 160 w 377"/>
                <a:gd name="T11" fmla="*/ 158 h 670"/>
                <a:gd name="T12" fmla="*/ 158 w 377"/>
                <a:gd name="T13" fmla="*/ 162 h 670"/>
                <a:gd name="T14" fmla="*/ 157 w 377"/>
                <a:gd name="T15" fmla="*/ 166 h 670"/>
                <a:gd name="T16" fmla="*/ 154 w 377"/>
                <a:gd name="T17" fmla="*/ 171 h 670"/>
                <a:gd name="T18" fmla="*/ 151 w 377"/>
                <a:gd name="T19" fmla="*/ 177 h 670"/>
                <a:gd name="T20" fmla="*/ 149 w 377"/>
                <a:gd name="T21" fmla="*/ 185 h 670"/>
                <a:gd name="T22" fmla="*/ 147 w 377"/>
                <a:gd name="T23" fmla="*/ 191 h 670"/>
                <a:gd name="T24" fmla="*/ 143 w 377"/>
                <a:gd name="T25" fmla="*/ 198 h 670"/>
                <a:gd name="T26" fmla="*/ 141 w 377"/>
                <a:gd name="T27" fmla="*/ 204 h 670"/>
                <a:gd name="T28" fmla="*/ 138 w 377"/>
                <a:gd name="T29" fmla="*/ 211 h 670"/>
                <a:gd name="T30" fmla="*/ 136 w 377"/>
                <a:gd name="T31" fmla="*/ 218 h 670"/>
                <a:gd name="T32" fmla="*/ 133 w 377"/>
                <a:gd name="T33" fmla="*/ 222 h 670"/>
                <a:gd name="T34" fmla="*/ 132 w 377"/>
                <a:gd name="T35" fmla="*/ 228 h 670"/>
                <a:gd name="T36" fmla="*/ 132 w 377"/>
                <a:gd name="T37" fmla="*/ 231 h 670"/>
                <a:gd name="T38" fmla="*/ 132 w 377"/>
                <a:gd name="T39" fmla="*/ 233 h 670"/>
                <a:gd name="T40" fmla="*/ 131 w 377"/>
                <a:gd name="T41" fmla="*/ 234 h 670"/>
                <a:gd name="T42" fmla="*/ 130 w 377"/>
                <a:gd name="T43" fmla="*/ 239 h 670"/>
                <a:gd name="T44" fmla="*/ 130 w 377"/>
                <a:gd name="T45" fmla="*/ 244 h 670"/>
                <a:gd name="T46" fmla="*/ 130 w 377"/>
                <a:gd name="T47" fmla="*/ 251 h 670"/>
                <a:gd name="T48" fmla="*/ 129 w 377"/>
                <a:gd name="T49" fmla="*/ 257 h 670"/>
                <a:gd name="T50" fmla="*/ 129 w 377"/>
                <a:gd name="T51" fmla="*/ 265 h 670"/>
                <a:gd name="T52" fmla="*/ 129 w 377"/>
                <a:gd name="T53" fmla="*/ 274 h 670"/>
                <a:gd name="T54" fmla="*/ 129 w 377"/>
                <a:gd name="T55" fmla="*/ 283 h 670"/>
                <a:gd name="T56" fmla="*/ 129 w 377"/>
                <a:gd name="T57" fmla="*/ 290 h 670"/>
                <a:gd name="T58" fmla="*/ 129 w 377"/>
                <a:gd name="T59" fmla="*/ 298 h 670"/>
                <a:gd name="T60" fmla="*/ 129 w 377"/>
                <a:gd name="T61" fmla="*/ 306 h 670"/>
                <a:gd name="T62" fmla="*/ 129 w 377"/>
                <a:gd name="T63" fmla="*/ 312 h 670"/>
                <a:gd name="T64" fmla="*/ 129 w 377"/>
                <a:gd name="T65" fmla="*/ 318 h 670"/>
                <a:gd name="T66" fmla="*/ 129 w 377"/>
                <a:gd name="T67" fmla="*/ 322 h 670"/>
                <a:gd name="T68" fmla="*/ 129 w 377"/>
                <a:gd name="T69" fmla="*/ 324 h 670"/>
                <a:gd name="T70" fmla="*/ 129 w 377"/>
                <a:gd name="T71" fmla="*/ 325 h 670"/>
                <a:gd name="T72" fmla="*/ 95 w 377"/>
                <a:gd name="T73" fmla="*/ 399 h 670"/>
                <a:gd name="T74" fmla="*/ 77 w 377"/>
                <a:gd name="T75" fmla="*/ 464 h 670"/>
                <a:gd name="T76" fmla="*/ 54 w 377"/>
                <a:gd name="T77" fmla="*/ 486 h 670"/>
                <a:gd name="T78" fmla="*/ 45 w 377"/>
                <a:gd name="T79" fmla="*/ 515 h 670"/>
                <a:gd name="T80" fmla="*/ 9 w 377"/>
                <a:gd name="T81" fmla="*/ 564 h 670"/>
                <a:gd name="T82" fmla="*/ 25 w 377"/>
                <a:gd name="T83" fmla="*/ 604 h 670"/>
                <a:gd name="T84" fmla="*/ 21 w 377"/>
                <a:gd name="T85" fmla="*/ 648 h 670"/>
                <a:gd name="T86" fmla="*/ 26 w 377"/>
                <a:gd name="T87" fmla="*/ 670 h 670"/>
                <a:gd name="T88" fmla="*/ 18 w 377"/>
                <a:gd name="T89" fmla="*/ 670 h 670"/>
                <a:gd name="T90" fmla="*/ 9 w 377"/>
                <a:gd name="T91" fmla="*/ 648 h 670"/>
                <a:gd name="T92" fmla="*/ 14 w 377"/>
                <a:gd name="T93" fmla="*/ 604 h 670"/>
                <a:gd name="T94" fmla="*/ 0 w 377"/>
                <a:gd name="T95" fmla="*/ 566 h 670"/>
                <a:gd name="T96" fmla="*/ 37 w 377"/>
                <a:gd name="T97" fmla="*/ 507 h 670"/>
                <a:gd name="T98" fmla="*/ 40 w 377"/>
                <a:gd name="T99" fmla="*/ 486 h 670"/>
                <a:gd name="T100" fmla="*/ 68 w 377"/>
                <a:gd name="T101" fmla="*/ 455 h 670"/>
                <a:gd name="T102" fmla="*/ 82 w 377"/>
                <a:gd name="T103" fmla="*/ 397 h 670"/>
                <a:gd name="T104" fmla="*/ 114 w 377"/>
                <a:gd name="T105" fmla="*/ 328 h 670"/>
                <a:gd name="T106" fmla="*/ 119 w 377"/>
                <a:gd name="T107" fmla="*/ 231 h 670"/>
                <a:gd name="T108" fmla="*/ 150 w 377"/>
                <a:gd name="T109" fmla="*/ 152 h 670"/>
                <a:gd name="T110" fmla="*/ 216 w 377"/>
                <a:gd name="T111" fmla="*/ 80 h 670"/>
                <a:gd name="T112" fmla="*/ 257 w 377"/>
                <a:gd name="T113" fmla="*/ 46 h 670"/>
                <a:gd name="T114" fmla="*/ 330 w 377"/>
                <a:gd name="T115" fmla="*/ 23 h 670"/>
                <a:gd name="T116" fmla="*/ 377 w 377"/>
                <a:gd name="T117" fmla="*/ 0 h 670"/>
                <a:gd name="T118" fmla="*/ 377 w 377"/>
                <a:gd name="T119" fmla="*/ 6 h 670"/>
                <a:gd name="T120" fmla="*/ 377 w 377"/>
                <a:gd name="T121" fmla="*/ 6 h 6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7"/>
                <a:gd name="T184" fmla="*/ 0 h 670"/>
                <a:gd name="T185" fmla="*/ 377 w 377"/>
                <a:gd name="T186" fmla="*/ 670 h 6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7" h="670">
                  <a:moveTo>
                    <a:pt x="377" y="6"/>
                  </a:moveTo>
                  <a:lnTo>
                    <a:pt x="338" y="24"/>
                  </a:lnTo>
                  <a:lnTo>
                    <a:pt x="261" y="49"/>
                  </a:lnTo>
                  <a:lnTo>
                    <a:pt x="162" y="156"/>
                  </a:lnTo>
                  <a:lnTo>
                    <a:pt x="161" y="156"/>
                  </a:lnTo>
                  <a:lnTo>
                    <a:pt x="160" y="158"/>
                  </a:lnTo>
                  <a:lnTo>
                    <a:pt x="158" y="162"/>
                  </a:lnTo>
                  <a:lnTo>
                    <a:pt x="157" y="166"/>
                  </a:lnTo>
                  <a:lnTo>
                    <a:pt x="154" y="171"/>
                  </a:lnTo>
                  <a:lnTo>
                    <a:pt x="151" y="177"/>
                  </a:lnTo>
                  <a:lnTo>
                    <a:pt x="149" y="185"/>
                  </a:lnTo>
                  <a:lnTo>
                    <a:pt x="147" y="191"/>
                  </a:lnTo>
                  <a:lnTo>
                    <a:pt x="143" y="198"/>
                  </a:lnTo>
                  <a:lnTo>
                    <a:pt x="141" y="204"/>
                  </a:lnTo>
                  <a:lnTo>
                    <a:pt x="138" y="211"/>
                  </a:lnTo>
                  <a:lnTo>
                    <a:pt x="136" y="218"/>
                  </a:lnTo>
                  <a:lnTo>
                    <a:pt x="133" y="222"/>
                  </a:lnTo>
                  <a:lnTo>
                    <a:pt x="132" y="228"/>
                  </a:lnTo>
                  <a:lnTo>
                    <a:pt x="132" y="231"/>
                  </a:lnTo>
                  <a:lnTo>
                    <a:pt x="132" y="233"/>
                  </a:lnTo>
                  <a:lnTo>
                    <a:pt x="131" y="234"/>
                  </a:lnTo>
                  <a:lnTo>
                    <a:pt x="130" y="239"/>
                  </a:lnTo>
                  <a:lnTo>
                    <a:pt x="130" y="244"/>
                  </a:lnTo>
                  <a:lnTo>
                    <a:pt x="130" y="251"/>
                  </a:lnTo>
                  <a:lnTo>
                    <a:pt x="129" y="257"/>
                  </a:lnTo>
                  <a:lnTo>
                    <a:pt x="129" y="265"/>
                  </a:lnTo>
                  <a:lnTo>
                    <a:pt x="129" y="274"/>
                  </a:lnTo>
                  <a:lnTo>
                    <a:pt x="129" y="283"/>
                  </a:lnTo>
                  <a:lnTo>
                    <a:pt x="129" y="290"/>
                  </a:lnTo>
                  <a:lnTo>
                    <a:pt x="129" y="298"/>
                  </a:lnTo>
                  <a:lnTo>
                    <a:pt x="129" y="306"/>
                  </a:lnTo>
                  <a:lnTo>
                    <a:pt x="129" y="312"/>
                  </a:lnTo>
                  <a:lnTo>
                    <a:pt x="129" y="318"/>
                  </a:lnTo>
                  <a:lnTo>
                    <a:pt x="129" y="322"/>
                  </a:lnTo>
                  <a:lnTo>
                    <a:pt x="129" y="324"/>
                  </a:lnTo>
                  <a:lnTo>
                    <a:pt x="129" y="325"/>
                  </a:lnTo>
                  <a:lnTo>
                    <a:pt x="95" y="399"/>
                  </a:lnTo>
                  <a:lnTo>
                    <a:pt x="77" y="464"/>
                  </a:lnTo>
                  <a:lnTo>
                    <a:pt x="54" y="486"/>
                  </a:lnTo>
                  <a:lnTo>
                    <a:pt x="45" y="515"/>
                  </a:lnTo>
                  <a:lnTo>
                    <a:pt x="9" y="564"/>
                  </a:lnTo>
                  <a:lnTo>
                    <a:pt x="25" y="604"/>
                  </a:lnTo>
                  <a:lnTo>
                    <a:pt x="21" y="648"/>
                  </a:lnTo>
                  <a:lnTo>
                    <a:pt x="26" y="670"/>
                  </a:lnTo>
                  <a:lnTo>
                    <a:pt x="18" y="670"/>
                  </a:lnTo>
                  <a:lnTo>
                    <a:pt x="9" y="648"/>
                  </a:lnTo>
                  <a:lnTo>
                    <a:pt x="14" y="604"/>
                  </a:lnTo>
                  <a:lnTo>
                    <a:pt x="0" y="566"/>
                  </a:lnTo>
                  <a:lnTo>
                    <a:pt x="37" y="507"/>
                  </a:lnTo>
                  <a:lnTo>
                    <a:pt x="40" y="486"/>
                  </a:lnTo>
                  <a:lnTo>
                    <a:pt x="68" y="455"/>
                  </a:lnTo>
                  <a:lnTo>
                    <a:pt x="82" y="397"/>
                  </a:lnTo>
                  <a:lnTo>
                    <a:pt x="114" y="328"/>
                  </a:lnTo>
                  <a:lnTo>
                    <a:pt x="119" y="231"/>
                  </a:lnTo>
                  <a:lnTo>
                    <a:pt x="150" y="152"/>
                  </a:lnTo>
                  <a:lnTo>
                    <a:pt x="216" y="80"/>
                  </a:lnTo>
                  <a:lnTo>
                    <a:pt x="257" y="46"/>
                  </a:lnTo>
                  <a:lnTo>
                    <a:pt x="330" y="23"/>
                  </a:lnTo>
                  <a:lnTo>
                    <a:pt x="377" y="0"/>
                  </a:lnTo>
                  <a:lnTo>
                    <a:pt x="37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7" name="Freeform 228"/>
            <p:cNvSpPr>
              <a:spLocks/>
            </p:cNvSpPr>
            <p:nvPr/>
          </p:nvSpPr>
          <p:spPr bwMode="auto">
            <a:xfrm flipH="1">
              <a:off x="3174" y="3723"/>
              <a:ext cx="27" cy="34"/>
            </a:xfrm>
            <a:custGeom>
              <a:avLst/>
              <a:gdLst>
                <a:gd name="T0" fmla="*/ 16 w 27"/>
                <a:gd name="T1" fmla="*/ 4 h 34"/>
                <a:gd name="T2" fmla="*/ 22 w 27"/>
                <a:gd name="T3" fmla="*/ 20 h 34"/>
                <a:gd name="T4" fmla="*/ 18 w 27"/>
                <a:gd name="T5" fmla="*/ 25 h 34"/>
                <a:gd name="T6" fmla="*/ 7 w 27"/>
                <a:gd name="T7" fmla="*/ 31 h 34"/>
                <a:gd name="T8" fmla="*/ 0 w 27"/>
                <a:gd name="T9" fmla="*/ 28 h 34"/>
                <a:gd name="T10" fmla="*/ 1 w 27"/>
                <a:gd name="T11" fmla="*/ 28 h 34"/>
                <a:gd name="T12" fmla="*/ 4 w 27"/>
                <a:gd name="T13" fmla="*/ 31 h 34"/>
                <a:gd name="T14" fmla="*/ 9 w 27"/>
                <a:gd name="T15" fmla="*/ 33 h 34"/>
                <a:gd name="T16" fmla="*/ 14 w 27"/>
                <a:gd name="T17" fmla="*/ 34 h 34"/>
                <a:gd name="T18" fmla="*/ 18 w 27"/>
                <a:gd name="T19" fmla="*/ 33 h 34"/>
                <a:gd name="T20" fmla="*/ 22 w 27"/>
                <a:gd name="T21" fmla="*/ 31 h 34"/>
                <a:gd name="T22" fmla="*/ 24 w 27"/>
                <a:gd name="T23" fmla="*/ 28 h 34"/>
                <a:gd name="T24" fmla="*/ 25 w 27"/>
                <a:gd name="T25" fmla="*/ 28 h 34"/>
                <a:gd name="T26" fmla="*/ 27 w 27"/>
                <a:gd name="T27" fmla="*/ 14 h 34"/>
                <a:gd name="T28" fmla="*/ 25 w 27"/>
                <a:gd name="T29" fmla="*/ 4 h 34"/>
                <a:gd name="T30" fmla="*/ 9 w 27"/>
                <a:gd name="T31" fmla="*/ 0 h 34"/>
                <a:gd name="T32" fmla="*/ 16 w 27"/>
                <a:gd name="T33" fmla="*/ 4 h 34"/>
                <a:gd name="T34" fmla="*/ 16 w 27"/>
                <a:gd name="T35" fmla="*/ 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4"/>
                <a:gd name="T56" fmla="*/ 27 w 27"/>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4">
                  <a:moveTo>
                    <a:pt x="16" y="4"/>
                  </a:moveTo>
                  <a:lnTo>
                    <a:pt x="22" y="20"/>
                  </a:lnTo>
                  <a:lnTo>
                    <a:pt x="18" y="25"/>
                  </a:lnTo>
                  <a:lnTo>
                    <a:pt x="7" y="31"/>
                  </a:lnTo>
                  <a:lnTo>
                    <a:pt x="0" y="28"/>
                  </a:lnTo>
                  <a:lnTo>
                    <a:pt x="1" y="28"/>
                  </a:lnTo>
                  <a:lnTo>
                    <a:pt x="4" y="31"/>
                  </a:lnTo>
                  <a:lnTo>
                    <a:pt x="9" y="33"/>
                  </a:lnTo>
                  <a:lnTo>
                    <a:pt x="14" y="34"/>
                  </a:lnTo>
                  <a:lnTo>
                    <a:pt x="18" y="33"/>
                  </a:lnTo>
                  <a:lnTo>
                    <a:pt x="22" y="31"/>
                  </a:lnTo>
                  <a:lnTo>
                    <a:pt x="24" y="28"/>
                  </a:lnTo>
                  <a:lnTo>
                    <a:pt x="25" y="28"/>
                  </a:lnTo>
                  <a:lnTo>
                    <a:pt x="27" y="14"/>
                  </a:lnTo>
                  <a:lnTo>
                    <a:pt x="25" y="4"/>
                  </a:lnTo>
                  <a:lnTo>
                    <a:pt x="9" y="0"/>
                  </a:lnTo>
                  <a:lnTo>
                    <a:pt x="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8" name="Freeform 229"/>
            <p:cNvSpPr>
              <a:spLocks/>
            </p:cNvSpPr>
            <p:nvPr/>
          </p:nvSpPr>
          <p:spPr bwMode="auto">
            <a:xfrm flipH="1">
              <a:off x="2550" y="3449"/>
              <a:ext cx="82" cy="318"/>
            </a:xfrm>
            <a:custGeom>
              <a:avLst/>
              <a:gdLst>
                <a:gd name="T0" fmla="*/ 31 w 82"/>
                <a:gd name="T1" fmla="*/ 0 h 318"/>
                <a:gd name="T2" fmla="*/ 43 w 82"/>
                <a:gd name="T3" fmla="*/ 131 h 318"/>
                <a:gd name="T4" fmla="*/ 82 w 82"/>
                <a:gd name="T5" fmla="*/ 318 h 318"/>
                <a:gd name="T6" fmla="*/ 69 w 82"/>
                <a:gd name="T7" fmla="*/ 312 h 318"/>
                <a:gd name="T8" fmla="*/ 58 w 82"/>
                <a:gd name="T9" fmla="*/ 256 h 318"/>
                <a:gd name="T10" fmla="*/ 0 w 82"/>
                <a:gd name="T11" fmla="*/ 200 h 318"/>
                <a:gd name="T12" fmla="*/ 58 w 82"/>
                <a:gd name="T13" fmla="*/ 237 h 318"/>
                <a:gd name="T14" fmla="*/ 36 w 82"/>
                <a:gd name="T15" fmla="*/ 149 h 318"/>
                <a:gd name="T16" fmla="*/ 27 w 82"/>
                <a:gd name="T17" fmla="*/ 102 h 318"/>
                <a:gd name="T18" fmla="*/ 31 w 82"/>
                <a:gd name="T19" fmla="*/ 0 h 318"/>
                <a:gd name="T20" fmla="*/ 31 w 82"/>
                <a:gd name="T21" fmla="*/ 0 h 3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318"/>
                <a:gd name="T35" fmla="*/ 82 w 82"/>
                <a:gd name="T36" fmla="*/ 318 h 3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318">
                  <a:moveTo>
                    <a:pt x="31" y="0"/>
                  </a:moveTo>
                  <a:lnTo>
                    <a:pt x="43" y="131"/>
                  </a:lnTo>
                  <a:lnTo>
                    <a:pt x="82" y="318"/>
                  </a:lnTo>
                  <a:lnTo>
                    <a:pt x="69" y="312"/>
                  </a:lnTo>
                  <a:lnTo>
                    <a:pt x="58" y="256"/>
                  </a:lnTo>
                  <a:lnTo>
                    <a:pt x="0" y="200"/>
                  </a:lnTo>
                  <a:lnTo>
                    <a:pt x="58" y="237"/>
                  </a:lnTo>
                  <a:lnTo>
                    <a:pt x="36" y="149"/>
                  </a:lnTo>
                  <a:lnTo>
                    <a:pt x="27" y="102"/>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29" name="Freeform 230"/>
            <p:cNvSpPr>
              <a:spLocks/>
            </p:cNvSpPr>
            <p:nvPr/>
          </p:nvSpPr>
          <p:spPr bwMode="auto">
            <a:xfrm flipH="1">
              <a:off x="2357" y="3275"/>
              <a:ext cx="136" cy="56"/>
            </a:xfrm>
            <a:custGeom>
              <a:avLst/>
              <a:gdLst>
                <a:gd name="T0" fmla="*/ 126 w 136"/>
                <a:gd name="T1" fmla="*/ 41 h 56"/>
                <a:gd name="T2" fmla="*/ 74 w 136"/>
                <a:gd name="T3" fmla="*/ 50 h 56"/>
                <a:gd name="T4" fmla="*/ 12 w 136"/>
                <a:gd name="T5" fmla="*/ 47 h 56"/>
                <a:gd name="T6" fmla="*/ 39 w 136"/>
                <a:gd name="T7" fmla="*/ 0 h 56"/>
                <a:gd name="T8" fmla="*/ 9 w 136"/>
                <a:gd name="T9" fmla="*/ 35 h 56"/>
                <a:gd name="T10" fmla="*/ 0 w 136"/>
                <a:gd name="T11" fmla="*/ 55 h 56"/>
                <a:gd name="T12" fmla="*/ 47 w 136"/>
                <a:gd name="T13" fmla="*/ 56 h 56"/>
                <a:gd name="T14" fmla="*/ 105 w 136"/>
                <a:gd name="T15" fmla="*/ 56 h 56"/>
                <a:gd name="T16" fmla="*/ 136 w 136"/>
                <a:gd name="T17" fmla="*/ 48 h 56"/>
                <a:gd name="T18" fmla="*/ 126 w 136"/>
                <a:gd name="T19" fmla="*/ 41 h 56"/>
                <a:gd name="T20" fmla="*/ 126 w 136"/>
                <a:gd name="T21" fmla="*/ 41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56"/>
                <a:gd name="T35" fmla="*/ 136 w 13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56">
                  <a:moveTo>
                    <a:pt x="126" y="41"/>
                  </a:moveTo>
                  <a:lnTo>
                    <a:pt x="74" y="50"/>
                  </a:lnTo>
                  <a:lnTo>
                    <a:pt x="12" y="47"/>
                  </a:lnTo>
                  <a:lnTo>
                    <a:pt x="39" y="0"/>
                  </a:lnTo>
                  <a:lnTo>
                    <a:pt x="9" y="35"/>
                  </a:lnTo>
                  <a:lnTo>
                    <a:pt x="0" y="55"/>
                  </a:lnTo>
                  <a:lnTo>
                    <a:pt x="47" y="56"/>
                  </a:lnTo>
                  <a:lnTo>
                    <a:pt x="105" y="56"/>
                  </a:lnTo>
                  <a:lnTo>
                    <a:pt x="136" y="48"/>
                  </a:lnTo>
                  <a:lnTo>
                    <a:pt x="126"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0" name="Freeform 231"/>
            <p:cNvSpPr>
              <a:spLocks/>
            </p:cNvSpPr>
            <p:nvPr/>
          </p:nvSpPr>
          <p:spPr bwMode="auto">
            <a:xfrm flipH="1">
              <a:off x="2314" y="3330"/>
              <a:ext cx="74" cy="503"/>
            </a:xfrm>
            <a:custGeom>
              <a:avLst/>
              <a:gdLst>
                <a:gd name="T0" fmla="*/ 14 w 74"/>
                <a:gd name="T1" fmla="*/ 0 h 503"/>
                <a:gd name="T2" fmla="*/ 58 w 74"/>
                <a:gd name="T3" fmla="*/ 50 h 503"/>
                <a:gd name="T4" fmla="*/ 74 w 74"/>
                <a:gd name="T5" fmla="*/ 79 h 503"/>
                <a:gd name="T6" fmla="*/ 65 w 74"/>
                <a:gd name="T7" fmla="*/ 154 h 503"/>
                <a:gd name="T8" fmla="*/ 48 w 74"/>
                <a:gd name="T9" fmla="*/ 242 h 503"/>
                <a:gd name="T10" fmla="*/ 50 w 74"/>
                <a:gd name="T11" fmla="*/ 380 h 503"/>
                <a:gd name="T12" fmla="*/ 54 w 74"/>
                <a:gd name="T13" fmla="*/ 503 h 503"/>
                <a:gd name="T14" fmla="*/ 43 w 74"/>
                <a:gd name="T15" fmla="*/ 497 h 503"/>
                <a:gd name="T16" fmla="*/ 36 w 74"/>
                <a:gd name="T17" fmla="*/ 373 h 503"/>
                <a:gd name="T18" fmla="*/ 35 w 74"/>
                <a:gd name="T19" fmla="*/ 246 h 503"/>
                <a:gd name="T20" fmla="*/ 57 w 74"/>
                <a:gd name="T21" fmla="*/ 145 h 503"/>
                <a:gd name="T22" fmla="*/ 59 w 74"/>
                <a:gd name="T23" fmla="*/ 83 h 503"/>
                <a:gd name="T24" fmla="*/ 51 w 74"/>
                <a:gd name="T25" fmla="*/ 59 h 503"/>
                <a:gd name="T26" fmla="*/ 0 w 74"/>
                <a:gd name="T27" fmla="*/ 0 h 503"/>
                <a:gd name="T28" fmla="*/ 14 w 74"/>
                <a:gd name="T29" fmla="*/ 0 h 503"/>
                <a:gd name="T30" fmla="*/ 14 w 74"/>
                <a:gd name="T31" fmla="*/ 0 h 5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503"/>
                <a:gd name="T50" fmla="*/ 74 w 74"/>
                <a:gd name="T51" fmla="*/ 503 h 5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503">
                  <a:moveTo>
                    <a:pt x="14" y="0"/>
                  </a:moveTo>
                  <a:lnTo>
                    <a:pt x="58" y="50"/>
                  </a:lnTo>
                  <a:lnTo>
                    <a:pt x="74" y="79"/>
                  </a:lnTo>
                  <a:lnTo>
                    <a:pt x="65" y="154"/>
                  </a:lnTo>
                  <a:lnTo>
                    <a:pt x="48" y="242"/>
                  </a:lnTo>
                  <a:lnTo>
                    <a:pt x="50" y="380"/>
                  </a:lnTo>
                  <a:lnTo>
                    <a:pt x="54" y="503"/>
                  </a:lnTo>
                  <a:lnTo>
                    <a:pt x="43" y="497"/>
                  </a:lnTo>
                  <a:lnTo>
                    <a:pt x="36" y="373"/>
                  </a:lnTo>
                  <a:lnTo>
                    <a:pt x="35" y="246"/>
                  </a:lnTo>
                  <a:lnTo>
                    <a:pt x="57" y="145"/>
                  </a:lnTo>
                  <a:lnTo>
                    <a:pt x="59" y="83"/>
                  </a:lnTo>
                  <a:lnTo>
                    <a:pt x="51" y="59"/>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1" name="Freeform 232"/>
            <p:cNvSpPr>
              <a:spLocks/>
            </p:cNvSpPr>
            <p:nvPr/>
          </p:nvSpPr>
          <p:spPr bwMode="auto">
            <a:xfrm flipH="1">
              <a:off x="2157" y="3321"/>
              <a:ext cx="147" cy="504"/>
            </a:xfrm>
            <a:custGeom>
              <a:avLst/>
              <a:gdLst>
                <a:gd name="T0" fmla="*/ 147 w 147"/>
                <a:gd name="T1" fmla="*/ 29 h 504"/>
                <a:gd name="T2" fmla="*/ 94 w 147"/>
                <a:gd name="T3" fmla="*/ 9 h 504"/>
                <a:gd name="T4" fmla="*/ 55 w 147"/>
                <a:gd name="T5" fmla="*/ 0 h 504"/>
                <a:gd name="T6" fmla="*/ 37 w 147"/>
                <a:gd name="T7" fmla="*/ 8 h 504"/>
                <a:gd name="T8" fmla="*/ 24 w 147"/>
                <a:gd name="T9" fmla="*/ 18 h 504"/>
                <a:gd name="T10" fmla="*/ 59 w 147"/>
                <a:gd name="T11" fmla="*/ 13 h 504"/>
                <a:gd name="T12" fmla="*/ 31 w 147"/>
                <a:gd name="T13" fmla="*/ 43 h 504"/>
                <a:gd name="T14" fmla="*/ 0 w 147"/>
                <a:gd name="T15" fmla="*/ 76 h 504"/>
                <a:gd name="T16" fmla="*/ 0 w 147"/>
                <a:gd name="T17" fmla="*/ 101 h 504"/>
                <a:gd name="T18" fmla="*/ 26 w 147"/>
                <a:gd name="T19" fmla="*/ 162 h 504"/>
                <a:gd name="T20" fmla="*/ 55 w 147"/>
                <a:gd name="T21" fmla="*/ 257 h 504"/>
                <a:gd name="T22" fmla="*/ 71 w 147"/>
                <a:gd name="T23" fmla="*/ 397 h 504"/>
                <a:gd name="T24" fmla="*/ 97 w 147"/>
                <a:gd name="T25" fmla="*/ 504 h 504"/>
                <a:gd name="T26" fmla="*/ 105 w 147"/>
                <a:gd name="T27" fmla="*/ 500 h 504"/>
                <a:gd name="T28" fmla="*/ 82 w 147"/>
                <a:gd name="T29" fmla="*/ 392 h 504"/>
                <a:gd name="T30" fmla="*/ 62 w 147"/>
                <a:gd name="T31" fmla="*/ 249 h 504"/>
                <a:gd name="T32" fmla="*/ 47 w 147"/>
                <a:gd name="T33" fmla="*/ 176 h 504"/>
                <a:gd name="T34" fmla="*/ 12 w 147"/>
                <a:gd name="T35" fmla="*/ 86 h 504"/>
                <a:gd name="T36" fmla="*/ 38 w 147"/>
                <a:gd name="T37" fmla="*/ 48 h 504"/>
                <a:gd name="T38" fmla="*/ 82 w 147"/>
                <a:gd name="T39" fmla="*/ 18 h 504"/>
                <a:gd name="T40" fmla="*/ 147 w 147"/>
                <a:gd name="T41" fmla="*/ 29 h 504"/>
                <a:gd name="T42" fmla="*/ 147 w 147"/>
                <a:gd name="T43" fmla="*/ 29 h 5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504"/>
                <a:gd name="T68" fmla="*/ 147 w 147"/>
                <a:gd name="T69" fmla="*/ 504 h 5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504">
                  <a:moveTo>
                    <a:pt x="147" y="29"/>
                  </a:moveTo>
                  <a:lnTo>
                    <a:pt x="94" y="9"/>
                  </a:lnTo>
                  <a:lnTo>
                    <a:pt x="55" y="0"/>
                  </a:lnTo>
                  <a:lnTo>
                    <a:pt x="37" y="8"/>
                  </a:lnTo>
                  <a:lnTo>
                    <a:pt x="24" y="18"/>
                  </a:lnTo>
                  <a:lnTo>
                    <a:pt x="59" y="13"/>
                  </a:lnTo>
                  <a:lnTo>
                    <a:pt x="31" y="43"/>
                  </a:lnTo>
                  <a:lnTo>
                    <a:pt x="0" y="76"/>
                  </a:lnTo>
                  <a:lnTo>
                    <a:pt x="0" y="101"/>
                  </a:lnTo>
                  <a:lnTo>
                    <a:pt x="26" y="162"/>
                  </a:lnTo>
                  <a:lnTo>
                    <a:pt x="55" y="257"/>
                  </a:lnTo>
                  <a:lnTo>
                    <a:pt x="71" y="397"/>
                  </a:lnTo>
                  <a:lnTo>
                    <a:pt x="97" y="504"/>
                  </a:lnTo>
                  <a:lnTo>
                    <a:pt x="105" y="500"/>
                  </a:lnTo>
                  <a:lnTo>
                    <a:pt x="82" y="392"/>
                  </a:lnTo>
                  <a:lnTo>
                    <a:pt x="62" y="249"/>
                  </a:lnTo>
                  <a:lnTo>
                    <a:pt x="47" y="176"/>
                  </a:lnTo>
                  <a:lnTo>
                    <a:pt x="12" y="86"/>
                  </a:lnTo>
                  <a:lnTo>
                    <a:pt x="38" y="48"/>
                  </a:lnTo>
                  <a:lnTo>
                    <a:pt x="82" y="18"/>
                  </a:lnTo>
                  <a:lnTo>
                    <a:pt x="14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2" name="Freeform 233"/>
            <p:cNvSpPr>
              <a:spLocks/>
            </p:cNvSpPr>
            <p:nvPr/>
          </p:nvSpPr>
          <p:spPr bwMode="auto">
            <a:xfrm flipH="1">
              <a:off x="2559" y="3666"/>
              <a:ext cx="149" cy="103"/>
            </a:xfrm>
            <a:custGeom>
              <a:avLst/>
              <a:gdLst>
                <a:gd name="T0" fmla="*/ 0 w 149"/>
                <a:gd name="T1" fmla="*/ 2 h 103"/>
                <a:gd name="T2" fmla="*/ 63 w 149"/>
                <a:gd name="T3" fmla="*/ 22 h 103"/>
                <a:gd name="T4" fmla="*/ 129 w 149"/>
                <a:gd name="T5" fmla="*/ 66 h 103"/>
                <a:gd name="T6" fmla="*/ 135 w 149"/>
                <a:gd name="T7" fmla="*/ 103 h 103"/>
                <a:gd name="T8" fmla="*/ 149 w 149"/>
                <a:gd name="T9" fmla="*/ 95 h 103"/>
                <a:gd name="T10" fmla="*/ 137 w 149"/>
                <a:gd name="T11" fmla="*/ 64 h 103"/>
                <a:gd name="T12" fmla="*/ 82 w 149"/>
                <a:gd name="T13" fmla="*/ 22 h 103"/>
                <a:gd name="T14" fmla="*/ 29 w 149"/>
                <a:gd name="T15" fmla="*/ 0 h 103"/>
                <a:gd name="T16" fmla="*/ 0 w 149"/>
                <a:gd name="T17" fmla="*/ 2 h 103"/>
                <a:gd name="T18" fmla="*/ 0 w 149"/>
                <a:gd name="T19" fmla="*/ 2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103"/>
                <a:gd name="T32" fmla="*/ 149 w 149"/>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103">
                  <a:moveTo>
                    <a:pt x="0" y="2"/>
                  </a:moveTo>
                  <a:lnTo>
                    <a:pt x="63" y="22"/>
                  </a:lnTo>
                  <a:lnTo>
                    <a:pt x="129" y="66"/>
                  </a:lnTo>
                  <a:lnTo>
                    <a:pt x="135" y="103"/>
                  </a:lnTo>
                  <a:lnTo>
                    <a:pt x="149" y="95"/>
                  </a:lnTo>
                  <a:lnTo>
                    <a:pt x="137" y="64"/>
                  </a:lnTo>
                  <a:lnTo>
                    <a:pt x="82" y="22"/>
                  </a:lnTo>
                  <a:lnTo>
                    <a:pt x="29"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3" name="Freeform 234"/>
            <p:cNvSpPr>
              <a:spLocks/>
            </p:cNvSpPr>
            <p:nvPr/>
          </p:nvSpPr>
          <p:spPr bwMode="auto">
            <a:xfrm flipH="1">
              <a:off x="2590" y="3737"/>
              <a:ext cx="194" cy="85"/>
            </a:xfrm>
            <a:custGeom>
              <a:avLst/>
              <a:gdLst>
                <a:gd name="T0" fmla="*/ 194 w 194"/>
                <a:gd name="T1" fmla="*/ 11 h 85"/>
                <a:gd name="T2" fmla="*/ 192 w 194"/>
                <a:gd name="T3" fmla="*/ 11 h 85"/>
                <a:gd name="T4" fmla="*/ 187 w 194"/>
                <a:gd name="T5" fmla="*/ 11 h 85"/>
                <a:gd name="T6" fmla="*/ 182 w 194"/>
                <a:gd name="T7" fmla="*/ 11 h 85"/>
                <a:gd name="T8" fmla="*/ 179 w 194"/>
                <a:gd name="T9" fmla="*/ 11 h 85"/>
                <a:gd name="T10" fmla="*/ 173 w 194"/>
                <a:gd name="T11" fmla="*/ 12 h 85"/>
                <a:gd name="T12" fmla="*/ 169 w 194"/>
                <a:gd name="T13" fmla="*/ 12 h 85"/>
                <a:gd name="T14" fmla="*/ 162 w 194"/>
                <a:gd name="T15" fmla="*/ 12 h 85"/>
                <a:gd name="T16" fmla="*/ 157 w 194"/>
                <a:gd name="T17" fmla="*/ 13 h 85"/>
                <a:gd name="T18" fmla="*/ 151 w 194"/>
                <a:gd name="T19" fmla="*/ 14 h 85"/>
                <a:gd name="T20" fmla="*/ 146 w 194"/>
                <a:gd name="T21" fmla="*/ 14 h 85"/>
                <a:gd name="T22" fmla="*/ 140 w 194"/>
                <a:gd name="T23" fmla="*/ 15 h 85"/>
                <a:gd name="T24" fmla="*/ 135 w 194"/>
                <a:gd name="T25" fmla="*/ 17 h 85"/>
                <a:gd name="T26" fmla="*/ 129 w 194"/>
                <a:gd name="T27" fmla="*/ 18 h 85"/>
                <a:gd name="T28" fmla="*/ 124 w 194"/>
                <a:gd name="T29" fmla="*/ 20 h 85"/>
                <a:gd name="T30" fmla="*/ 118 w 194"/>
                <a:gd name="T31" fmla="*/ 20 h 85"/>
                <a:gd name="T32" fmla="*/ 113 w 194"/>
                <a:gd name="T33" fmla="*/ 22 h 85"/>
                <a:gd name="T34" fmla="*/ 106 w 194"/>
                <a:gd name="T35" fmla="*/ 24 h 85"/>
                <a:gd name="T36" fmla="*/ 101 w 194"/>
                <a:gd name="T37" fmla="*/ 28 h 85"/>
                <a:gd name="T38" fmla="*/ 95 w 194"/>
                <a:gd name="T39" fmla="*/ 30 h 85"/>
                <a:gd name="T40" fmla="*/ 91 w 194"/>
                <a:gd name="T41" fmla="*/ 33 h 85"/>
                <a:gd name="T42" fmla="*/ 85 w 194"/>
                <a:gd name="T43" fmla="*/ 36 h 85"/>
                <a:gd name="T44" fmla="*/ 81 w 194"/>
                <a:gd name="T45" fmla="*/ 40 h 85"/>
                <a:gd name="T46" fmla="*/ 76 w 194"/>
                <a:gd name="T47" fmla="*/ 43 h 85"/>
                <a:gd name="T48" fmla="*/ 72 w 194"/>
                <a:gd name="T49" fmla="*/ 45 h 85"/>
                <a:gd name="T50" fmla="*/ 68 w 194"/>
                <a:gd name="T51" fmla="*/ 48 h 85"/>
                <a:gd name="T52" fmla="*/ 65 w 194"/>
                <a:gd name="T53" fmla="*/ 51 h 85"/>
                <a:gd name="T54" fmla="*/ 62 w 194"/>
                <a:gd name="T55" fmla="*/ 54 h 85"/>
                <a:gd name="T56" fmla="*/ 60 w 194"/>
                <a:gd name="T57" fmla="*/ 55 h 85"/>
                <a:gd name="T58" fmla="*/ 49 w 194"/>
                <a:gd name="T59" fmla="*/ 70 h 85"/>
                <a:gd name="T60" fmla="*/ 0 w 194"/>
                <a:gd name="T61" fmla="*/ 85 h 85"/>
                <a:gd name="T62" fmla="*/ 59 w 194"/>
                <a:gd name="T63" fmla="*/ 44 h 85"/>
                <a:gd name="T64" fmla="*/ 81 w 194"/>
                <a:gd name="T65" fmla="*/ 9 h 85"/>
                <a:gd name="T66" fmla="*/ 138 w 194"/>
                <a:gd name="T67" fmla="*/ 0 h 85"/>
                <a:gd name="T68" fmla="*/ 194 w 194"/>
                <a:gd name="T69" fmla="*/ 11 h 85"/>
                <a:gd name="T70" fmla="*/ 194 w 194"/>
                <a:gd name="T71" fmla="*/ 11 h 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85"/>
                <a:gd name="T110" fmla="*/ 194 w 194"/>
                <a:gd name="T111" fmla="*/ 85 h 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85">
                  <a:moveTo>
                    <a:pt x="194" y="11"/>
                  </a:moveTo>
                  <a:lnTo>
                    <a:pt x="192" y="11"/>
                  </a:lnTo>
                  <a:lnTo>
                    <a:pt x="187" y="11"/>
                  </a:lnTo>
                  <a:lnTo>
                    <a:pt x="182" y="11"/>
                  </a:lnTo>
                  <a:lnTo>
                    <a:pt x="179" y="11"/>
                  </a:lnTo>
                  <a:lnTo>
                    <a:pt x="173" y="12"/>
                  </a:lnTo>
                  <a:lnTo>
                    <a:pt x="169" y="12"/>
                  </a:lnTo>
                  <a:lnTo>
                    <a:pt x="162" y="12"/>
                  </a:lnTo>
                  <a:lnTo>
                    <a:pt x="157" y="13"/>
                  </a:lnTo>
                  <a:lnTo>
                    <a:pt x="151" y="14"/>
                  </a:lnTo>
                  <a:lnTo>
                    <a:pt x="146" y="14"/>
                  </a:lnTo>
                  <a:lnTo>
                    <a:pt x="140" y="15"/>
                  </a:lnTo>
                  <a:lnTo>
                    <a:pt x="135" y="17"/>
                  </a:lnTo>
                  <a:lnTo>
                    <a:pt x="129" y="18"/>
                  </a:lnTo>
                  <a:lnTo>
                    <a:pt x="124" y="20"/>
                  </a:lnTo>
                  <a:lnTo>
                    <a:pt x="118" y="20"/>
                  </a:lnTo>
                  <a:lnTo>
                    <a:pt x="113" y="22"/>
                  </a:lnTo>
                  <a:lnTo>
                    <a:pt x="106" y="24"/>
                  </a:lnTo>
                  <a:lnTo>
                    <a:pt x="101" y="28"/>
                  </a:lnTo>
                  <a:lnTo>
                    <a:pt x="95" y="30"/>
                  </a:lnTo>
                  <a:lnTo>
                    <a:pt x="91" y="33"/>
                  </a:lnTo>
                  <a:lnTo>
                    <a:pt x="85" y="36"/>
                  </a:lnTo>
                  <a:lnTo>
                    <a:pt x="81" y="40"/>
                  </a:lnTo>
                  <a:lnTo>
                    <a:pt x="76" y="43"/>
                  </a:lnTo>
                  <a:lnTo>
                    <a:pt x="72" y="45"/>
                  </a:lnTo>
                  <a:lnTo>
                    <a:pt x="68" y="48"/>
                  </a:lnTo>
                  <a:lnTo>
                    <a:pt x="65" y="51"/>
                  </a:lnTo>
                  <a:lnTo>
                    <a:pt x="62" y="54"/>
                  </a:lnTo>
                  <a:lnTo>
                    <a:pt x="60" y="55"/>
                  </a:lnTo>
                  <a:lnTo>
                    <a:pt x="49" y="70"/>
                  </a:lnTo>
                  <a:lnTo>
                    <a:pt x="0" y="85"/>
                  </a:lnTo>
                  <a:lnTo>
                    <a:pt x="59" y="44"/>
                  </a:lnTo>
                  <a:lnTo>
                    <a:pt x="81" y="9"/>
                  </a:lnTo>
                  <a:lnTo>
                    <a:pt x="138" y="0"/>
                  </a:lnTo>
                  <a:lnTo>
                    <a:pt x="19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4" name="Freeform 235"/>
            <p:cNvSpPr>
              <a:spLocks/>
            </p:cNvSpPr>
            <p:nvPr/>
          </p:nvSpPr>
          <p:spPr bwMode="auto">
            <a:xfrm flipH="1">
              <a:off x="2568" y="3767"/>
              <a:ext cx="98" cy="110"/>
            </a:xfrm>
            <a:custGeom>
              <a:avLst/>
              <a:gdLst>
                <a:gd name="T0" fmla="*/ 98 w 98"/>
                <a:gd name="T1" fmla="*/ 0 h 110"/>
                <a:gd name="T2" fmla="*/ 78 w 98"/>
                <a:gd name="T3" fmla="*/ 21 h 110"/>
                <a:gd name="T4" fmla="*/ 75 w 98"/>
                <a:gd name="T5" fmla="*/ 21 h 110"/>
                <a:gd name="T6" fmla="*/ 69 w 98"/>
                <a:gd name="T7" fmla="*/ 23 h 110"/>
                <a:gd name="T8" fmla="*/ 65 w 98"/>
                <a:gd name="T9" fmla="*/ 23 h 110"/>
                <a:gd name="T10" fmla="*/ 62 w 98"/>
                <a:gd name="T11" fmla="*/ 24 h 110"/>
                <a:gd name="T12" fmla="*/ 60 w 98"/>
                <a:gd name="T13" fmla="*/ 25 h 110"/>
                <a:gd name="T14" fmla="*/ 58 w 98"/>
                <a:gd name="T15" fmla="*/ 27 h 110"/>
                <a:gd name="T16" fmla="*/ 55 w 98"/>
                <a:gd name="T17" fmla="*/ 29 h 110"/>
                <a:gd name="T18" fmla="*/ 52 w 98"/>
                <a:gd name="T19" fmla="*/ 35 h 110"/>
                <a:gd name="T20" fmla="*/ 50 w 98"/>
                <a:gd name="T21" fmla="*/ 39 h 110"/>
                <a:gd name="T22" fmla="*/ 49 w 98"/>
                <a:gd name="T23" fmla="*/ 42 h 110"/>
                <a:gd name="T24" fmla="*/ 29 w 98"/>
                <a:gd name="T25" fmla="*/ 62 h 110"/>
                <a:gd name="T26" fmla="*/ 18 w 98"/>
                <a:gd name="T27" fmla="*/ 84 h 110"/>
                <a:gd name="T28" fmla="*/ 6 w 98"/>
                <a:gd name="T29" fmla="*/ 110 h 110"/>
                <a:gd name="T30" fmla="*/ 0 w 98"/>
                <a:gd name="T31" fmla="*/ 105 h 110"/>
                <a:gd name="T32" fmla="*/ 19 w 98"/>
                <a:gd name="T33" fmla="*/ 70 h 110"/>
                <a:gd name="T34" fmla="*/ 47 w 98"/>
                <a:gd name="T35" fmla="*/ 33 h 110"/>
                <a:gd name="T36" fmla="*/ 70 w 98"/>
                <a:gd name="T37" fmla="*/ 11 h 110"/>
                <a:gd name="T38" fmla="*/ 91 w 98"/>
                <a:gd name="T39" fmla="*/ 0 h 110"/>
                <a:gd name="T40" fmla="*/ 98 w 98"/>
                <a:gd name="T41" fmla="*/ 0 h 110"/>
                <a:gd name="T42" fmla="*/ 98 w 98"/>
                <a:gd name="T43" fmla="*/ 0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110"/>
                <a:gd name="T68" fmla="*/ 98 w 98"/>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110">
                  <a:moveTo>
                    <a:pt x="98" y="0"/>
                  </a:moveTo>
                  <a:lnTo>
                    <a:pt x="78" y="21"/>
                  </a:lnTo>
                  <a:lnTo>
                    <a:pt x="75" y="21"/>
                  </a:lnTo>
                  <a:lnTo>
                    <a:pt x="69" y="23"/>
                  </a:lnTo>
                  <a:lnTo>
                    <a:pt x="65" y="23"/>
                  </a:lnTo>
                  <a:lnTo>
                    <a:pt x="62" y="24"/>
                  </a:lnTo>
                  <a:lnTo>
                    <a:pt x="60" y="25"/>
                  </a:lnTo>
                  <a:lnTo>
                    <a:pt x="58" y="27"/>
                  </a:lnTo>
                  <a:lnTo>
                    <a:pt x="55" y="29"/>
                  </a:lnTo>
                  <a:lnTo>
                    <a:pt x="52" y="35"/>
                  </a:lnTo>
                  <a:lnTo>
                    <a:pt x="50" y="39"/>
                  </a:lnTo>
                  <a:lnTo>
                    <a:pt x="49" y="42"/>
                  </a:lnTo>
                  <a:lnTo>
                    <a:pt x="29" y="62"/>
                  </a:lnTo>
                  <a:lnTo>
                    <a:pt x="18" y="84"/>
                  </a:lnTo>
                  <a:lnTo>
                    <a:pt x="6" y="110"/>
                  </a:lnTo>
                  <a:lnTo>
                    <a:pt x="0" y="105"/>
                  </a:lnTo>
                  <a:lnTo>
                    <a:pt x="19" y="70"/>
                  </a:lnTo>
                  <a:lnTo>
                    <a:pt x="47" y="33"/>
                  </a:lnTo>
                  <a:lnTo>
                    <a:pt x="70" y="11"/>
                  </a:lnTo>
                  <a:lnTo>
                    <a:pt x="91" y="0"/>
                  </a:lnTo>
                  <a:lnTo>
                    <a:pt x="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5" name="Freeform 236"/>
            <p:cNvSpPr>
              <a:spLocks/>
            </p:cNvSpPr>
            <p:nvPr/>
          </p:nvSpPr>
          <p:spPr bwMode="auto">
            <a:xfrm flipH="1">
              <a:off x="2435" y="3757"/>
              <a:ext cx="122" cy="140"/>
            </a:xfrm>
            <a:custGeom>
              <a:avLst/>
              <a:gdLst>
                <a:gd name="T0" fmla="*/ 6 w 122"/>
                <a:gd name="T1" fmla="*/ 9 h 140"/>
                <a:gd name="T2" fmla="*/ 25 w 122"/>
                <a:gd name="T3" fmla="*/ 19 h 140"/>
                <a:gd name="T4" fmla="*/ 54 w 122"/>
                <a:gd name="T5" fmla="*/ 47 h 140"/>
                <a:gd name="T6" fmla="*/ 81 w 122"/>
                <a:gd name="T7" fmla="*/ 65 h 140"/>
                <a:gd name="T8" fmla="*/ 93 w 122"/>
                <a:gd name="T9" fmla="*/ 90 h 140"/>
                <a:gd name="T10" fmla="*/ 97 w 122"/>
                <a:gd name="T11" fmla="*/ 104 h 140"/>
                <a:gd name="T12" fmla="*/ 114 w 122"/>
                <a:gd name="T13" fmla="*/ 131 h 140"/>
                <a:gd name="T14" fmla="*/ 104 w 122"/>
                <a:gd name="T15" fmla="*/ 132 h 140"/>
                <a:gd name="T16" fmla="*/ 86 w 122"/>
                <a:gd name="T17" fmla="*/ 104 h 140"/>
                <a:gd name="T18" fmla="*/ 68 w 122"/>
                <a:gd name="T19" fmla="*/ 64 h 140"/>
                <a:gd name="T20" fmla="*/ 51 w 122"/>
                <a:gd name="T21" fmla="*/ 52 h 140"/>
                <a:gd name="T22" fmla="*/ 82 w 122"/>
                <a:gd name="T23" fmla="*/ 110 h 140"/>
                <a:gd name="T24" fmla="*/ 104 w 122"/>
                <a:gd name="T25" fmla="*/ 140 h 140"/>
                <a:gd name="T26" fmla="*/ 115 w 122"/>
                <a:gd name="T27" fmla="*/ 140 h 140"/>
                <a:gd name="T28" fmla="*/ 122 w 122"/>
                <a:gd name="T29" fmla="*/ 131 h 140"/>
                <a:gd name="T30" fmla="*/ 97 w 122"/>
                <a:gd name="T31" fmla="*/ 93 h 140"/>
                <a:gd name="T32" fmla="*/ 85 w 122"/>
                <a:gd name="T33" fmla="*/ 60 h 140"/>
                <a:gd name="T34" fmla="*/ 47 w 122"/>
                <a:gd name="T35" fmla="*/ 34 h 140"/>
                <a:gd name="T36" fmla="*/ 28 w 122"/>
                <a:gd name="T37" fmla="*/ 13 h 140"/>
                <a:gd name="T38" fmla="*/ 0 w 122"/>
                <a:gd name="T39" fmla="*/ 0 h 140"/>
                <a:gd name="T40" fmla="*/ 6 w 122"/>
                <a:gd name="T41" fmla="*/ 9 h 140"/>
                <a:gd name="T42" fmla="*/ 6 w 122"/>
                <a:gd name="T43" fmla="*/ 9 h 1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
                <a:gd name="T67" fmla="*/ 0 h 140"/>
                <a:gd name="T68" fmla="*/ 122 w 122"/>
                <a:gd name="T69" fmla="*/ 140 h 1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 h="140">
                  <a:moveTo>
                    <a:pt x="6" y="9"/>
                  </a:moveTo>
                  <a:lnTo>
                    <a:pt x="25" y="19"/>
                  </a:lnTo>
                  <a:lnTo>
                    <a:pt x="54" y="47"/>
                  </a:lnTo>
                  <a:lnTo>
                    <a:pt x="81" y="65"/>
                  </a:lnTo>
                  <a:lnTo>
                    <a:pt x="93" y="90"/>
                  </a:lnTo>
                  <a:lnTo>
                    <a:pt x="97" y="104"/>
                  </a:lnTo>
                  <a:lnTo>
                    <a:pt x="114" y="131"/>
                  </a:lnTo>
                  <a:lnTo>
                    <a:pt x="104" y="132"/>
                  </a:lnTo>
                  <a:lnTo>
                    <a:pt x="86" y="104"/>
                  </a:lnTo>
                  <a:lnTo>
                    <a:pt x="68" y="64"/>
                  </a:lnTo>
                  <a:lnTo>
                    <a:pt x="51" y="52"/>
                  </a:lnTo>
                  <a:lnTo>
                    <a:pt x="82" y="110"/>
                  </a:lnTo>
                  <a:lnTo>
                    <a:pt x="104" y="140"/>
                  </a:lnTo>
                  <a:lnTo>
                    <a:pt x="115" y="140"/>
                  </a:lnTo>
                  <a:lnTo>
                    <a:pt x="122" y="131"/>
                  </a:lnTo>
                  <a:lnTo>
                    <a:pt x="97" y="93"/>
                  </a:lnTo>
                  <a:lnTo>
                    <a:pt x="85" y="60"/>
                  </a:lnTo>
                  <a:lnTo>
                    <a:pt x="47" y="34"/>
                  </a:lnTo>
                  <a:lnTo>
                    <a:pt x="28" y="13"/>
                  </a:lnTo>
                  <a:lnTo>
                    <a:pt x="0" y="0"/>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6" name="Freeform 237"/>
            <p:cNvSpPr>
              <a:spLocks/>
            </p:cNvSpPr>
            <p:nvPr/>
          </p:nvSpPr>
          <p:spPr bwMode="auto">
            <a:xfrm flipH="1">
              <a:off x="2440" y="3816"/>
              <a:ext cx="156" cy="118"/>
            </a:xfrm>
            <a:custGeom>
              <a:avLst/>
              <a:gdLst>
                <a:gd name="T0" fmla="*/ 39 w 156"/>
                <a:gd name="T1" fmla="*/ 1 h 118"/>
                <a:gd name="T2" fmla="*/ 43 w 156"/>
                <a:gd name="T3" fmla="*/ 2 h 118"/>
                <a:gd name="T4" fmla="*/ 46 w 156"/>
                <a:gd name="T5" fmla="*/ 5 h 118"/>
                <a:gd name="T6" fmla="*/ 49 w 156"/>
                <a:gd name="T7" fmla="*/ 8 h 118"/>
                <a:gd name="T8" fmla="*/ 50 w 156"/>
                <a:gd name="T9" fmla="*/ 9 h 118"/>
                <a:gd name="T10" fmla="*/ 98 w 156"/>
                <a:gd name="T11" fmla="*/ 77 h 118"/>
                <a:gd name="T12" fmla="*/ 111 w 156"/>
                <a:gd name="T13" fmla="*/ 99 h 118"/>
                <a:gd name="T14" fmla="*/ 125 w 156"/>
                <a:gd name="T15" fmla="*/ 114 h 118"/>
                <a:gd name="T16" fmla="*/ 140 w 156"/>
                <a:gd name="T17" fmla="*/ 111 h 118"/>
                <a:gd name="T18" fmla="*/ 145 w 156"/>
                <a:gd name="T19" fmla="*/ 105 h 118"/>
                <a:gd name="T20" fmla="*/ 142 w 156"/>
                <a:gd name="T21" fmla="*/ 78 h 118"/>
                <a:gd name="T22" fmla="*/ 153 w 156"/>
                <a:gd name="T23" fmla="*/ 78 h 118"/>
                <a:gd name="T24" fmla="*/ 156 w 156"/>
                <a:gd name="T25" fmla="*/ 87 h 118"/>
                <a:gd name="T26" fmla="*/ 151 w 156"/>
                <a:gd name="T27" fmla="*/ 101 h 118"/>
                <a:gd name="T28" fmla="*/ 140 w 156"/>
                <a:gd name="T29" fmla="*/ 118 h 118"/>
                <a:gd name="T30" fmla="*/ 125 w 156"/>
                <a:gd name="T31" fmla="*/ 117 h 118"/>
                <a:gd name="T32" fmla="*/ 114 w 156"/>
                <a:gd name="T33" fmla="*/ 111 h 118"/>
                <a:gd name="T34" fmla="*/ 99 w 156"/>
                <a:gd name="T35" fmla="*/ 92 h 118"/>
                <a:gd name="T36" fmla="*/ 99 w 156"/>
                <a:gd name="T37" fmla="*/ 94 h 118"/>
                <a:gd name="T38" fmla="*/ 97 w 156"/>
                <a:gd name="T39" fmla="*/ 98 h 118"/>
                <a:gd name="T40" fmla="*/ 93 w 156"/>
                <a:gd name="T41" fmla="*/ 103 h 118"/>
                <a:gd name="T42" fmla="*/ 90 w 156"/>
                <a:gd name="T43" fmla="*/ 105 h 118"/>
                <a:gd name="T44" fmla="*/ 83 w 156"/>
                <a:gd name="T45" fmla="*/ 106 h 118"/>
                <a:gd name="T46" fmla="*/ 77 w 156"/>
                <a:gd name="T47" fmla="*/ 107 h 118"/>
                <a:gd name="T48" fmla="*/ 71 w 156"/>
                <a:gd name="T49" fmla="*/ 108 h 118"/>
                <a:gd name="T50" fmla="*/ 69 w 156"/>
                <a:gd name="T51" fmla="*/ 108 h 118"/>
                <a:gd name="T52" fmla="*/ 59 w 156"/>
                <a:gd name="T53" fmla="*/ 108 h 118"/>
                <a:gd name="T54" fmla="*/ 32 w 156"/>
                <a:gd name="T55" fmla="*/ 74 h 118"/>
                <a:gd name="T56" fmla="*/ 7 w 156"/>
                <a:gd name="T57" fmla="*/ 45 h 118"/>
                <a:gd name="T58" fmla="*/ 0 w 156"/>
                <a:gd name="T59" fmla="*/ 27 h 118"/>
                <a:gd name="T60" fmla="*/ 23 w 156"/>
                <a:gd name="T61" fmla="*/ 54 h 118"/>
                <a:gd name="T62" fmla="*/ 47 w 156"/>
                <a:gd name="T63" fmla="*/ 81 h 118"/>
                <a:gd name="T64" fmla="*/ 66 w 156"/>
                <a:gd name="T65" fmla="*/ 98 h 118"/>
                <a:gd name="T66" fmla="*/ 88 w 156"/>
                <a:gd name="T67" fmla="*/ 98 h 118"/>
                <a:gd name="T68" fmla="*/ 94 w 156"/>
                <a:gd name="T69" fmla="*/ 87 h 118"/>
                <a:gd name="T70" fmla="*/ 81 w 156"/>
                <a:gd name="T71" fmla="*/ 61 h 118"/>
                <a:gd name="T72" fmla="*/ 55 w 156"/>
                <a:gd name="T73" fmla="*/ 29 h 118"/>
                <a:gd name="T74" fmla="*/ 32 w 156"/>
                <a:gd name="T75" fmla="*/ 0 h 118"/>
                <a:gd name="T76" fmla="*/ 39 w 156"/>
                <a:gd name="T77" fmla="*/ 1 h 118"/>
                <a:gd name="T78" fmla="*/ 39 w 156"/>
                <a:gd name="T79" fmla="*/ 1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6"/>
                <a:gd name="T121" fmla="*/ 0 h 118"/>
                <a:gd name="T122" fmla="*/ 156 w 156"/>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6" h="118">
                  <a:moveTo>
                    <a:pt x="39" y="1"/>
                  </a:moveTo>
                  <a:lnTo>
                    <a:pt x="43" y="2"/>
                  </a:lnTo>
                  <a:lnTo>
                    <a:pt x="46" y="5"/>
                  </a:lnTo>
                  <a:lnTo>
                    <a:pt x="49" y="8"/>
                  </a:lnTo>
                  <a:lnTo>
                    <a:pt x="50" y="9"/>
                  </a:lnTo>
                  <a:lnTo>
                    <a:pt x="98" y="77"/>
                  </a:lnTo>
                  <a:lnTo>
                    <a:pt x="111" y="99"/>
                  </a:lnTo>
                  <a:lnTo>
                    <a:pt x="125" y="114"/>
                  </a:lnTo>
                  <a:lnTo>
                    <a:pt x="140" y="111"/>
                  </a:lnTo>
                  <a:lnTo>
                    <a:pt x="145" y="105"/>
                  </a:lnTo>
                  <a:lnTo>
                    <a:pt x="142" y="78"/>
                  </a:lnTo>
                  <a:lnTo>
                    <a:pt x="153" y="78"/>
                  </a:lnTo>
                  <a:lnTo>
                    <a:pt x="156" y="87"/>
                  </a:lnTo>
                  <a:lnTo>
                    <a:pt x="151" y="101"/>
                  </a:lnTo>
                  <a:lnTo>
                    <a:pt x="140" y="118"/>
                  </a:lnTo>
                  <a:lnTo>
                    <a:pt x="125" y="117"/>
                  </a:lnTo>
                  <a:lnTo>
                    <a:pt x="114" y="111"/>
                  </a:lnTo>
                  <a:lnTo>
                    <a:pt x="99" y="92"/>
                  </a:lnTo>
                  <a:lnTo>
                    <a:pt x="99" y="94"/>
                  </a:lnTo>
                  <a:lnTo>
                    <a:pt x="97" y="98"/>
                  </a:lnTo>
                  <a:lnTo>
                    <a:pt x="93" y="103"/>
                  </a:lnTo>
                  <a:lnTo>
                    <a:pt x="90" y="105"/>
                  </a:lnTo>
                  <a:lnTo>
                    <a:pt x="83" y="106"/>
                  </a:lnTo>
                  <a:lnTo>
                    <a:pt x="77" y="107"/>
                  </a:lnTo>
                  <a:lnTo>
                    <a:pt x="71" y="108"/>
                  </a:lnTo>
                  <a:lnTo>
                    <a:pt x="69" y="108"/>
                  </a:lnTo>
                  <a:lnTo>
                    <a:pt x="59" y="108"/>
                  </a:lnTo>
                  <a:lnTo>
                    <a:pt x="32" y="74"/>
                  </a:lnTo>
                  <a:lnTo>
                    <a:pt x="7" y="45"/>
                  </a:lnTo>
                  <a:lnTo>
                    <a:pt x="0" y="27"/>
                  </a:lnTo>
                  <a:lnTo>
                    <a:pt x="23" y="54"/>
                  </a:lnTo>
                  <a:lnTo>
                    <a:pt x="47" y="81"/>
                  </a:lnTo>
                  <a:lnTo>
                    <a:pt x="66" y="98"/>
                  </a:lnTo>
                  <a:lnTo>
                    <a:pt x="88" y="98"/>
                  </a:lnTo>
                  <a:lnTo>
                    <a:pt x="94" y="87"/>
                  </a:lnTo>
                  <a:lnTo>
                    <a:pt x="81" y="61"/>
                  </a:lnTo>
                  <a:lnTo>
                    <a:pt x="55" y="29"/>
                  </a:lnTo>
                  <a:lnTo>
                    <a:pt x="32" y="0"/>
                  </a:lnTo>
                  <a:lnTo>
                    <a:pt x="3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7" name="Freeform 238"/>
            <p:cNvSpPr>
              <a:spLocks/>
            </p:cNvSpPr>
            <p:nvPr/>
          </p:nvSpPr>
          <p:spPr bwMode="auto">
            <a:xfrm flipH="1">
              <a:off x="2530" y="3869"/>
              <a:ext cx="101" cy="58"/>
            </a:xfrm>
            <a:custGeom>
              <a:avLst/>
              <a:gdLst>
                <a:gd name="T0" fmla="*/ 8 w 101"/>
                <a:gd name="T1" fmla="*/ 0 h 58"/>
                <a:gd name="T2" fmla="*/ 14 w 101"/>
                <a:gd name="T3" fmla="*/ 15 h 58"/>
                <a:gd name="T4" fmla="*/ 38 w 101"/>
                <a:gd name="T5" fmla="*/ 41 h 58"/>
                <a:gd name="T6" fmla="*/ 58 w 101"/>
                <a:gd name="T7" fmla="*/ 50 h 58"/>
                <a:gd name="T8" fmla="*/ 89 w 101"/>
                <a:gd name="T9" fmla="*/ 50 h 58"/>
                <a:gd name="T10" fmla="*/ 94 w 101"/>
                <a:gd name="T11" fmla="*/ 48 h 58"/>
                <a:gd name="T12" fmla="*/ 95 w 101"/>
                <a:gd name="T13" fmla="*/ 48 h 58"/>
                <a:gd name="T14" fmla="*/ 99 w 101"/>
                <a:gd name="T15" fmla="*/ 50 h 58"/>
                <a:gd name="T16" fmla="*/ 101 w 101"/>
                <a:gd name="T17" fmla="*/ 52 h 58"/>
                <a:gd name="T18" fmla="*/ 101 w 101"/>
                <a:gd name="T19" fmla="*/ 55 h 58"/>
                <a:gd name="T20" fmla="*/ 96 w 101"/>
                <a:gd name="T21" fmla="*/ 55 h 58"/>
                <a:gd name="T22" fmla="*/ 90 w 101"/>
                <a:gd name="T23" fmla="*/ 56 h 58"/>
                <a:gd name="T24" fmla="*/ 84 w 101"/>
                <a:gd name="T25" fmla="*/ 57 h 58"/>
                <a:gd name="T26" fmla="*/ 82 w 101"/>
                <a:gd name="T27" fmla="*/ 58 h 58"/>
                <a:gd name="T28" fmla="*/ 47 w 101"/>
                <a:gd name="T29" fmla="*/ 55 h 58"/>
                <a:gd name="T30" fmla="*/ 17 w 101"/>
                <a:gd name="T31" fmla="*/ 30 h 58"/>
                <a:gd name="T32" fmla="*/ 0 w 101"/>
                <a:gd name="T33" fmla="*/ 6 h 58"/>
                <a:gd name="T34" fmla="*/ 8 w 101"/>
                <a:gd name="T35" fmla="*/ 0 h 58"/>
                <a:gd name="T36" fmla="*/ 8 w 101"/>
                <a:gd name="T37" fmla="*/ 0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1"/>
                <a:gd name="T58" fmla="*/ 0 h 58"/>
                <a:gd name="T59" fmla="*/ 101 w 101"/>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1" h="58">
                  <a:moveTo>
                    <a:pt x="8" y="0"/>
                  </a:moveTo>
                  <a:lnTo>
                    <a:pt x="14" y="15"/>
                  </a:lnTo>
                  <a:lnTo>
                    <a:pt x="38" y="41"/>
                  </a:lnTo>
                  <a:lnTo>
                    <a:pt x="58" y="50"/>
                  </a:lnTo>
                  <a:lnTo>
                    <a:pt x="89" y="50"/>
                  </a:lnTo>
                  <a:lnTo>
                    <a:pt x="94" y="48"/>
                  </a:lnTo>
                  <a:lnTo>
                    <a:pt x="95" y="48"/>
                  </a:lnTo>
                  <a:lnTo>
                    <a:pt x="99" y="50"/>
                  </a:lnTo>
                  <a:lnTo>
                    <a:pt x="101" y="52"/>
                  </a:lnTo>
                  <a:lnTo>
                    <a:pt x="101" y="55"/>
                  </a:lnTo>
                  <a:lnTo>
                    <a:pt x="96" y="55"/>
                  </a:lnTo>
                  <a:lnTo>
                    <a:pt x="90" y="56"/>
                  </a:lnTo>
                  <a:lnTo>
                    <a:pt x="84" y="57"/>
                  </a:lnTo>
                  <a:lnTo>
                    <a:pt x="82" y="58"/>
                  </a:lnTo>
                  <a:lnTo>
                    <a:pt x="47" y="55"/>
                  </a:lnTo>
                  <a:lnTo>
                    <a:pt x="17" y="30"/>
                  </a:lnTo>
                  <a:lnTo>
                    <a:pt x="0"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8" name="Freeform 239"/>
            <p:cNvSpPr>
              <a:spLocks/>
            </p:cNvSpPr>
            <p:nvPr/>
          </p:nvSpPr>
          <p:spPr bwMode="auto">
            <a:xfrm flipH="1">
              <a:off x="2572" y="3914"/>
              <a:ext cx="61" cy="14"/>
            </a:xfrm>
            <a:custGeom>
              <a:avLst/>
              <a:gdLst>
                <a:gd name="T0" fmla="*/ 4 w 61"/>
                <a:gd name="T1" fmla="*/ 0 h 14"/>
                <a:gd name="T2" fmla="*/ 28 w 61"/>
                <a:gd name="T3" fmla="*/ 10 h 14"/>
                <a:gd name="T4" fmla="*/ 52 w 61"/>
                <a:gd name="T5" fmla="*/ 6 h 14"/>
                <a:gd name="T6" fmla="*/ 61 w 61"/>
                <a:gd name="T7" fmla="*/ 10 h 14"/>
                <a:gd name="T8" fmla="*/ 45 w 61"/>
                <a:gd name="T9" fmla="*/ 13 h 14"/>
                <a:gd name="T10" fmla="*/ 28 w 61"/>
                <a:gd name="T11" fmla="*/ 14 h 14"/>
                <a:gd name="T12" fmla="*/ 0 w 61"/>
                <a:gd name="T13" fmla="*/ 3 h 14"/>
                <a:gd name="T14" fmla="*/ 4 w 61"/>
                <a:gd name="T15" fmla="*/ 0 h 14"/>
                <a:gd name="T16" fmla="*/ 4 w 61"/>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4"/>
                <a:gd name="T29" fmla="*/ 61 w 6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4">
                  <a:moveTo>
                    <a:pt x="4" y="0"/>
                  </a:moveTo>
                  <a:lnTo>
                    <a:pt x="28" y="10"/>
                  </a:lnTo>
                  <a:lnTo>
                    <a:pt x="52" y="6"/>
                  </a:lnTo>
                  <a:lnTo>
                    <a:pt x="61" y="10"/>
                  </a:lnTo>
                  <a:lnTo>
                    <a:pt x="45" y="13"/>
                  </a:lnTo>
                  <a:lnTo>
                    <a:pt x="28" y="14"/>
                  </a:lnTo>
                  <a:lnTo>
                    <a:pt x="0" y="3"/>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39" name="Freeform 240"/>
            <p:cNvSpPr>
              <a:spLocks/>
            </p:cNvSpPr>
            <p:nvPr/>
          </p:nvSpPr>
          <p:spPr bwMode="auto">
            <a:xfrm flipH="1">
              <a:off x="2508" y="3917"/>
              <a:ext cx="124" cy="75"/>
            </a:xfrm>
            <a:custGeom>
              <a:avLst/>
              <a:gdLst>
                <a:gd name="T0" fmla="*/ 0 w 124"/>
                <a:gd name="T1" fmla="*/ 0 h 75"/>
                <a:gd name="T2" fmla="*/ 81 w 124"/>
                <a:gd name="T3" fmla="*/ 41 h 75"/>
                <a:gd name="T4" fmla="*/ 102 w 124"/>
                <a:gd name="T5" fmla="*/ 50 h 75"/>
                <a:gd name="T6" fmla="*/ 124 w 124"/>
                <a:gd name="T7" fmla="*/ 75 h 75"/>
                <a:gd name="T8" fmla="*/ 105 w 124"/>
                <a:gd name="T9" fmla="*/ 47 h 75"/>
                <a:gd name="T10" fmla="*/ 27 w 124"/>
                <a:gd name="T11" fmla="*/ 7 h 75"/>
                <a:gd name="T12" fmla="*/ 0 w 124"/>
                <a:gd name="T13" fmla="*/ 0 h 75"/>
                <a:gd name="T14" fmla="*/ 0 w 124"/>
                <a:gd name="T15" fmla="*/ 0 h 75"/>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75"/>
                <a:gd name="T26" fmla="*/ 124 w 124"/>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75">
                  <a:moveTo>
                    <a:pt x="0" y="0"/>
                  </a:moveTo>
                  <a:lnTo>
                    <a:pt x="81" y="41"/>
                  </a:lnTo>
                  <a:lnTo>
                    <a:pt x="102" y="50"/>
                  </a:lnTo>
                  <a:lnTo>
                    <a:pt x="124" y="75"/>
                  </a:lnTo>
                  <a:lnTo>
                    <a:pt x="105" y="47"/>
                  </a:lnTo>
                  <a:lnTo>
                    <a:pt x="27"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0" name="Freeform 241"/>
            <p:cNvSpPr>
              <a:spLocks/>
            </p:cNvSpPr>
            <p:nvPr/>
          </p:nvSpPr>
          <p:spPr bwMode="auto">
            <a:xfrm flipH="1">
              <a:off x="2256" y="3824"/>
              <a:ext cx="232" cy="175"/>
            </a:xfrm>
            <a:custGeom>
              <a:avLst/>
              <a:gdLst>
                <a:gd name="T0" fmla="*/ 195 w 232"/>
                <a:gd name="T1" fmla="*/ 18 h 175"/>
                <a:gd name="T2" fmla="*/ 154 w 232"/>
                <a:gd name="T3" fmla="*/ 7 h 175"/>
                <a:gd name="T4" fmla="*/ 142 w 232"/>
                <a:gd name="T5" fmla="*/ 5 h 175"/>
                <a:gd name="T6" fmla="*/ 134 w 232"/>
                <a:gd name="T7" fmla="*/ 9 h 175"/>
                <a:gd name="T8" fmla="*/ 126 w 232"/>
                <a:gd name="T9" fmla="*/ 13 h 175"/>
                <a:gd name="T10" fmla="*/ 116 w 232"/>
                <a:gd name="T11" fmla="*/ 21 h 175"/>
                <a:gd name="T12" fmla="*/ 108 w 232"/>
                <a:gd name="T13" fmla="*/ 27 h 175"/>
                <a:gd name="T14" fmla="*/ 102 w 232"/>
                <a:gd name="T15" fmla="*/ 34 h 175"/>
                <a:gd name="T16" fmla="*/ 93 w 232"/>
                <a:gd name="T17" fmla="*/ 42 h 175"/>
                <a:gd name="T18" fmla="*/ 83 w 232"/>
                <a:gd name="T19" fmla="*/ 51 h 175"/>
                <a:gd name="T20" fmla="*/ 77 w 232"/>
                <a:gd name="T21" fmla="*/ 58 h 175"/>
                <a:gd name="T22" fmla="*/ 53 w 232"/>
                <a:gd name="T23" fmla="*/ 75 h 175"/>
                <a:gd name="T24" fmla="*/ 17 w 232"/>
                <a:gd name="T25" fmla="*/ 145 h 175"/>
                <a:gd name="T26" fmla="*/ 19 w 232"/>
                <a:gd name="T27" fmla="*/ 169 h 175"/>
                <a:gd name="T28" fmla="*/ 61 w 232"/>
                <a:gd name="T29" fmla="*/ 143 h 175"/>
                <a:gd name="T30" fmla="*/ 85 w 232"/>
                <a:gd name="T31" fmla="*/ 104 h 175"/>
                <a:gd name="T32" fmla="*/ 112 w 232"/>
                <a:gd name="T33" fmla="*/ 73 h 175"/>
                <a:gd name="T34" fmla="*/ 105 w 232"/>
                <a:gd name="T35" fmla="*/ 103 h 175"/>
                <a:gd name="T36" fmla="*/ 61 w 232"/>
                <a:gd name="T37" fmla="*/ 152 h 175"/>
                <a:gd name="T38" fmla="*/ 24 w 232"/>
                <a:gd name="T39" fmla="*/ 175 h 175"/>
                <a:gd name="T40" fmla="*/ 0 w 232"/>
                <a:gd name="T41" fmla="*/ 169 h 175"/>
                <a:gd name="T42" fmla="*/ 29 w 232"/>
                <a:gd name="T43" fmla="*/ 109 h 175"/>
                <a:gd name="T44" fmla="*/ 48 w 232"/>
                <a:gd name="T45" fmla="*/ 69 h 175"/>
                <a:gd name="T46" fmla="*/ 110 w 232"/>
                <a:gd name="T47" fmla="*/ 18 h 175"/>
                <a:gd name="T48" fmla="*/ 135 w 232"/>
                <a:gd name="T49" fmla="*/ 2 h 175"/>
                <a:gd name="T50" fmla="*/ 143 w 232"/>
                <a:gd name="T51" fmla="*/ 0 h 175"/>
                <a:gd name="T52" fmla="*/ 151 w 232"/>
                <a:gd name="T53" fmla="*/ 1 h 175"/>
                <a:gd name="T54" fmla="*/ 161 w 232"/>
                <a:gd name="T55" fmla="*/ 3 h 175"/>
                <a:gd name="T56" fmla="*/ 169 w 232"/>
                <a:gd name="T57" fmla="*/ 5 h 175"/>
                <a:gd name="T58" fmla="*/ 178 w 232"/>
                <a:gd name="T59" fmla="*/ 8 h 175"/>
                <a:gd name="T60" fmla="*/ 186 w 232"/>
                <a:gd name="T61" fmla="*/ 10 h 175"/>
                <a:gd name="T62" fmla="*/ 196 w 232"/>
                <a:gd name="T63" fmla="*/ 13 h 175"/>
                <a:gd name="T64" fmla="*/ 232 w 232"/>
                <a:gd name="T65" fmla="*/ 19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75"/>
                <a:gd name="T101" fmla="*/ 232 w 232"/>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75">
                  <a:moveTo>
                    <a:pt x="232" y="19"/>
                  </a:moveTo>
                  <a:lnTo>
                    <a:pt x="195" y="18"/>
                  </a:lnTo>
                  <a:lnTo>
                    <a:pt x="157" y="8"/>
                  </a:lnTo>
                  <a:lnTo>
                    <a:pt x="154" y="7"/>
                  </a:lnTo>
                  <a:lnTo>
                    <a:pt x="148" y="5"/>
                  </a:lnTo>
                  <a:lnTo>
                    <a:pt x="142" y="5"/>
                  </a:lnTo>
                  <a:lnTo>
                    <a:pt x="136" y="8"/>
                  </a:lnTo>
                  <a:lnTo>
                    <a:pt x="134" y="9"/>
                  </a:lnTo>
                  <a:lnTo>
                    <a:pt x="131" y="11"/>
                  </a:lnTo>
                  <a:lnTo>
                    <a:pt x="126" y="13"/>
                  </a:lnTo>
                  <a:lnTo>
                    <a:pt x="122" y="18"/>
                  </a:lnTo>
                  <a:lnTo>
                    <a:pt x="116" y="21"/>
                  </a:lnTo>
                  <a:lnTo>
                    <a:pt x="112" y="24"/>
                  </a:lnTo>
                  <a:lnTo>
                    <a:pt x="108" y="27"/>
                  </a:lnTo>
                  <a:lnTo>
                    <a:pt x="105" y="31"/>
                  </a:lnTo>
                  <a:lnTo>
                    <a:pt x="102" y="34"/>
                  </a:lnTo>
                  <a:lnTo>
                    <a:pt x="98" y="37"/>
                  </a:lnTo>
                  <a:lnTo>
                    <a:pt x="93" y="42"/>
                  </a:lnTo>
                  <a:lnTo>
                    <a:pt x="88" y="47"/>
                  </a:lnTo>
                  <a:lnTo>
                    <a:pt x="83" y="51"/>
                  </a:lnTo>
                  <a:lnTo>
                    <a:pt x="79" y="55"/>
                  </a:lnTo>
                  <a:lnTo>
                    <a:pt x="77" y="58"/>
                  </a:lnTo>
                  <a:lnTo>
                    <a:pt x="76" y="59"/>
                  </a:lnTo>
                  <a:lnTo>
                    <a:pt x="53" y="75"/>
                  </a:lnTo>
                  <a:lnTo>
                    <a:pt x="29" y="118"/>
                  </a:lnTo>
                  <a:lnTo>
                    <a:pt x="17" y="145"/>
                  </a:lnTo>
                  <a:lnTo>
                    <a:pt x="7" y="166"/>
                  </a:lnTo>
                  <a:lnTo>
                    <a:pt x="19" y="169"/>
                  </a:lnTo>
                  <a:lnTo>
                    <a:pt x="33" y="167"/>
                  </a:lnTo>
                  <a:lnTo>
                    <a:pt x="61" y="143"/>
                  </a:lnTo>
                  <a:lnTo>
                    <a:pt x="75" y="126"/>
                  </a:lnTo>
                  <a:lnTo>
                    <a:pt x="85" y="104"/>
                  </a:lnTo>
                  <a:lnTo>
                    <a:pt x="101" y="95"/>
                  </a:lnTo>
                  <a:lnTo>
                    <a:pt x="112" y="73"/>
                  </a:lnTo>
                  <a:lnTo>
                    <a:pt x="114" y="87"/>
                  </a:lnTo>
                  <a:lnTo>
                    <a:pt x="105" y="103"/>
                  </a:lnTo>
                  <a:lnTo>
                    <a:pt x="86" y="118"/>
                  </a:lnTo>
                  <a:lnTo>
                    <a:pt x="61" y="152"/>
                  </a:lnTo>
                  <a:lnTo>
                    <a:pt x="39" y="169"/>
                  </a:lnTo>
                  <a:lnTo>
                    <a:pt x="24" y="175"/>
                  </a:lnTo>
                  <a:lnTo>
                    <a:pt x="12" y="174"/>
                  </a:lnTo>
                  <a:lnTo>
                    <a:pt x="0" y="169"/>
                  </a:lnTo>
                  <a:lnTo>
                    <a:pt x="10" y="147"/>
                  </a:lnTo>
                  <a:lnTo>
                    <a:pt x="29" y="109"/>
                  </a:lnTo>
                  <a:lnTo>
                    <a:pt x="42" y="82"/>
                  </a:lnTo>
                  <a:lnTo>
                    <a:pt x="48" y="69"/>
                  </a:lnTo>
                  <a:lnTo>
                    <a:pt x="77" y="51"/>
                  </a:lnTo>
                  <a:lnTo>
                    <a:pt x="110" y="18"/>
                  </a:lnTo>
                  <a:lnTo>
                    <a:pt x="134" y="2"/>
                  </a:lnTo>
                  <a:lnTo>
                    <a:pt x="135" y="2"/>
                  </a:lnTo>
                  <a:lnTo>
                    <a:pt x="138" y="1"/>
                  </a:lnTo>
                  <a:lnTo>
                    <a:pt x="143" y="0"/>
                  </a:lnTo>
                  <a:lnTo>
                    <a:pt x="148" y="1"/>
                  </a:lnTo>
                  <a:lnTo>
                    <a:pt x="151" y="1"/>
                  </a:lnTo>
                  <a:lnTo>
                    <a:pt x="157" y="2"/>
                  </a:lnTo>
                  <a:lnTo>
                    <a:pt x="161" y="3"/>
                  </a:lnTo>
                  <a:lnTo>
                    <a:pt x="165" y="4"/>
                  </a:lnTo>
                  <a:lnTo>
                    <a:pt x="169" y="5"/>
                  </a:lnTo>
                  <a:lnTo>
                    <a:pt x="175" y="8"/>
                  </a:lnTo>
                  <a:lnTo>
                    <a:pt x="178" y="8"/>
                  </a:lnTo>
                  <a:lnTo>
                    <a:pt x="183" y="9"/>
                  </a:lnTo>
                  <a:lnTo>
                    <a:pt x="186" y="10"/>
                  </a:lnTo>
                  <a:lnTo>
                    <a:pt x="189" y="11"/>
                  </a:lnTo>
                  <a:lnTo>
                    <a:pt x="196" y="13"/>
                  </a:lnTo>
                  <a:lnTo>
                    <a:pt x="197" y="14"/>
                  </a:lnTo>
                  <a:lnTo>
                    <a:pt x="23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1" name="Freeform 242"/>
            <p:cNvSpPr>
              <a:spLocks/>
            </p:cNvSpPr>
            <p:nvPr/>
          </p:nvSpPr>
          <p:spPr bwMode="auto">
            <a:xfrm flipH="1">
              <a:off x="1958" y="3394"/>
              <a:ext cx="323" cy="448"/>
            </a:xfrm>
            <a:custGeom>
              <a:avLst/>
              <a:gdLst>
                <a:gd name="T0" fmla="*/ 62 w 323"/>
                <a:gd name="T1" fmla="*/ 438 h 448"/>
                <a:gd name="T2" fmla="*/ 114 w 323"/>
                <a:gd name="T3" fmla="*/ 423 h 448"/>
                <a:gd name="T4" fmla="*/ 183 w 323"/>
                <a:gd name="T5" fmla="*/ 398 h 448"/>
                <a:gd name="T6" fmla="*/ 235 w 323"/>
                <a:gd name="T7" fmla="*/ 409 h 448"/>
                <a:gd name="T8" fmla="*/ 239 w 323"/>
                <a:gd name="T9" fmla="*/ 410 h 448"/>
                <a:gd name="T10" fmla="*/ 239 w 323"/>
                <a:gd name="T11" fmla="*/ 402 h 448"/>
                <a:gd name="T12" fmla="*/ 233 w 323"/>
                <a:gd name="T13" fmla="*/ 395 h 448"/>
                <a:gd name="T14" fmla="*/ 225 w 323"/>
                <a:gd name="T15" fmla="*/ 394 h 448"/>
                <a:gd name="T16" fmla="*/ 216 w 323"/>
                <a:gd name="T17" fmla="*/ 394 h 448"/>
                <a:gd name="T18" fmla="*/ 207 w 323"/>
                <a:gd name="T19" fmla="*/ 394 h 448"/>
                <a:gd name="T20" fmla="*/ 190 w 323"/>
                <a:gd name="T21" fmla="*/ 394 h 448"/>
                <a:gd name="T22" fmla="*/ 268 w 323"/>
                <a:gd name="T23" fmla="*/ 351 h 448"/>
                <a:gd name="T24" fmla="*/ 271 w 323"/>
                <a:gd name="T25" fmla="*/ 342 h 448"/>
                <a:gd name="T26" fmla="*/ 214 w 323"/>
                <a:gd name="T27" fmla="*/ 214 h 448"/>
                <a:gd name="T28" fmla="*/ 263 w 323"/>
                <a:gd name="T29" fmla="*/ 123 h 448"/>
                <a:gd name="T30" fmla="*/ 269 w 323"/>
                <a:gd name="T31" fmla="*/ 74 h 448"/>
                <a:gd name="T32" fmla="*/ 285 w 323"/>
                <a:gd name="T33" fmla="*/ 0 h 448"/>
                <a:gd name="T34" fmla="*/ 281 w 323"/>
                <a:gd name="T35" fmla="*/ 8 h 448"/>
                <a:gd name="T36" fmla="*/ 276 w 323"/>
                <a:gd name="T37" fmla="*/ 17 h 448"/>
                <a:gd name="T38" fmla="*/ 272 w 323"/>
                <a:gd name="T39" fmla="*/ 27 h 448"/>
                <a:gd name="T40" fmla="*/ 268 w 323"/>
                <a:gd name="T41" fmla="*/ 37 h 448"/>
                <a:gd name="T42" fmla="*/ 263 w 323"/>
                <a:gd name="T43" fmla="*/ 47 h 448"/>
                <a:gd name="T44" fmla="*/ 261 w 323"/>
                <a:gd name="T45" fmla="*/ 55 h 448"/>
                <a:gd name="T46" fmla="*/ 260 w 323"/>
                <a:gd name="T47" fmla="*/ 59 h 448"/>
                <a:gd name="T48" fmla="*/ 259 w 323"/>
                <a:gd name="T49" fmla="*/ 68 h 448"/>
                <a:gd name="T50" fmla="*/ 259 w 323"/>
                <a:gd name="T51" fmla="*/ 77 h 448"/>
                <a:gd name="T52" fmla="*/ 259 w 323"/>
                <a:gd name="T53" fmla="*/ 86 h 448"/>
                <a:gd name="T54" fmla="*/ 258 w 323"/>
                <a:gd name="T55" fmla="*/ 94 h 448"/>
                <a:gd name="T56" fmla="*/ 258 w 323"/>
                <a:gd name="T57" fmla="*/ 104 h 448"/>
                <a:gd name="T58" fmla="*/ 258 w 323"/>
                <a:gd name="T59" fmla="*/ 113 h 448"/>
                <a:gd name="T60" fmla="*/ 254 w 323"/>
                <a:gd name="T61" fmla="*/ 118 h 448"/>
                <a:gd name="T62" fmla="*/ 250 w 323"/>
                <a:gd name="T63" fmla="*/ 126 h 448"/>
                <a:gd name="T64" fmla="*/ 244 w 323"/>
                <a:gd name="T65" fmla="*/ 138 h 448"/>
                <a:gd name="T66" fmla="*/ 238 w 323"/>
                <a:gd name="T67" fmla="*/ 153 h 448"/>
                <a:gd name="T68" fmla="*/ 230 w 323"/>
                <a:gd name="T69" fmla="*/ 165 h 448"/>
                <a:gd name="T70" fmla="*/ 225 w 323"/>
                <a:gd name="T71" fmla="*/ 177 h 448"/>
                <a:gd name="T72" fmla="*/ 220 w 323"/>
                <a:gd name="T73" fmla="*/ 185 h 448"/>
                <a:gd name="T74" fmla="*/ 219 w 323"/>
                <a:gd name="T75" fmla="*/ 188 h 448"/>
                <a:gd name="T76" fmla="*/ 201 w 323"/>
                <a:gd name="T77" fmla="*/ 242 h 448"/>
                <a:gd name="T78" fmla="*/ 215 w 323"/>
                <a:gd name="T79" fmla="*/ 269 h 448"/>
                <a:gd name="T80" fmla="*/ 225 w 323"/>
                <a:gd name="T81" fmla="*/ 311 h 448"/>
                <a:gd name="T82" fmla="*/ 212 w 323"/>
                <a:gd name="T83" fmla="*/ 351 h 448"/>
                <a:gd name="T84" fmla="*/ 184 w 323"/>
                <a:gd name="T85" fmla="*/ 385 h 448"/>
                <a:gd name="T86" fmla="*/ 175 w 323"/>
                <a:gd name="T87" fmla="*/ 386 h 448"/>
                <a:gd name="T88" fmla="*/ 167 w 323"/>
                <a:gd name="T89" fmla="*/ 389 h 448"/>
                <a:gd name="T90" fmla="*/ 160 w 323"/>
                <a:gd name="T91" fmla="*/ 391 h 448"/>
                <a:gd name="T92" fmla="*/ 150 w 323"/>
                <a:gd name="T93" fmla="*/ 395 h 448"/>
                <a:gd name="T94" fmla="*/ 139 w 323"/>
                <a:gd name="T95" fmla="*/ 400 h 448"/>
                <a:gd name="T96" fmla="*/ 129 w 323"/>
                <a:gd name="T97" fmla="*/ 407 h 448"/>
                <a:gd name="T98" fmla="*/ 120 w 323"/>
                <a:gd name="T99" fmla="*/ 411 h 448"/>
                <a:gd name="T100" fmla="*/ 112 w 323"/>
                <a:gd name="T101" fmla="*/ 413 h 448"/>
                <a:gd name="T102" fmla="*/ 107 w 323"/>
                <a:gd name="T103" fmla="*/ 416 h 448"/>
                <a:gd name="T104" fmla="*/ 84 w 323"/>
                <a:gd name="T105" fmla="*/ 419 h 448"/>
                <a:gd name="T106" fmla="*/ 27 w 323"/>
                <a:gd name="T107" fmla="*/ 440 h 448"/>
                <a:gd name="T108" fmla="*/ 15 w 323"/>
                <a:gd name="T109" fmla="*/ 448 h 4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3"/>
                <a:gd name="T166" fmla="*/ 0 h 448"/>
                <a:gd name="T167" fmla="*/ 323 w 323"/>
                <a:gd name="T168" fmla="*/ 448 h 4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3" h="448">
                  <a:moveTo>
                    <a:pt x="15" y="448"/>
                  </a:moveTo>
                  <a:lnTo>
                    <a:pt x="62" y="438"/>
                  </a:lnTo>
                  <a:lnTo>
                    <a:pt x="91" y="423"/>
                  </a:lnTo>
                  <a:lnTo>
                    <a:pt x="114" y="423"/>
                  </a:lnTo>
                  <a:lnTo>
                    <a:pt x="141" y="408"/>
                  </a:lnTo>
                  <a:lnTo>
                    <a:pt x="183" y="398"/>
                  </a:lnTo>
                  <a:lnTo>
                    <a:pt x="214" y="400"/>
                  </a:lnTo>
                  <a:lnTo>
                    <a:pt x="235" y="409"/>
                  </a:lnTo>
                  <a:lnTo>
                    <a:pt x="226" y="431"/>
                  </a:lnTo>
                  <a:lnTo>
                    <a:pt x="239" y="410"/>
                  </a:lnTo>
                  <a:lnTo>
                    <a:pt x="239" y="408"/>
                  </a:lnTo>
                  <a:lnTo>
                    <a:pt x="239" y="402"/>
                  </a:lnTo>
                  <a:lnTo>
                    <a:pt x="237" y="397"/>
                  </a:lnTo>
                  <a:lnTo>
                    <a:pt x="233" y="395"/>
                  </a:lnTo>
                  <a:lnTo>
                    <a:pt x="229" y="395"/>
                  </a:lnTo>
                  <a:lnTo>
                    <a:pt x="225" y="394"/>
                  </a:lnTo>
                  <a:lnTo>
                    <a:pt x="220" y="394"/>
                  </a:lnTo>
                  <a:lnTo>
                    <a:pt x="216" y="394"/>
                  </a:lnTo>
                  <a:lnTo>
                    <a:pt x="211" y="394"/>
                  </a:lnTo>
                  <a:lnTo>
                    <a:pt x="207" y="394"/>
                  </a:lnTo>
                  <a:lnTo>
                    <a:pt x="205" y="394"/>
                  </a:lnTo>
                  <a:lnTo>
                    <a:pt x="190" y="394"/>
                  </a:lnTo>
                  <a:lnTo>
                    <a:pt x="220" y="357"/>
                  </a:lnTo>
                  <a:lnTo>
                    <a:pt x="268" y="351"/>
                  </a:lnTo>
                  <a:lnTo>
                    <a:pt x="323" y="355"/>
                  </a:lnTo>
                  <a:lnTo>
                    <a:pt x="271" y="342"/>
                  </a:lnTo>
                  <a:lnTo>
                    <a:pt x="230" y="294"/>
                  </a:lnTo>
                  <a:lnTo>
                    <a:pt x="214" y="214"/>
                  </a:lnTo>
                  <a:lnTo>
                    <a:pt x="247" y="145"/>
                  </a:lnTo>
                  <a:lnTo>
                    <a:pt x="263" y="123"/>
                  </a:lnTo>
                  <a:lnTo>
                    <a:pt x="269" y="115"/>
                  </a:lnTo>
                  <a:lnTo>
                    <a:pt x="269" y="74"/>
                  </a:lnTo>
                  <a:lnTo>
                    <a:pt x="272" y="39"/>
                  </a:lnTo>
                  <a:lnTo>
                    <a:pt x="285" y="0"/>
                  </a:lnTo>
                  <a:lnTo>
                    <a:pt x="284" y="2"/>
                  </a:lnTo>
                  <a:lnTo>
                    <a:pt x="281" y="8"/>
                  </a:lnTo>
                  <a:lnTo>
                    <a:pt x="279" y="12"/>
                  </a:lnTo>
                  <a:lnTo>
                    <a:pt x="276" y="17"/>
                  </a:lnTo>
                  <a:lnTo>
                    <a:pt x="274" y="22"/>
                  </a:lnTo>
                  <a:lnTo>
                    <a:pt x="272" y="27"/>
                  </a:lnTo>
                  <a:lnTo>
                    <a:pt x="270" y="32"/>
                  </a:lnTo>
                  <a:lnTo>
                    <a:pt x="268" y="37"/>
                  </a:lnTo>
                  <a:lnTo>
                    <a:pt x="265" y="43"/>
                  </a:lnTo>
                  <a:lnTo>
                    <a:pt x="263" y="47"/>
                  </a:lnTo>
                  <a:lnTo>
                    <a:pt x="261" y="50"/>
                  </a:lnTo>
                  <a:lnTo>
                    <a:pt x="261" y="55"/>
                  </a:lnTo>
                  <a:lnTo>
                    <a:pt x="260" y="57"/>
                  </a:lnTo>
                  <a:lnTo>
                    <a:pt x="260" y="59"/>
                  </a:lnTo>
                  <a:lnTo>
                    <a:pt x="260" y="61"/>
                  </a:lnTo>
                  <a:lnTo>
                    <a:pt x="259" y="68"/>
                  </a:lnTo>
                  <a:lnTo>
                    <a:pt x="259" y="72"/>
                  </a:lnTo>
                  <a:lnTo>
                    <a:pt x="259" y="77"/>
                  </a:lnTo>
                  <a:lnTo>
                    <a:pt x="259" y="81"/>
                  </a:lnTo>
                  <a:lnTo>
                    <a:pt x="259" y="86"/>
                  </a:lnTo>
                  <a:lnTo>
                    <a:pt x="258" y="90"/>
                  </a:lnTo>
                  <a:lnTo>
                    <a:pt x="258" y="94"/>
                  </a:lnTo>
                  <a:lnTo>
                    <a:pt x="258" y="99"/>
                  </a:lnTo>
                  <a:lnTo>
                    <a:pt x="258" y="104"/>
                  </a:lnTo>
                  <a:lnTo>
                    <a:pt x="258" y="110"/>
                  </a:lnTo>
                  <a:lnTo>
                    <a:pt x="258" y="113"/>
                  </a:lnTo>
                  <a:lnTo>
                    <a:pt x="255" y="114"/>
                  </a:lnTo>
                  <a:lnTo>
                    <a:pt x="254" y="118"/>
                  </a:lnTo>
                  <a:lnTo>
                    <a:pt x="252" y="121"/>
                  </a:lnTo>
                  <a:lnTo>
                    <a:pt x="250" y="126"/>
                  </a:lnTo>
                  <a:lnTo>
                    <a:pt x="247" y="132"/>
                  </a:lnTo>
                  <a:lnTo>
                    <a:pt x="244" y="138"/>
                  </a:lnTo>
                  <a:lnTo>
                    <a:pt x="241" y="145"/>
                  </a:lnTo>
                  <a:lnTo>
                    <a:pt x="238" y="153"/>
                  </a:lnTo>
                  <a:lnTo>
                    <a:pt x="233" y="158"/>
                  </a:lnTo>
                  <a:lnTo>
                    <a:pt x="230" y="165"/>
                  </a:lnTo>
                  <a:lnTo>
                    <a:pt x="226" y="170"/>
                  </a:lnTo>
                  <a:lnTo>
                    <a:pt x="225" y="177"/>
                  </a:lnTo>
                  <a:lnTo>
                    <a:pt x="221" y="180"/>
                  </a:lnTo>
                  <a:lnTo>
                    <a:pt x="220" y="185"/>
                  </a:lnTo>
                  <a:lnTo>
                    <a:pt x="219" y="186"/>
                  </a:lnTo>
                  <a:lnTo>
                    <a:pt x="219" y="188"/>
                  </a:lnTo>
                  <a:lnTo>
                    <a:pt x="201" y="212"/>
                  </a:lnTo>
                  <a:lnTo>
                    <a:pt x="201" y="242"/>
                  </a:lnTo>
                  <a:lnTo>
                    <a:pt x="204" y="290"/>
                  </a:lnTo>
                  <a:lnTo>
                    <a:pt x="215" y="269"/>
                  </a:lnTo>
                  <a:lnTo>
                    <a:pt x="215" y="320"/>
                  </a:lnTo>
                  <a:lnTo>
                    <a:pt x="225" y="311"/>
                  </a:lnTo>
                  <a:lnTo>
                    <a:pt x="252" y="339"/>
                  </a:lnTo>
                  <a:lnTo>
                    <a:pt x="212" y="351"/>
                  </a:lnTo>
                  <a:lnTo>
                    <a:pt x="186" y="385"/>
                  </a:lnTo>
                  <a:lnTo>
                    <a:pt x="184" y="385"/>
                  </a:lnTo>
                  <a:lnTo>
                    <a:pt x="179" y="386"/>
                  </a:lnTo>
                  <a:lnTo>
                    <a:pt x="175" y="386"/>
                  </a:lnTo>
                  <a:lnTo>
                    <a:pt x="172" y="387"/>
                  </a:lnTo>
                  <a:lnTo>
                    <a:pt x="167" y="389"/>
                  </a:lnTo>
                  <a:lnTo>
                    <a:pt x="164" y="391"/>
                  </a:lnTo>
                  <a:lnTo>
                    <a:pt x="160" y="391"/>
                  </a:lnTo>
                  <a:lnTo>
                    <a:pt x="154" y="393"/>
                  </a:lnTo>
                  <a:lnTo>
                    <a:pt x="150" y="395"/>
                  </a:lnTo>
                  <a:lnTo>
                    <a:pt x="146" y="397"/>
                  </a:lnTo>
                  <a:lnTo>
                    <a:pt x="139" y="400"/>
                  </a:lnTo>
                  <a:lnTo>
                    <a:pt x="134" y="404"/>
                  </a:lnTo>
                  <a:lnTo>
                    <a:pt x="129" y="407"/>
                  </a:lnTo>
                  <a:lnTo>
                    <a:pt x="124" y="409"/>
                  </a:lnTo>
                  <a:lnTo>
                    <a:pt x="120" y="411"/>
                  </a:lnTo>
                  <a:lnTo>
                    <a:pt x="117" y="413"/>
                  </a:lnTo>
                  <a:lnTo>
                    <a:pt x="112" y="413"/>
                  </a:lnTo>
                  <a:lnTo>
                    <a:pt x="109" y="416"/>
                  </a:lnTo>
                  <a:lnTo>
                    <a:pt x="107" y="416"/>
                  </a:lnTo>
                  <a:lnTo>
                    <a:pt x="107" y="417"/>
                  </a:lnTo>
                  <a:lnTo>
                    <a:pt x="84" y="419"/>
                  </a:lnTo>
                  <a:lnTo>
                    <a:pt x="70" y="427"/>
                  </a:lnTo>
                  <a:lnTo>
                    <a:pt x="27" y="440"/>
                  </a:lnTo>
                  <a:lnTo>
                    <a:pt x="0" y="448"/>
                  </a:lnTo>
                  <a:lnTo>
                    <a:pt x="15" y="4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2" name="Freeform 243"/>
            <p:cNvSpPr>
              <a:spLocks/>
            </p:cNvSpPr>
            <p:nvPr/>
          </p:nvSpPr>
          <p:spPr bwMode="auto">
            <a:xfrm flipH="1">
              <a:off x="1867" y="3870"/>
              <a:ext cx="206" cy="57"/>
            </a:xfrm>
            <a:custGeom>
              <a:avLst/>
              <a:gdLst>
                <a:gd name="T0" fmla="*/ 44 w 206"/>
                <a:gd name="T1" fmla="*/ 13 h 57"/>
                <a:gd name="T2" fmla="*/ 51 w 206"/>
                <a:gd name="T3" fmla="*/ 11 h 57"/>
                <a:gd name="T4" fmla="*/ 57 w 206"/>
                <a:gd name="T5" fmla="*/ 9 h 57"/>
                <a:gd name="T6" fmla="*/ 66 w 206"/>
                <a:gd name="T7" fmla="*/ 7 h 57"/>
                <a:gd name="T8" fmla="*/ 76 w 206"/>
                <a:gd name="T9" fmla="*/ 5 h 57"/>
                <a:gd name="T10" fmla="*/ 85 w 206"/>
                <a:gd name="T11" fmla="*/ 2 h 57"/>
                <a:gd name="T12" fmla="*/ 93 w 206"/>
                <a:gd name="T13" fmla="*/ 0 h 57"/>
                <a:gd name="T14" fmla="*/ 98 w 206"/>
                <a:gd name="T15" fmla="*/ 0 h 57"/>
                <a:gd name="T16" fmla="*/ 109 w 206"/>
                <a:gd name="T17" fmla="*/ 0 h 57"/>
                <a:gd name="T18" fmla="*/ 118 w 206"/>
                <a:gd name="T19" fmla="*/ 0 h 57"/>
                <a:gd name="T20" fmla="*/ 128 w 206"/>
                <a:gd name="T21" fmla="*/ 2 h 57"/>
                <a:gd name="T22" fmla="*/ 135 w 206"/>
                <a:gd name="T23" fmla="*/ 2 h 57"/>
                <a:gd name="T24" fmla="*/ 142 w 206"/>
                <a:gd name="T25" fmla="*/ 5 h 57"/>
                <a:gd name="T26" fmla="*/ 150 w 206"/>
                <a:gd name="T27" fmla="*/ 6 h 57"/>
                <a:gd name="T28" fmla="*/ 192 w 206"/>
                <a:gd name="T29" fmla="*/ 19 h 57"/>
                <a:gd name="T30" fmla="*/ 178 w 206"/>
                <a:gd name="T31" fmla="*/ 17 h 57"/>
                <a:gd name="T32" fmla="*/ 161 w 206"/>
                <a:gd name="T33" fmla="*/ 14 h 57"/>
                <a:gd name="T34" fmla="*/ 143 w 206"/>
                <a:gd name="T35" fmla="*/ 12 h 57"/>
                <a:gd name="T36" fmla="*/ 128 w 206"/>
                <a:gd name="T37" fmla="*/ 10 h 57"/>
                <a:gd name="T38" fmla="*/ 117 w 206"/>
                <a:gd name="T39" fmla="*/ 8 h 57"/>
                <a:gd name="T40" fmla="*/ 112 w 206"/>
                <a:gd name="T41" fmla="*/ 8 h 57"/>
                <a:gd name="T42" fmla="*/ 104 w 206"/>
                <a:gd name="T43" fmla="*/ 9 h 57"/>
                <a:gd name="T44" fmla="*/ 96 w 206"/>
                <a:gd name="T45" fmla="*/ 10 h 57"/>
                <a:gd name="T46" fmla="*/ 88 w 206"/>
                <a:gd name="T47" fmla="*/ 11 h 57"/>
                <a:gd name="T48" fmla="*/ 79 w 206"/>
                <a:gd name="T49" fmla="*/ 12 h 57"/>
                <a:gd name="T50" fmla="*/ 73 w 206"/>
                <a:gd name="T51" fmla="*/ 13 h 57"/>
                <a:gd name="T52" fmla="*/ 66 w 206"/>
                <a:gd name="T53" fmla="*/ 14 h 57"/>
                <a:gd name="T54" fmla="*/ 71 w 206"/>
                <a:gd name="T55" fmla="*/ 17 h 57"/>
                <a:gd name="T56" fmla="*/ 82 w 206"/>
                <a:gd name="T57" fmla="*/ 23 h 57"/>
                <a:gd name="T58" fmla="*/ 94 w 206"/>
                <a:gd name="T59" fmla="*/ 29 h 57"/>
                <a:gd name="T60" fmla="*/ 104 w 206"/>
                <a:gd name="T61" fmla="*/ 33 h 57"/>
                <a:gd name="T62" fmla="*/ 115 w 206"/>
                <a:gd name="T63" fmla="*/ 34 h 57"/>
                <a:gd name="T64" fmla="*/ 129 w 206"/>
                <a:gd name="T65" fmla="*/ 36 h 57"/>
                <a:gd name="T66" fmla="*/ 141 w 206"/>
                <a:gd name="T67" fmla="*/ 38 h 57"/>
                <a:gd name="T68" fmla="*/ 147 w 206"/>
                <a:gd name="T69" fmla="*/ 40 h 57"/>
                <a:gd name="T70" fmla="*/ 139 w 206"/>
                <a:gd name="T71" fmla="*/ 40 h 57"/>
                <a:gd name="T72" fmla="*/ 129 w 206"/>
                <a:gd name="T73" fmla="*/ 40 h 57"/>
                <a:gd name="T74" fmla="*/ 120 w 206"/>
                <a:gd name="T75" fmla="*/ 40 h 57"/>
                <a:gd name="T76" fmla="*/ 109 w 206"/>
                <a:gd name="T77" fmla="*/ 40 h 57"/>
                <a:gd name="T78" fmla="*/ 101 w 206"/>
                <a:gd name="T79" fmla="*/ 40 h 57"/>
                <a:gd name="T80" fmla="*/ 94 w 206"/>
                <a:gd name="T81" fmla="*/ 40 h 57"/>
                <a:gd name="T82" fmla="*/ 90 w 206"/>
                <a:gd name="T83" fmla="*/ 40 h 57"/>
                <a:gd name="T84" fmla="*/ 83 w 206"/>
                <a:gd name="T85" fmla="*/ 35 h 57"/>
                <a:gd name="T86" fmla="*/ 76 w 206"/>
                <a:gd name="T87" fmla="*/ 31 h 57"/>
                <a:gd name="T88" fmla="*/ 68 w 206"/>
                <a:gd name="T89" fmla="*/ 28 h 57"/>
                <a:gd name="T90" fmla="*/ 61 w 206"/>
                <a:gd name="T91" fmla="*/ 23 h 57"/>
                <a:gd name="T92" fmla="*/ 54 w 206"/>
                <a:gd name="T93" fmla="*/ 20 h 57"/>
                <a:gd name="T94" fmla="*/ 49 w 206"/>
                <a:gd name="T95" fmla="*/ 18 h 57"/>
                <a:gd name="T96" fmla="*/ 29 w 206"/>
                <a:gd name="T97" fmla="*/ 41 h 57"/>
                <a:gd name="T98" fmla="*/ 17 w 206"/>
                <a:gd name="T99" fmla="*/ 40 h 57"/>
                <a:gd name="T100" fmla="*/ 0 w 206"/>
                <a:gd name="T101" fmla="*/ 0 h 57"/>
                <a:gd name="T102" fmla="*/ 18 w 206"/>
                <a:gd name="T103" fmla="*/ 19 h 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6"/>
                <a:gd name="T157" fmla="*/ 0 h 57"/>
                <a:gd name="T158" fmla="*/ 206 w 206"/>
                <a:gd name="T159" fmla="*/ 57 h 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6" h="57">
                  <a:moveTo>
                    <a:pt x="18" y="19"/>
                  </a:moveTo>
                  <a:lnTo>
                    <a:pt x="44" y="13"/>
                  </a:lnTo>
                  <a:lnTo>
                    <a:pt x="46" y="12"/>
                  </a:lnTo>
                  <a:lnTo>
                    <a:pt x="51" y="11"/>
                  </a:lnTo>
                  <a:lnTo>
                    <a:pt x="53" y="10"/>
                  </a:lnTo>
                  <a:lnTo>
                    <a:pt x="57" y="9"/>
                  </a:lnTo>
                  <a:lnTo>
                    <a:pt x="62" y="8"/>
                  </a:lnTo>
                  <a:lnTo>
                    <a:pt x="66" y="7"/>
                  </a:lnTo>
                  <a:lnTo>
                    <a:pt x="71" y="5"/>
                  </a:lnTo>
                  <a:lnTo>
                    <a:pt x="76" y="5"/>
                  </a:lnTo>
                  <a:lnTo>
                    <a:pt x="79" y="2"/>
                  </a:lnTo>
                  <a:lnTo>
                    <a:pt x="85" y="2"/>
                  </a:lnTo>
                  <a:lnTo>
                    <a:pt x="88" y="1"/>
                  </a:lnTo>
                  <a:lnTo>
                    <a:pt x="93" y="0"/>
                  </a:lnTo>
                  <a:lnTo>
                    <a:pt x="95" y="0"/>
                  </a:lnTo>
                  <a:lnTo>
                    <a:pt x="98" y="0"/>
                  </a:lnTo>
                  <a:lnTo>
                    <a:pt x="103" y="0"/>
                  </a:lnTo>
                  <a:lnTo>
                    <a:pt x="109" y="0"/>
                  </a:lnTo>
                  <a:lnTo>
                    <a:pt x="114" y="0"/>
                  </a:lnTo>
                  <a:lnTo>
                    <a:pt x="118" y="0"/>
                  </a:lnTo>
                  <a:lnTo>
                    <a:pt x="122" y="1"/>
                  </a:lnTo>
                  <a:lnTo>
                    <a:pt x="128" y="2"/>
                  </a:lnTo>
                  <a:lnTo>
                    <a:pt x="131" y="2"/>
                  </a:lnTo>
                  <a:lnTo>
                    <a:pt x="135" y="2"/>
                  </a:lnTo>
                  <a:lnTo>
                    <a:pt x="139" y="3"/>
                  </a:lnTo>
                  <a:lnTo>
                    <a:pt x="142" y="5"/>
                  </a:lnTo>
                  <a:lnTo>
                    <a:pt x="148" y="5"/>
                  </a:lnTo>
                  <a:lnTo>
                    <a:pt x="150" y="6"/>
                  </a:lnTo>
                  <a:lnTo>
                    <a:pt x="206" y="21"/>
                  </a:lnTo>
                  <a:lnTo>
                    <a:pt x="192" y="19"/>
                  </a:lnTo>
                  <a:lnTo>
                    <a:pt x="184" y="18"/>
                  </a:lnTo>
                  <a:lnTo>
                    <a:pt x="178" y="17"/>
                  </a:lnTo>
                  <a:lnTo>
                    <a:pt x="169" y="16"/>
                  </a:lnTo>
                  <a:lnTo>
                    <a:pt x="161" y="14"/>
                  </a:lnTo>
                  <a:lnTo>
                    <a:pt x="152" y="12"/>
                  </a:lnTo>
                  <a:lnTo>
                    <a:pt x="143" y="12"/>
                  </a:lnTo>
                  <a:lnTo>
                    <a:pt x="135" y="10"/>
                  </a:lnTo>
                  <a:lnTo>
                    <a:pt x="128" y="10"/>
                  </a:lnTo>
                  <a:lnTo>
                    <a:pt x="121" y="9"/>
                  </a:lnTo>
                  <a:lnTo>
                    <a:pt x="117" y="8"/>
                  </a:lnTo>
                  <a:lnTo>
                    <a:pt x="114" y="8"/>
                  </a:lnTo>
                  <a:lnTo>
                    <a:pt x="112" y="8"/>
                  </a:lnTo>
                  <a:lnTo>
                    <a:pt x="109" y="8"/>
                  </a:lnTo>
                  <a:lnTo>
                    <a:pt x="104" y="9"/>
                  </a:lnTo>
                  <a:lnTo>
                    <a:pt x="99" y="9"/>
                  </a:lnTo>
                  <a:lnTo>
                    <a:pt x="96" y="10"/>
                  </a:lnTo>
                  <a:lnTo>
                    <a:pt x="92" y="10"/>
                  </a:lnTo>
                  <a:lnTo>
                    <a:pt x="88" y="11"/>
                  </a:lnTo>
                  <a:lnTo>
                    <a:pt x="84" y="11"/>
                  </a:lnTo>
                  <a:lnTo>
                    <a:pt x="79" y="12"/>
                  </a:lnTo>
                  <a:lnTo>
                    <a:pt x="76" y="12"/>
                  </a:lnTo>
                  <a:lnTo>
                    <a:pt x="73" y="13"/>
                  </a:lnTo>
                  <a:lnTo>
                    <a:pt x="68" y="13"/>
                  </a:lnTo>
                  <a:lnTo>
                    <a:pt x="66" y="14"/>
                  </a:lnTo>
                  <a:lnTo>
                    <a:pt x="67" y="14"/>
                  </a:lnTo>
                  <a:lnTo>
                    <a:pt x="71" y="17"/>
                  </a:lnTo>
                  <a:lnTo>
                    <a:pt x="75" y="19"/>
                  </a:lnTo>
                  <a:lnTo>
                    <a:pt x="82" y="23"/>
                  </a:lnTo>
                  <a:lnTo>
                    <a:pt x="87" y="25"/>
                  </a:lnTo>
                  <a:lnTo>
                    <a:pt x="94" y="29"/>
                  </a:lnTo>
                  <a:lnTo>
                    <a:pt x="98" y="31"/>
                  </a:lnTo>
                  <a:lnTo>
                    <a:pt x="104" y="33"/>
                  </a:lnTo>
                  <a:lnTo>
                    <a:pt x="108" y="33"/>
                  </a:lnTo>
                  <a:lnTo>
                    <a:pt x="115" y="34"/>
                  </a:lnTo>
                  <a:lnTo>
                    <a:pt x="121" y="35"/>
                  </a:lnTo>
                  <a:lnTo>
                    <a:pt x="129" y="36"/>
                  </a:lnTo>
                  <a:lnTo>
                    <a:pt x="135" y="38"/>
                  </a:lnTo>
                  <a:lnTo>
                    <a:pt x="141" y="38"/>
                  </a:lnTo>
                  <a:lnTo>
                    <a:pt x="144" y="39"/>
                  </a:lnTo>
                  <a:lnTo>
                    <a:pt x="147" y="40"/>
                  </a:lnTo>
                  <a:lnTo>
                    <a:pt x="144" y="40"/>
                  </a:lnTo>
                  <a:lnTo>
                    <a:pt x="139" y="40"/>
                  </a:lnTo>
                  <a:lnTo>
                    <a:pt x="133" y="40"/>
                  </a:lnTo>
                  <a:lnTo>
                    <a:pt x="129" y="40"/>
                  </a:lnTo>
                  <a:lnTo>
                    <a:pt x="125" y="40"/>
                  </a:lnTo>
                  <a:lnTo>
                    <a:pt x="120" y="40"/>
                  </a:lnTo>
                  <a:lnTo>
                    <a:pt x="115" y="40"/>
                  </a:lnTo>
                  <a:lnTo>
                    <a:pt x="109" y="40"/>
                  </a:lnTo>
                  <a:lnTo>
                    <a:pt x="105" y="40"/>
                  </a:lnTo>
                  <a:lnTo>
                    <a:pt x="101" y="40"/>
                  </a:lnTo>
                  <a:lnTo>
                    <a:pt x="97" y="40"/>
                  </a:lnTo>
                  <a:lnTo>
                    <a:pt x="94" y="40"/>
                  </a:lnTo>
                  <a:lnTo>
                    <a:pt x="92" y="40"/>
                  </a:lnTo>
                  <a:lnTo>
                    <a:pt x="90" y="40"/>
                  </a:lnTo>
                  <a:lnTo>
                    <a:pt x="87" y="38"/>
                  </a:lnTo>
                  <a:lnTo>
                    <a:pt x="83" y="35"/>
                  </a:lnTo>
                  <a:lnTo>
                    <a:pt x="79" y="33"/>
                  </a:lnTo>
                  <a:lnTo>
                    <a:pt x="76" y="31"/>
                  </a:lnTo>
                  <a:lnTo>
                    <a:pt x="72" y="29"/>
                  </a:lnTo>
                  <a:lnTo>
                    <a:pt x="68" y="28"/>
                  </a:lnTo>
                  <a:lnTo>
                    <a:pt x="64" y="25"/>
                  </a:lnTo>
                  <a:lnTo>
                    <a:pt x="61" y="23"/>
                  </a:lnTo>
                  <a:lnTo>
                    <a:pt x="57" y="21"/>
                  </a:lnTo>
                  <a:lnTo>
                    <a:pt x="54" y="20"/>
                  </a:lnTo>
                  <a:lnTo>
                    <a:pt x="50" y="18"/>
                  </a:lnTo>
                  <a:lnTo>
                    <a:pt x="49" y="18"/>
                  </a:lnTo>
                  <a:lnTo>
                    <a:pt x="21" y="27"/>
                  </a:lnTo>
                  <a:lnTo>
                    <a:pt x="29" y="41"/>
                  </a:lnTo>
                  <a:lnTo>
                    <a:pt x="1" y="57"/>
                  </a:lnTo>
                  <a:lnTo>
                    <a:pt x="17" y="40"/>
                  </a:lnTo>
                  <a:lnTo>
                    <a:pt x="1" y="19"/>
                  </a:lnTo>
                  <a:lnTo>
                    <a:pt x="0" y="0"/>
                  </a:lnTo>
                  <a:lnTo>
                    <a:pt x="1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3" name="Freeform 244"/>
            <p:cNvSpPr>
              <a:spLocks/>
            </p:cNvSpPr>
            <p:nvPr/>
          </p:nvSpPr>
          <p:spPr bwMode="auto">
            <a:xfrm flipH="1">
              <a:off x="1816" y="3724"/>
              <a:ext cx="113" cy="78"/>
            </a:xfrm>
            <a:custGeom>
              <a:avLst/>
              <a:gdLst>
                <a:gd name="T0" fmla="*/ 50 w 113"/>
                <a:gd name="T1" fmla="*/ 3 h 78"/>
                <a:gd name="T2" fmla="*/ 69 w 113"/>
                <a:gd name="T3" fmla="*/ 12 h 78"/>
                <a:gd name="T4" fmla="*/ 61 w 113"/>
                <a:gd name="T5" fmla="*/ 14 h 78"/>
                <a:gd name="T6" fmla="*/ 73 w 113"/>
                <a:gd name="T7" fmla="*/ 50 h 78"/>
                <a:gd name="T8" fmla="*/ 93 w 113"/>
                <a:gd name="T9" fmla="*/ 67 h 78"/>
                <a:gd name="T10" fmla="*/ 113 w 113"/>
                <a:gd name="T11" fmla="*/ 74 h 78"/>
                <a:gd name="T12" fmla="*/ 112 w 113"/>
                <a:gd name="T13" fmla="*/ 74 h 78"/>
                <a:gd name="T14" fmla="*/ 110 w 113"/>
                <a:gd name="T15" fmla="*/ 75 h 78"/>
                <a:gd name="T16" fmla="*/ 107 w 113"/>
                <a:gd name="T17" fmla="*/ 76 h 78"/>
                <a:gd name="T18" fmla="*/ 104 w 113"/>
                <a:gd name="T19" fmla="*/ 78 h 78"/>
                <a:gd name="T20" fmla="*/ 99 w 113"/>
                <a:gd name="T21" fmla="*/ 78 h 78"/>
                <a:gd name="T22" fmla="*/ 94 w 113"/>
                <a:gd name="T23" fmla="*/ 78 h 78"/>
                <a:gd name="T24" fmla="*/ 89 w 113"/>
                <a:gd name="T25" fmla="*/ 77 h 78"/>
                <a:gd name="T26" fmla="*/ 83 w 113"/>
                <a:gd name="T27" fmla="*/ 76 h 78"/>
                <a:gd name="T28" fmla="*/ 79 w 113"/>
                <a:gd name="T29" fmla="*/ 72 h 78"/>
                <a:gd name="T30" fmla="*/ 74 w 113"/>
                <a:gd name="T31" fmla="*/ 70 h 78"/>
                <a:gd name="T32" fmla="*/ 69 w 113"/>
                <a:gd name="T33" fmla="*/ 67 h 78"/>
                <a:gd name="T34" fmla="*/ 63 w 113"/>
                <a:gd name="T35" fmla="*/ 63 h 78"/>
                <a:gd name="T36" fmla="*/ 56 w 113"/>
                <a:gd name="T37" fmla="*/ 58 h 78"/>
                <a:gd name="T38" fmla="*/ 49 w 113"/>
                <a:gd name="T39" fmla="*/ 54 h 78"/>
                <a:gd name="T40" fmla="*/ 41 w 113"/>
                <a:gd name="T41" fmla="*/ 50 h 78"/>
                <a:gd name="T42" fmla="*/ 36 w 113"/>
                <a:gd name="T43" fmla="*/ 46 h 78"/>
                <a:gd name="T44" fmla="*/ 28 w 113"/>
                <a:gd name="T45" fmla="*/ 41 h 78"/>
                <a:gd name="T46" fmla="*/ 21 w 113"/>
                <a:gd name="T47" fmla="*/ 37 h 78"/>
                <a:gd name="T48" fmla="*/ 16 w 113"/>
                <a:gd name="T49" fmla="*/ 33 h 78"/>
                <a:gd name="T50" fmla="*/ 10 w 113"/>
                <a:gd name="T51" fmla="*/ 30 h 78"/>
                <a:gd name="T52" fmla="*/ 6 w 113"/>
                <a:gd name="T53" fmla="*/ 26 h 78"/>
                <a:gd name="T54" fmla="*/ 3 w 113"/>
                <a:gd name="T55" fmla="*/ 25 h 78"/>
                <a:gd name="T56" fmla="*/ 0 w 113"/>
                <a:gd name="T57" fmla="*/ 24 h 78"/>
                <a:gd name="T58" fmla="*/ 61 w 113"/>
                <a:gd name="T59" fmla="*/ 50 h 78"/>
                <a:gd name="T60" fmla="*/ 60 w 113"/>
                <a:gd name="T61" fmla="*/ 49 h 78"/>
                <a:gd name="T62" fmla="*/ 60 w 113"/>
                <a:gd name="T63" fmla="*/ 46 h 78"/>
                <a:gd name="T64" fmla="*/ 58 w 113"/>
                <a:gd name="T65" fmla="*/ 41 h 78"/>
                <a:gd name="T66" fmla="*/ 58 w 113"/>
                <a:gd name="T67" fmla="*/ 35 h 78"/>
                <a:gd name="T68" fmla="*/ 56 w 113"/>
                <a:gd name="T69" fmla="*/ 28 h 78"/>
                <a:gd name="T70" fmla="*/ 54 w 113"/>
                <a:gd name="T71" fmla="*/ 22 h 78"/>
                <a:gd name="T72" fmla="*/ 51 w 113"/>
                <a:gd name="T73" fmla="*/ 16 h 78"/>
                <a:gd name="T74" fmla="*/ 49 w 113"/>
                <a:gd name="T75" fmla="*/ 13 h 78"/>
                <a:gd name="T76" fmla="*/ 43 w 113"/>
                <a:gd name="T77" fmla="*/ 9 h 78"/>
                <a:gd name="T78" fmla="*/ 38 w 113"/>
                <a:gd name="T79" fmla="*/ 6 h 78"/>
                <a:gd name="T80" fmla="*/ 34 w 113"/>
                <a:gd name="T81" fmla="*/ 4 h 78"/>
                <a:gd name="T82" fmla="*/ 30 w 113"/>
                <a:gd name="T83" fmla="*/ 3 h 78"/>
                <a:gd name="T84" fmla="*/ 27 w 113"/>
                <a:gd name="T85" fmla="*/ 2 h 78"/>
                <a:gd name="T86" fmla="*/ 22 w 113"/>
                <a:gd name="T87" fmla="*/ 2 h 78"/>
                <a:gd name="T88" fmla="*/ 9 w 113"/>
                <a:gd name="T89" fmla="*/ 0 h 78"/>
                <a:gd name="T90" fmla="*/ 50 w 113"/>
                <a:gd name="T91" fmla="*/ 3 h 78"/>
                <a:gd name="T92" fmla="*/ 50 w 113"/>
                <a:gd name="T93" fmla="*/ 3 h 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
                <a:gd name="T142" fmla="*/ 0 h 78"/>
                <a:gd name="T143" fmla="*/ 113 w 113"/>
                <a:gd name="T144" fmla="*/ 78 h 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 h="78">
                  <a:moveTo>
                    <a:pt x="50" y="3"/>
                  </a:moveTo>
                  <a:lnTo>
                    <a:pt x="69" y="12"/>
                  </a:lnTo>
                  <a:lnTo>
                    <a:pt x="61" y="14"/>
                  </a:lnTo>
                  <a:lnTo>
                    <a:pt x="73" y="50"/>
                  </a:lnTo>
                  <a:lnTo>
                    <a:pt x="93" y="67"/>
                  </a:lnTo>
                  <a:lnTo>
                    <a:pt x="113" y="74"/>
                  </a:lnTo>
                  <a:lnTo>
                    <a:pt x="112" y="74"/>
                  </a:lnTo>
                  <a:lnTo>
                    <a:pt x="110" y="75"/>
                  </a:lnTo>
                  <a:lnTo>
                    <a:pt x="107" y="76"/>
                  </a:lnTo>
                  <a:lnTo>
                    <a:pt x="104" y="78"/>
                  </a:lnTo>
                  <a:lnTo>
                    <a:pt x="99" y="78"/>
                  </a:lnTo>
                  <a:lnTo>
                    <a:pt x="94" y="78"/>
                  </a:lnTo>
                  <a:lnTo>
                    <a:pt x="89" y="77"/>
                  </a:lnTo>
                  <a:lnTo>
                    <a:pt x="83" y="76"/>
                  </a:lnTo>
                  <a:lnTo>
                    <a:pt x="79" y="72"/>
                  </a:lnTo>
                  <a:lnTo>
                    <a:pt x="74" y="70"/>
                  </a:lnTo>
                  <a:lnTo>
                    <a:pt x="69" y="67"/>
                  </a:lnTo>
                  <a:lnTo>
                    <a:pt x="63" y="63"/>
                  </a:lnTo>
                  <a:lnTo>
                    <a:pt x="56" y="58"/>
                  </a:lnTo>
                  <a:lnTo>
                    <a:pt x="49" y="54"/>
                  </a:lnTo>
                  <a:lnTo>
                    <a:pt x="41" y="50"/>
                  </a:lnTo>
                  <a:lnTo>
                    <a:pt x="36" y="46"/>
                  </a:lnTo>
                  <a:lnTo>
                    <a:pt x="28" y="41"/>
                  </a:lnTo>
                  <a:lnTo>
                    <a:pt x="21" y="37"/>
                  </a:lnTo>
                  <a:lnTo>
                    <a:pt x="16" y="33"/>
                  </a:lnTo>
                  <a:lnTo>
                    <a:pt x="10" y="30"/>
                  </a:lnTo>
                  <a:lnTo>
                    <a:pt x="6" y="26"/>
                  </a:lnTo>
                  <a:lnTo>
                    <a:pt x="3" y="25"/>
                  </a:lnTo>
                  <a:lnTo>
                    <a:pt x="0" y="24"/>
                  </a:lnTo>
                  <a:lnTo>
                    <a:pt x="61" y="50"/>
                  </a:lnTo>
                  <a:lnTo>
                    <a:pt x="60" y="49"/>
                  </a:lnTo>
                  <a:lnTo>
                    <a:pt x="60" y="46"/>
                  </a:lnTo>
                  <a:lnTo>
                    <a:pt x="58" y="41"/>
                  </a:lnTo>
                  <a:lnTo>
                    <a:pt x="58" y="35"/>
                  </a:lnTo>
                  <a:lnTo>
                    <a:pt x="56" y="28"/>
                  </a:lnTo>
                  <a:lnTo>
                    <a:pt x="54" y="22"/>
                  </a:lnTo>
                  <a:lnTo>
                    <a:pt x="51" y="16"/>
                  </a:lnTo>
                  <a:lnTo>
                    <a:pt x="49" y="13"/>
                  </a:lnTo>
                  <a:lnTo>
                    <a:pt x="43" y="9"/>
                  </a:lnTo>
                  <a:lnTo>
                    <a:pt x="38" y="6"/>
                  </a:lnTo>
                  <a:lnTo>
                    <a:pt x="34" y="4"/>
                  </a:lnTo>
                  <a:lnTo>
                    <a:pt x="30" y="3"/>
                  </a:lnTo>
                  <a:lnTo>
                    <a:pt x="27" y="2"/>
                  </a:lnTo>
                  <a:lnTo>
                    <a:pt x="22" y="2"/>
                  </a:lnTo>
                  <a:lnTo>
                    <a:pt x="9" y="0"/>
                  </a:lnTo>
                  <a:lnTo>
                    <a:pt x="5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4" name="Freeform 245"/>
            <p:cNvSpPr>
              <a:spLocks/>
            </p:cNvSpPr>
            <p:nvPr/>
          </p:nvSpPr>
          <p:spPr bwMode="auto">
            <a:xfrm flipH="1">
              <a:off x="1888" y="3725"/>
              <a:ext cx="97" cy="21"/>
            </a:xfrm>
            <a:custGeom>
              <a:avLst/>
              <a:gdLst>
                <a:gd name="T0" fmla="*/ 0 w 97"/>
                <a:gd name="T1" fmla="*/ 0 h 21"/>
                <a:gd name="T2" fmla="*/ 45 w 97"/>
                <a:gd name="T3" fmla="*/ 4 h 21"/>
                <a:gd name="T4" fmla="*/ 97 w 97"/>
                <a:gd name="T5" fmla="*/ 21 h 21"/>
                <a:gd name="T6" fmla="*/ 53 w 97"/>
                <a:gd name="T7" fmla="*/ 15 h 21"/>
                <a:gd name="T8" fmla="*/ 0 w 97"/>
                <a:gd name="T9" fmla="*/ 0 h 21"/>
                <a:gd name="T10" fmla="*/ 0 w 97"/>
                <a:gd name="T11" fmla="*/ 0 h 21"/>
                <a:gd name="T12" fmla="*/ 0 60000 65536"/>
                <a:gd name="T13" fmla="*/ 0 60000 65536"/>
                <a:gd name="T14" fmla="*/ 0 60000 65536"/>
                <a:gd name="T15" fmla="*/ 0 60000 65536"/>
                <a:gd name="T16" fmla="*/ 0 60000 65536"/>
                <a:gd name="T17" fmla="*/ 0 60000 65536"/>
                <a:gd name="T18" fmla="*/ 0 w 97"/>
                <a:gd name="T19" fmla="*/ 0 h 21"/>
                <a:gd name="T20" fmla="*/ 97 w 9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97" h="21">
                  <a:moveTo>
                    <a:pt x="0" y="0"/>
                  </a:moveTo>
                  <a:lnTo>
                    <a:pt x="45" y="4"/>
                  </a:lnTo>
                  <a:lnTo>
                    <a:pt x="97" y="21"/>
                  </a:lnTo>
                  <a:lnTo>
                    <a:pt x="53"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5" name="Freeform 246"/>
            <p:cNvSpPr>
              <a:spLocks/>
            </p:cNvSpPr>
            <p:nvPr/>
          </p:nvSpPr>
          <p:spPr bwMode="auto">
            <a:xfrm flipH="1">
              <a:off x="1900" y="3668"/>
              <a:ext cx="92" cy="64"/>
            </a:xfrm>
            <a:custGeom>
              <a:avLst/>
              <a:gdLst>
                <a:gd name="T0" fmla="*/ 0 w 92"/>
                <a:gd name="T1" fmla="*/ 64 h 64"/>
                <a:gd name="T2" fmla="*/ 0 w 92"/>
                <a:gd name="T3" fmla="*/ 62 h 64"/>
                <a:gd name="T4" fmla="*/ 1 w 92"/>
                <a:gd name="T5" fmla="*/ 59 h 64"/>
                <a:gd name="T6" fmla="*/ 3 w 92"/>
                <a:gd name="T7" fmla="*/ 54 h 64"/>
                <a:gd name="T8" fmla="*/ 6 w 92"/>
                <a:gd name="T9" fmla="*/ 49 h 64"/>
                <a:gd name="T10" fmla="*/ 9 w 92"/>
                <a:gd name="T11" fmla="*/ 44 h 64"/>
                <a:gd name="T12" fmla="*/ 13 w 92"/>
                <a:gd name="T13" fmla="*/ 38 h 64"/>
                <a:gd name="T14" fmla="*/ 16 w 92"/>
                <a:gd name="T15" fmla="*/ 35 h 64"/>
                <a:gd name="T16" fmla="*/ 19 w 92"/>
                <a:gd name="T17" fmla="*/ 33 h 64"/>
                <a:gd name="T18" fmla="*/ 25 w 92"/>
                <a:gd name="T19" fmla="*/ 29 h 64"/>
                <a:gd name="T20" fmla="*/ 30 w 92"/>
                <a:gd name="T21" fmla="*/ 27 h 64"/>
                <a:gd name="T22" fmla="*/ 34 w 92"/>
                <a:gd name="T23" fmla="*/ 26 h 64"/>
                <a:gd name="T24" fmla="*/ 36 w 92"/>
                <a:gd name="T25" fmla="*/ 26 h 64"/>
                <a:gd name="T26" fmla="*/ 31 w 92"/>
                <a:gd name="T27" fmla="*/ 40 h 64"/>
                <a:gd name="T28" fmla="*/ 52 w 92"/>
                <a:gd name="T29" fmla="*/ 22 h 64"/>
                <a:gd name="T30" fmla="*/ 54 w 92"/>
                <a:gd name="T31" fmla="*/ 21 h 64"/>
                <a:gd name="T32" fmla="*/ 59 w 92"/>
                <a:gd name="T33" fmla="*/ 18 h 64"/>
                <a:gd name="T34" fmla="*/ 61 w 92"/>
                <a:gd name="T35" fmla="*/ 16 h 64"/>
                <a:gd name="T36" fmla="*/ 66 w 92"/>
                <a:gd name="T37" fmla="*/ 14 h 64"/>
                <a:gd name="T38" fmla="*/ 69 w 92"/>
                <a:gd name="T39" fmla="*/ 12 h 64"/>
                <a:gd name="T40" fmla="*/ 73 w 92"/>
                <a:gd name="T41" fmla="*/ 10 h 64"/>
                <a:gd name="T42" fmla="*/ 80 w 92"/>
                <a:gd name="T43" fmla="*/ 5 h 64"/>
                <a:gd name="T44" fmla="*/ 92 w 92"/>
                <a:gd name="T45" fmla="*/ 0 h 64"/>
                <a:gd name="T46" fmla="*/ 84 w 92"/>
                <a:gd name="T47" fmla="*/ 3 h 64"/>
                <a:gd name="T48" fmla="*/ 78 w 92"/>
                <a:gd name="T49" fmla="*/ 5 h 64"/>
                <a:gd name="T50" fmla="*/ 71 w 92"/>
                <a:gd name="T51" fmla="*/ 9 h 64"/>
                <a:gd name="T52" fmla="*/ 66 w 92"/>
                <a:gd name="T53" fmla="*/ 11 h 64"/>
                <a:gd name="T54" fmla="*/ 60 w 92"/>
                <a:gd name="T55" fmla="*/ 13 h 64"/>
                <a:gd name="T56" fmla="*/ 56 w 92"/>
                <a:gd name="T57" fmla="*/ 13 h 64"/>
                <a:gd name="T58" fmla="*/ 56 w 92"/>
                <a:gd name="T59" fmla="*/ 15 h 64"/>
                <a:gd name="T60" fmla="*/ 26 w 92"/>
                <a:gd name="T61" fmla="*/ 22 h 64"/>
                <a:gd name="T62" fmla="*/ 25 w 92"/>
                <a:gd name="T63" fmla="*/ 22 h 64"/>
                <a:gd name="T64" fmla="*/ 23 w 92"/>
                <a:gd name="T65" fmla="*/ 24 h 64"/>
                <a:gd name="T66" fmla="*/ 18 w 92"/>
                <a:gd name="T67" fmla="*/ 26 h 64"/>
                <a:gd name="T68" fmla="*/ 15 w 92"/>
                <a:gd name="T69" fmla="*/ 28 h 64"/>
                <a:gd name="T70" fmla="*/ 11 w 92"/>
                <a:gd name="T71" fmla="*/ 31 h 64"/>
                <a:gd name="T72" fmla="*/ 7 w 92"/>
                <a:gd name="T73" fmla="*/ 33 h 64"/>
                <a:gd name="T74" fmla="*/ 4 w 92"/>
                <a:gd name="T75" fmla="*/ 35 h 64"/>
                <a:gd name="T76" fmla="*/ 4 w 92"/>
                <a:gd name="T77" fmla="*/ 38 h 64"/>
                <a:gd name="T78" fmla="*/ 2 w 92"/>
                <a:gd name="T79" fmla="*/ 38 h 64"/>
                <a:gd name="T80" fmla="*/ 2 w 92"/>
                <a:gd name="T81" fmla="*/ 43 h 64"/>
                <a:gd name="T82" fmla="*/ 1 w 92"/>
                <a:gd name="T83" fmla="*/ 46 h 64"/>
                <a:gd name="T84" fmla="*/ 1 w 92"/>
                <a:gd name="T85" fmla="*/ 51 h 64"/>
                <a:gd name="T86" fmla="*/ 0 w 92"/>
                <a:gd name="T87" fmla="*/ 56 h 64"/>
                <a:gd name="T88" fmla="*/ 0 w 92"/>
                <a:gd name="T89" fmla="*/ 59 h 64"/>
                <a:gd name="T90" fmla="*/ 0 w 92"/>
                <a:gd name="T91" fmla="*/ 62 h 64"/>
                <a:gd name="T92" fmla="*/ 0 w 92"/>
                <a:gd name="T93" fmla="*/ 64 h 64"/>
                <a:gd name="T94" fmla="*/ 0 w 92"/>
                <a:gd name="T95" fmla="*/ 64 h 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2"/>
                <a:gd name="T145" fmla="*/ 0 h 64"/>
                <a:gd name="T146" fmla="*/ 92 w 92"/>
                <a:gd name="T147" fmla="*/ 64 h 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2" h="64">
                  <a:moveTo>
                    <a:pt x="0" y="64"/>
                  </a:moveTo>
                  <a:lnTo>
                    <a:pt x="0" y="62"/>
                  </a:lnTo>
                  <a:lnTo>
                    <a:pt x="1" y="59"/>
                  </a:lnTo>
                  <a:lnTo>
                    <a:pt x="3" y="54"/>
                  </a:lnTo>
                  <a:lnTo>
                    <a:pt x="6" y="49"/>
                  </a:lnTo>
                  <a:lnTo>
                    <a:pt x="9" y="44"/>
                  </a:lnTo>
                  <a:lnTo>
                    <a:pt x="13" y="38"/>
                  </a:lnTo>
                  <a:lnTo>
                    <a:pt x="16" y="35"/>
                  </a:lnTo>
                  <a:lnTo>
                    <a:pt x="19" y="33"/>
                  </a:lnTo>
                  <a:lnTo>
                    <a:pt x="25" y="29"/>
                  </a:lnTo>
                  <a:lnTo>
                    <a:pt x="30" y="27"/>
                  </a:lnTo>
                  <a:lnTo>
                    <a:pt x="34" y="26"/>
                  </a:lnTo>
                  <a:lnTo>
                    <a:pt x="36" y="26"/>
                  </a:lnTo>
                  <a:lnTo>
                    <a:pt x="31" y="40"/>
                  </a:lnTo>
                  <a:lnTo>
                    <a:pt x="52" y="22"/>
                  </a:lnTo>
                  <a:lnTo>
                    <a:pt x="54" y="21"/>
                  </a:lnTo>
                  <a:lnTo>
                    <a:pt x="59" y="18"/>
                  </a:lnTo>
                  <a:lnTo>
                    <a:pt x="61" y="16"/>
                  </a:lnTo>
                  <a:lnTo>
                    <a:pt x="66" y="14"/>
                  </a:lnTo>
                  <a:lnTo>
                    <a:pt x="69" y="12"/>
                  </a:lnTo>
                  <a:lnTo>
                    <a:pt x="73" y="10"/>
                  </a:lnTo>
                  <a:lnTo>
                    <a:pt x="80" y="5"/>
                  </a:lnTo>
                  <a:lnTo>
                    <a:pt x="92" y="0"/>
                  </a:lnTo>
                  <a:lnTo>
                    <a:pt x="84" y="3"/>
                  </a:lnTo>
                  <a:lnTo>
                    <a:pt x="78" y="5"/>
                  </a:lnTo>
                  <a:lnTo>
                    <a:pt x="71" y="9"/>
                  </a:lnTo>
                  <a:lnTo>
                    <a:pt x="66" y="11"/>
                  </a:lnTo>
                  <a:lnTo>
                    <a:pt x="60" y="13"/>
                  </a:lnTo>
                  <a:lnTo>
                    <a:pt x="56" y="13"/>
                  </a:lnTo>
                  <a:lnTo>
                    <a:pt x="56" y="15"/>
                  </a:lnTo>
                  <a:lnTo>
                    <a:pt x="26" y="22"/>
                  </a:lnTo>
                  <a:lnTo>
                    <a:pt x="25" y="22"/>
                  </a:lnTo>
                  <a:lnTo>
                    <a:pt x="23" y="24"/>
                  </a:lnTo>
                  <a:lnTo>
                    <a:pt x="18" y="26"/>
                  </a:lnTo>
                  <a:lnTo>
                    <a:pt x="15" y="28"/>
                  </a:lnTo>
                  <a:lnTo>
                    <a:pt x="11" y="31"/>
                  </a:lnTo>
                  <a:lnTo>
                    <a:pt x="7" y="33"/>
                  </a:lnTo>
                  <a:lnTo>
                    <a:pt x="4" y="35"/>
                  </a:lnTo>
                  <a:lnTo>
                    <a:pt x="4" y="38"/>
                  </a:lnTo>
                  <a:lnTo>
                    <a:pt x="2" y="38"/>
                  </a:lnTo>
                  <a:lnTo>
                    <a:pt x="2" y="43"/>
                  </a:lnTo>
                  <a:lnTo>
                    <a:pt x="1" y="46"/>
                  </a:lnTo>
                  <a:lnTo>
                    <a:pt x="1" y="51"/>
                  </a:lnTo>
                  <a:lnTo>
                    <a:pt x="0" y="56"/>
                  </a:lnTo>
                  <a:lnTo>
                    <a:pt x="0" y="59"/>
                  </a:lnTo>
                  <a:lnTo>
                    <a:pt x="0" y="62"/>
                  </a:lnTo>
                  <a:lnTo>
                    <a:pt x="0"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6" name="Freeform 247"/>
            <p:cNvSpPr>
              <a:spLocks/>
            </p:cNvSpPr>
            <p:nvPr/>
          </p:nvSpPr>
          <p:spPr bwMode="auto">
            <a:xfrm flipH="1">
              <a:off x="1797" y="3608"/>
              <a:ext cx="108" cy="56"/>
            </a:xfrm>
            <a:custGeom>
              <a:avLst/>
              <a:gdLst>
                <a:gd name="T0" fmla="*/ 0 w 108"/>
                <a:gd name="T1" fmla="*/ 50 h 56"/>
                <a:gd name="T2" fmla="*/ 99 w 108"/>
                <a:gd name="T3" fmla="*/ 56 h 56"/>
                <a:gd name="T4" fmla="*/ 108 w 108"/>
                <a:gd name="T5" fmla="*/ 32 h 56"/>
                <a:gd name="T6" fmla="*/ 99 w 108"/>
                <a:gd name="T7" fmla="*/ 0 h 56"/>
                <a:gd name="T8" fmla="*/ 99 w 108"/>
                <a:gd name="T9" fmla="*/ 1 h 56"/>
                <a:gd name="T10" fmla="*/ 99 w 108"/>
                <a:gd name="T11" fmla="*/ 6 h 56"/>
                <a:gd name="T12" fmla="*/ 99 w 108"/>
                <a:gd name="T13" fmla="*/ 9 h 56"/>
                <a:gd name="T14" fmla="*/ 99 w 108"/>
                <a:gd name="T15" fmla="*/ 12 h 56"/>
                <a:gd name="T16" fmla="*/ 99 w 108"/>
                <a:gd name="T17" fmla="*/ 17 h 56"/>
                <a:gd name="T18" fmla="*/ 99 w 108"/>
                <a:gd name="T19" fmla="*/ 20 h 56"/>
                <a:gd name="T20" fmla="*/ 98 w 108"/>
                <a:gd name="T21" fmla="*/ 25 h 56"/>
                <a:gd name="T22" fmla="*/ 98 w 108"/>
                <a:gd name="T23" fmla="*/ 28 h 56"/>
                <a:gd name="T24" fmla="*/ 98 w 108"/>
                <a:gd name="T25" fmla="*/ 31 h 56"/>
                <a:gd name="T26" fmla="*/ 98 w 108"/>
                <a:gd name="T27" fmla="*/ 36 h 56"/>
                <a:gd name="T28" fmla="*/ 97 w 108"/>
                <a:gd name="T29" fmla="*/ 40 h 56"/>
                <a:gd name="T30" fmla="*/ 95 w 108"/>
                <a:gd name="T31" fmla="*/ 43 h 56"/>
                <a:gd name="T32" fmla="*/ 93 w 108"/>
                <a:gd name="T33" fmla="*/ 44 h 56"/>
                <a:gd name="T34" fmla="*/ 88 w 108"/>
                <a:gd name="T35" fmla="*/ 45 h 56"/>
                <a:gd name="T36" fmla="*/ 82 w 108"/>
                <a:gd name="T37" fmla="*/ 45 h 56"/>
                <a:gd name="T38" fmla="*/ 76 w 108"/>
                <a:gd name="T39" fmla="*/ 47 h 56"/>
                <a:gd name="T40" fmla="*/ 68 w 108"/>
                <a:gd name="T41" fmla="*/ 47 h 56"/>
                <a:gd name="T42" fmla="*/ 62 w 108"/>
                <a:gd name="T43" fmla="*/ 47 h 56"/>
                <a:gd name="T44" fmla="*/ 59 w 108"/>
                <a:gd name="T45" fmla="*/ 47 h 56"/>
                <a:gd name="T46" fmla="*/ 58 w 108"/>
                <a:gd name="T47" fmla="*/ 47 h 56"/>
                <a:gd name="T48" fmla="*/ 0 w 108"/>
                <a:gd name="T49" fmla="*/ 50 h 56"/>
                <a:gd name="T50" fmla="*/ 0 w 108"/>
                <a:gd name="T51" fmla="*/ 50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8"/>
                <a:gd name="T79" fmla="*/ 0 h 56"/>
                <a:gd name="T80" fmla="*/ 108 w 108"/>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8" h="56">
                  <a:moveTo>
                    <a:pt x="0" y="50"/>
                  </a:moveTo>
                  <a:lnTo>
                    <a:pt x="99" y="56"/>
                  </a:lnTo>
                  <a:lnTo>
                    <a:pt x="108" y="32"/>
                  </a:lnTo>
                  <a:lnTo>
                    <a:pt x="99" y="0"/>
                  </a:lnTo>
                  <a:lnTo>
                    <a:pt x="99" y="1"/>
                  </a:lnTo>
                  <a:lnTo>
                    <a:pt x="99" y="6"/>
                  </a:lnTo>
                  <a:lnTo>
                    <a:pt x="99" y="9"/>
                  </a:lnTo>
                  <a:lnTo>
                    <a:pt x="99" y="12"/>
                  </a:lnTo>
                  <a:lnTo>
                    <a:pt x="99" y="17"/>
                  </a:lnTo>
                  <a:lnTo>
                    <a:pt x="99" y="20"/>
                  </a:lnTo>
                  <a:lnTo>
                    <a:pt x="98" y="25"/>
                  </a:lnTo>
                  <a:lnTo>
                    <a:pt x="98" y="28"/>
                  </a:lnTo>
                  <a:lnTo>
                    <a:pt x="98" y="31"/>
                  </a:lnTo>
                  <a:lnTo>
                    <a:pt x="98" y="36"/>
                  </a:lnTo>
                  <a:lnTo>
                    <a:pt x="97" y="40"/>
                  </a:lnTo>
                  <a:lnTo>
                    <a:pt x="95" y="43"/>
                  </a:lnTo>
                  <a:lnTo>
                    <a:pt x="93" y="44"/>
                  </a:lnTo>
                  <a:lnTo>
                    <a:pt x="88" y="45"/>
                  </a:lnTo>
                  <a:lnTo>
                    <a:pt x="82" y="45"/>
                  </a:lnTo>
                  <a:lnTo>
                    <a:pt x="76" y="47"/>
                  </a:lnTo>
                  <a:lnTo>
                    <a:pt x="68" y="47"/>
                  </a:lnTo>
                  <a:lnTo>
                    <a:pt x="62" y="47"/>
                  </a:lnTo>
                  <a:lnTo>
                    <a:pt x="59" y="47"/>
                  </a:lnTo>
                  <a:lnTo>
                    <a:pt x="58" y="47"/>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7" name="Freeform 248"/>
            <p:cNvSpPr>
              <a:spLocks/>
            </p:cNvSpPr>
            <p:nvPr/>
          </p:nvSpPr>
          <p:spPr bwMode="auto">
            <a:xfrm flipH="1">
              <a:off x="1973" y="3679"/>
              <a:ext cx="59" cy="11"/>
            </a:xfrm>
            <a:custGeom>
              <a:avLst/>
              <a:gdLst>
                <a:gd name="T0" fmla="*/ 0 w 59"/>
                <a:gd name="T1" fmla="*/ 6 h 11"/>
                <a:gd name="T2" fmla="*/ 29 w 59"/>
                <a:gd name="T3" fmla="*/ 11 h 11"/>
                <a:gd name="T4" fmla="*/ 59 w 59"/>
                <a:gd name="T5" fmla="*/ 7 h 11"/>
                <a:gd name="T6" fmla="*/ 29 w 59"/>
                <a:gd name="T7" fmla="*/ 5 h 11"/>
                <a:gd name="T8" fmla="*/ 16 w 59"/>
                <a:gd name="T9" fmla="*/ 0 h 11"/>
                <a:gd name="T10" fmla="*/ 0 w 59"/>
                <a:gd name="T11" fmla="*/ 6 h 11"/>
                <a:gd name="T12" fmla="*/ 0 w 59"/>
                <a:gd name="T13" fmla="*/ 6 h 11"/>
                <a:gd name="T14" fmla="*/ 0 60000 65536"/>
                <a:gd name="T15" fmla="*/ 0 60000 65536"/>
                <a:gd name="T16" fmla="*/ 0 60000 65536"/>
                <a:gd name="T17" fmla="*/ 0 60000 65536"/>
                <a:gd name="T18" fmla="*/ 0 60000 65536"/>
                <a:gd name="T19" fmla="*/ 0 60000 65536"/>
                <a:gd name="T20" fmla="*/ 0 60000 65536"/>
                <a:gd name="T21" fmla="*/ 0 w 59"/>
                <a:gd name="T22" fmla="*/ 0 h 11"/>
                <a:gd name="T23" fmla="*/ 59 w 5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1">
                  <a:moveTo>
                    <a:pt x="0" y="6"/>
                  </a:moveTo>
                  <a:lnTo>
                    <a:pt x="29" y="11"/>
                  </a:lnTo>
                  <a:lnTo>
                    <a:pt x="59" y="7"/>
                  </a:lnTo>
                  <a:lnTo>
                    <a:pt x="29" y="5"/>
                  </a:lnTo>
                  <a:lnTo>
                    <a:pt x="1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8" name="Freeform 249"/>
            <p:cNvSpPr>
              <a:spLocks/>
            </p:cNvSpPr>
            <p:nvPr/>
          </p:nvSpPr>
          <p:spPr bwMode="auto">
            <a:xfrm flipH="1">
              <a:off x="1839" y="3406"/>
              <a:ext cx="116" cy="240"/>
            </a:xfrm>
            <a:custGeom>
              <a:avLst/>
              <a:gdLst>
                <a:gd name="T0" fmla="*/ 107 w 116"/>
                <a:gd name="T1" fmla="*/ 43 h 240"/>
                <a:gd name="T2" fmla="*/ 107 w 116"/>
                <a:gd name="T3" fmla="*/ 44 h 240"/>
                <a:gd name="T4" fmla="*/ 107 w 116"/>
                <a:gd name="T5" fmla="*/ 47 h 240"/>
                <a:gd name="T6" fmla="*/ 106 w 116"/>
                <a:gd name="T7" fmla="*/ 52 h 240"/>
                <a:gd name="T8" fmla="*/ 106 w 116"/>
                <a:gd name="T9" fmla="*/ 57 h 240"/>
                <a:gd name="T10" fmla="*/ 105 w 116"/>
                <a:gd name="T11" fmla="*/ 63 h 240"/>
                <a:gd name="T12" fmla="*/ 104 w 116"/>
                <a:gd name="T13" fmla="*/ 68 h 240"/>
                <a:gd name="T14" fmla="*/ 101 w 116"/>
                <a:gd name="T15" fmla="*/ 71 h 240"/>
                <a:gd name="T16" fmla="*/ 100 w 116"/>
                <a:gd name="T17" fmla="*/ 74 h 240"/>
                <a:gd name="T18" fmla="*/ 96 w 116"/>
                <a:gd name="T19" fmla="*/ 76 h 240"/>
                <a:gd name="T20" fmla="*/ 93 w 116"/>
                <a:gd name="T21" fmla="*/ 77 h 240"/>
                <a:gd name="T22" fmla="*/ 87 w 116"/>
                <a:gd name="T23" fmla="*/ 79 h 240"/>
                <a:gd name="T24" fmla="*/ 83 w 116"/>
                <a:gd name="T25" fmla="*/ 81 h 240"/>
                <a:gd name="T26" fmla="*/ 77 w 116"/>
                <a:gd name="T27" fmla="*/ 82 h 240"/>
                <a:gd name="T28" fmla="*/ 74 w 116"/>
                <a:gd name="T29" fmla="*/ 85 h 240"/>
                <a:gd name="T30" fmla="*/ 71 w 116"/>
                <a:gd name="T31" fmla="*/ 85 h 240"/>
                <a:gd name="T32" fmla="*/ 71 w 116"/>
                <a:gd name="T33" fmla="*/ 86 h 240"/>
                <a:gd name="T34" fmla="*/ 76 w 116"/>
                <a:gd name="T35" fmla="*/ 46 h 240"/>
                <a:gd name="T36" fmla="*/ 95 w 116"/>
                <a:gd name="T37" fmla="*/ 0 h 240"/>
                <a:gd name="T38" fmla="*/ 65 w 116"/>
                <a:gd name="T39" fmla="*/ 46 h 240"/>
                <a:gd name="T40" fmla="*/ 65 w 116"/>
                <a:gd name="T41" fmla="*/ 86 h 240"/>
                <a:gd name="T42" fmla="*/ 30 w 116"/>
                <a:gd name="T43" fmla="*/ 85 h 240"/>
                <a:gd name="T44" fmla="*/ 0 w 116"/>
                <a:gd name="T45" fmla="*/ 82 h 240"/>
                <a:gd name="T46" fmla="*/ 63 w 116"/>
                <a:gd name="T47" fmla="*/ 91 h 240"/>
                <a:gd name="T48" fmla="*/ 78 w 116"/>
                <a:gd name="T49" fmla="*/ 91 h 240"/>
                <a:gd name="T50" fmla="*/ 97 w 116"/>
                <a:gd name="T51" fmla="*/ 152 h 240"/>
                <a:gd name="T52" fmla="*/ 116 w 116"/>
                <a:gd name="T53" fmla="*/ 240 h 240"/>
                <a:gd name="T54" fmla="*/ 106 w 116"/>
                <a:gd name="T55" fmla="*/ 162 h 240"/>
                <a:gd name="T56" fmla="*/ 105 w 116"/>
                <a:gd name="T57" fmla="*/ 159 h 240"/>
                <a:gd name="T58" fmla="*/ 105 w 116"/>
                <a:gd name="T59" fmla="*/ 157 h 240"/>
                <a:gd name="T60" fmla="*/ 104 w 116"/>
                <a:gd name="T61" fmla="*/ 154 h 240"/>
                <a:gd name="T62" fmla="*/ 102 w 116"/>
                <a:gd name="T63" fmla="*/ 151 h 240"/>
                <a:gd name="T64" fmla="*/ 101 w 116"/>
                <a:gd name="T65" fmla="*/ 145 h 240"/>
                <a:gd name="T66" fmla="*/ 100 w 116"/>
                <a:gd name="T67" fmla="*/ 139 h 240"/>
                <a:gd name="T68" fmla="*/ 99 w 116"/>
                <a:gd name="T69" fmla="*/ 133 h 240"/>
                <a:gd name="T70" fmla="*/ 99 w 116"/>
                <a:gd name="T71" fmla="*/ 126 h 240"/>
                <a:gd name="T72" fmla="*/ 97 w 116"/>
                <a:gd name="T73" fmla="*/ 120 h 240"/>
                <a:gd name="T74" fmla="*/ 97 w 116"/>
                <a:gd name="T75" fmla="*/ 113 h 240"/>
                <a:gd name="T76" fmla="*/ 95 w 116"/>
                <a:gd name="T77" fmla="*/ 108 h 240"/>
                <a:gd name="T78" fmla="*/ 95 w 116"/>
                <a:gd name="T79" fmla="*/ 102 h 240"/>
                <a:gd name="T80" fmla="*/ 95 w 116"/>
                <a:gd name="T81" fmla="*/ 98 h 240"/>
                <a:gd name="T82" fmla="*/ 95 w 116"/>
                <a:gd name="T83" fmla="*/ 95 h 240"/>
                <a:gd name="T84" fmla="*/ 95 w 116"/>
                <a:gd name="T85" fmla="*/ 91 h 240"/>
                <a:gd name="T86" fmla="*/ 97 w 116"/>
                <a:gd name="T87" fmla="*/ 91 h 240"/>
                <a:gd name="T88" fmla="*/ 98 w 116"/>
                <a:gd name="T89" fmla="*/ 89 h 240"/>
                <a:gd name="T90" fmla="*/ 100 w 116"/>
                <a:gd name="T91" fmla="*/ 87 h 240"/>
                <a:gd name="T92" fmla="*/ 102 w 116"/>
                <a:gd name="T93" fmla="*/ 82 h 240"/>
                <a:gd name="T94" fmla="*/ 107 w 116"/>
                <a:gd name="T95" fmla="*/ 79 h 240"/>
                <a:gd name="T96" fmla="*/ 108 w 116"/>
                <a:gd name="T97" fmla="*/ 76 h 240"/>
                <a:gd name="T98" fmla="*/ 110 w 116"/>
                <a:gd name="T99" fmla="*/ 71 h 240"/>
                <a:gd name="T100" fmla="*/ 112 w 116"/>
                <a:gd name="T101" fmla="*/ 69 h 240"/>
                <a:gd name="T102" fmla="*/ 113 w 116"/>
                <a:gd name="T103" fmla="*/ 69 h 240"/>
                <a:gd name="T104" fmla="*/ 107 w 116"/>
                <a:gd name="T105" fmla="*/ 43 h 240"/>
                <a:gd name="T106" fmla="*/ 107 w 116"/>
                <a:gd name="T107" fmla="*/ 43 h 2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
                <a:gd name="T163" fmla="*/ 0 h 240"/>
                <a:gd name="T164" fmla="*/ 116 w 116"/>
                <a:gd name="T165" fmla="*/ 240 h 2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 h="240">
                  <a:moveTo>
                    <a:pt x="107" y="43"/>
                  </a:moveTo>
                  <a:lnTo>
                    <a:pt x="107" y="44"/>
                  </a:lnTo>
                  <a:lnTo>
                    <a:pt x="107" y="47"/>
                  </a:lnTo>
                  <a:lnTo>
                    <a:pt x="106" y="52"/>
                  </a:lnTo>
                  <a:lnTo>
                    <a:pt x="106" y="57"/>
                  </a:lnTo>
                  <a:lnTo>
                    <a:pt x="105" y="63"/>
                  </a:lnTo>
                  <a:lnTo>
                    <a:pt x="104" y="68"/>
                  </a:lnTo>
                  <a:lnTo>
                    <a:pt x="101" y="71"/>
                  </a:lnTo>
                  <a:lnTo>
                    <a:pt x="100" y="74"/>
                  </a:lnTo>
                  <a:lnTo>
                    <a:pt x="96" y="76"/>
                  </a:lnTo>
                  <a:lnTo>
                    <a:pt x="93" y="77"/>
                  </a:lnTo>
                  <a:lnTo>
                    <a:pt x="87" y="79"/>
                  </a:lnTo>
                  <a:lnTo>
                    <a:pt x="83" y="81"/>
                  </a:lnTo>
                  <a:lnTo>
                    <a:pt x="77" y="82"/>
                  </a:lnTo>
                  <a:lnTo>
                    <a:pt x="74" y="85"/>
                  </a:lnTo>
                  <a:lnTo>
                    <a:pt x="71" y="85"/>
                  </a:lnTo>
                  <a:lnTo>
                    <a:pt x="71" y="86"/>
                  </a:lnTo>
                  <a:lnTo>
                    <a:pt x="76" y="46"/>
                  </a:lnTo>
                  <a:lnTo>
                    <a:pt x="95" y="0"/>
                  </a:lnTo>
                  <a:lnTo>
                    <a:pt x="65" y="46"/>
                  </a:lnTo>
                  <a:lnTo>
                    <a:pt x="65" y="86"/>
                  </a:lnTo>
                  <a:lnTo>
                    <a:pt x="30" y="85"/>
                  </a:lnTo>
                  <a:lnTo>
                    <a:pt x="0" y="82"/>
                  </a:lnTo>
                  <a:lnTo>
                    <a:pt x="63" y="91"/>
                  </a:lnTo>
                  <a:lnTo>
                    <a:pt x="78" y="91"/>
                  </a:lnTo>
                  <a:lnTo>
                    <a:pt x="97" y="152"/>
                  </a:lnTo>
                  <a:lnTo>
                    <a:pt x="116" y="240"/>
                  </a:lnTo>
                  <a:lnTo>
                    <a:pt x="106" y="162"/>
                  </a:lnTo>
                  <a:lnTo>
                    <a:pt x="105" y="159"/>
                  </a:lnTo>
                  <a:lnTo>
                    <a:pt x="105" y="157"/>
                  </a:lnTo>
                  <a:lnTo>
                    <a:pt x="104" y="154"/>
                  </a:lnTo>
                  <a:lnTo>
                    <a:pt x="102" y="151"/>
                  </a:lnTo>
                  <a:lnTo>
                    <a:pt x="101" y="145"/>
                  </a:lnTo>
                  <a:lnTo>
                    <a:pt x="100" y="139"/>
                  </a:lnTo>
                  <a:lnTo>
                    <a:pt x="99" y="133"/>
                  </a:lnTo>
                  <a:lnTo>
                    <a:pt x="99" y="126"/>
                  </a:lnTo>
                  <a:lnTo>
                    <a:pt x="97" y="120"/>
                  </a:lnTo>
                  <a:lnTo>
                    <a:pt x="97" y="113"/>
                  </a:lnTo>
                  <a:lnTo>
                    <a:pt x="95" y="108"/>
                  </a:lnTo>
                  <a:lnTo>
                    <a:pt x="95" y="102"/>
                  </a:lnTo>
                  <a:lnTo>
                    <a:pt x="95" y="98"/>
                  </a:lnTo>
                  <a:lnTo>
                    <a:pt x="95" y="95"/>
                  </a:lnTo>
                  <a:lnTo>
                    <a:pt x="95" y="91"/>
                  </a:lnTo>
                  <a:lnTo>
                    <a:pt x="97" y="91"/>
                  </a:lnTo>
                  <a:lnTo>
                    <a:pt x="98" y="89"/>
                  </a:lnTo>
                  <a:lnTo>
                    <a:pt x="100" y="87"/>
                  </a:lnTo>
                  <a:lnTo>
                    <a:pt x="102" y="82"/>
                  </a:lnTo>
                  <a:lnTo>
                    <a:pt x="107" y="79"/>
                  </a:lnTo>
                  <a:lnTo>
                    <a:pt x="108" y="76"/>
                  </a:lnTo>
                  <a:lnTo>
                    <a:pt x="110" y="71"/>
                  </a:lnTo>
                  <a:lnTo>
                    <a:pt x="112" y="69"/>
                  </a:lnTo>
                  <a:lnTo>
                    <a:pt x="113" y="69"/>
                  </a:lnTo>
                  <a:lnTo>
                    <a:pt x="107"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49" name="Freeform 250"/>
            <p:cNvSpPr>
              <a:spLocks/>
            </p:cNvSpPr>
            <p:nvPr/>
          </p:nvSpPr>
          <p:spPr bwMode="auto">
            <a:xfrm flipH="1">
              <a:off x="1861" y="3318"/>
              <a:ext cx="103" cy="140"/>
            </a:xfrm>
            <a:custGeom>
              <a:avLst/>
              <a:gdLst>
                <a:gd name="T0" fmla="*/ 100 w 103"/>
                <a:gd name="T1" fmla="*/ 15 h 140"/>
                <a:gd name="T2" fmla="*/ 100 w 103"/>
                <a:gd name="T3" fmla="*/ 15 h 140"/>
                <a:gd name="T4" fmla="*/ 100 w 103"/>
                <a:gd name="T5" fmla="*/ 19 h 140"/>
                <a:gd name="T6" fmla="*/ 100 w 103"/>
                <a:gd name="T7" fmla="*/ 22 h 140"/>
                <a:gd name="T8" fmla="*/ 102 w 103"/>
                <a:gd name="T9" fmla="*/ 29 h 140"/>
                <a:gd name="T10" fmla="*/ 103 w 103"/>
                <a:gd name="T11" fmla="*/ 34 h 140"/>
                <a:gd name="T12" fmla="*/ 103 w 103"/>
                <a:gd name="T13" fmla="*/ 40 h 140"/>
                <a:gd name="T14" fmla="*/ 103 w 103"/>
                <a:gd name="T15" fmla="*/ 44 h 140"/>
                <a:gd name="T16" fmla="*/ 103 w 103"/>
                <a:gd name="T17" fmla="*/ 48 h 140"/>
                <a:gd name="T18" fmla="*/ 100 w 103"/>
                <a:gd name="T19" fmla="*/ 51 h 140"/>
                <a:gd name="T20" fmla="*/ 97 w 103"/>
                <a:gd name="T21" fmla="*/ 56 h 140"/>
                <a:gd name="T22" fmla="*/ 92 w 103"/>
                <a:gd name="T23" fmla="*/ 63 h 140"/>
                <a:gd name="T24" fmla="*/ 85 w 103"/>
                <a:gd name="T25" fmla="*/ 69 h 140"/>
                <a:gd name="T26" fmla="*/ 80 w 103"/>
                <a:gd name="T27" fmla="*/ 75 h 140"/>
                <a:gd name="T28" fmla="*/ 74 w 103"/>
                <a:gd name="T29" fmla="*/ 80 h 140"/>
                <a:gd name="T30" fmla="*/ 71 w 103"/>
                <a:gd name="T31" fmla="*/ 84 h 140"/>
                <a:gd name="T32" fmla="*/ 71 w 103"/>
                <a:gd name="T33" fmla="*/ 86 h 140"/>
                <a:gd name="T34" fmla="*/ 0 w 103"/>
                <a:gd name="T35" fmla="*/ 140 h 140"/>
                <a:gd name="T36" fmla="*/ 78 w 103"/>
                <a:gd name="T37" fmla="*/ 67 h 140"/>
                <a:gd name="T38" fmla="*/ 80 w 103"/>
                <a:gd name="T39" fmla="*/ 65 h 140"/>
                <a:gd name="T40" fmla="*/ 85 w 103"/>
                <a:gd name="T41" fmla="*/ 58 h 140"/>
                <a:gd name="T42" fmla="*/ 87 w 103"/>
                <a:gd name="T43" fmla="*/ 54 h 140"/>
                <a:gd name="T44" fmla="*/ 91 w 103"/>
                <a:gd name="T45" fmla="*/ 51 h 140"/>
                <a:gd name="T46" fmla="*/ 92 w 103"/>
                <a:gd name="T47" fmla="*/ 46 h 140"/>
                <a:gd name="T48" fmla="*/ 94 w 103"/>
                <a:gd name="T49" fmla="*/ 45 h 140"/>
                <a:gd name="T50" fmla="*/ 94 w 103"/>
                <a:gd name="T51" fmla="*/ 40 h 140"/>
                <a:gd name="T52" fmla="*/ 94 w 103"/>
                <a:gd name="T53" fmla="*/ 33 h 140"/>
                <a:gd name="T54" fmla="*/ 93 w 103"/>
                <a:gd name="T55" fmla="*/ 30 h 140"/>
                <a:gd name="T56" fmla="*/ 93 w 103"/>
                <a:gd name="T57" fmla="*/ 26 h 140"/>
                <a:gd name="T58" fmla="*/ 93 w 103"/>
                <a:gd name="T59" fmla="*/ 22 h 140"/>
                <a:gd name="T60" fmla="*/ 93 w 103"/>
                <a:gd name="T61" fmla="*/ 19 h 140"/>
                <a:gd name="T62" fmla="*/ 92 w 103"/>
                <a:gd name="T63" fmla="*/ 11 h 140"/>
                <a:gd name="T64" fmla="*/ 91 w 103"/>
                <a:gd name="T65" fmla="*/ 5 h 140"/>
                <a:gd name="T66" fmla="*/ 89 w 103"/>
                <a:gd name="T67" fmla="*/ 2 h 140"/>
                <a:gd name="T68" fmla="*/ 89 w 103"/>
                <a:gd name="T69" fmla="*/ 0 h 140"/>
                <a:gd name="T70" fmla="*/ 100 w 103"/>
                <a:gd name="T71" fmla="*/ 15 h 140"/>
                <a:gd name="T72" fmla="*/ 100 w 103"/>
                <a:gd name="T73" fmla="*/ 15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140"/>
                <a:gd name="T113" fmla="*/ 103 w 103"/>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140">
                  <a:moveTo>
                    <a:pt x="100" y="15"/>
                  </a:moveTo>
                  <a:lnTo>
                    <a:pt x="100" y="15"/>
                  </a:lnTo>
                  <a:lnTo>
                    <a:pt x="100" y="19"/>
                  </a:lnTo>
                  <a:lnTo>
                    <a:pt x="100" y="22"/>
                  </a:lnTo>
                  <a:lnTo>
                    <a:pt x="102" y="29"/>
                  </a:lnTo>
                  <a:lnTo>
                    <a:pt x="103" y="34"/>
                  </a:lnTo>
                  <a:lnTo>
                    <a:pt x="103" y="40"/>
                  </a:lnTo>
                  <a:lnTo>
                    <a:pt x="103" y="44"/>
                  </a:lnTo>
                  <a:lnTo>
                    <a:pt x="103" y="48"/>
                  </a:lnTo>
                  <a:lnTo>
                    <a:pt x="100" y="51"/>
                  </a:lnTo>
                  <a:lnTo>
                    <a:pt x="97" y="56"/>
                  </a:lnTo>
                  <a:lnTo>
                    <a:pt x="92" y="63"/>
                  </a:lnTo>
                  <a:lnTo>
                    <a:pt x="85" y="69"/>
                  </a:lnTo>
                  <a:lnTo>
                    <a:pt x="80" y="75"/>
                  </a:lnTo>
                  <a:lnTo>
                    <a:pt x="74" y="80"/>
                  </a:lnTo>
                  <a:lnTo>
                    <a:pt x="71" y="84"/>
                  </a:lnTo>
                  <a:lnTo>
                    <a:pt x="71" y="86"/>
                  </a:lnTo>
                  <a:lnTo>
                    <a:pt x="0" y="140"/>
                  </a:lnTo>
                  <a:lnTo>
                    <a:pt x="78" y="67"/>
                  </a:lnTo>
                  <a:lnTo>
                    <a:pt x="80" y="65"/>
                  </a:lnTo>
                  <a:lnTo>
                    <a:pt x="85" y="58"/>
                  </a:lnTo>
                  <a:lnTo>
                    <a:pt x="87" y="54"/>
                  </a:lnTo>
                  <a:lnTo>
                    <a:pt x="91" y="51"/>
                  </a:lnTo>
                  <a:lnTo>
                    <a:pt x="92" y="46"/>
                  </a:lnTo>
                  <a:lnTo>
                    <a:pt x="94" y="45"/>
                  </a:lnTo>
                  <a:lnTo>
                    <a:pt x="94" y="40"/>
                  </a:lnTo>
                  <a:lnTo>
                    <a:pt x="94" y="33"/>
                  </a:lnTo>
                  <a:lnTo>
                    <a:pt x="93" y="30"/>
                  </a:lnTo>
                  <a:lnTo>
                    <a:pt x="93" y="26"/>
                  </a:lnTo>
                  <a:lnTo>
                    <a:pt x="93" y="22"/>
                  </a:lnTo>
                  <a:lnTo>
                    <a:pt x="93" y="19"/>
                  </a:lnTo>
                  <a:lnTo>
                    <a:pt x="92" y="11"/>
                  </a:lnTo>
                  <a:lnTo>
                    <a:pt x="91" y="5"/>
                  </a:lnTo>
                  <a:lnTo>
                    <a:pt x="89" y="2"/>
                  </a:lnTo>
                  <a:lnTo>
                    <a:pt x="89" y="0"/>
                  </a:lnTo>
                  <a:lnTo>
                    <a:pt x="10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0" name="Freeform 251"/>
            <p:cNvSpPr>
              <a:spLocks/>
            </p:cNvSpPr>
            <p:nvPr/>
          </p:nvSpPr>
          <p:spPr bwMode="auto">
            <a:xfrm flipH="1">
              <a:off x="2131" y="3130"/>
              <a:ext cx="31" cy="218"/>
            </a:xfrm>
            <a:custGeom>
              <a:avLst/>
              <a:gdLst>
                <a:gd name="T0" fmla="*/ 3 w 31"/>
                <a:gd name="T1" fmla="*/ 15 h 218"/>
                <a:gd name="T2" fmla="*/ 3 w 31"/>
                <a:gd name="T3" fmla="*/ 17 h 218"/>
                <a:gd name="T4" fmla="*/ 4 w 31"/>
                <a:gd name="T5" fmla="*/ 21 h 218"/>
                <a:gd name="T6" fmla="*/ 5 w 31"/>
                <a:gd name="T7" fmla="*/ 26 h 218"/>
                <a:gd name="T8" fmla="*/ 6 w 31"/>
                <a:gd name="T9" fmla="*/ 32 h 218"/>
                <a:gd name="T10" fmla="*/ 9 w 31"/>
                <a:gd name="T11" fmla="*/ 37 h 218"/>
                <a:gd name="T12" fmla="*/ 11 w 31"/>
                <a:gd name="T13" fmla="*/ 45 h 218"/>
                <a:gd name="T14" fmla="*/ 12 w 31"/>
                <a:gd name="T15" fmla="*/ 52 h 218"/>
                <a:gd name="T16" fmla="*/ 14 w 31"/>
                <a:gd name="T17" fmla="*/ 59 h 218"/>
                <a:gd name="T18" fmla="*/ 16 w 31"/>
                <a:gd name="T19" fmla="*/ 66 h 218"/>
                <a:gd name="T20" fmla="*/ 17 w 31"/>
                <a:gd name="T21" fmla="*/ 72 h 218"/>
                <a:gd name="T22" fmla="*/ 20 w 31"/>
                <a:gd name="T23" fmla="*/ 79 h 218"/>
                <a:gd name="T24" fmla="*/ 20 w 31"/>
                <a:gd name="T25" fmla="*/ 85 h 218"/>
                <a:gd name="T26" fmla="*/ 22 w 31"/>
                <a:gd name="T27" fmla="*/ 89 h 218"/>
                <a:gd name="T28" fmla="*/ 22 w 31"/>
                <a:gd name="T29" fmla="*/ 92 h 218"/>
                <a:gd name="T30" fmla="*/ 23 w 31"/>
                <a:gd name="T31" fmla="*/ 94 h 218"/>
                <a:gd name="T32" fmla="*/ 23 w 31"/>
                <a:gd name="T33" fmla="*/ 97 h 218"/>
                <a:gd name="T34" fmla="*/ 23 w 31"/>
                <a:gd name="T35" fmla="*/ 101 h 218"/>
                <a:gd name="T36" fmla="*/ 23 w 31"/>
                <a:gd name="T37" fmla="*/ 107 h 218"/>
                <a:gd name="T38" fmla="*/ 23 w 31"/>
                <a:gd name="T39" fmla="*/ 114 h 218"/>
                <a:gd name="T40" fmla="*/ 22 w 31"/>
                <a:gd name="T41" fmla="*/ 122 h 218"/>
                <a:gd name="T42" fmla="*/ 22 w 31"/>
                <a:gd name="T43" fmla="*/ 132 h 218"/>
                <a:gd name="T44" fmla="*/ 22 w 31"/>
                <a:gd name="T45" fmla="*/ 141 h 218"/>
                <a:gd name="T46" fmla="*/ 22 w 31"/>
                <a:gd name="T47" fmla="*/ 151 h 218"/>
                <a:gd name="T48" fmla="*/ 22 w 31"/>
                <a:gd name="T49" fmla="*/ 159 h 218"/>
                <a:gd name="T50" fmla="*/ 22 w 31"/>
                <a:gd name="T51" fmla="*/ 169 h 218"/>
                <a:gd name="T52" fmla="*/ 21 w 31"/>
                <a:gd name="T53" fmla="*/ 177 h 218"/>
                <a:gd name="T54" fmla="*/ 21 w 31"/>
                <a:gd name="T55" fmla="*/ 186 h 218"/>
                <a:gd name="T56" fmla="*/ 21 w 31"/>
                <a:gd name="T57" fmla="*/ 191 h 218"/>
                <a:gd name="T58" fmla="*/ 21 w 31"/>
                <a:gd name="T59" fmla="*/ 197 h 218"/>
                <a:gd name="T60" fmla="*/ 21 w 31"/>
                <a:gd name="T61" fmla="*/ 200 h 218"/>
                <a:gd name="T62" fmla="*/ 21 w 31"/>
                <a:gd name="T63" fmla="*/ 201 h 218"/>
                <a:gd name="T64" fmla="*/ 14 w 31"/>
                <a:gd name="T65" fmla="*/ 218 h 218"/>
                <a:gd name="T66" fmla="*/ 27 w 31"/>
                <a:gd name="T67" fmla="*/ 209 h 218"/>
                <a:gd name="T68" fmla="*/ 31 w 31"/>
                <a:gd name="T69" fmla="*/ 120 h 218"/>
                <a:gd name="T70" fmla="*/ 27 w 31"/>
                <a:gd name="T71" fmla="*/ 75 h 218"/>
                <a:gd name="T72" fmla="*/ 9 w 31"/>
                <a:gd name="T73" fmla="*/ 11 h 218"/>
                <a:gd name="T74" fmla="*/ 0 w 31"/>
                <a:gd name="T75" fmla="*/ 0 h 218"/>
                <a:gd name="T76" fmla="*/ 3 w 31"/>
                <a:gd name="T77" fmla="*/ 15 h 218"/>
                <a:gd name="T78" fmla="*/ 3 w 31"/>
                <a:gd name="T79" fmla="*/ 15 h 2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218"/>
                <a:gd name="T122" fmla="*/ 31 w 31"/>
                <a:gd name="T123" fmla="*/ 218 h 2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218">
                  <a:moveTo>
                    <a:pt x="3" y="15"/>
                  </a:moveTo>
                  <a:lnTo>
                    <a:pt x="3" y="17"/>
                  </a:lnTo>
                  <a:lnTo>
                    <a:pt x="4" y="21"/>
                  </a:lnTo>
                  <a:lnTo>
                    <a:pt x="5" y="26"/>
                  </a:lnTo>
                  <a:lnTo>
                    <a:pt x="6" y="32"/>
                  </a:lnTo>
                  <a:lnTo>
                    <a:pt x="9" y="37"/>
                  </a:lnTo>
                  <a:lnTo>
                    <a:pt x="11" y="45"/>
                  </a:lnTo>
                  <a:lnTo>
                    <a:pt x="12" y="52"/>
                  </a:lnTo>
                  <a:lnTo>
                    <a:pt x="14" y="59"/>
                  </a:lnTo>
                  <a:lnTo>
                    <a:pt x="16" y="66"/>
                  </a:lnTo>
                  <a:lnTo>
                    <a:pt x="17" y="72"/>
                  </a:lnTo>
                  <a:lnTo>
                    <a:pt x="20" y="79"/>
                  </a:lnTo>
                  <a:lnTo>
                    <a:pt x="20" y="85"/>
                  </a:lnTo>
                  <a:lnTo>
                    <a:pt x="22" y="89"/>
                  </a:lnTo>
                  <a:lnTo>
                    <a:pt x="22" y="92"/>
                  </a:lnTo>
                  <a:lnTo>
                    <a:pt x="23" y="94"/>
                  </a:lnTo>
                  <a:lnTo>
                    <a:pt x="23" y="97"/>
                  </a:lnTo>
                  <a:lnTo>
                    <a:pt x="23" y="101"/>
                  </a:lnTo>
                  <a:lnTo>
                    <a:pt x="23" y="107"/>
                  </a:lnTo>
                  <a:lnTo>
                    <a:pt x="23" y="114"/>
                  </a:lnTo>
                  <a:lnTo>
                    <a:pt x="22" y="122"/>
                  </a:lnTo>
                  <a:lnTo>
                    <a:pt x="22" y="132"/>
                  </a:lnTo>
                  <a:lnTo>
                    <a:pt x="22" y="141"/>
                  </a:lnTo>
                  <a:lnTo>
                    <a:pt x="22" y="151"/>
                  </a:lnTo>
                  <a:lnTo>
                    <a:pt x="22" y="159"/>
                  </a:lnTo>
                  <a:lnTo>
                    <a:pt x="22" y="169"/>
                  </a:lnTo>
                  <a:lnTo>
                    <a:pt x="21" y="177"/>
                  </a:lnTo>
                  <a:lnTo>
                    <a:pt x="21" y="186"/>
                  </a:lnTo>
                  <a:lnTo>
                    <a:pt x="21" y="191"/>
                  </a:lnTo>
                  <a:lnTo>
                    <a:pt x="21" y="197"/>
                  </a:lnTo>
                  <a:lnTo>
                    <a:pt x="21" y="200"/>
                  </a:lnTo>
                  <a:lnTo>
                    <a:pt x="21" y="201"/>
                  </a:lnTo>
                  <a:lnTo>
                    <a:pt x="14" y="218"/>
                  </a:lnTo>
                  <a:lnTo>
                    <a:pt x="27" y="209"/>
                  </a:lnTo>
                  <a:lnTo>
                    <a:pt x="31" y="120"/>
                  </a:lnTo>
                  <a:lnTo>
                    <a:pt x="27" y="75"/>
                  </a:lnTo>
                  <a:lnTo>
                    <a:pt x="9" y="11"/>
                  </a:lnTo>
                  <a:lnTo>
                    <a:pt x="0" y="0"/>
                  </a:lnTo>
                  <a:lnTo>
                    <a:pt x="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1" name="Freeform 252"/>
            <p:cNvSpPr>
              <a:spLocks/>
            </p:cNvSpPr>
            <p:nvPr/>
          </p:nvSpPr>
          <p:spPr bwMode="auto">
            <a:xfrm flipH="1">
              <a:off x="2070" y="3194"/>
              <a:ext cx="69" cy="215"/>
            </a:xfrm>
            <a:custGeom>
              <a:avLst/>
              <a:gdLst>
                <a:gd name="T0" fmla="*/ 69 w 69"/>
                <a:gd name="T1" fmla="*/ 0 h 215"/>
                <a:gd name="T2" fmla="*/ 28 w 69"/>
                <a:gd name="T3" fmla="*/ 114 h 215"/>
                <a:gd name="T4" fmla="*/ 0 w 69"/>
                <a:gd name="T5" fmla="*/ 215 h 215"/>
                <a:gd name="T6" fmla="*/ 0 w 69"/>
                <a:gd name="T7" fmla="*/ 213 h 215"/>
                <a:gd name="T8" fmla="*/ 1 w 69"/>
                <a:gd name="T9" fmla="*/ 210 h 215"/>
                <a:gd name="T10" fmla="*/ 2 w 69"/>
                <a:gd name="T11" fmla="*/ 203 h 215"/>
                <a:gd name="T12" fmla="*/ 4 w 69"/>
                <a:gd name="T13" fmla="*/ 195 h 215"/>
                <a:gd name="T14" fmla="*/ 5 w 69"/>
                <a:gd name="T15" fmla="*/ 186 h 215"/>
                <a:gd name="T16" fmla="*/ 8 w 69"/>
                <a:gd name="T17" fmla="*/ 176 h 215"/>
                <a:gd name="T18" fmla="*/ 10 w 69"/>
                <a:gd name="T19" fmla="*/ 165 h 215"/>
                <a:gd name="T20" fmla="*/ 12 w 69"/>
                <a:gd name="T21" fmla="*/ 154 h 215"/>
                <a:gd name="T22" fmla="*/ 14 w 69"/>
                <a:gd name="T23" fmla="*/ 140 h 215"/>
                <a:gd name="T24" fmla="*/ 17 w 69"/>
                <a:gd name="T25" fmla="*/ 129 h 215"/>
                <a:gd name="T26" fmla="*/ 19 w 69"/>
                <a:gd name="T27" fmla="*/ 117 h 215"/>
                <a:gd name="T28" fmla="*/ 21 w 69"/>
                <a:gd name="T29" fmla="*/ 107 h 215"/>
                <a:gd name="T30" fmla="*/ 23 w 69"/>
                <a:gd name="T31" fmla="*/ 98 h 215"/>
                <a:gd name="T32" fmla="*/ 24 w 69"/>
                <a:gd name="T33" fmla="*/ 90 h 215"/>
                <a:gd name="T34" fmla="*/ 26 w 69"/>
                <a:gd name="T35" fmla="*/ 84 h 215"/>
                <a:gd name="T36" fmla="*/ 28 w 69"/>
                <a:gd name="T37" fmla="*/ 81 h 215"/>
                <a:gd name="T38" fmla="*/ 28 w 69"/>
                <a:gd name="T39" fmla="*/ 78 h 215"/>
                <a:gd name="T40" fmla="*/ 30 w 69"/>
                <a:gd name="T41" fmla="*/ 73 h 215"/>
                <a:gd name="T42" fmla="*/ 32 w 69"/>
                <a:gd name="T43" fmla="*/ 69 h 215"/>
                <a:gd name="T44" fmla="*/ 34 w 69"/>
                <a:gd name="T45" fmla="*/ 65 h 215"/>
                <a:gd name="T46" fmla="*/ 36 w 69"/>
                <a:gd name="T47" fmla="*/ 58 h 215"/>
                <a:gd name="T48" fmla="*/ 39 w 69"/>
                <a:gd name="T49" fmla="*/ 52 h 215"/>
                <a:gd name="T50" fmla="*/ 41 w 69"/>
                <a:gd name="T51" fmla="*/ 47 h 215"/>
                <a:gd name="T52" fmla="*/ 44 w 69"/>
                <a:gd name="T53" fmla="*/ 41 h 215"/>
                <a:gd name="T54" fmla="*/ 46 w 69"/>
                <a:gd name="T55" fmla="*/ 35 h 215"/>
                <a:gd name="T56" fmla="*/ 48 w 69"/>
                <a:gd name="T57" fmla="*/ 30 h 215"/>
                <a:gd name="T58" fmla="*/ 51 w 69"/>
                <a:gd name="T59" fmla="*/ 25 h 215"/>
                <a:gd name="T60" fmla="*/ 53 w 69"/>
                <a:gd name="T61" fmla="*/ 22 h 215"/>
                <a:gd name="T62" fmla="*/ 54 w 69"/>
                <a:gd name="T63" fmla="*/ 17 h 215"/>
                <a:gd name="T64" fmla="*/ 56 w 69"/>
                <a:gd name="T65" fmla="*/ 15 h 215"/>
                <a:gd name="T66" fmla="*/ 56 w 69"/>
                <a:gd name="T67" fmla="*/ 13 h 215"/>
                <a:gd name="T68" fmla="*/ 57 w 69"/>
                <a:gd name="T69" fmla="*/ 13 h 215"/>
                <a:gd name="T70" fmla="*/ 69 w 69"/>
                <a:gd name="T71" fmla="*/ 0 h 215"/>
                <a:gd name="T72" fmla="*/ 69 w 69"/>
                <a:gd name="T73" fmla="*/ 0 h 2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215"/>
                <a:gd name="T113" fmla="*/ 69 w 69"/>
                <a:gd name="T114" fmla="*/ 215 h 2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215">
                  <a:moveTo>
                    <a:pt x="69" y="0"/>
                  </a:moveTo>
                  <a:lnTo>
                    <a:pt x="28" y="114"/>
                  </a:lnTo>
                  <a:lnTo>
                    <a:pt x="0" y="215"/>
                  </a:lnTo>
                  <a:lnTo>
                    <a:pt x="0" y="213"/>
                  </a:lnTo>
                  <a:lnTo>
                    <a:pt x="1" y="210"/>
                  </a:lnTo>
                  <a:lnTo>
                    <a:pt x="2" y="203"/>
                  </a:lnTo>
                  <a:lnTo>
                    <a:pt x="4" y="195"/>
                  </a:lnTo>
                  <a:lnTo>
                    <a:pt x="5" y="186"/>
                  </a:lnTo>
                  <a:lnTo>
                    <a:pt x="8" y="176"/>
                  </a:lnTo>
                  <a:lnTo>
                    <a:pt x="10" y="165"/>
                  </a:lnTo>
                  <a:lnTo>
                    <a:pt x="12" y="154"/>
                  </a:lnTo>
                  <a:lnTo>
                    <a:pt x="14" y="140"/>
                  </a:lnTo>
                  <a:lnTo>
                    <a:pt x="17" y="129"/>
                  </a:lnTo>
                  <a:lnTo>
                    <a:pt x="19" y="117"/>
                  </a:lnTo>
                  <a:lnTo>
                    <a:pt x="21" y="107"/>
                  </a:lnTo>
                  <a:lnTo>
                    <a:pt x="23" y="98"/>
                  </a:lnTo>
                  <a:lnTo>
                    <a:pt x="24" y="90"/>
                  </a:lnTo>
                  <a:lnTo>
                    <a:pt x="26" y="84"/>
                  </a:lnTo>
                  <a:lnTo>
                    <a:pt x="28" y="81"/>
                  </a:lnTo>
                  <a:lnTo>
                    <a:pt x="28" y="78"/>
                  </a:lnTo>
                  <a:lnTo>
                    <a:pt x="30" y="73"/>
                  </a:lnTo>
                  <a:lnTo>
                    <a:pt x="32" y="69"/>
                  </a:lnTo>
                  <a:lnTo>
                    <a:pt x="34" y="65"/>
                  </a:lnTo>
                  <a:lnTo>
                    <a:pt x="36" y="58"/>
                  </a:lnTo>
                  <a:lnTo>
                    <a:pt x="39" y="52"/>
                  </a:lnTo>
                  <a:lnTo>
                    <a:pt x="41" y="47"/>
                  </a:lnTo>
                  <a:lnTo>
                    <a:pt x="44" y="41"/>
                  </a:lnTo>
                  <a:lnTo>
                    <a:pt x="46" y="35"/>
                  </a:lnTo>
                  <a:lnTo>
                    <a:pt x="48" y="30"/>
                  </a:lnTo>
                  <a:lnTo>
                    <a:pt x="51" y="25"/>
                  </a:lnTo>
                  <a:lnTo>
                    <a:pt x="53" y="22"/>
                  </a:lnTo>
                  <a:lnTo>
                    <a:pt x="54" y="17"/>
                  </a:lnTo>
                  <a:lnTo>
                    <a:pt x="56" y="15"/>
                  </a:lnTo>
                  <a:lnTo>
                    <a:pt x="56" y="13"/>
                  </a:lnTo>
                  <a:lnTo>
                    <a:pt x="57" y="13"/>
                  </a:lnTo>
                  <a:lnTo>
                    <a:pt x="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2" name="Freeform 253"/>
            <p:cNvSpPr>
              <a:spLocks/>
            </p:cNvSpPr>
            <p:nvPr/>
          </p:nvSpPr>
          <p:spPr bwMode="auto">
            <a:xfrm flipH="1">
              <a:off x="2109" y="3598"/>
              <a:ext cx="92" cy="142"/>
            </a:xfrm>
            <a:custGeom>
              <a:avLst/>
              <a:gdLst>
                <a:gd name="T0" fmla="*/ 9 w 92"/>
                <a:gd name="T1" fmla="*/ 10 h 142"/>
                <a:gd name="T2" fmla="*/ 45 w 92"/>
                <a:gd name="T3" fmla="*/ 31 h 142"/>
                <a:gd name="T4" fmla="*/ 77 w 92"/>
                <a:gd name="T5" fmla="*/ 31 h 142"/>
                <a:gd name="T6" fmla="*/ 92 w 92"/>
                <a:gd name="T7" fmla="*/ 11 h 142"/>
                <a:gd name="T8" fmla="*/ 91 w 92"/>
                <a:gd name="T9" fmla="*/ 14 h 142"/>
                <a:gd name="T10" fmla="*/ 86 w 92"/>
                <a:gd name="T11" fmla="*/ 18 h 142"/>
                <a:gd name="T12" fmla="*/ 82 w 92"/>
                <a:gd name="T13" fmla="*/ 19 h 142"/>
                <a:gd name="T14" fmla="*/ 77 w 92"/>
                <a:gd name="T15" fmla="*/ 21 h 142"/>
                <a:gd name="T16" fmla="*/ 73 w 92"/>
                <a:gd name="T17" fmla="*/ 21 h 142"/>
                <a:gd name="T18" fmla="*/ 67 w 92"/>
                <a:gd name="T19" fmla="*/ 22 h 142"/>
                <a:gd name="T20" fmla="*/ 61 w 92"/>
                <a:gd name="T21" fmla="*/ 21 h 142"/>
                <a:gd name="T22" fmla="*/ 54 w 92"/>
                <a:gd name="T23" fmla="*/ 20 h 142"/>
                <a:gd name="T24" fmla="*/ 48 w 92"/>
                <a:gd name="T25" fmla="*/ 19 h 142"/>
                <a:gd name="T26" fmla="*/ 42 w 92"/>
                <a:gd name="T27" fmla="*/ 18 h 142"/>
                <a:gd name="T28" fmla="*/ 36 w 92"/>
                <a:gd name="T29" fmla="*/ 16 h 142"/>
                <a:gd name="T30" fmla="*/ 32 w 92"/>
                <a:gd name="T31" fmla="*/ 14 h 142"/>
                <a:gd name="T32" fmla="*/ 29 w 92"/>
                <a:gd name="T33" fmla="*/ 14 h 142"/>
                <a:gd name="T34" fmla="*/ 29 w 92"/>
                <a:gd name="T35" fmla="*/ 14 h 142"/>
                <a:gd name="T36" fmla="*/ 0 w 92"/>
                <a:gd name="T37" fmla="*/ 0 h 142"/>
                <a:gd name="T38" fmla="*/ 15 w 92"/>
                <a:gd name="T39" fmla="*/ 37 h 142"/>
                <a:gd name="T40" fmla="*/ 39 w 92"/>
                <a:gd name="T41" fmla="*/ 108 h 142"/>
                <a:gd name="T42" fmla="*/ 70 w 92"/>
                <a:gd name="T43" fmla="*/ 142 h 142"/>
                <a:gd name="T44" fmla="*/ 42 w 92"/>
                <a:gd name="T45" fmla="*/ 90 h 142"/>
                <a:gd name="T46" fmla="*/ 26 w 92"/>
                <a:gd name="T47" fmla="*/ 31 h 142"/>
                <a:gd name="T48" fmla="*/ 9 w 92"/>
                <a:gd name="T49" fmla="*/ 10 h 142"/>
                <a:gd name="T50" fmla="*/ 9 w 92"/>
                <a:gd name="T51" fmla="*/ 10 h 1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2"/>
                <a:gd name="T79" fmla="*/ 0 h 142"/>
                <a:gd name="T80" fmla="*/ 92 w 92"/>
                <a:gd name="T81" fmla="*/ 142 h 1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2" h="142">
                  <a:moveTo>
                    <a:pt x="9" y="10"/>
                  </a:moveTo>
                  <a:lnTo>
                    <a:pt x="45" y="31"/>
                  </a:lnTo>
                  <a:lnTo>
                    <a:pt x="77" y="31"/>
                  </a:lnTo>
                  <a:lnTo>
                    <a:pt x="92" y="11"/>
                  </a:lnTo>
                  <a:lnTo>
                    <a:pt x="91" y="14"/>
                  </a:lnTo>
                  <a:lnTo>
                    <a:pt x="86" y="18"/>
                  </a:lnTo>
                  <a:lnTo>
                    <a:pt x="82" y="19"/>
                  </a:lnTo>
                  <a:lnTo>
                    <a:pt x="77" y="21"/>
                  </a:lnTo>
                  <a:lnTo>
                    <a:pt x="73" y="21"/>
                  </a:lnTo>
                  <a:lnTo>
                    <a:pt x="67" y="22"/>
                  </a:lnTo>
                  <a:lnTo>
                    <a:pt x="61" y="21"/>
                  </a:lnTo>
                  <a:lnTo>
                    <a:pt x="54" y="20"/>
                  </a:lnTo>
                  <a:lnTo>
                    <a:pt x="48" y="19"/>
                  </a:lnTo>
                  <a:lnTo>
                    <a:pt x="42" y="18"/>
                  </a:lnTo>
                  <a:lnTo>
                    <a:pt x="36" y="16"/>
                  </a:lnTo>
                  <a:lnTo>
                    <a:pt x="32" y="14"/>
                  </a:lnTo>
                  <a:lnTo>
                    <a:pt x="29" y="14"/>
                  </a:lnTo>
                  <a:lnTo>
                    <a:pt x="0" y="0"/>
                  </a:lnTo>
                  <a:lnTo>
                    <a:pt x="15" y="37"/>
                  </a:lnTo>
                  <a:lnTo>
                    <a:pt x="39" y="108"/>
                  </a:lnTo>
                  <a:lnTo>
                    <a:pt x="70" y="142"/>
                  </a:lnTo>
                  <a:lnTo>
                    <a:pt x="42" y="90"/>
                  </a:lnTo>
                  <a:lnTo>
                    <a:pt x="26" y="31"/>
                  </a:ln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3" name="Freeform 254"/>
            <p:cNvSpPr>
              <a:spLocks/>
            </p:cNvSpPr>
            <p:nvPr/>
          </p:nvSpPr>
          <p:spPr bwMode="auto">
            <a:xfrm flipH="1">
              <a:off x="2048" y="3364"/>
              <a:ext cx="84" cy="255"/>
            </a:xfrm>
            <a:custGeom>
              <a:avLst/>
              <a:gdLst>
                <a:gd name="T0" fmla="*/ 68 w 84"/>
                <a:gd name="T1" fmla="*/ 18 h 255"/>
                <a:gd name="T2" fmla="*/ 62 w 84"/>
                <a:gd name="T3" fmla="*/ 25 h 255"/>
                <a:gd name="T4" fmla="*/ 57 w 84"/>
                <a:gd name="T5" fmla="*/ 34 h 255"/>
                <a:gd name="T6" fmla="*/ 52 w 84"/>
                <a:gd name="T7" fmla="*/ 43 h 255"/>
                <a:gd name="T8" fmla="*/ 50 w 84"/>
                <a:gd name="T9" fmla="*/ 53 h 255"/>
                <a:gd name="T10" fmla="*/ 49 w 84"/>
                <a:gd name="T11" fmla="*/ 64 h 255"/>
                <a:gd name="T12" fmla="*/ 47 w 84"/>
                <a:gd name="T13" fmla="*/ 80 h 255"/>
                <a:gd name="T14" fmla="*/ 46 w 84"/>
                <a:gd name="T15" fmla="*/ 101 h 255"/>
                <a:gd name="T16" fmla="*/ 45 w 84"/>
                <a:gd name="T17" fmla="*/ 124 h 255"/>
                <a:gd name="T18" fmla="*/ 43 w 84"/>
                <a:gd name="T19" fmla="*/ 148 h 255"/>
                <a:gd name="T20" fmla="*/ 40 w 84"/>
                <a:gd name="T21" fmla="*/ 168 h 255"/>
                <a:gd name="T22" fmla="*/ 38 w 84"/>
                <a:gd name="T23" fmla="*/ 185 h 255"/>
                <a:gd name="T24" fmla="*/ 37 w 84"/>
                <a:gd name="T25" fmla="*/ 196 h 255"/>
                <a:gd name="T26" fmla="*/ 33 w 84"/>
                <a:gd name="T27" fmla="*/ 209 h 255"/>
                <a:gd name="T28" fmla="*/ 29 w 84"/>
                <a:gd name="T29" fmla="*/ 222 h 255"/>
                <a:gd name="T30" fmla="*/ 27 w 84"/>
                <a:gd name="T31" fmla="*/ 231 h 255"/>
                <a:gd name="T32" fmla="*/ 27 w 84"/>
                <a:gd name="T33" fmla="*/ 236 h 255"/>
                <a:gd name="T34" fmla="*/ 27 w 84"/>
                <a:gd name="T35" fmla="*/ 183 h 255"/>
                <a:gd name="T36" fmla="*/ 27 w 84"/>
                <a:gd name="T37" fmla="*/ 177 h 255"/>
                <a:gd name="T38" fmla="*/ 28 w 84"/>
                <a:gd name="T39" fmla="*/ 167 h 255"/>
                <a:gd name="T40" fmla="*/ 30 w 84"/>
                <a:gd name="T41" fmla="*/ 152 h 255"/>
                <a:gd name="T42" fmla="*/ 33 w 84"/>
                <a:gd name="T43" fmla="*/ 134 h 255"/>
                <a:gd name="T44" fmla="*/ 35 w 84"/>
                <a:gd name="T45" fmla="*/ 117 h 255"/>
                <a:gd name="T46" fmla="*/ 36 w 84"/>
                <a:gd name="T47" fmla="*/ 101 h 255"/>
                <a:gd name="T48" fmla="*/ 37 w 84"/>
                <a:gd name="T49" fmla="*/ 88 h 255"/>
                <a:gd name="T50" fmla="*/ 38 w 84"/>
                <a:gd name="T51" fmla="*/ 82 h 255"/>
                <a:gd name="T52" fmla="*/ 38 w 84"/>
                <a:gd name="T53" fmla="*/ 73 h 255"/>
                <a:gd name="T54" fmla="*/ 40 w 84"/>
                <a:gd name="T55" fmla="*/ 62 h 255"/>
                <a:gd name="T56" fmla="*/ 41 w 84"/>
                <a:gd name="T57" fmla="*/ 51 h 255"/>
                <a:gd name="T58" fmla="*/ 43 w 84"/>
                <a:gd name="T59" fmla="*/ 43 h 255"/>
                <a:gd name="T60" fmla="*/ 49 w 84"/>
                <a:gd name="T61" fmla="*/ 34 h 255"/>
                <a:gd name="T62" fmla="*/ 56 w 84"/>
                <a:gd name="T63" fmla="*/ 27 h 255"/>
                <a:gd name="T64" fmla="*/ 63 w 84"/>
                <a:gd name="T65" fmla="*/ 19 h 255"/>
                <a:gd name="T66" fmla="*/ 70 w 84"/>
                <a:gd name="T67" fmla="*/ 11 h 255"/>
                <a:gd name="T68" fmla="*/ 84 w 84"/>
                <a:gd name="T69" fmla="*/ 0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255"/>
                <a:gd name="T107" fmla="*/ 84 w 84"/>
                <a:gd name="T108" fmla="*/ 255 h 2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255">
                  <a:moveTo>
                    <a:pt x="84" y="0"/>
                  </a:moveTo>
                  <a:lnTo>
                    <a:pt x="68" y="18"/>
                  </a:lnTo>
                  <a:lnTo>
                    <a:pt x="65" y="21"/>
                  </a:lnTo>
                  <a:lnTo>
                    <a:pt x="62" y="25"/>
                  </a:lnTo>
                  <a:lnTo>
                    <a:pt x="58" y="30"/>
                  </a:lnTo>
                  <a:lnTo>
                    <a:pt x="57" y="34"/>
                  </a:lnTo>
                  <a:lnTo>
                    <a:pt x="54" y="39"/>
                  </a:lnTo>
                  <a:lnTo>
                    <a:pt x="52" y="43"/>
                  </a:lnTo>
                  <a:lnTo>
                    <a:pt x="50" y="47"/>
                  </a:lnTo>
                  <a:lnTo>
                    <a:pt x="50" y="53"/>
                  </a:lnTo>
                  <a:lnTo>
                    <a:pt x="49" y="56"/>
                  </a:lnTo>
                  <a:lnTo>
                    <a:pt x="49" y="64"/>
                  </a:lnTo>
                  <a:lnTo>
                    <a:pt x="47" y="72"/>
                  </a:lnTo>
                  <a:lnTo>
                    <a:pt x="47" y="80"/>
                  </a:lnTo>
                  <a:lnTo>
                    <a:pt x="46" y="90"/>
                  </a:lnTo>
                  <a:lnTo>
                    <a:pt x="46" y="101"/>
                  </a:lnTo>
                  <a:lnTo>
                    <a:pt x="45" y="112"/>
                  </a:lnTo>
                  <a:lnTo>
                    <a:pt x="45" y="124"/>
                  </a:lnTo>
                  <a:lnTo>
                    <a:pt x="44" y="137"/>
                  </a:lnTo>
                  <a:lnTo>
                    <a:pt x="43" y="148"/>
                  </a:lnTo>
                  <a:lnTo>
                    <a:pt x="41" y="157"/>
                  </a:lnTo>
                  <a:lnTo>
                    <a:pt x="40" y="168"/>
                  </a:lnTo>
                  <a:lnTo>
                    <a:pt x="39" y="176"/>
                  </a:lnTo>
                  <a:lnTo>
                    <a:pt x="38" y="185"/>
                  </a:lnTo>
                  <a:lnTo>
                    <a:pt x="38" y="190"/>
                  </a:lnTo>
                  <a:lnTo>
                    <a:pt x="37" y="196"/>
                  </a:lnTo>
                  <a:lnTo>
                    <a:pt x="35" y="201"/>
                  </a:lnTo>
                  <a:lnTo>
                    <a:pt x="33" y="209"/>
                  </a:lnTo>
                  <a:lnTo>
                    <a:pt x="30" y="215"/>
                  </a:lnTo>
                  <a:lnTo>
                    <a:pt x="29" y="222"/>
                  </a:lnTo>
                  <a:lnTo>
                    <a:pt x="27" y="228"/>
                  </a:lnTo>
                  <a:lnTo>
                    <a:pt x="27" y="231"/>
                  </a:lnTo>
                  <a:lnTo>
                    <a:pt x="27" y="234"/>
                  </a:lnTo>
                  <a:lnTo>
                    <a:pt x="27" y="236"/>
                  </a:lnTo>
                  <a:lnTo>
                    <a:pt x="0" y="255"/>
                  </a:lnTo>
                  <a:lnTo>
                    <a:pt x="27" y="183"/>
                  </a:lnTo>
                  <a:lnTo>
                    <a:pt x="27" y="181"/>
                  </a:lnTo>
                  <a:lnTo>
                    <a:pt x="27" y="177"/>
                  </a:lnTo>
                  <a:lnTo>
                    <a:pt x="27" y="173"/>
                  </a:lnTo>
                  <a:lnTo>
                    <a:pt x="28" y="167"/>
                  </a:lnTo>
                  <a:lnTo>
                    <a:pt x="29" y="160"/>
                  </a:lnTo>
                  <a:lnTo>
                    <a:pt x="30" y="152"/>
                  </a:lnTo>
                  <a:lnTo>
                    <a:pt x="30" y="143"/>
                  </a:lnTo>
                  <a:lnTo>
                    <a:pt x="33" y="134"/>
                  </a:lnTo>
                  <a:lnTo>
                    <a:pt x="33" y="124"/>
                  </a:lnTo>
                  <a:lnTo>
                    <a:pt x="35" y="117"/>
                  </a:lnTo>
                  <a:lnTo>
                    <a:pt x="35" y="108"/>
                  </a:lnTo>
                  <a:lnTo>
                    <a:pt x="36" y="101"/>
                  </a:lnTo>
                  <a:lnTo>
                    <a:pt x="36" y="94"/>
                  </a:lnTo>
                  <a:lnTo>
                    <a:pt x="37" y="88"/>
                  </a:lnTo>
                  <a:lnTo>
                    <a:pt x="38" y="84"/>
                  </a:lnTo>
                  <a:lnTo>
                    <a:pt x="38" y="82"/>
                  </a:lnTo>
                  <a:lnTo>
                    <a:pt x="38" y="77"/>
                  </a:lnTo>
                  <a:lnTo>
                    <a:pt x="38" y="73"/>
                  </a:lnTo>
                  <a:lnTo>
                    <a:pt x="39" y="67"/>
                  </a:lnTo>
                  <a:lnTo>
                    <a:pt x="40" y="62"/>
                  </a:lnTo>
                  <a:lnTo>
                    <a:pt x="40" y="55"/>
                  </a:lnTo>
                  <a:lnTo>
                    <a:pt x="41" y="51"/>
                  </a:lnTo>
                  <a:lnTo>
                    <a:pt x="41" y="45"/>
                  </a:lnTo>
                  <a:lnTo>
                    <a:pt x="43" y="43"/>
                  </a:lnTo>
                  <a:lnTo>
                    <a:pt x="44" y="40"/>
                  </a:lnTo>
                  <a:lnTo>
                    <a:pt x="49" y="34"/>
                  </a:lnTo>
                  <a:lnTo>
                    <a:pt x="51" y="30"/>
                  </a:lnTo>
                  <a:lnTo>
                    <a:pt x="56" y="27"/>
                  </a:lnTo>
                  <a:lnTo>
                    <a:pt x="59" y="22"/>
                  </a:lnTo>
                  <a:lnTo>
                    <a:pt x="63" y="19"/>
                  </a:lnTo>
                  <a:lnTo>
                    <a:pt x="67" y="16"/>
                  </a:lnTo>
                  <a:lnTo>
                    <a:pt x="70" y="11"/>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4" name="Freeform 255"/>
            <p:cNvSpPr>
              <a:spLocks/>
            </p:cNvSpPr>
            <p:nvPr/>
          </p:nvSpPr>
          <p:spPr bwMode="auto">
            <a:xfrm flipH="1">
              <a:off x="2262" y="3318"/>
              <a:ext cx="104" cy="27"/>
            </a:xfrm>
            <a:custGeom>
              <a:avLst/>
              <a:gdLst>
                <a:gd name="T0" fmla="*/ 0 w 104"/>
                <a:gd name="T1" fmla="*/ 8 h 27"/>
                <a:gd name="T2" fmla="*/ 29 w 104"/>
                <a:gd name="T3" fmla="*/ 24 h 27"/>
                <a:gd name="T4" fmla="*/ 74 w 104"/>
                <a:gd name="T5" fmla="*/ 27 h 27"/>
                <a:gd name="T6" fmla="*/ 104 w 104"/>
                <a:gd name="T7" fmla="*/ 16 h 27"/>
                <a:gd name="T8" fmla="*/ 83 w 104"/>
                <a:gd name="T9" fmla="*/ 15 h 27"/>
                <a:gd name="T10" fmla="*/ 56 w 104"/>
                <a:gd name="T11" fmla="*/ 19 h 27"/>
                <a:gd name="T12" fmla="*/ 31 w 104"/>
                <a:gd name="T13" fmla="*/ 15 h 27"/>
                <a:gd name="T14" fmla="*/ 1 w 104"/>
                <a:gd name="T15" fmla="*/ 0 h 27"/>
                <a:gd name="T16" fmla="*/ 0 w 104"/>
                <a:gd name="T17" fmla="*/ 8 h 27"/>
                <a:gd name="T18" fmla="*/ 0 w 104"/>
                <a:gd name="T19" fmla="*/ 8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27"/>
                <a:gd name="T32" fmla="*/ 104 w 104"/>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27">
                  <a:moveTo>
                    <a:pt x="0" y="8"/>
                  </a:moveTo>
                  <a:lnTo>
                    <a:pt x="29" y="24"/>
                  </a:lnTo>
                  <a:lnTo>
                    <a:pt x="74" y="27"/>
                  </a:lnTo>
                  <a:lnTo>
                    <a:pt x="104" y="16"/>
                  </a:lnTo>
                  <a:lnTo>
                    <a:pt x="83" y="15"/>
                  </a:lnTo>
                  <a:lnTo>
                    <a:pt x="56" y="19"/>
                  </a:lnTo>
                  <a:lnTo>
                    <a:pt x="31" y="15"/>
                  </a:lnTo>
                  <a:lnTo>
                    <a:pt x="1"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5" name="Freeform 256"/>
            <p:cNvSpPr>
              <a:spLocks/>
            </p:cNvSpPr>
            <p:nvPr/>
          </p:nvSpPr>
          <p:spPr bwMode="auto">
            <a:xfrm flipH="1">
              <a:off x="2345" y="3315"/>
              <a:ext cx="226" cy="466"/>
            </a:xfrm>
            <a:custGeom>
              <a:avLst/>
              <a:gdLst>
                <a:gd name="T0" fmla="*/ 0 w 226"/>
                <a:gd name="T1" fmla="*/ 0 h 466"/>
                <a:gd name="T2" fmla="*/ 34 w 226"/>
                <a:gd name="T3" fmla="*/ 225 h 466"/>
                <a:gd name="T4" fmla="*/ 101 w 226"/>
                <a:gd name="T5" fmla="*/ 420 h 466"/>
                <a:gd name="T6" fmla="*/ 28 w 226"/>
                <a:gd name="T7" fmla="*/ 116 h 466"/>
                <a:gd name="T8" fmla="*/ 28 w 226"/>
                <a:gd name="T9" fmla="*/ 94 h 466"/>
                <a:gd name="T10" fmla="*/ 102 w 226"/>
                <a:gd name="T11" fmla="*/ 239 h 466"/>
                <a:gd name="T12" fmla="*/ 154 w 226"/>
                <a:gd name="T13" fmla="*/ 343 h 466"/>
                <a:gd name="T14" fmla="*/ 194 w 226"/>
                <a:gd name="T15" fmla="*/ 424 h 466"/>
                <a:gd name="T16" fmla="*/ 226 w 226"/>
                <a:gd name="T17" fmla="*/ 466 h 466"/>
                <a:gd name="T18" fmla="*/ 224 w 226"/>
                <a:gd name="T19" fmla="*/ 433 h 466"/>
                <a:gd name="T20" fmla="*/ 151 w 226"/>
                <a:gd name="T21" fmla="*/ 308 h 466"/>
                <a:gd name="T22" fmla="*/ 41 w 226"/>
                <a:gd name="T23" fmla="*/ 102 h 466"/>
                <a:gd name="T24" fmla="*/ 0 w 226"/>
                <a:gd name="T25" fmla="*/ 0 h 466"/>
                <a:gd name="T26" fmla="*/ 0 w 226"/>
                <a:gd name="T27" fmla="*/ 0 h 4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466"/>
                <a:gd name="T44" fmla="*/ 226 w 226"/>
                <a:gd name="T45" fmla="*/ 466 h 4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466">
                  <a:moveTo>
                    <a:pt x="0" y="0"/>
                  </a:moveTo>
                  <a:lnTo>
                    <a:pt x="34" y="225"/>
                  </a:lnTo>
                  <a:lnTo>
                    <a:pt x="101" y="420"/>
                  </a:lnTo>
                  <a:lnTo>
                    <a:pt x="28" y="116"/>
                  </a:lnTo>
                  <a:lnTo>
                    <a:pt x="28" y="94"/>
                  </a:lnTo>
                  <a:lnTo>
                    <a:pt x="102" y="239"/>
                  </a:lnTo>
                  <a:lnTo>
                    <a:pt x="154" y="343"/>
                  </a:lnTo>
                  <a:lnTo>
                    <a:pt x="194" y="424"/>
                  </a:lnTo>
                  <a:lnTo>
                    <a:pt x="226" y="466"/>
                  </a:lnTo>
                  <a:lnTo>
                    <a:pt x="224" y="433"/>
                  </a:lnTo>
                  <a:lnTo>
                    <a:pt x="151" y="308"/>
                  </a:lnTo>
                  <a:lnTo>
                    <a:pt x="41" y="1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6" name="Freeform 257"/>
            <p:cNvSpPr>
              <a:spLocks/>
            </p:cNvSpPr>
            <p:nvPr/>
          </p:nvSpPr>
          <p:spPr bwMode="auto">
            <a:xfrm flipH="1">
              <a:off x="2507" y="3586"/>
              <a:ext cx="47" cy="183"/>
            </a:xfrm>
            <a:custGeom>
              <a:avLst/>
              <a:gdLst>
                <a:gd name="T0" fmla="*/ 0 w 47"/>
                <a:gd name="T1" fmla="*/ 0 h 183"/>
                <a:gd name="T2" fmla="*/ 33 w 47"/>
                <a:gd name="T3" fmla="*/ 95 h 183"/>
                <a:gd name="T4" fmla="*/ 43 w 47"/>
                <a:gd name="T5" fmla="*/ 183 h 183"/>
                <a:gd name="T6" fmla="*/ 47 w 47"/>
                <a:gd name="T7" fmla="*/ 103 h 183"/>
                <a:gd name="T8" fmla="*/ 26 w 47"/>
                <a:gd name="T9" fmla="*/ 47 h 183"/>
                <a:gd name="T10" fmla="*/ 0 w 47"/>
                <a:gd name="T11" fmla="*/ 0 h 183"/>
                <a:gd name="T12" fmla="*/ 0 w 47"/>
                <a:gd name="T13" fmla="*/ 0 h 183"/>
                <a:gd name="T14" fmla="*/ 0 60000 65536"/>
                <a:gd name="T15" fmla="*/ 0 60000 65536"/>
                <a:gd name="T16" fmla="*/ 0 60000 65536"/>
                <a:gd name="T17" fmla="*/ 0 60000 65536"/>
                <a:gd name="T18" fmla="*/ 0 60000 65536"/>
                <a:gd name="T19" fmla="*/ 0 60000 65536"/>
                <a:gd name="T20" fmla="*/ 0 60000 65536"/>
                <a:gd name="T21" fmla="*/ 0 w 47"/>
                <a:gd name="T22" fmla="*/ 0 h 183"/>
                <a:gd name="T23" fmla="*/ 47 w 47"/>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83">
                  <a:moveTo>
                    <a:pt x="0" y="0"/>
                  </a:moveTo>
                  <a:lnTo>
                    <a:pt x="33" y="95"/>
                  </a:lnTo>
                  <a:lnTo>
                    <a:pt x="43" y="183"/>
                  </a:lnTo>
                  <a:lnTo>
                    <a:pt x="47" y="103"/>
                  </a:lnTo>
                  <a:lnTo>
                    <a:pt x="26" y="4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7" name="Freeform 258"/>
            <p:cNvSpPr>
              <a:spLocks/>
            </p:cNvSpPr>
            <p:nvPr/>
          </p:nvSpPr>
          <p:spPr bwMode="auto">
            <a:xfrm flipH="1">
              <a:off x="2446" y="3177"/>
              <a:ext cx="21" cy="93"/>
            </a:xfrm>
            <a:custGeom>
              <a:avLst/>
              <a:gdLst>
                <a:gd name="T0" fmla="*/ 17 w 21"/>
                <a:gd name="T1" fmla="*/ 7 h 93"/>
                <a:gd name="T2" fmla="*/ 11 w 21"/>
                <a:gd name="T3" fmla="*/ 30 h 93"/>
                <a:gd name="T4" fmla="*/ 21 w 21"/>
                <a:gd name="T5" fmla="*/ 71 h 93"/>
                <a:gd name="T6" fmla="*/ 8 w 21"/>
                <a:gd name="T7" fmla="*/ 93 h 93"/>
                <a:gd name="T8" fmla="*/ 11 w 21"/>
                <a:gd name="T9" fmla="*/ 54 h 93"/>
                <a:gd name="T10" fmla="*/ 0 w 21"/>
                <a:gd name="T11" fmla="*/ 24 h 93"/>
                <a:gd name="T12" fmla="*/ 11 w 21"/>
                <a:gd name="T13" fmla="*/ 0 h 93"/>
                <a:gd name="T14" fmla="*/ 17 w 21"/>
                <a:gd name="T15" fmla="*/ 7 h 93"/>
                <a:gd name="T16" fmla="*/ 17 w 21"/>
                <a:gd name="T17" fmla="*/ 7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3"/>
                <a:gd name="T29" fmla="*/ 21 w 21"/>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3">
                  <a:moveTo>
                    <a:pt x="17" y="7"/>
                  </a:moveTo>
                  <a:lnTo>
                    <a:pt x="11" y="30"/>
                  </a:lnTo>
                  <a:lnTo>
                    <a:pt x="21" y="71"/>
                  </a:lnTo>
                  <a:lnTo>
                    <a:pt x="8" y="93"/>
                  </a:lnTo>
                  <a:lnTo>
                    <a:pt x="11" y="54"/>
                  </a:lnTo>
                  <a:lnTo>
                    <a:pt x="0" y="24"/>
                  </a:lnTo>
                  <a:lnTo>
                    <a:pt x="11" y="0"/>
                  </a:lnTo>
                  <a:lnTo>
                    <a:pt x="1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8" name="Freeform 259"/>
            <p:cNvSpPr>
              <a:spLocks/>
            </p:cNvSpPr>
            <p:nvPr/>
          </p:nvSpPr>
          <p:spPr bwMode="auto">
            <a:xfrm flipH="1">
              <a:off x="2627" y="3339"/>
              <a:ext cx="57" cy="181"/>
            </a:xfrm>
            <a:custGeom>
              <a:avLst/>
              <a:gdLst>
                <a:gd name="T0" fmla="*/ 5 w 57"/>
                <a:gd name="T1" fmla="*/ 0 h 181"/>
                <a:gd name="T2" fmla="*/ 8 w 57"/>
                <a:gd name="T3" fmla="*/ 28 h 181"/>
                <a:gd name="T4" fmla="*/ 18 w 57"/>
                <a:gd name="T5" fmla="*/ 76 h 181"/>
                <a:gd name="T6" fmla="*/ 57 w 57"/>
                <a:gd name="T7" fmla="*/ 181 h 181"/>
                <a:gd name="T8" fmla="*/ 1 w 57"/>
                <a:gd name="T9" fmla="*/ 71 h 181"/>
                <a:gd name="T10" fmla="*/ 0 w 57"/>
                <a:gd name="T11" fmla="*/ 22 h 181"/>
                <a:gd name="T12" fmla="*/ 5 w 57"/>
                <a:gd name="T13" fmla="*/ 0 h 181"/>
                <a:gd name="T14" fmla="*/ 5 w 57"/>
                <a:gd name="T15" fmla="*/ 0 h 181"/>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81"/>
                <a:gd name="T26" fmla="*/ 57 w 57"/>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81">
                  <a:moveTo>
                    <a:pt x="5" y="0"/>
                  </a:moveTo>
                  <a:lnTo>
                    <a:pt x="8" y="28"/>
                  </a:lnTo>
                  <a:lnTo>
                    <a:pt x="18" y="76"/>
                  </a:lnTo>
                  <a:lnTo>
                    <a:pt x="57" y="181"/>
                  </a:lnTo>
                  <a:lnTo>
                    <a:pt x="1" y="71"/>
                  </a:lnTo>
                  <a:lnTo>
                    <a:pt x="0" y="22"/>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59" name="Freeform 260"/>
            <p:cNvSpPr>
              <a:spLocks/>
            </p:cNvSpPr>
            <p:nvPr/>
          </p:nvSpPr>
          <p:spPr bwMode="auto">
            <a:xfrm flipH="1">
              <a:off x="2617" y="3548"/>
              <a:ext cx="73" cy="112"/>
            </a:xfrm>
            <a:custGeom>
              <a:avLst/>
              <a:gdLst>
                <a:gd name="T0" fmla="*/ 0 w 73"/>
                <a:gd name="T1" fmla="*/ 0 h 112"/>
                <a:gd name="T2" fmla="*/ 0 w 73"/>
                <a:gd name="T3" fmla="*/ 1 h 112"/>
                <a:gd name="T4" fmla="*/ 0 w 73"/>
                <a:gd name="T5" fmla="*/ 4 h 112"/>
                <a:gd name="T6" fmla="*/ 0 w 73"/>
                <a:gd name="T7" fmla="*/ 10 h 112"/>
                <a:gd name="T8" fmla="*/ 0 w 73"/>
                <a:gd name="T9" fmla="*/ 17 h 112"/>
                <a:gd name="T10" fmla="*/ 0 w 73"/>
                <a:gd name="T11" fmla="*/ 25 h 112"/>
                <a:gd name="T12" fmla="*/ 0 w 73"/>
                <a:gd name="T13" fmla="*/ 32 h 112"/>
                <a:gd name="T14" fmla="*/ 0 w 73"/>
                <a:gd name="T15" fmla="*/ 38 h 112"/>
                <a:gd name="T16" fmla="*/ 1 w 73"/>
                <a:gd name="T17" fmla="*/ 43 h 112"/>
                <a:gd name="T18" fmla="*/ 3 w 73"/>
                <a:gd name="T19" fmla="*/ 46 h 112"/>
                <a:gd name="T20" fmla="*/ 7 w 73"/>
                <a:gd name="T21" fmla="*/ 52 h 112"/>
                <a:gd name="T22" fmla="*/ 9 w 73"/>
                <a:gd name="T23" fmla="*/ 55 h 112"/>
                <a:gd name="T24" fmla="*/ 12 w 73"/>
                <a:gd name="T25" fmla="*/ 58 h 112"/>
                <a:gd name="T26" fmla="*/ 15 w 73"/>
                <a:gd name="T27" fmla="*/ 63 h 112"/>
                <a:gd name="T28" fmla="*/ 19 w 73"/>
                <a:gd name="T29" fmla="*/ 67 h 112"/>
                <a:gd name="T30" fmla="*/ 22 w 73"/>
                <a:gd name="T31" fmla="*/ 70 h 112"/>
                <a:gd name="T32" fmla="*/ 24 w 73"/>
                <a:gd name="T33" fmla="*/ 75 h 112"/>
                <a:gd name="T34" fmla="*/ 28 w 73"/>
                <a:gd name="T35" fmla="*/ 78 h 112"/>
                <a:gd name="T36" fmla="*/ 31 w 73"/>
                <a:gd name="T37" fmla="*/ 81 h 112"/>
                <a:gd name="T38" fmla="*/ 34 w 73"/>
                <a:gd name="T39" fmla="*/ 86 h 112"/>
                <a:gd name="T40" fmla="*/ 36 w 73"/>
                <a:gd name="T41" fmla="*/ 88 h 112"/>
                <a:gd name="T42" fmla="*/ 73 w 73"/>
                <a:gd name="T43" fmla="*/ 112 h 112"/>
                <a:gd name="T44" fmla="*/ 35 w 73"/>
                <a:gd name="T45" fmla="*/ 69 h 112"/>
                <a:gd name="T46" fmla="*/ 9 w 73"/>
                <a:gd name="T47" fmla="*/ 39 h 112"/>
                <a:gd name="T48" fmla="*/ 0 w 73"/>
                <a:gd name="T49" fmla="*/ 0 h 112"/>
                <a:gd name="T50" fmla="*/ 0 w 73"/>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112"/>
                <a:gd name="T80" fmla="*/ 73 w 73"/>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112">
                  <a:moveTo>
                    <a:pt x="0" y="0"/>
                  </a:moveTo>
                  <a:lnTo>
                    <a:pt x="0" y="1"/>
                  </a:lnTo>
                  <a:lnTo>
                    <a:pt x="0" y="4"/>
                  </a:lnTo>
                  <a:lnTo>
                    <a:pt x="0" y="10"/>
                  </a:lnTo>
                  <a:lnTo>
                    <a:pt x="0" y="17"/>
                  </a:lnTo>
                  <a:lnTo>
                    <a:pt x="0" y="25"/>
                  </a:lnTo>
                  <a:lnTo>
                    <a:pt x="0" y="32"/>
                  </a:lnTo>
                  <a:lnTo>
                    <a:pt x="0" y="38"/>
                  </a:lnTo>
                  <a:lnTo>
                    <a:pt x="1" y="43"/>
                  </a:lnTo>
                  <a:lnTo>
                    <a:pt x="3" y="46"/>
                  </a:lnTo>
                  <a:lnTo>
                    <a:pt x="7" y="52"/>
                  </a:lnTo>
                  <a:lnTo>
                    <a:pt x="9" y="55"/>
                  </a:lnTo>
                  <a:lnTo>
                    <a:pt x="12" y="58"/>
                  </a:lnTo>
                  <a:lnTo>
                    <a:pt x="15" y="63"/>
                  </a:lnTo>
                  <a:lnTo>
                    <a:pt x="19" y="67"/>
                  </a:lnTo>
                  <a:lnTo>
                    <a:pt x="22" y="70"/>
                  </a:lnTo>
                  <a:lnTo>
                    <a:pt x="24" y="75"/>
                  </a:lnTo>
                  <a:lnTo>
                    <a:pt x="28" y="78"/>
                  </a:lnTo>
                  <a:lnTo>
                    <a:pt x="31" y="81"/>
                  </a:lnTo>
                  <a:lnTo>
                    <a:pt x="34" y="86"/>
                  </a:lnTo>
                  <a:lnTo>
                    <a:pt x="36" y="88"/>
                  </a:lnTo>
                  <a:lnTo>
                    <a:pt x="73" y="112"/>
                  </a:lnTo>
                  <a:lnTo>
                    <a:pt x="35" y="69"/>
                  </a:lnTo>
                  <a:lnTo>
                    <a:pt x="9" y="3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0" name="Freeform 261"/>
            <p:cNvSpPr>
              <a:spLocks/>
            </p:cNvSpPr>
            <p:nvPr/>
          </p:nvSpPr>
          <p:spPr bwMode="auto">
            <a:xfrm flipH="1">
              <a:off x="2624" y="3625"/>
              <a:ext cx="164" cy="46"/>
            </a:xfrm>
            <a:custGeom>
              <a:avLst/>
              <a:gdLst>
                <a:gd name="T0" fmla="*/ 148 w 164"/>
                <a:gd name="T1" fmla="*/ 41 h 46"/>
                <a:gd name="T2" fmla="*/ 89 w 164"/>
                <a:gd name="T3" fmla="*/ 13 h 46"/>
                <a:gd name="T4" fmla="*/ 44 w 164"/>
                <a:gd name="T5" fmla="*/ 11 h 46"/>
                <a:gd name="T6" fmla="*/ 42 w 164"/>
                <a:gd name="T7" fmla="*/ 11 h 46"/>
                <a:gd name="T8" fmla="*/ 40 w 164"/>
                <a:gd name="T9" fmla="*/ 11 h 46"/>
                <a:gd name="T10" fmla="*/ 36 w 164"/>
                <a:gd name="T11" fmla="*/ 11 h 46"/>
                <a:gd name="T12" fmla="*/ 33 w 164"/>
                <a:gd name="T13" fmla="*/ 11 h 46"/>
                <a:gd name="T14" fmla="*/ 29 w 164"/>
                <a:gd name="T15" fmla="*/ 11 h 46"/>
                <a:gd name="T16" fmla="*/ 25 w 164"/>
                <a:gd name="T17" fmla="*/ 12 h 46"/>
                <a:gd name="T18" fmla="*/ 21 w 164"/>
                <a:gd name="T19" fmla="*/ 13 h 46"/>
                <a:gd name="T20" fmla="*/ 20 w 164"/>
                <a:gd name="T21" fmla="*/ 15 h 46"/>
                <a:gd name="T22" fmla="*/ 18 w 164"/>
                <a:gd name="T23" fmla="*/ 16 h 46"/>
                <a:gd name="T24" fmla="*/ 14 w 164"/>
                <a:gd name="T25" fmla="*/ 21 h 46"/>
                <a:gd name="T26" fmla="*/ 10 w 164"/>
                <a:gd name="T27" fmla="*/ 24 h 46"/>
                <a:gd name="T28" fmla="*/ 7 w 164"/>
                <a:gd name="T29" fmla="*/ 30 h 46"/>
                <a:gd name="T30" fmla="*/ 3 w 164"/>
                <a:gd name="T31" fmla="*/ 34 h 46"/>
                <a:gd name="T32" fmla="*/ 1 w 164"/>
                <a:gd name="T33" fmla="*/ 39 h 46"/>
                <a:gd name="T34" fmla="*/ 1 w 164"/>
                <a:gd name="T35" fmla="*/ 34 h 46"/>
                <a:gd name="T36" fmla="*/ 0 w 164"/>
                <a:gd name="T37" fmla="*/ 30 h 46"/>
                <a:gd name="T38" fmla="*/ 1 w 164"/>
                <a:gd name="T39" fmla="*/ 26 h 46"/>
                <a:gd name="T40" fmla="*/ 1 w 164"/>
                <a:gd name="T41" fmla="*/ 22 h 46"/>
                <a:gd name="T42" fmla="*/ 3 w 164"/>
                <a:gd name="T43" fmla="*/ 17 h 46"/>
                <a:gd name="T44" fmla="*/ 5 w 164"/>
                <a:gd name="T45" fmla="*/ 13 h 46"/>
                <a:gd name="T46" fmla="*/ 11 w 164"/>
                <a:gd name="T47" fmla="*/ 11 h 46"/>
                <a:gd name="T48" fmla="*/ 15 w 164"/>
                <a:gd name="T49" fmla="*/ 8 h 46"/>
                <a:gd name="T50" fmla="*/ 22 w 164"/>
                <a:gd name="T51" fmla="*/ 5 h 46"/>
                <a:gd name="T52" fmla="*/ 29 w 164"/>
                <a:gd name="T53" fmla="*/ 3 h 46"/>
                <a:gd name="T54" fmla="*/ 36 w 164"/>
                <a:gd name="T55" fmla="*/ 2 h 46"/>
                <a:gd name="T56" fmla="*/ 42 w 164"/>
                <a:gd name="T57" fmla="*/ 1 h 46"/>
                <a:gd name="T58" fmla="*/ 46 w 164"/>
                <a:gd name="T59" fmla="*/ 0 h 46"/>
                <a:gd name="T60" fmla="*/ 50 w 164"/>
                <a:gd name="T61" fmla="*/ 0 h 46"/>
                <a:gd name="T62" fmla="*/ 52 w 164"/>
                <a:gd name="T63" fmla="*/ 0 h 46"/>
                <a:gd name="T64" fmla="*/ 92 w 164"/>
                <a:gd name="T65" fmla="*/ 4 h 46"/>
                <a:gd name="T66" fmla="*/ 123 w 164"/>
                <a:gd name="T67" fmla="*/ 20 h 46"/>
                <a:gd name="T68" fmla="*/ 164 w 164"/>
                <a:gd name="T69" fmla="*/ 46 h 46"/>
                <a:gd name="T70" fmla="*/ 148 w 164"/>
                <a:gd name="T71" fmla="*/ 41 h 46"/>
                <a:gd name="T72" fmla="*/ 148 w 164"/>
                <a:gd name="T73" fmla="*/ 41 h 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
                <a:gd name="T112" fmla="*/ 0 h 46"/>
                <a:gd name="T113" fmla="*/ 164 w 164"/>
                <a:gd name="T114" fmla="*/ 46 h 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 h="46">
                  <a:moveTo>
                    <a:pt x="148" y="41"/>
                  </a:moveTo>
                  <a:lnTo>
                    <a:pt x="89" y="13"/>
                  </a:lnTo>
                  <a:lnTo>
                    <a:pt x="44" y="11"/>
                  </a:lnTo>
                  <a:lnTo>
                    <a:pt x="42" y="11"/>
                  </a:lnTo>
                  <a:lnTo>
                    <a:pt x="40" y="11"/>
                  </a:lnTo>
                  <a:lnTo>
                    <a:pt x="36" y="11"/>
                  </a:lnTo>
                  <a:lnTo>
                    <a:pt x="33" y="11"/>
                  </a:lnTo>
                  <a:lnTo>
                    <a:pt x="29" y="11"/>
                  </a:lnTo>
                  <a:lnTo>
                    <a:pt x="25" y="12"/>
                  </a:lnTo>
                  <a:lnTo>
                    <a:pt x="21" y="13"/>
                  </a:lnTo>
                  <a:lnTo>
                    <a:pt x="20" y="15"/>
                  </a:lnTo>
                  <a:lnTo>
                    <a:pt x="18" y="16"/>
                  </a:lnTo>
                  <a:lnTo>
                    <a:pt x="14" y="21"/>
                  </a:lnTo>
                  <a:lnTo>
                    <a:pt x="10" y="24"/>
                  </a:lnTo>
                  <a:lnTo>
                    <a:pt x="7" y="30"/>
                  </a:lnTo>
                  <a:lnTo>
                    <a:pt x="3" y="34"/>
                  </a:lnTo>
                  <a:lnTo>
                    <a:pt x="1" y="39"/>
                  </a:lnTo>
                  <a:lnTo>
                    <a:pt x="1" y="34"/>
                  </a:lnTo>
                  <a:lnTo>
                    <a:pt x="0" y="30"/>
                  </a:lnTo>
                  <a:lnTo>
                    <a:pt x="1" y="26"/>
                  </a:lnTo>
                  <a:lnTo>
                    <a:pt x="1" y="22"/>
                  </a:lnTo>
                  <a:lnTo>
                    <a:pt x="3" y="17"/>
                  </a:lnTo>
                  <a:lnTo>
                    <a:pt x="5" y="13"/>
                  </a:lnTo>
                  <a:lnTo>
                    <a:pt x="11" y="11"/>
                  </a:lnTo>
                  <a:lnTo>
                    <a:pt x="15" y="8"/>
                  </a:lnTo>
                  <a:lnTo>
                    <a:pt x="22" y="5"/>
                  </a:lnTo>
                  <a:lnTo>
                    <a:pt x="29" y="3"/>
                  </a:lnTo>
                  <a:lnTo>
                    <a:pt x="36" y="2"/>
                  </a:lnTo>
                  <a:lnTo>
                    <a:pt x="42" y="1"/>
                  </a:lnTo>
                  <a:lnTo>
                    <a:pt x="46" y="0"/>
                  </a:lnTo>
                  <a:lnTo>
                    <a:pt x="50" y="0"/>
                  </a:lnTo>
                  <a:lnTo>
                    <a:pt x="52" y="0"/>
                  </a:lnTo>
                  <a:lnTo>
                    <a:pt x="92" y="4"/>
                  </a:lnTo>
                  <a:lnTo>
                    <a:pt x="123" y="20"/>
                  </a:lnTo>
                  <a:lnTo>
                    <a:pt x="164" y="46"/>
                  </a:lnTo>
                  <a:lnTo>
                    <a:pt x="148"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1" name="Freeform 262"/>
            <p:cNvSpPr>
              <a:spLocks/>
            </p:cNvSpPr>
            <p:nvPr/>
          </p:nvSpPr>
          <p:spPr bwMode="auto">
            <a:xfrm flipH="1">
              <a:off x="2689" y="3651"/>
              <a:ext cx="92" cy="34"/>
            </a:xfrm>
            <a:custGeom>
              <a:avLst/>
              <a:gdLst>
                <a:gd name="T0" fmla="*/ 67 w 92"/>
                <a:gd name="T1" fmla="*/ 15 h 34"/>
                <a:gd name="T2" fmla="*/ 65 w 92"/>
                <a:gd name="T3" fmla="*/ 15 h 34"/>
                <a:gd name="T4" fmla="*/ 60 w 92"/>
                <a:gd name="T5" fmla="*/ 18 h 34"/>
                <a:gd name="T6" fmla="*/ 55 w 92"/>
                <a:gd name="T7" fmla="*/ 20 h 34"/>
                <a:gd name="T8" fmla="*/ 51 w 92"/>
                <a:gd name="T9" fmla="*/ 21 h 34"/>
                <a:gd name="T10" fmla="*/ 49 w 92"/>
                <a:gd name="T11" fmla="*/ 20 h 34"/>
                <a:gd name="T12" fmla="*/ 46 w 92"/>
                <a:gd name="T13" fmla="*/ 20 h 34"/>
                <a:gd name="T14" fmla="*/ 41 w 92"/>
                <a:gd name="T15" fmla="*/ 19 h 34"/>
                <a:gd name="T16" fmla="*/ 38 w 92"/>
                <a:gd name="T17" fmla="*/ 18 h 34"/>
                <a:gd name="T18" fmla="*/ 34 w 92"/>
                <a:gd name="T19" fmla="*/ 16 h 34"/>
                <a:gd name="T20" fmla="*/ 30 w 92"/>
                <a:gd name="T21" fmla="*/ 15 h 34"/>
                <a:gd name="T22" fmla="*/ 27 w 92"/>
                <a:gd name="T23" fmla="*/ 15 h 34"/>
                <a:gd name="T24" fmla="*/ 0 w 92"/>
                <a:gd name="T25" fmla="*/ 34 h 34"/>
                <a:gd name="T26" fmla="*/ 19 w 92"/>
                <a:gd name="T27" fmla="*/ 11 h 34"/>
                <a:gd name="T28" fmla="*/ 23 w 92"/>
                <a:gd name="T29" fmla="*/ 11 h 34"/>
                <a:gd name="T30" fmla="*/ 26 w 92"/>
                <a:gd name="T31" fmla="*/ 11 h 34"/>
                <a:gd name="T32" fmla="*/ 31 w 92"/>
                <a:gd name="T33" fmla="*/ 11 h 34"/>
                <a:gd name="T34" fmla="*/ 37 w 92"/>
                <a:gd name="T35" fmla="*/ 11 h 34"/>
                <a:gd name="T36" fmla="*/ 43 w 92"/>
                <a:gd name="T37" fmla="*/ 11 h 34"/>
                <a:gd name="T38" fmla="*/ 48 w 92"/>
                <a:gd name="T39" fmla="*/ 11 h 34"/>
                <a:gd name="T40" fmla="*/ 54 w 92"/>
                <a:gd name="T41" fmla="*/ 11 h 34"/>
                <a:gd name="T42" fmla="*/ 57 w 92"/>
                <a:gd name="T43" fmla="*/ 10 h 34"/>
                <a:gd name="T44" fmla="*/ 60 w 92"/>
                <a:gd name="T45" fmla="*/ 9 h 34"/>
                <a:gd name="T46" fmla="*/ 61 w 92"/>
                <a:gd name="T47" fmla="*/ 7 h 34"/>
                <a:gd name="T48" fmla="*/ 62 w 92"/>
                <a:gd name="T49" fmla="*/ 6 h 34"/>
                <a:gd name="T50" fmla="*/ 63 w 92"/>
                <a:gd name="T51" fmla="*/ 2 h 34"/>
                <a:gd name="T52" fmla="*/ 63 w 92"/>
                <a:gd name="T53" fmla="*/ 0 h 34"/>
                <a:gd name="T54" fmla="*/ 92 w 92"/>
                <a:gd name="T55" fmla="*/ 7 h 34"/>
                <a:gd name="T56" fmla="*/ 67 w 92"/>
                <a:gd name="T57" fmla="*/ 15 h 34"/>
                <a:gd name="T58" fmla="*/ 67 w 92"/>
                <a:gd name="T59" fmla="*/ 15 h 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
                <a:gd name="T91" fmla="*/ 0 h 34"/>
                <a:gd name="T92" fmla="*/ 92 w 92"/>
                <a:gd name="T93" fmla="*/ 34 h 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 h="34">
                  <a:moveTo>
                    <a:pt x="67" y="15"/>
                  </a:moveTo>
                  <a:lnTo>
                    <a:pt x="65" y="15"/>
                  </a:lnTo>
                  <a:lnTo>
                    <a:pt x="60" y="18"/>
                  </a:lnTo>
                  <a:lnTo>
                    <a:pt x="55" y="20"/>
                  </a:lnTo>
                  <a:lnTo>
                    <a:pt x="51" y="21"/>
                  </a:lnTo>
                  <a:lnTo>
                    <a:pt x="49" y="20"/>
                  </a:lnTo>
                  <a:lnTo>
                    <a:pt x="46" y="20"/>
                  </a:lnTo>
                  <a:lnTo>
                    <a:pt x="41" y="19"/>
                  </a:lnTo>
                  <a:lnTo>
                    <a:pt x="38" y="18"/>
                  </a:lnTo>
                  <a:lnTo>
                    <a:pt x="34" y="16"/>
                  </a:lnTo>
                  <a:lnTo>
                    <a:pt x="30" y="15"/>
                  </a:lnTo>
                  <a:lnTo>
                    <a:pt x="27" y="15"/>
                  </a:lnTo>
                  <a:lnTo>
                    <a:pt x="0" y="34"/>
                  </a:lnTo>
                  <a:lnTo>
                    <a:pt x="19" y="11"/>
                  </a:lnTo>
                  <a:lnTo>
                    <a:pt x="23" y="11"/>
                  </a:lnTo>
                  <a:lnTo>
                    <a:pt x="26" y="11"/>
                  </a:lnTo>
                  <a:lnTo>
                    <a:pt x="31" y="11"/>
                  </a:lnTo>
                  <a:lnTo>
                    <a:pt x="37" y="11"/>
                  </a:lnTo>
                  <a:lnTo>
                    <a:pt x="43" y="11"/>
                  </a:lnTo>
                  <a:lnTo>
                    <a:pt x="48" y="11"/>
                  </a:lnTo>
                  <a:lnTo>
                    <a:pt x="54" y="11"/>
                  </a:lnTo>
                  <a:lnTo>
                    <a:pt x="57" y="10"/>
                  </a:lnTo>
                  <a:lnTo>
                    <a:pt x="60" y="9"/>
                  </a:lnTo>
                  <a:lnTo>
                    <a:pt x="61" y="7"/>
                  </a:lnTo>
                  <a:lnTo>
                    <a:pt x="62" y="6"/>
                  </a:lnTo>
                  <a:lnTo>
                    <a:pt x="63" y="2"/>
                  </a:lnTo>
                  <a:lnTo>
                    <a:pt x="63" y="0"/>
                  </a:lnTo>
                  <a:lnTo>
                    <a:pt x="92" y="7"/>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2" name="Freeform 263"/>
            <p:cNvSpPr>
              <a:spLocks/>
            </p:cNvSpPr>
            <p:nvPr/>
          </p:nvSpPr>
          <p:spPr bwMode="auto">
            <a:xfrm flipH="1">
              <a:off x="2568" y="3727"/>
              <a:ext cx="51" cy="39"/>
            </a:xfrm>
            <a:custGeom>
              <a:avLst/>
              <a:gdLst>
                <a:gd name="T0" fmla="*/ 46 w 51"/>
                <a:gd name="T1" fmla="*/ 39 h 39"/>
                <a:gd name="T2" fmla="*/ 18 w 51"/>
                <a:gd name="T3" fmla="*/ 39 h 39"/>
                <a:gd name="T4" fmla="*/ 18 w 51"/>
                <a:gd name="T5" fmla="*/ 22 h 39"/>
                <a:gd name="T6" fmla="*/ 0 w 51"/>
                <a:gd name="T7" fmla="*/ 0 h 39"/>
                <a:gd name="T8" fmla="*/ 30 w 51"/>
                <a:gd name="T9" fmla="*/ 24 h 39"/>
                <a:gd name="T10" fmla="*/ 30 w 51"/>
                <a:gd name="T11" fmla="*/ 25 h 39"/>
                <a:gd name="T12" fmla="*/ 30 w 51"/>
                <a:gd name="T13" fmla="*/ 30 h 39"/>
                <a:gd name="T14" fmla="*/ 31 w 51"/>
                <a:gd name="T15" fmla="*/ 33 h 39"/>
                <a:gd name="T16" fmla="*/ 35 w 51"/>
                <a:gd name="T17" fmla="*/ 34 h 39"/>
                <a:gd name="T18" fmla="*/ 38 w 51"/>
                <a:gd name="T19" fmla="*/ 33 h 39"/>
                <a:gd name="T20" fmla="*/ 44 w 51"/>
                <a:gd name="T21" fmla="*/ 32 h 39"/>
                <a:gd name="T22" fmla="*/ 48 w 51"/>
                <a:gd name="T23" fmla="*/ 31 h 39"/>
                <a:gd name="T24" fmla="*/ 51 w 51"/>
                <a:gd name="T25" fmla="*/ 31 h 39"/>
                <a:gd name="T26" fmla="*/ 46 w 51"/>
                <a:gd name="T27" fmla="*/ 39 h 39"/>
                <a:gd name="T28" fmla="*/ 46 w 51"/>
                <a:gd name="T29" fmla="*/ 39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39"/>
                <a:gd name="T47" fmla="*/ 51 w 51"/>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39">
                  <a:moveTo>
                    <a:pt x="46" y="39"/>
                  </a:moveTo>
                  <a:lnTo>
                    <a:pt x="18" y="39"/>
                  </a:lnTo>
                  <a:lnTo>
                    <a:pt x="18" y="22"/>
                  </a:lnTo>
                  <a:lnTo>
                    <a:pt x="0" y="0"/>
                  </a:lnTo>
                  <a:lnTo>
                    <a:pt x="30" y="24"/>
                  </a:lnTo>
                  <a:lnTo>
                    <a:pt x="30" y="25"/>
                  </a:lnTo>
                  <a:lnTo>
                    <a:pt x="30" y="30"/>
                  </a:lnTo>
                  <a:lnTo>
                    <a:pt x="31" y="33"/>
                  </a:lnTo>
                  <a:lnTo>
                    <a:pt x="35" y="34"/>
                  </a:lnTo>
                  <a:lnTo>
                    <a:pt x="38" y="33"/>
                  </a:lnTo>
                  <a:lnTo>
                    <a:pt x="44" y="32"/>
                  </a:lnTo>
                  <a:lnTo>
                    <a:pt x="48" y="31"/>
                  </a:lnTo>
                  <a:lnTo>
                    <a:pt x="51" y="31"/>
                  </a:lnTo>
                  <a:lnTo>
                    <a:pt x="4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3" name="Freeform 264"/>
            <p:cNvSpPr>
              <a:spLocks/>
            </p:cNvSpPr>
            <p:nvPr/>
          </p:nvSpPr>
          <p:spPr bwMode="auto">
            <a:xfrm flipH="1">
              <a:off x="2250" y="3875"/>
              <a:ext cx="140" cy="116"/>
            </a:xfrm>
            <a:custGeom>
              <a:avLst/>
              <a:gdLst>
                <a:gd name="T0" fmla="*/ 15 w 140"/>
                <a:gd name="T1" fmla="*/ 39 h 116"/>
                <a:gd name="T2" fmla="*/ 6 w 140"/>
                <a:gd name="T3" fmla="*/ 86 h 116"/>
                <a:gd name="T4" fmla="*/ 10 w 140"/>
                <a:gd name="T5" fmla="*/ 89 h 116"/>
                <a:gd name="T6" fmla="*/ 17 w 140"/>
                <a:gd name="T7" fmla="*/ 96 h 116"/>
                <a:gd name="T8" fmla="*/ 26 w 140"/>
                <a:gd name="T9" fmla="*/ 102 h 116"/>
                <a:gd name="T10" fmla="*/ 33 w 140"/>
                <a:gd name="T11" fmla="*/ 105 h 116"/>
                <a:gd name="T12" fmla="*/ 43 w 140"/>
                <a:gd name="T13" fmla="*/ 106 h 116"/>
                <a:gd name="T14" fmla="*/ 52 w 140"/>
                <a:gd name="T15" fmla="*/ 107 h 116"/>
                <a:gd name="T16" fmla="*/ 48 w 140"/>
                <a:gd name="T17" fmla="*/ 100 h 116"/>
                <a:gd name="T18" fmla="*/ 47 w 140"/>
                <a:gd name="T19" fmla="*/ 92 h 116"/>
                <a:gd name="T20" fmla="*/ 49 w 140"/>
                <a:gd name="T21" fmla="*/ 82 h 116"/>
                <a:gd name="T22" fmla="*/ 53 w 140"/>
                <a:gd name="T23" fmla="*/ 70 h 116"/>
                <a:gd name="T24" fmla="*/ 58 w 140"/>
                <a:gd name="T25" fmla="*/ 59 h 116"/>
                <a:gd name="T26" fmla="*/ 61 w 140"/>
                <a:gd name="T27" fmla="*/ 50 h 116"/>
                <a:gd name="T28" fmla="*/ 65 w 140"/>
                <a:gd name="T29" fmla="*/ 48 h 116"/>
                <a:gd name="T30" fmla="*/ 83 w 140"/>
                <a:gd name="T31" fmla="*/ 24 h 116"/>
                <a:gd name="T32" fmla="*/ 88 w 140"/>
                <a:gd name="T33" fmla="*/ 22 h 116"/>
                <a:gd name="T34" fmla="*/ 87 w 140"/>
                <a:gd name="T35" fmla="*/ 24 h 116"/>
                <a:gd name="T36" fmla="*/ 82 w 140"/>
                <a:gd name="T37" fmla="*/ 29 h 116"/>
                <a:gd name="T38" fmla="*/ 78 w 140"/>
                <a:gd name="T39" fmla="*/ 37 h 116"/>
                <a:gd name="T40" fmla="*/ 74 w 140"/>
                <a:gd name="T41" fmla="*/ 44 h 116"/>
                <a:gd name="T42" fmla="*/ 55 w 140"/>
                <a:gd name="T43" fmla="*/ 82 h 116"/>
                <a:gd name="T44" fmla="*/ 55 w 140"/>
                <a:gd name="T45" fmla="*/ 85 h 116"/>
                <a:gd name="T46" fmla="*/ 58 w 140"/>
                <a:gd name="T47" fmla="*/ 94 h 116"/>
                <a:gd name="T48" fmla="*/ 61 w 140"/>
                <a:gd name="T49" fmla="*/ 102 h 116"/>
                <a:gd name="T50" fmla="*/ 66 w 140"/>
                <a:gd name="T51" fmla="*/ 107 h 116"/>
                <a:gd name="T52" fmla="*/ 71 w 140"/>
                <a:gd name="T53" fmla="*/ 108 h 116"/>
                <a:gd name="T54" fmla="*/ 79 w 140"/>
                <a:gd name="T55" fmla="*/ 110 h 116"/>
                <a:gd name="T56" fmla="*/ 87 w 140"/>
                <a:gd name="T57" fmla="*/ 110 h 116"/>
                <a:gd name="T58" fmla="*/ 91 w 140"/>
                <a:gd name="T59" fmla="*/ 110 h 116"/>
                <a:gd name="T60" fmla="*/ 99 w 140"/>
                <a:gd name="T61" fmla="*/ 100 h 116"/>
                <a:gd name="T62" fmla="*/ 103 w 140"/>
                <a:gd name="T63" fmla="*/ 91 h 116"/>
                <a:gd name="T64" fmla="*/ 133 w 140"/>
                <a:gd name="T65" fmla="*/ 39 h 116"/>
                <a:gd name="T66" fmla="*/ 117 w 140"/>
                <a:gd name="T67" fmla="*/ 70 h 116"/>
                <a:gd name="T68" fmla="*/ 109 w 140"/>
                <a:gd name="T69" fmla="*/ 102 h 116"/>
                <a:gd name="T70" fmla="*/ 126 w 140"/>
                <a:gd name="T71" fmla="*/ 115 h 116"/>
                <a:gd name="T72" fmla="*/ 102 w 140"/>
                <a:gd name="T73" fmla="*/ 111 h 116"/>
                <a:gd name="T74" fmla="*/ 89 w 140"/>
                <a:gd name="T75" fmla="*/ 116 h 116"/>
                <a:gd name="T76" fmla="*/ 82 w 140"/>
                <a:gd name="T77" fmla="*/ 116 h 116"/>
                <a:gd name="T78" fmla="*/ 75 w 140"/>
                <a:gd name="T79" fmla="*/ 116 h 116"/>
                <a:gd name="T80" fmla="*/ 67 w 140"/>
                <a:gd name="T81" fmla="*/ 115 h 116"/>
                <a:gd name="T82" fmla="*/ 65 w 140"/>
                <a:gd name="T83" fmla="*/ 113 h 116"/>
                <a:gd name="T84" fmla="*/ 60 w 140"/>
                <a:gd name="T85" fmla="*/ 111 h 116"/>
                <a:gd name="T86" fmla="*/ 56 w 140"/>
                <a:gd name="T87" fmla="*/ 111 h 116"/>
                <a:gd name="T88" fmla="*/ 46 w 140"/>
                <a:gd name="T89" fmla="*/ 111 h 116"/>
                <a:gd name="T90" fmla="*/ 37 w 140"/>
                <a:gd name="T91" fmla="*/ 111 h 116"/>
                <a:gd name="T92" fmla="*/ 28 w 140"/>
                <a:gd name="T93" fmla="*/ 107 h 116"/>
                <a:gd name="T94" fmla="*/ 18 w 140"/>
                <a:gd name="T95" fmla="*/ 103 h 116"/>
                <a:gd name="T96" fmla="*/ 10 w 140"/>
                <a:gd name="T97" fmla="*/ 97 h 116"/>
                <a:gd name="T98" fmla="*/ 4 w 140"/>
                <a:gd name="T99" fmla="*/ 91 h 116"/>
                <a:gd name="T100" fmla="*/ 0 w 140"/>
                <a:gd name="T101" fmla="*/ 82 h 116"/>
                <a:gd name="T102" fmla="*/ 3 w 140"/>
                <a:gd name="T103" fmla="*/ 51 h 116"/>
                <a:gd name="T104" fmla="*/ 44 w 140"/>
                <a:gd name="T105" fmla="*/ 0 h 116"/>
                <a:gd name="T106" fmla="*/ 47 w 140"/>
                <a:gd name="T107" fmla="*/ 1 h 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0"/>
                <a:gd name="T163" fmla="*/ 0 h 116"/>
                <a:gd name="T164" fmla="*/ 140 w 140"/>
                <a:gd name="T165" fmla="*/ 116 h 1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0" h="116">
                  <a:moveTo>
                    <a:pt x="47" y="1"/>
                  </a:moveTo>
                  <a:lnTo>
                    <a:pt x="15" y="39"/>
                  </a:lnTo>
                  <a:lnTo>
                    <a:pt x="4" y="72"/>
                  </a:lnTo>
                  <a:lnTo>
                    <a:pt x="6" y="86"/>
                  </a:lnTo>
                  <a:lnTo>
                    <a:pt x="10" y="89"/>
                  </a:lnTo>
                  <a:lnTo>
                    <a:pt x="13" y="92"/>
                  </a:lnTo>
                  <a:lnTo>
                    <a:pt x="17" y="96"/>
                  </a:lnTo>
                  <a:lnTo>
                    <a:pt x="21" y="99"/>
                  </a:lnTo>
                  <a:lnTo>
                    <a:pt x="26" y="102"/>
                  </a:lnTo>
                  <a:lnTo>
                    <a:pt x="29" y="104"/>
                  </a:lnTo>
                  <a:lnTo>
                    <a:pt x="33" y="105"/>
                  </a:lnTo>
                  <a:lnTo>
                    <a:pt x="36" y="105"/>
                  </a:lnTo>
                  <a:lnTo>
                    <a:pt x="43" y="106"/>
                  </a:lnTo>
                  <a:lnTo>
                    <a:pt x="48" y="106"/>
                  </a:lnTo>
                  <a:lnTo>
                    <a:pt x="52" y="107"/>
                  </a:lnTo>
                  <a:lnTo>
                    <a:pt x="50" y="105"/>
                  </a:lnTo>
                  <a:lnTo>
                    <a:pt x="48" y="100"/>
                  </a:lnTo>
                  <a:lnTo>
                    <a:pt x="47" y="96"/>
                  </a:lnTo>
                  <a:lnTo>
                    <a:pt x="47" y="92"/>
                  </a:lnTo>
                  <a:lnTo>
                    <a:pt x="47" y="86"/>
                  </a:lnTo>
                  <a:lnTo>
                    <a:pt x="49" y="82"/>
                  </a:lnTo>
                  <a:lnTo>
                    <a:pt x="49" y="75"/>
                  </a:lnTo>
                  <a:lnTo>
                    <a:pt x="53" y="70"/>
                  </a:lnTo>
                  <a:lnTo>
                    <a:pt x="55" y="64"/>
                  </a:lnTo>
                  <a:lnTo>
                    <a:pt x="58" y="59"/>
                  </a:lnTo>
                  <a:lnTo>
                    <a:pt x="60" y="53"/>
                  </a:lnTo>
                  <a:lnTo>
                    <a:pt x="61" y="50"/>
                  </a:lnTo>
                  <a:lnTo>
                    <a:pt x="64" y="48"/>
                  </a:lnTo>
                  <a:lnTo>
                    <a:pt x="65" y="48"/>
                  </a:lnTo>
                  <a:lnTo>
                    <a:pt x="82" y="26"/>
                  </a:lnTo>
                  <a:lnTo>
                    <a:pt x="83" y="24"/>
                  </a:lnTo>
                  <a:lnTo>
                    <a:pt x="86" y="23"/>
                  </a:lnTo>
                  <a:lnTo>
                    <a:pt x="88" y="22"/>
                  </a:lnTo>
                  <a:lnTo>
                    <a:pt x="89" y="23"/>
                  </a:lnTo>
                  <a:lnTo>
                    <a:pt x="87" y="24"/>
                  </a:lnTo>
                  <a:lnTo>
                    <a:pt x="86" y="26"/>
                  </a:lnTo>
                  <a:lnTo>
                    <a:pt x="82" y="29"/>
                  </a:lnTo>
                  <a:lnTo>
                    <a:pt x="80" y="34"/>
                  </a:lnTo>
                  <a:lnTo>
                    <a:pt x="78" y="37"/>
                  </a:lnTo>
                  <a:lnTo>
                    <a:pt x="76" y="41"/>
                  </a:lnTo>
                  <a:lnTo>
                    <a:pt x="74" y="44"/>
                  </a:lnTo>
                  <a:lnTo>
                    <a:pt x="74" y="45"/>
                  </a:lnTo>
                  <a:lnTo>
                    <a:pt x="55" y="82"/>
                  </a:lnTo>
                  <a:lnTo>
                    <a:pt x="55" y="83"/>
                  </a:lnTo>
                  <a:lnTo>
                    <a:pt x="55" y="85"/>
                  </a:lnTo>
                  <a:lnTo>
                    <a:pt x="56" y="89"/>
                  </a:lnTo>
                  <a:lnTo>
                    <a:pt x="58" y="94"/>
                  </a:lnTo>
                  <a:lnTo>
                    <a:pt x="59" y="97"/>
                  </a:lnTo>
                  <a:lnTo>
                    <a:pt x="61" y="102"/>
                  </a:lnTo>
                  <a:lnTo>
                    <a:pt x="64" y="105"/>
                  </a:lnTo>
                  <a:lnTo>
                    <a:pt x="66" y="107"/>
                  </a:lnTo>
                  <a:lnTo>
                    <a:pt x="67" y="107"/>
                  </a:lnTo>
                  <a:lnTo>
                    <a:pt x="71" y="108"/>
                  </a:lnTo>
                  <a:lnTo>
                    <a:pt x="75" y="110"/>
                  </a:lnTo>
                  <a:lnTo>
                    <a:pt x="79" y="110"/>
                  </a:lnTo>
                  <a:lnTo>
                    <a:pt x="82" y="110"/>
                  </a:lnTo>
                  <a:lnTo>
                    <a:pt x="87" y="110"/>
                  </a:lnTo>
                  <a:lnTo>
                    <a:pt x="90" y="110"/>
                  </a:lnTo>
                  <a:lnTo>
                    <a:pt x="91" y="110"/>
                  </a:lnTo>
                  <a:lnTo>
                    <a:pt x="94" y="105"/>
                  </a:lnTo>
                  <a:lnTo>
                    <a:pt x="99" y="100"/>
                  </a:lnTo>
                  <a:lnTo>
                    <a:pt x="101" y="93"/>
                  </a:lnTo>
                  <a:lnTo>
                    <a:pt x="103" y="91"/>
                  </a:lnTo>
                  <a:lnTo>
                    <a:pt x="110" y="70"/>
                  </a:lnTo>
                  <a:lnTo>
                    <a:pt x="133" y="39"/>
                  </a:lnTo>
                  <a:lnTo>
                    <a:pt x="140" y="36"/>
                  </a:lnTo>
                  <a:lnTo>
                    <a:pt x="117" y="70"/>
                  </a:lnTo>
                  <a:lnTo>
                    <a:pt x="112" y="81"/>
                  </a:lnTo>
                  <a:lnTo>
                    <a:pt x="109" y="102"/>
                  </a:lnTo>
                  <a:lnTo>
                    <a:pt x="111" y="110"/>
                  </a:lnTo>
                  <a:lnTo>
                    <a:pt x="126" y="115"/>
                  </a:lnTo>
                  <a:lnTo>
                    <a:pt x="114" y="116"/>
                  </a:lnTo>
                  <a:lnTo>
                    <a:pt x="102" y="111"/>
                  </a:lnTo>
                  <a:lnTo>
                    <a:pt x="90" y="116"/>
                  </a:lnTo>
                  <a:lnTo>
                    <a:pt x="89" y="116"/>
                  </a:lnTo>
                  <a:lnTo>
                    <a:pt x="86" y="116"/>
                  </a:lnTo>
                  <a:lnTo>
                    <a:pt x="82" y="116"/>
                  </a:lnTo>
                  <a:lnTo>
                    <a:pt x="79" y="116"/>
                  </a:lnTo>
                  <a:lnTo>
                    <a:pt x="75" y="116"/>
                  </a:lnTo>
                  <a:lnTo>
                    <a:pt x="70" y="116"/>
                  </a:lnTo>
                  <a:lnTo>
                    <a:pt x="67" y="115"/>
                  </a:lnTo>
                  <a:lnTo>
                    <a:pt x="65" y="113"/>
                  </a:lnTo>
                  <a:lnTo>
                    <a:pt x="61" y="112"/>
                  </a:lnTo>
                  <a:lnTo>
                    <a:pt x="60" y="111"/>
                  </a:lnTo>
                  <a:lnTo>
                    <a:pt x="59" y="111"/>
                  </a:lnTo>
                  <a:lnTo>
                    <a:pt x="56" y="111"/>
                  </a:lnTo>
                  <a:lnTo>
                    <a:pt x="53" y="111"/>
                  </a:lnTo>
                  <a:lnTo>
                    <a:pt x="46" y="111"/>
                  </a:lnTo>
                  <a:lnTo>
                    <a:pt x="42" y="111"/>
                  </a:lnTo>
                  <a:lnTo>
                    <a:pt x="37" y="111"/>
                  </a:lnTo>
                  <a:lnTo>
                    <a:pt x="33" y="110"/>
                  </a:lnTo>
                  <a:lnTo>
                    <a:pt x="28" y="107"/>
                  </a:lnTo>
                  <a:lnTo>
                    <a:pt x="24" y="105"/>
                  </a:lnTo>
                  <a:lnTo>
                    <a:pt x="18" y="103"/>
                  </a:lnTo>
                  <a:lnTo>
                    <a:pt x="14" y="100"/>
                  </a:lnTo>
                  <a:lnTo>
                    <a:pt x="10" y="97"/>
                  </a:lnTo>
                  <a:lnTo>
                    <a:pt x="9" y="96"/>
                  </a:lnTo>
                  <a:lnTo>
                    <a:pt x="4" y="91"/>
                  </a:lnTo>
                  <a:lnTo>
                    <a:pt x="2" y="86"/>
                  </a:lnTo>
                  <a:lnTo>
                    <a:pt x="0" y="82"/>
                  </a:lnTo>
                  <a:lnTo>
                    <a:pt x="0" y="81"/>
                  </a:lnTo>
                  <a:lnTo>
                    <a:pt x="3" y="51"/>
                  </a:lnTo>
                  <a:lnTo>
                    <a:pt x="15" y="33"/>
                  </a:lnTo>
                  <a:lnTo>
                    <a:pt x="44" y="0"/>
                  </a:lnTo>
                  <a:lnTo>
                    <a:pt x="4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4" name="Freeform 265"/>
            <p:cNvSpPr>
              <a:spLocks/>
            </p:cNvSpPr>
            <p:nvPr/>
          </p:nvSpPr>
          <p:spPr bwMode="auto">
            <a:xfrm flipH="1">
              <a:off x="2283" y="3957"/>
              <a:ext cx="21" cy="13"/>
            </a:xfrm>
            <a:custGeom>
              <a:avLst/>
              <a:gdLst>
                <a:gd name="T0" fmla="*/ 21 w 21"/>
                <a:gd name="T1" fmla="*/ 0 h 13"/>
                <a:gd name="T2" fmla="*/ 11 w 21"/>
                <a:gd name="T3" fmla="*/ 7 h 13"/>
                <a:gd name="T4" fmla="*/ 4 w 21"/>
                <a:gd name="T5" fmla="*/ 9 h 13"/>
                <a:gd name="T6" fmla="*/ 3 w 21"/>
                <a:gd name="T7" fmla="*/ 9 h 13"/>
                <a:gd name="T8" fmla="*/ 2 w 21"/>
                <a:gd name="T9" fmla="*/ 12 h 13"/>
                <a:gd name="T10" fmla="*/ 0 w 21"/>
                <a:gd name="T11" fmla="*/ 13 h 13"/>
                <a:gd name="T12" fmla="*/ 2 w 21"/>
                <a:gd name="T13" fmla="*/ 13 h 13"/>
                <a:gd name="T14" fmla="*/ 5 w 21"/>
                <a:gd name="T15" fmla="*/ 10 h 13"/>
                <a:gd name="T16" fmla="*/ 12 w 21"/>
                <a:gd name="T17" fmla="*/ 9 h 13"/>
                <a:gd name="T18" fmla="*/ 17 w 21"/>
                <a:gd name="T19" fmla="*/ 6 h 13"/>
                <a:gd name="T20" fmla="*/ 21 w 21"/>
                <a:gd name="T21" fmla="*/ 6 h 13"/>
                <a:gd name="T22" fmla="*/ 21 w 21"/>
                <a:gd name="T23" fmla="*/ 0 h 13"/>
                <a:gd name="T24" fmla="*/ 21 w 21"/>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3"/>
                <a:gd name="T41" fmla="*/ 21 w 21"/>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3">
                  <a:moveTo>
                    <a:pt x="21" y="0"/>
                  </a:moveTo>
                  <a:lnTo>
                    <a:pt x="11" y="7"/>
                  </a:lnTo>
                  <a:lnTo>
                    <a:pt x="4" y="9"/>
                  </a:lnTo>
                  <a:lnTo>
                    <a:pt x="3" y="9"/>
                  </a:lnTo>
                  <a:lnTo>
                    <a:pt x="2" y="12"/>
                  </a:lnTo>
                  <a:lnTo>
                    <a:pt x="0" y="13"/>
                  </a:lnTo>
                  <a:lnTo>
                    <a:pt x="2" y="13"/>
                  </a:lnTo>
                  <a:lnTo>
                    <a:pt x="5" y="10"/>
                  </a:lnTo>
                  <a:lnTo>
                    <a:pt x="12" y="9"/>
                  </a:lnTo>
                  <a:lnTo>
                    <a:pt x="17" y="6"/>
                  </a:lnTo>
                  <a:lnTo>
                    <a:pt x="21" y="6"/>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5" name="Freeform 266"/>
            <p:cNvSpPr>
              <a:spLocks/>
            </p:cNvSpPr>
            <p:nvPr/>
          </p:nvSpPr>
          <p:spPr bwMode="auto">
            <a:xfrm flipH="1">
              <a:off x="2388" y="3954"/>
              <a:ext cx="44" cy="23"/>
            </a:xfrm>
            <a:custGeom>
              <a:avLst/>
              <a:gdLst>
                <a:gd name="T0" fmla="*/ 43 w 44"/>
                <a:gd name="T1" fmla="*/ 0 h 23"/>
                <a:gd name="T2" fmla="*/ 26 w 44"/>
                <a:gd name="T3" fmla="*/ 7 h 23"/>
                <a:gd name="T4" fmla="*/ 15 w 44"/>
                <a:gd name="T5" fmla="*/ 13 h 23"/>
                <a:gd name="T6" fmla="*/ 5 w 44"/>
                <a:gd name="T7" fmla="*/ 17 h 23"/>
                <a:gd name="T8" fmla="*/ 0 w 44"/>
                <a:gd name="T9" fmla="*/ 23 h 23"/>
                <a:gd name="T10" fmla="*/ 21 w 44"/>
                <a:gd name="T11" fmla="*/ 16 h 23"/>
                <a:gd name="T12" fmla="*/ 38 w 44"/>
                <a:gd name="T13" fmla="*/ 7 h 23"/>
                <a:gd name="T14" fmla="*/ 44 w 44"/>
                <a:gd name="T15" fmla="*/ 6 h 23"/>
                <a:gd name="T16" fmla="*/ 43 w 44"/>
                <a:gd name="T17" fmla="*/ 0 h 23"/>
                <a:gd name="T18" fmla="*/ 43 w 44"/>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3"/>
                <a:gd name="T32" fmla="*/ 44 w 44"/>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3">
                  <a:moveTo>
                    <a:pt x="43" y="0"/>
                  </a:moveTo>
                  <a:lnTo>
                    <a:pt x="26" y="7"/>
                  </a:lnTo>
                  <a:lnTo>
                    <a:pt x="15" y="13"/>
                  </a:lnTo>
                  <a:lnTo>
                    <a:pt x="5" y="17"/>
                  </a:lnTo>
                  <a:lnTo>
                    <a:pt x="0" y="23"/>
                  </a:lnTo>
                  <a:lnTo>
                    <a:pt x="21" y="16"/>
                  </a:lnTo>
                  <a:lnTo>
                    <a:pt x="38" y="7"/>
                  </a:lnTo>
                  <a:lnTo>
                    <a:pt x="44" y="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6" name="Freeform 267"/>
            <p:cNvSpPr>
              <a:spLocks/>
            </p:cNvSpPr>
            <p:nvPr/>
          </p:nvSpPr>
          <p:spPr bwMode="auto">
            <a:xfrm flipH="1">
              <a:off x="2455" y="3932"/>
              <a:ext cx="30" cy="44"/>
            </a:xfrm>
            <a:custGeom>
              <a:avLst/>
              <a:gdLst>
                <a:gd name="T0" fmla="*/ 10 w 30"/>
                <a:gd name="T1" fmla="*/ 38 h 44"/>
                <a:gd name="T2" fmla="*/ 9 w 30"/>
                <a:gd name="T3" fmla="*/ 35 h 44"/>
                <a:gd name="T4" fmla="*/ 8 w 30"/>
                <a:gd name="T5" fmla="*/ 32 h 44"/>
                <a:gd name="T6" fmla="*/ 5 w 30"/>
                <a:gd name="T7" fmla="*/ 26 h 44"/>
                <a:gd name="T8" fmla="*/ 4 w 30"/>
                <a:gd name="T9" fmla="*/ 23 h 44"/>
                <a:gd name="T10" fmla="*/ 7 w 30"/>
                <a:gd name="T11" fmla="*/ 18 h 44"/>
                <a:gd name="T12" fmla="*/ 8 w 30"/>
                <a:gd name="T13" fmla="*/ 15 h 44"/>
                <a:gd name="T14" fmla="*/ 9 w 30"/>
                <a:gd name="T15" fmla="*/ 11 h 44"/>
                <a:gd name="T16" fmla="*/ 10 w 30"/>
                <a:gd name="T17" fmla="*/ 10 h 44"/>
                <a:gd name="T18" fmla="*/ 30 w 30"/>
                <a:gd name="T19" fmla="*/ 0 h 44"/>
                <a:gd name="T20" fmla="*/ 18 w 30"/>
                <a:gd name="T21" fmla="*/ 0 h 44"/>
                <a:gd name="T22" fmla="*/ 7 w 30"/>
                <a:gd name="T23" fmla="*/ 7 h 44"/>
                <a:gd name="T24" fmla="*/ 4 w 30"/>
                <a:gd name="T25" fmla="*/ 10 h 44"/>
                <a:gd name="T26" fmla="*/ 3 w 30"/>
                <a:gd name="T27" fmla="*/ 14 h 44"/>
                <a:gd name="T28" fmla="*/ 1 w 30"/>
                <a:gd name="T29" fmla="*/ 20 h 44"/>
                <a:gd name="T30" fmla="*/ 0 w 30"/>
                <a:gd name="T31" fmla="*/ 24 h 44"/>
                <a:gd name="T32" fmla="*/ 0 w 30"/>
                <a:gd name="T33" fmla="*/ 26 h 44"/>
                <a:gd name="T34" fmla="*/ 1 w 30"/>
                <a:gd name="T35" fmla="*/ 31 h 44"/>
                <a:gd name="T36" fmla="*/ 1 w 30"/>
                <a:gd name="T37" fmla="*/ 35 h 44"/>
                <a:gd name="T38" fmla="*/ 1 w 30"/>
                <a:gd name="T39" fmla="*/ 37 h 44"/>
                <a:gd name="T40" fmla="*/ 4 w 30"/>
                <a:gd name="T41" fmla="*/ 44 h 44"/>
                <a:gd name="T42" fmla="*/ 10 w 30"/>
                <a:gd name="T43" fmla="*/ 38 h 44"/>
                <a:gd name="T44" fmla="*/ 10 w 30"/>
                <a:gd name="T45" fmla="*/ 38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44"/>
                <a:gd name="T71" fmla="*/ 30 w 30"/>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44">
                  <a:moveTo>
                    <a:pt x="10" y="38"/>
                  </a:moveTo>
                  <a:lnTo>
                    <a:pt x="9" y="35"/>
                  </a:lnTo>
                  <a:lnTo>
                    <a:pt x="8" y="32"/>
                  </a:lnTo>
                  <a:lnTo>
                    <a:pt x="5" y="26"/>
                  </a:lnTo>
                  <a:lnTo>
                    <a:pt x="4" y="23"/>
                  </a:lnTo>
                  <a:lnTo>
                    <a:pt x="7" y="18"/>
                  </a:lnTo>
                  <a:lnTo>
                    <a:pt x="8" y="15"/>
                  </a:lnTo>
                  <a:lnTo>
                    <a:pt x="9" y="11"/>
                  </a:lnTo>
                  <a:lnTo>
                    <a:pt x="10" y="10"/>
                  </a:lnTo>
                  <a:lnTo>
                    <a:pt x="30" y="0"/>
                  </a:lnTo>
                  <a:lnTo>
                    <a:pt x="18" y="0"/>
                  </a:lnTo>
                  <a:lnTo>
                    <a:pt x="7" y="7"/>
                  </a:lnTo>
                  <a:lnTo>
                    <a:pt x="4" y="10"/>
                  </a:lnTo>
                  <a:lnTo>
                    <a:pt x="3" y="14"/>
                  </a:lnTo>
                  <a:lnTo>
                    <a:pt x="1" y="20"/>
                  </a:lnTo>
                  <a:lnTo>
                    <a:pt x="0" y="24"/>
                  </a:lnTo>
                  <a:lnTo>
                    <a:pt x="0" y="26"/>
                  </a:lnTo>
                  <a:lnTo>
                    <a:pt x="1" y="31"/>
                  </a:lnTo>
                  <a:lnTo>
                    <a:pt x="1" y="35"/>
                  </a:lnTo>
                  <a:lnTo>
                    <a:pt x="1" y="37"/>
                  </a:lnTo>
                  <a:lnTo>
                    <a:pt x="4" y="44"/>
                  </a:lnTo>
                  <a:lnTo>
                    <a:pt x="1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7" name="Freeform 268"/>
            <p:cNvSpPr>
              <a:spLocks/>
            </p:cNvSpPr>
            <p:nvPr/>
          </p:nvSpPr>
          <p:spPr bwMode="auto">
            <a:xfrm flipH="1">
              <a:off x="2459" y="3898"/>
              <a:ext cx="19" cy="17"/>
            </a:xfrm>
            <a:custGeom>
              <a:avLst/>
              <a:gdLst>
                <a:gd name="T0" fmla="*/ 2 w 19"/>
                <a:gd name="T1" fmla="*/ 17 h 17"/>
                <a:gd name="T2" fmla="*/ 2 w 19"/>
                <a:gd name="T3" fmla="*/ 15 h 17"/>
                <a:gd name="T4" fmla="*/ 2 w 19"/>
                <a:gd name="T5" fmla="*/ 10 h 17"/>
                <a:gd name="T6" fmla="*/ 5 w 19"/>
                <a:gd name="T7" fmla="*/ 4 h 17"/>
                <a:gd name="T8" fmla="*/ 7 w 19"/>
                <a:gd name="T9" fmla="*/ 3 h 17"/>
                <a:gd name="T10" fmla="*/ 9 w 19"/>
                <a:gd name="T11" fmla="*/ 3 h 17"/>
                <a:gd name="T12" fmla="*/ 14 w 19"/>
                <a:gd name="T13" fmla="*/ 4 h 17"/>
                <a:gd name="T14" fmla="*/ 18 w 19"/>
                <a:gd name="T15" fmla="*/ 4 h 17"/>
                <a:gd name="T16" fmla="*/ 19 w 19"/>
                <a:gd name="T17" fmla="*/ 5 h 17"/>
                <a:gd name="T18" fmla="*/ 13 w 19"/>
                <a:gd name="T19" fmla="*/ 0 h 17"/>
                <a:gd name="T20" fmla="*/ 5 w 19"/>
                <a:gd name="T21" fmla="*/ 0 h 17"/>
                <a:gd name="T22" fmla="*/ 0 w 19"/>
                <a:gd name="T23" fmla="*/ 8 h 17"/>
                <a:gd name="T24" fmla="*/ 2 w 19"/>
                <a:gd name="T25" fmla="*/ 17 h 17"/>
                <a:gd name="T26" fmla="*/ 2 w 19"/>
                <a:gd name="T27" fmla="*/ 1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7"/>
                <a:gd name="T44" fmla="*/ 19 w 19"/>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7">
                  <a:moveTo>
                    <a:pt x="2" y="17"/>
                  </a:moveTo>
                  <a:lnTo>
                    <a:pt x="2" y="15"/>
                  </a:lnTo>
                  <a:lnTo>
                    <a:pt x="2" y="10"/>
                  </a:lnTo>
                  <a:lnTo>
                    <a:pt x="5" y="4"/>
                  </a:lnTo>
                  <a:lnTo>
                    <a:pt x="7" y="3"/>
                  </a:lnTo>
                  <a:lnTo>
                    <a:pt x="9" y="3"/>
                  </a:lnTo>
                  <a:lnTo>
                    <a:pt x="14" y="4"/>
                  </a:lnTo>
                  <a:lnTo>
                    <a:pt x="18" y="4"/>
                  </a:lnTo>
                  <a:lnTo>
                    <a:pt x="19" y="5"/>
                  </a:lnTo>
                  <a:lnTo>
                    <a:pt x="13" y="0"/>
                  </a:lnTo>
                  <a:lnTo>
                    <a:pt x="5" y="0"/>
                  </a:lnTo>
                  <a:lnTo>
                    <a:pt x="0" y="8"/>
                  </a:lnTo>
                  <a:lnTo>
                    <a:pt x="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8" name="Freeform 269"/>
            <p:cNvSpPr>
              <a:spLocks/>
            </p:cNvSpPr>
            <p:nvPr/>
          </p:nvSpPr>
          <p:spPr bwMode="auto">
            <a:xfrm flipH="1">
              <a:off x="2193" y="3876"/>
              <a:ext cx="53" cy="66"/>
            </a:xfrm>
            <a:custGeom>
              <a:avLst/>
              <a:gdLst>
                <a:gd name="T0" fmla="*/ 42 w 53"/>
                <a:gd name="T1" fmla="*/ 45 h 66"/>
                <a:gd name="T2" fmla="*/ 43 w 53"/>
                <a:gd name="T3" fmla="*/ 43 h 66"/>
                <a:gd name="T4" fmla="*/ 45 w 53"/>
                <a:gd name="T5" fmla="*/ 37 h 66"/>
                <a:gd name="T6" fmla="*/ 45 w 53"/>
                <a:gd name="T7" fmla="*/ 32 h 66"/>
                <a:gd name="T8" fmla="*/ 41 w 53"/>
                <a:gd name="T9" fmla="*/ 27 h 66"/>
                <a:gd name="T10" fmla="*/ 36 w 53"/>
                <a:gd name="T11" fmla="*/ 25 h 66"/>
                <a:gd name="T12" fmla="*/ 30 w 53"/>
                <a:gd name="T13" fmla="*/ 21 h 66"/>
                <a:gd name="T14" fmla="*/ 23 w 53"/>
                <a:gd name="T15" fmla="*/ 16 h 66"/>
                <a:gd name="T16" fmla="*/ 17 w 53"/>
                <a:gd name="T17" fmla="*/ 12 h 66"/>
                <a:gd name="T18" fmla="*/ 9 w 53"/>
                <a:gd name="T19" fmla="*/ 6 h 66"/>
                <a:gd name="T20" fmla="*/ 4 w 53"/>
                <a:gd name="T21" fmla="*/ 3 h 66"/>
                <a:gd name="T22" fmla="*/ 0 w 53"/>
                <a:gd name="T23" fmla="*/ 1 h 66"/>
                <a:gd name="T24" fmla="*/ 0 w 53"/>
                <a:gd name="T25" fmla="*/ 0 h 66"/>
                <a:gd name="T26" fmla="*/ 49 w 53"/>
                <a:gd name="T27" fmla="*/ 29 h 66"/>
                <a:gd name="T28" fmla="*/ 53 w 53"/>
                <a:gd name="T29" fmla="*/ 45 h 66"/>
                <a:gd name="T30" fmla="*/ 53 w 53"/>
                <a:gd name="T31" fmla="*/ 66 h 66"/>
                <a:gd name="T32" fmla="*/ 49 w 53"/>
                <a:gd name="T33" fmla="*/ 47 h 66"/>
                <a:gd name="T34" fmla="*/ 42 w 53"/>
                <a:gd name="T35" fmla="*/ 45 h 66"/>
                <a:gd name="T36" fmla="*/ 42 w 53"/>
                <a:gd name="T37" fmla="*/ 45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6"/>
                <a:gd name="T59" fmla="*/ 53 w 53"/>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6">
                  <a:moveTo>
                    <a:pt x="42" y="45"/>
                  </a:moveTo>
                  <a:lnTo>
                    <a:pt x="43" y="43"/>
                  </a:lnTo>
                  <a:lnTo>
                    <a:pt x="45" y="37"/>
                  </a:lnTo>
                  <a:lnTo>
                    <a:pt x="45" y="32"/>
                  </a:lnTo>
                  <a:lnTo>
                    <a:pt x="41" y="27"/>
                  </a:lnTo>
                  <a:lnTo>
                    <a:pt x="36" y="25"/>
                  </a:lnTo>
                  <a:lnTo>
                    <a:pt x="30" y="21"/>
                  </a:lnTo>
                  <a:lnTo>
                    <a:pt x="23" y="16"/>
                  </a:lnTo>
                  <a:lnTo>
                    <a:pt x="17" y="12"/>
                  </a:lnTo>
                  <a:lnTo>
                    <a:pt x="9" y="6"/>
                  </a:lnTo>
                  <a:lnTo>
                    <a:pt x="4" y="3"/>
                  </a:lnTo>
                  <a:lnTo>
                    <a:pt x="0" y="1"/>
                  </a:lnTo>
                  <a:lnTo>
                    <a:pt x="0" y="0"/>
                  </a:lnTo>
                  <a:lnTo>
                    <a:pt x="49" y="29"/>
                  </a:lnTo>
                  <a:lnTo>
                    <a:pt x="53" y="45"/>
                  </a:lnTo>
                  <a:lnTo>
                    <a:pt x="53" y="66"/>
                  </a:lnTo>
                  <a:lnTo>
                    <a:pt x="49" y="47"/>
                  </a:lnTo>
                  <a:lnTo>
                    <a:pt x="4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69" name="Freeform 270"/>
            <p:cNvSpPr>
              <a:spLocks/>
            </p:cNvSpPr>
            <p:nvPr/>
          </p:nvSpPr>
          <p:spPr bwMode="auto">
            <a:xfrm flipH="1">
              <a:off x="2194" y="3943"/>
              <a:ext cx="28" cy="15"/>
            </a:xfrm>
            <a:custGeom>
              <a:avLst/>
              <a:gdLst>
                <a:gd name="T0" fmla="*/ 6 w 28"/>
                <a:gd name="T1" fmla="*/ 11 h 15"/>
                <a:gd name="T2" fmla="*/ 17 w 28"/>
                <a:gd name="T3" fmla="*/ 11 h 15"/>
                <a:gd name="T4" fmla="*/ 28 w 28"/>
                <a:gd name="T5" fmla="*/ 0 h 15"/>
                <a:gd name="T6" fmla="*/ 27 w 28"/>
                <a:gd name="T7" fmla="*/ 2 h 15"/>
                <a:gd name="T8" fmla="*/ 27 w 28"/>
                <a:gd name="T9" fmla="*/ 7 h 15"/>
                <a:gd name="T10" fmla="*/ 25 w 28"/>
                <a:gd name="T11" fmla="*/ 12 h 15"/>
                <a:gd name="T12" fmla="*/ 22 w 28"/>
                <a:gd name="T13" fmla="*/ 15 h 15"/>
                <a:gd name="T14" fmla="*/ 18 w 28"/>
                <a:gd name="T15" fmla="*/ 15 h 15"/>
                <a:gd name="T16" fmla="*/ 15 w 28"/>
                <a:gd name="T17" fmla="*/ 15 h 15"/>
                <a:gd name="T18" fmla="*/ 10 w 28"/>
                <a:gd name="T19" fmla="*/ 15 h 15"/>
                <a:gd name="T20" fmla="*/ 8 w 28"/>
                <a:gd name="T21" fmla="*/ 15 h 15"/>
                <a:gd name="T22" fmla="*/ 4 w 28"/>
                <a:gd name="T23" fmla="*/ 15 h 15"/>
                <a:gd name="T24" fmla="*/ 0 w 28"/>
                <a:gd name="T25" fmla="*/ 14 h 15"/>
                <a:gd name="T26" fmla="*/ 6 w 28"/>
                <a:gd name="T27" fmla="*/ 11 h 15"/>
                <a:gd name="T28" fmla="*/ 6 w 28"/>
                <a:gd name="T29" fmla="*/ 11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
                <a:gd name="T47" fmla="*/ 28 w 28"/>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
                  <a:moveTo>
                    <a:pt x="6" y="11"/>
                  </a:moveTo>
                  <a:lnTo>
                    <a:pt x="17" y="11"/>
                  </a:lnTo>
                  <a:lnTo>
                    <a:pt x="28" y="0"/>
                  </a:lnTo>
                  <a:lnTo>
                    <a:pt x="27" y="2"/>
                  </a:lnTo>
                  <a:lnTo>
                    <a:pt x="27" y="7"/>
                  </a:lnTo>
                  <a:lnTo>
                    <a:pt x="25" y="12"/>
                  </a:lnTo>
                  <a:lnTo>
                    <a:pt x="22" y="15"/>
                  </a:lnTo>
                  <a:lnTo>
                    <a:pt x="18" y="15"/>
                  </a:lnTo>
                  <a:lnTo>
                    <a:pt x="15" y="15"/>
                  </a:lnTo>
                  <a:lnTo>
                    <a:pt x="10" y="15"/>
                  </a:lnTo>
                  <a:lnTo>
                    <a:pt x="8" y="15"/>
                  </a:lnTo>
                  <a:lnTo>
                    <a:pt x="4" y="15"/>
                  </a:lnTo>
                  <a:lnTo>
                    <a:pt x="0" y="14"/>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0" name="Freeform 271"/>
            <p:cNvSpPr>
              <a:spLocks/>
            </p:cNvSpPr>
            <p:nvPr/>
          </p:nvSpPr>
          <p:spPr bwMode="auto">
            <a:xfrm flipH="1">
              <a:off x="2251" y="3837"/>
              <a:ext cx="75" cy="33"/>
            </a:xfrm>
            <a:custGeom>
              <a:avLst/>
              <a:gdLst>
                <a:gd name="T0" fmla="*/ 11 w 75"/>
                <a:gd name="T1" fmla="*/ 11 h 33"/>
                <a:gd name="T2" fmla="*/ 33 w 75"/>
                <a:gd name="T3" fmla="*/ 10 h 33"/>
                <a:gd name="T4" fmla="*/ 53 w 75"/>
                <a:gd name="T5" fmla="*/ 21 h 33"/>
                <a:gd name="T6" fmla="*/ 53 w 75"/>
                <a:gd name="T7" fmla="*/ 30 h 33"/>
                <a:gd name="T8" fmla="*/ 61 w 75"/>
                <a:gd name="T9" fmla="*/ 25 h 33"/>
                <a:gd name="T10" fmla="*/ 75 w 75"/>
                <a:gd name="T11" fmla="*/ 33 h 33"/>
                <a:gd name="T12" fmla="*/ 55 w 75"/>
                <a:gd name="T13" fmla="*/ 18 h 33"/>
                <a:gd name="T14" fmla="*/ 34 w 75"/>
                <a:gd name="T15" fmla="*/ 6 h 33"/>
                <a:gd name="T16" fmla="*/ 22 w 75"/>
                <a:gd name="T17" fmla="*/ 5 h 33"/>
                <a:gd name="T18" fmla="*/ 0 w 75"/>
                <a:gd name="T19" fmla="*/ 0 h 33"/>
                <a:gd name="T20" fmla="*/ 3 w 75"/>
                <a:gd name="T21" fmla="*/ 1 h 33"/>
                <a:gd name="T22" fmla="*/ 6 w 75"/>
                <a:gd name="T23" fmla="*/ 3 h 33"/>
                <a:gd name="T24" fmla="*/ 7 w 75"/>
                <a:gd name="T25" fmla="*/ 6 h 33"/>
                <a:gd name="T26" fmla="*/ 6 w 75"/>
                <a:gd name="T27" fmla="*/ 10 h 33"/>
                <a:gd name="T28" fmla="*/ 5 w 75"/>
                <a:gd name="T29" fmla="*/ 14 h 33"/>
                <a:gd name="T30" fmla="*/ 4 w 75"/>
                <a:gd name="T31" fmla="*/ 18 h 33"/>
                <a:gd name="T32" fmla="*/ 4 w 75"/>
                <a:gd name="T33" fmla="*/ 19 h 33"/>
                <a:gd name="T34" fmla="*/ 11 w 75"/>
                <a:gd name="T35" fmla="*/ 11 h 33"/>
                <a:gd name="T36" fmla="*/ 11 w 75"/>
                <a:gd name="T37" fmla="*/ 1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33"/>
                <a:gd name="T59" fmla="*/ 75 w 75"/>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33">
                  <a:moveTo>
                    <a:pt x="11" y="11"/>
                  </a:moveTo>
                  <a:lnTo>
                    <a:pt x="33" y="10"/>
                  </a:lnTo>
                  <a:lnTo>
                    <a:pt x="53" y="21"/>
                  </a:lnTo>
                  <a:lnTo>
                    <a:pt x="53" y="30"/>
                  </a:lnTo>
                  <a:lnTo>
                    <a:pt x="61" y="25"/>
                  </a:lnTo>
                  <a:lnTo>
                    <a:pt x="75" y="33"/>
                  </a:lnTo>
                  <a:lnTo>
                    <a:pt x="55" y="18"/>
                  </a:lnTo>
                  <a:lnTo>
                    <a:pt x="34" y="6"/>
                  </a:lnTo>
                  <a:lnTo>
                    <a:pt x="22" y="5"/>
                  </a:lnTo>
                  <a:lnTo>
                    <a:pt x="0" y="0"/>
                  </a:lnTo>
                  <a:lnTo>
                    <a:pt x="3" y="1"/>
                  </a:lnTo>
                  <a:lnTo>
                    <a:pt x="6" y="3"/>
                  </a:lnTo>
                  <a:lnTo>
                    <a:pt x="7" y="6"/>
                  </a:lnTo>
                  <a:lnTo>
                    <a:pt x="6" y="10"/>
                  </a:lnTo>
                  <a:lnTo>
                    <a:pt x="5" y="14"/>
                  </a:lnTo>
                  <a:lnTo>
                    <a:pt x="4" y="18"/>
                  </a:lnTo>
                  <a:lnTo>
                    <a:pt x="4" y="19"/>
                  </a:lnTo>
                  <a:lnTo>
                    <a:pt x="1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1" name="Freeform 272"/>
            <p:cNvSpPr>
              <a:spLocks/>
            </p:cNvSpPr>
            <p:nvPr/>
          </p:nvSpPr>
          <p:spPr bwMode="auto">
            <a:xfrm flipH="1">
              <a:off x="2226" y="3980"/>
              <a:ext cx="829" cy="107"/>
            </a:xfrm>
            <a:custGeom>
              <a:avLst/>
              <a:gdLst>
                <a:gd name="T0" fmla="*/ 15 w 829"/>
                <a:gd name="T1" fmla="*/ 0 h 107"/>
                <a:gd name="T2" fmla="*/ 85 w 829"/>
                <a:gd name="T3" fmla="*/ 62 h 107"/>
                <a:gd name="T4" fmla="*/ 117 w 829"/>
                <a:gd name="T5" fmla="*/ 77 h 107"/>
                <a:gd name="T6" fmla="*/ 127 w 829"/>
                <a:gd name="T7" fmla="*/ 97 h 107"/>
                <a:gd name="T8" fmla="*/ 171 w 829"/>
                <a:gd name="T9" fmla="*/ 79 h 107"/>
                <a:gd name="T10" fmla="*/ 480 w 829"/>
                <a:gd name="T11" fmla="*/ 75 h 107"/>
                <a:gd name="T12" fmla="*/ 782 w 829"/>
                <a:gd name="T13" fmla="*/ 54 h 107"/>
                <a:gd name="T14" fmla="*/ 815 w 829"/>
                <a:gd name="T15" fmla="*/ 54 h 107"/>
                <a:gd name="T16" fmla="*/ 805 w 829"/>
                <a:gd name="T17" fmla="*/ 42 h 107"/>
                <a:gd name="T18" fmla="*/ 764 w 829"/>
                <a:gd name="T19" fmla="*/ 34 h 107"/>
                <a:gd name="T20" fmla="*/ 709 w 829"/>
                <a:gd name="T21" fmla="*/ 6 h 107"/>
                <a:gd name="T22" fmla="*/ 723 w 829"/>
                <a:gd name="T23" fmla="*/ 6 h 107"/>
                <a:gd name="T24" fmla="*/ 772 w 829"/>
                <a:gd name="T25" fmla="*/ 27 h 107"/>
                <a:gd name="T26" fmla="*/ 812 w 829"/>
                <a:gd name="T27" fmla="*/ 35 h 107"/>
                <a:gd name="T28" fmla="*/ 829 w 829"/>
                <a:gd name="T29" fmla="*/ 56 h 107"/>
                <a:gd name="T30" fmla="*/ 682 w 829"/>
                <a:gd name="T31" fmla="*/ 67 h 107"/>
                <a:gd name="T32" fmla="*/ 449 w 829"/>
                <a:gd name="T33" fmla="*/ 84 h 107"/>
                <a:gd name="T34" fmla="*/ 194 w 829"/>
                <a:gd name="T35" fmla="*/ 98 h 107"/>
                <a:gd name="T36" fmla="*/ 130 w 829"/>
                <a:gd name="T37" fmla="*/ 107 h 107"/>
                <a:gd name="T38" fmla="*/ 102 w 829"/>
                <a:gd name="T39" fmla="*/ 96 h 107"/>
                <a:gd name="T40" fmla="*/ 0 w 829"/>
                <a:gd name="T41" fmla="*/ 0 h 107"/>
                <a:gd name="T42" fmla="*/ 15 w 829"/>
                <a:gd name="T43" fmla="*/ 0 h 107"/>
                <a:gd name="T44" fmla="*/ 15 w 829"/>
                <a:gd name="T45" fmla="*/ 0 h 1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9"/>
                <a:gd name="T70" fmla="*/ 0 h 107"/>
                <a:gd name="T71" fmla="*/ 829 w 829"/>
                <a:gd name="T72" fmla="*/ 107 h 1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9" h="107">
                  <a:moveTo>
                    <a:pt x="15" y="0"/>
                  </a:moveTo>
                  <a:lnTo>
                    <a:pt x="85" y="62"/>
                  </a:lnTo>
                  <a:lnTo>
                    <a:pt x="117" y="77"/>
                  </a:lnTo>
                  <a:lnTo>
                    <a:pt x="127" y="97"/>
                  </a:lnTo>
                  <a:lnTo>
                    <a:pt x="171" y="79"/>
                  </a:lnTo>
                  <a:lnTo>
                    <a:pt x="480" y="75"/>
                  </a:lnTo>
                  <a:lnTo>
                    <a:pt x="782" y="54"/>
                  </a:lnTo>
                  <a:lnTo>
                    <a:pt x="815" y="54"/>
                  </a:lnTo>
                  <a:lnTo>
                    <a:pt x="805" y="42"/>
                  </a:lnTo>
                  <a:lnTo>
                    <a:pt x="764" y="34"/>
                  </a:lnTo>
                  <a:lnTo>
                    <a:pt x="709" y="6"/>
                  </a:lnTo>
                  <a:lnTo>
                    <a:pt x="723" y="6"/>
                  </a:lnTo>
                  <a:lnTo>
                    <a:pt x="772" y="27"/>
                  </a:lnTo>
                  <a:lnTo>
                    <a:pt x="812" y="35"/>
                  </a:lnTo>
                  <a:lnTo>
                    <a:pt x="829" y="56"/>
                  </a:lnTo>
                  <a:lnTo>
                    <a:pt x="682" y="67"/>
                  </a:lnTo>
                  <a:lnTo>
                    <a:pt x="449" y="84"/>
                  </a:lnTo>
                  <a:lnTo>
                    <a:pt x="194" y="98"/>
                  </a:lnTo>
                  <a:lnTo>
                    <a:pt x="130" y="107"/>
                  </a:lnTo>
                  <a:lnTo>
                    <a:pt x="102" y="96"/>
                  </a:lnTo>
                  <a:lnTo>
                    <a:pt x="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2" name="Freeform 273"/>
            <p:cNvSpPr>
              <a:spLocks/>
            </p:cNvSpPr>
            <p:nvPr/>
          </p:nvSpPr>
          <p:spPr bwMode="auto">
            <a:xfrm flipH="1">
              <a:off x="2478" y="3942"/>
              <a:ext cx="81" cy="14"/>
            </a:xfrm>
            <a:custGeom>
              <a:avLst/>
              <a:gdLst>
                <a:gd name="T0" fmla="*/ 77 w 81"/>
                <a:gd name="T1" fmla="*/ 6 h 14"/>
                <a:gd name="T2" fmla="*/ 12 w 81"/>
                <a:gd name="T3" fmla="*/ 14 h 14"/>
                <a:gd name="T4" fmla="*/ 0 w 81"/>
                <a:gd name="T5" fmla="*/ 8 h 14"/>
                <a:gd name="T6" fmla="*/ 81 w 81"/>
                <a:gd name="T7" fmla="*/ 0 h 14"/>
                <a:gd name="T8" fmla="*/ 77 w 81"/>
                <a:gd name="T9" fmla="*/ 6 h 14"/>
                <a:gd name="T10" fmla="*/ 77 w 81"/>
                <a:gd name="T11" fmla="*/ 6 h 14"/>
                <a:gd name="T12" fmla="*/ 0 60000 65536"/>
                <a:gd name="T13" fmla="*/ 0 60000 65536"/>
                <a:gd name="T14" fmla="*/ 0 60000 65536"/>
                <a:gd name="T15" fmla="*/ 0 60000 65536"/>
                <a:gd name="T16" fmla="*/ 0 60000 65536"/>
                <a:gd name="T17" fmla="*/ 0 60000 65536"/>
                <a:gd name="T18" fmla="*/ 0 w 81"/>
                <a:gd name="T19" fmla="*/ 0 h 14"/>
                <a:gd name="T20" fmla="*/ 81 w 8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81" h="14">
                  <a:moveTo>
                    <a:pt x="77" y="6"/>
                  </a:moveTo>
                  <a:lnTo>
                    <a:pt x="12" y="14"/>
                  </a:lnTo>
                  <a:lnTo>
                    <a:pt x="0" y="8"/>
                  </a:lnTo>
                  <a:lnTo>
                    <a:pt x="81" y="0"/>
                  </a:lnTo>
                  <a:lnTo>
                    <a:pt x="7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3" name="Freeform 274"/>
            <p:cNvSpPr>
              <a:spLocks/>
            </p:cNvSpPr>
            <p:nvPr/>
          </p:nvSpPr>
          <p:spPr bwMode="auto">
            <a:xfrm flipH="1">
              <a:off x="2600" y="3956"/>
              <a:ext cx="47" cy="8"/>
            </a:xfrm>
            <a:custGeom>
              <a:avLst/>
              <a:gdLst>
                <a:gd name="T0" fmla="*/ 47 w 47"/>
                <a:gd name="T1" fmla="*/ 7 h 8"/>
                <a:gd name="T2" fmla="*/ 0 w 47"/>
                <a:gd name="T3" fmla="*/ 8 h 8"/>
                <a:gd name="T4" fmla="*/ 0 w 47"/>
                <a:gd name="T5" fmla="*/ 0 h 8"/>
                <a:gd name="T6" fmla="*/ 35 w 47"/>
                <a:gd name="T7" fmla="*/ 0 h 8"/>
                <a:gd name="T8" fmla="*/ 47 w 47"/>
                <a:gd name="T9" fmla="*/ 7 h 8"/>
                <a:gd name="T10" fmla="*/ 47 w 47"/>
                <a:gd name="T11" fmla="*/ 7 h 8"/>
                <a:gd name="T12" fmla="*/ 0 60000 65536"/>
                <a:gd name="T13" fmla="*/ 0 60000 65536"/>
                <a:gd name="T14" fmla="*/ 0 60000 65536"/>
                <a:gd name="T15" fmla="*/ 0 60000 65536"/>
                <a:gd name="T16" fmla="*/ 0 60000 65536"/>
                <a:gd name="T17" fmla="*/ 0 60000 65536"/>
                <a:gd name="T18" fmla="*/ 0 w 47"/>
                <a:gd name="T19" fmla="*/ 0 h 8"/>
                <a:gd name="T20" fmla="*/ 47 w 47"/>
                <a:gd name="T21" fmla="*/ 8 h 8"/>
              </a:gdLst>
              <a:ahLst/>
              <a:cxnLst>
                <a:cxn ang="T12">
                  <a:pos x="T0" y="T1"/>
                </a:cxn>
                <a:cxn ang="T13">
                  <a:pos x="T2" y="T3"/>
                </a:cxn>
                <a:cxn ang="T14">
                  <a:pos x="T4" y="T5"/>
                </a:cxn>
                <a:cxn ang="T15">
                  <a:pos x="T6" y="T7"/>
                </a:cxn>
                <a:cxn ang="T16">
                  <a:pos x="T8" y="T9"/>
                </a:cxn>
                <a:cxn ang="T17">
                  <a:pos x="T10" y="T11"/>
                </a:cxn>
              </a:cxnLst>
              <a:rect l="T18" t="T19" r="T20" b="T21"/>
              <a:pathLst>
                <a:path w="47" h="8">
                  <a:moveTo>
                    <a:pt x="47" y="7"/>
                  </a:moveTo>
                  <a:lnTo>
                    <a:pt x="0" y="8"/>
                  </a:lnTo>
                  <a:lnTo>
                    <a:pt x="0" y="0"/>
                  </a:lnTo>
                  <a:lnTo>
                    <a:pt x="35" y="0"/>
                  </a:lnTo>
                  <a:lnTo>
                    <a:pt x="4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4" name="Freeform 275"/>
            <p:cNvSpPr>
              <a:spLocks/>
            </p:cNvSpPr>
            <p:nvPr/>
          </p:nvSpPr>
          <p:spPr bwMode="auto">
            <a:xfrm flipH="1">
              <a:off x="3091" y="3083"/>
              <a:ext cx="10" cy="12"/>
            </a:xfrm>
            <a:custGeom>
              <a:avLst/>
              <a:gdLst>
                <a:gd name="T0" fmla="*/ 8 w 10"/>
                <a:gd name="T1" fmla="*/ 7 h 12"/>
                <a:gd name="T2" fmla="*/ 10 w 10"/>
                <a:gd name="T3" fmla="*/ 0 h 12"/>
                <a:gd name="T4" fmla="*/ 2 w 10"/>
                <a:gd name="T5" fmla="*/ 1 h 12"/>
                <a:gd name="T6" fmla="*/ 0 w 10"/>
                <a:gd name="T7" fmla="*/ 12 h 12"/>
                <a:gd name="T8" fmla="*/ 7 w 10"/>
                <a:gd name="T9" fmla="*/ 12 h 12"/>
                <a:gd name="T10" fmla="*/ 8 w 10"/>
                <a:gd name="T11" fmla="*/ 7 h 12"/>
                <a:gd name="T12" fmla="*/ 8 w 10"/>
                <a:gd name="T13" fmla="*/ 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8" y="7"/>
                  </a:moveTo>
                  <a:lnTo>
                    <a:pt x="10" y="0"/>
                  </a:lnTo>
                  <a:lnTo>
                    <a:pt x="2" y="1"/>
                  </a:lnTo>
                  <a:lnTo>
                    <a:pt x="0" y="12"/>
                  </a:lnTo>
                  <a:lnTo>
                    <a:pt x="7" y="12"/>
                  </a:lnTo>
                  <a:lnTo>
                    <a:pt x="8" y="7"/>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5" name="Freeform 276"/>
            <p:cNvSpPr>
              <a:spLocks/>
            </p:cNvSpPr>
            <p:nvPr/>
          </p:nvSpPr>
          <p:spPr bwMode="auto">
            <a:xfrm flipH="1">
              <a:off x="3048" y="3077"/>
              <a:ext cx="17" cy="30"/>
            </a:xfrm>
            <a:custGeom>
              <a:avLst/>
              <a:gdLst>
                <a:gd name="T0" fmla="*/ 17 w 17"/>
                <a:gd name="T1" fmla="*/ 0 h 30"/>
                <a:gd name="T2" fmla="*/ 10 w 17"/>
                <a:gd name="T3" fmla="*/ 12 h 30"/>
                <a:gd name="T4" fmla="*/ 1 w 17"/>
                <a:gd name="T5" fmla="*/ 13 h 30"/>
                <a:gd name="T6" fmla="*/ 0 w 17"/>
                <a:gd name="T7" fmla="*/ 30 h 30"/>
                <a:gd name="T8" fmla="*/ 9 w 17"/>
                <a:gd name="T9" fmla="*/ 29 h 30"/>
                <a:gd name="T10" fmla="*/ 15 w 17"/>
                <a:gd name="T11" fmla="*/ 13 h 30"/>
                <a:gd name="T12" fmla="*/ 17 w 17"/>
                <a:gd name="T13" fmla="*/ 0 h 30"/>
                <a:gd name="T14" fmla="*/ 17 w 17"/>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0"/>
                <a:gd name="T26" fmla="*/ 17 w 1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0">
                  <a:moveTo>
                    <a:pt x="17" y="0"/>
                  </a:moveTo>
                  <a:lnTo>
                    <a:pt x="10" y="12"/>
                  </a:lnTo>
                  <a:lnTo>
                    <a:pt x="1" y="13"/>
                  </a:lnTo>
                  <a:lnTo>
                    <a:pt x="0" y="30"/>
                  </a:lnTo>
                  <a:lnTo>
                    <a:pt x="9" y="29"/>
                  </a:lnTo>
                  <a:lnTo>
                    <a:pt x="15" y="13"/>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6" name="Freeform 277"/>
            <p:cNvSpPr>
              <a:spLocks/>
            </p:cNvSpPr>
            <p:nvPr/>
          </p:nvSpPr>
          <p:spPr bwMode="auto">
            <a:xfrm flipH="1">
              <a:off x="3296" y="3102"/>
              <a:ext cx="47" cy="171"/>
            </a:xfrm>
            <a:custGeom>
              <a:avLst/>
              <a:gdLst>
                <a:gd name="T0" fmla="*/ 8 w 47"/>
                <a:gd name="T1" fmla="*/ 20 h 171"/>
                <a:gd name="T2" fmla="*/ 24 w 47"/>
                <a:gd name="T3" fmla="*/ 98 h 171"/>
                <a:gd name="T4" fmla="*/ 47 w 47"/>
                <a:gd name="T5" fmla="*/ 171 h 171"/>
                <a:gd name="T6" fmla="*/ 12 w 47"/>
                <a:gd name="T7" fmla="*/ 138 h 171"/>
                <a:gd name="T8" fmla="*/ 0 w 47"/>
                <a:gd name="T9" fmla="*/ 97 h 171"/>
                <a:gd name="T10" fmla="*/ 0 w 47"/>
                <a:gd name="T11" fmla="*/ 34 h 171"/>
                <a:gd name="T12" fmla="*/ 2 w 47"/>
                <a:gd name="T13" fmla="*/ 5 h 171"/>
                <a:gd name="T14" fmla="*/ 8 w 47"/>
                <a:gd name="T15" fmla="*/ 0 h 171"/>
                <a:gd name="T16" fmla="*/ 8 w 47"/>
                <a:gd name="T17" fmla="*/ 20 h 171"/>
                <a:gd name="T18" fmla="*/ 8 w 47"/>
                <a:gd name="T19" fmla="*/ 20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71"/>
                <a:gd name="T32" fmla="*/ 47 w 4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71">
                  <a:moveTo>
                    <a:pt x="8" y="20"/>
                  </a:moveTo>
                  <a:lnTo>
                    <a:pt x="24" y="98"/>
                  </a:lnTo>
                  <a:lnTo>
                    <a:pt x="47" y="171"/>
                  </a:lnTo>
                  <a:lnTo>
                    <a:pt x="12" y="138"/>
                  </a:lnTo>
                  <a:lnTo>
                    <a:pt x="0" y="97"/>
                  </a:lnTo>
                  <a:lnTo>
                    <a:pt x="0" y="34"/>
                  </a:lnTo>
                  <a:lnTo>
                    <a:pt x="2" y="5"/>
                  </a:lnTo>
                  <a:lnTo>
                    <a:pt x="8" y="0"/>
                  </a:lnTo>
                  <a:lnTo>
                    <a:pt x="8" y="20"/>
                  </a:lnTo>
                  <a:close/>
                </a:path>
              </a:pathLst>
            </a:custGeom>
            <a:solidFill>
              <a:srgbClr val="FFC4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7" name="Freeform 278"/>
            <p:cNvSpPr>
              <a:spLocks/>
            </p:cNvSpPr>
            <p:nvPr/>
          </p:nvSpPr>
          <p:spPr bwMode="auto">
            <a:xfrm flipH="1">
              <a:off x="2248" y="3872"/>
              <a:ext cx="32" cy="32"/>
            </a:xfrm>
            <a:custGeom>
              <a:avLst/>
              <a:gdLst>
                <a:gd name="T0" fmla="*/ 30 w 32"/>
                <a:gd name="T1" fmla="*/ 8 h 32"/>
                <a:gd name="T2" fmla="*/ 14 w 32"/>
                <a:gd name="T3" fmla="*/ 0 h 32"/>
                <a:gd name="T4" fmla="*/ 0 w 32"/>
                <a:gd name="T5" fmla="*/ 18 h 32"/>
                <a:gd name="T6" fmla="*/ 0 w 32"/>
                <a:gd name="T7" fmla="*/ 32 h 32"/>
                <a:gd name="T8" fmla="*/ 32 w 32"/>
                <a:gd name="T9" fmla="*/ 21 h 32"/>
                <a:gd name="T10" fmla="*/ 30 w 32"/>
                <a:gd name="T11" fmla="*/ 8 h 32"/>
                <a:gd name="T12" fmla="*/ 30 w 32"/>
                <a:gd name="T13" fmla="*/ 8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30" y="8"/>
                  </a:moveTo>
                  <a:lnTo>
                    <a:pt x="14" y="0"/>
                  </a:lnTo>
                  <a:lnTo>
                    <a:pt x="0" y="18"/>
                  </a:lnTo>
                  <a:lnTo>
                    <a:pt x="0" y="32"/>
                  </a:lnTo>
                  <a:lnTo>
                    <a:pt x="32" y="21"/>
                  </a:lnTo>
                  <a:lnTo>
                    <a:pt x="30" y="8"/>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8" name="Freeform 279"/>
            <p:cNvSpPr>
              <a:spLocks/>
            </p:cNvSpPr>
            <p:nvPr/>
          </p:nvSpPr>
          <p:spPr bwMode="auto">
            <a:xfrm flipH="1">
              <a:off x="3429" y="3949"/>
              <a:ext cx="385" cy="20"/>
            </a:xfrm>
            <a:custGeom>
              <a:avLst/>
              <a:gdLst>
                <a:gd name="T0" fmla="*/ 0 w 385"/>
                <a:gd name="T1" fmla="*/ 12 h 20"/>
                <a:gd name="T2" fmla="*/ 372 w 385"/>
                <a:gd name="T3" fmla="*/ 0 h 20"/>
                <a:gd name="T4" fmla="*/ 385 w 385"/>
                <a:gd name="T5" fmla="*/ 11 h 20"/>
                <a:gd name="T6" fmla="*/ 0 w 385"/>
                <a:gd name="T7" fmla="*/ 20 h 20"/>
                <a:gd name="T8" fmla="*/ 0 w 385"/>
                <a:gd name="T9" fmla="*/ 12 h 20"/>
                <a:gd name="T10" fmla="*/ 0 w 385"/>
                <a:gd name="T11" fmla="*/ 12 h 20"/>
                <a:gd name="T12" fmla="*/ 0 60000 65536"/>
                <a:gd name="T13" fmla="*/ 0 60000 65536"/>
                <a:gd name="T14" fmla="*/ 0 60000 65536"/>
                <a:gd name="T15" fmla="*/ 0 60000 65536"/>
                <a:gd name="T16" fmla="*/ 0 60000 65536"/>
                <a:gd name="T17" fmla="*/ 0 60000 65536"/>
                <a:gd name="T18" fmla="*/ 0 w 385"/>
                <a:gd name="T19" fmla="*/ 0 h 20"/>
                <a:gd name="T20" fmla="*/ 385 w 38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85" h="20">
                  <a:moveTo>
                    <a:pt x="0" y="12"/>
                  </a:moveTo>
                  <a:lnTo>
                    <a:pt x="372" y="0"/>
                  </a:lnTo>
                  <a:lnTo>
                    <a:pt x="385" y="11"/>
                  </a:lnTo>
                  <a:lnTo>
                    <a:pt x="0" y="2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8379" name="Freeform 280"/>
            <p:cNvSpPr>
              <a:spLocks/>
            </p:cNvSpPr>
            <p:nvPr/>
          </p:nvSpPr>
          <p:spPr bwMode="auto">
            <a:xfrm flipH="1">
              <a:off x="1750" y="3891"/>
              <a:ext cx="44" cy="10"/>
            </a:xfrm>
            <a:custGeom>
              <a:avLst/>
              <a:gdLst>
                <a:gd name="T0" fmla="*/ 0 w 44"/>
                <a:gd name="T1" fmla="*/ 10 h 10"/>
                <a:gd name="T2" fmla="*/ 44 w 44"/>
                <a:gd name="T3" fmla="*/ 10 h 10"/>
                <a:gd name="T4" fmla="*/ 44 w 44"/>
                <a:gd name="T5" fmla="*/ 0 h 10"/>
                <a:gd name="T6" fmla="*/ 4 w 44"/>
                <a:gd name="T7" fmla="*/ 2 h 10"/>
                <a:gd name="T8" fmla="*/ 0 w 44"/>
                <a:gd name="T9" fmla="*/ 10 h 10"/>
                <a:gd name="T10" fmla="*/ 0 w 44"/>
                <a:gd name="T11" fmla="*/ 10 h 10"/>
                <a:gd name="T12" fmla="*/ 0 60000 65536"/>
                <a:gd name="T13" fmla="*/ 0 60000 65536"/>
                <a:gd name="T14" fmla="*/ 0 60000 65536"/>
                <a:gd name="T15" fmla="*/ 0 60000 65536"/>
                <a:gd name="T16" fmla="*/ 0 60000 65536"/>
                <a:gd name="T17" fmla="*/ 0 60000 65536"/>
                <a:gd name="T18" fmla="*/ 0 w 44"/>
                <a:gd name="T19" fmla="*/ 0 h 10"/>
                <a:gd name="T20" fmla="*/ 44 w 4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4" h="10">
                  <a:moveTo>
                    <a:pt x="0" y="10"/>
                  </a:moveTo>
                  <a:lnTo>
                    <a:pt x="44" y="10"/>
                  </a:lnTo>
                  <a:lnTo>
                    <a:pt x="44" y="0"/>
                  </a:lnTo>
                  <a:lnTo>
                    <a:pt x="4" y="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grpSp>
    </p:spTree>
    <p:extLst>
      <p:ext uri="{BB962C8B-B14F-4D97-AF65-F5344CB8AC3E}">
        <p14:creationId xmlns:p14="http://schemas.microsoft.com/office/powerpoint/2010/main" val="264158658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z="3400" smtClean="0"/>
              <a:t>Pattern of injecting</a:t>
            </a:r>
          </a:p>
        </p:txBody>
      </p:sp>
      <p:pic>
        <p:nvPicPr>
          <p:cNvPr id="99331"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33400" y="2057400"/>
            <a:ext cx="8001000" cy="2881313"/>
          </a:xfrm>
          <a:noFill/>
        </p:spPr>
      </p:pic>
      <p:sp>
        <p:nvSpPr>
          <p:cNvPr id="993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4CC18D8-6B87-41AD-9DF1-8BD513F881BF}" type="slidenum">
              <a:rPr lang="en-US" smtClean="0">
                <a:solidFill>
                  <a:srgbClr val="000000"/>
                </a:solidFill>
                <a:latin typeface="Arial Black" pitchFamily="34" charset="0"/>
              </a:rPr>
              <a:pPr/>
              <a:t>102</a:t>
            </a:fld>
            <a:endParaRPr lang="en-US" smtClean="0">
              <a:solidFill>
                <a:srgbClr val="000000"/>
              </a:solidFill>
              <a:latin typeface="Arial Black" pitchFamily="34" charset="0"/>
            </a:endParaRPr>
          </a:p>
        </p:txBody>
      </p:sp>
      <p:sp>
        <p:nvSpPr>
          <p:cNvPr id="99333" name="Line 5"/>
          <p:cNvSpPr>
            <a:spLocks noChangeShapeType="1"/>
          </p:cNvSpPr>
          <p:nvPr/>
        </p:nvSpPr>
        <p:spPr bwMode="auto">
          <a:xfrm>
            <a:off x="3733800" y="3124200"/>
            <a:ext cx="10668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sp>
        <p:nvSpPr>
          <p:cNvPr id="99334" name="Line 6"/>
          <p:cNvSpPr>
            <a:spLocks noChangeShapeType="1"/>
          </p:cNvSpPr>
          <p:nvPr/>
        </p:nvSpPr>
        <p:spPr bwMode="auto">
          <a:xfrm>
            <a:off x="3733800" y="4114800"/>
            <a:ext cx="10668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eaLnBrk="0" hangingPunct="0"/>
            <a:endParaRPr lang="en-US" smtClean="0">
              <a:solidFill>
                <a:srgbClr val="000000"/>
              </a:solidFill>
              <a:latin typeface="Arial" pitchFamily="34" charset="0"/>
            </a:endParaRPr>
          </a:p>
        </p:txBody>
      </p:sp>
    </p:spTree>
    <p:extLst>
      <p:ext uri="{BB962C8B-B14F-4D97-AF65-F5344CB8AC3E}">
        <p14:creationId xmlns:p14="http://schemas.microsoft.com/office/powerpoint/2010/main" val="359176114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3400" smtClean="0"/>
              <a:t>Scoring the ASSIST</a:t>
            </a:r>
          </a:p>
        </p:txBody>
      </p:sp>
      <p:sp>
        <p:nvSpPr>
          <p:cNvPr id="100355" name="Rectangle 3"/>
          <p:cNvSpPr>
            <a:spLocks noGrp="1" noChangeArrowheads="1"/>
          </p:cNvSpPr>
          <p:nvPr>
            <p:ph type="body" sz="half" idx="1"/>
          </p:nvPr>
        </p:nvSpPr>
        <p:spPr>
          <a:xfrm>
            <a:off x="609600" y="1600200"/>
            <a:ext cx="7847013" cy="1447800"/>
          </a:xfrm>
        </p:spPr>
        <p:txBody>
          <a:bodyPr/>
          <a:lstStyle/>
          <a:p>
            <a:pPr eaLnBrk="1" hangingPunct="1">
              <a:lnSpc>
                <a:spcPct val="90000"/>
              </a:lnSpc>
              <a:spcBef>
                <a:spcPct val="40000"/>
              </a:spcBef>
            </a:pPr>
            <a:r>
              <a:rPr lang="en-AU" sz="2400" smtClean="0"/>
              <a:t>For each substance (labelled a. to j.), add up the scores received for questions 2 through 7 inclusive.  </a:t>
            </a:r>
            <a:r>
              <a:rPr lang="en-AU" sz="2400" i="1" smtClean="0"/>
              <a:t>Do not include the results from either Q1 or Q8 in this score.</a:t>
            </a:r>
            <a:r>
              <a:rPr lang="en-AU" sz="2400" smtClean="0"/>
              <a:t> </a:t>
            </a:r>
          </a:p>
          <a:p>
            <a:pPr eaLnBrk="1" hangingPunct="1">
              <a:lnSpc>
                <a:spcPct val="90000"/>
              </a:lnSpc>
              <a:spcBef>
                <a:spcPct val="40000"/>
              </a:spcBef>
              <a:buFont typeface="Wingdings" pitchFamily="2" charset="2"/>
              <a:buNone/>
            </a:pPr>
            <a:r>
              <a:rPr lang="en-US" sz="2400" smtClean="0"/>
              <a:t/>
            </a:r>
            <a:br>
              <a:rPr lang="en-US" sz="2400" smtClean="0"/>
            </a:br>
            <a:endParaRPr lang="en-US" sz="1800" i="1" smtClean="0"/>
          </a:p>
        </p:txBody>
      </p:sp>
      <p:graphicFrame>
        <p:nvGraphicFramePr>
          <p:cNvPr id="153638" name="Group 38"/>
          <p:cNvGraphicFramePr>
            <a:graphicFrameLocks noGrp="1"/>
          </p:cNvGraphicFramePr>
          <p:nvPr>
            <p:ph sz="half" idx="2"/>
          </p:nvPr>
        </p:nvGraphicFramePr>
        <p:xfrm>
          <a:off x="990600" y="3124200"/>
          <a:ext cx="7146925" cy="2835275"/>
        </p:xfrm>
        <a:graphic>
          <a:graphicData uri="http://schemas.openxmlformats.org/drawingml/2006/table">
            <a:tbl>
              <a:tblPr/>
              <a:tblGrid>
                <a:gridCol w="1576388"/>
                <a:gridCol w="3744912"/>
                <a:gridCol w="1825625"/>
              </a:tblGrid>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Question 2c</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Weekly</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Score = 4</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Question 3c</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Once or twice</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Score = 3</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Question 4c</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Monthly</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Score = 5</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Question 5c</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Once or twice</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Score = 5</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Question 6c</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Yes, but not in the past 3 months</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Score = 3</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84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Question 7c</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No, never</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Score = 0</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223">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smtClean="0">
                          <a:ln>
                            <a:noFill/>
                          </a:ln>
                          <a:solidFill>
                            <a:srgbClr val="800000"/>
                          </a:solidFill>
                          <a:effectLst/>
                          <a:latin typeface="Arial" charset="0"/>
                        </a:rPr>
                        <a:t>Substance Specific Involvement Score for Cannabis</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smtClean="0">
                          <a:ln>
                            <a:noFill/>
                          </a:ln>
                          <a:solidFill>
                            <a:srgbClr val="800000"/>
                          </a:solidFill>
                          <a:effectLst/>
                          <a:latin typeface="Arial" charset="0"/>
                        </a:rPr>
                        <a:t>20</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038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55A40B3-DAAA-484B-8131-E8CED50C479F}" type="slidenum">
              <a:rPr lang="en-US" smtClean="0">
                <a:solidFill>
                  <a:srgbClr val="000000"/>
                </a:solidFill>
                <a:latin typeface="Arial Black" pitchFamily="34" charset="0"/>
              </a:rPr>
              <a:pPr/>
              <a:t>103</a:t>
            </a:fld>
            <a:endParaRPr lang="en-US" smtClean="0">
              <a:solidFill>
                <a:srgbClr val="000000"/>
              </a:solidFill>
              <a:latin typeface="Arial Black" pitchFamily="34" charset="0"/>
            </a:endParaRPr>
          </a:p>
        </p:txBody>
      </p:sp>
    </p:spTree>
    <p:extLst>
      <p:ext uri="{BB962C8B-B14F-4D97-AF65-F5344CB8AC3E}">
        <p14:creationId xmlns:p14="http://schemas.microsoft.com/office/powerpoint/2010/main" val="357186088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lnSpc>
                <a:spcPct val="80000"/>
              </a:lnSpc>
            </a:pPr>
            <a:r>
              <a:rPr lang="en-US" sz="3000" smtClean="0"/>
              <a:t>Guidelines for Assessing Risk Level Using the ASSIST</a:t>
            </a:r>
          </a:p>
        </p:txBody>
      </p:sp>
      <p:graphicFrame>
        <p:nvGraphicFramePr>
          <p:cNvPr id="155677" name="Group 29"/>
          <p:cNvGraphicFramePr>
            <a:graphicFrameLocks noGrp="1"/>
          </p:cNvGraphicFramePr>
          <p:nvPr>
            <p:ph type="tbl" idx="1"/>
          </p:nvPr>
        </p:nvGraphicFramePr>
        <p:xfrm>
          <a:off x="685800" y="1676400"/>
          <a:ext cx="7543800" cy="3063875"/>
        </p:xfrm>
        <a:graphic>
          <a:graphicData uri="http://schemas.openxmlformats.org/drawingml/2006/table">
            <a:tbl>
              <a:tblPr/>
              <a:tblGrid>
                <a:gridCol w="1524000"/>
                <a:gridCol w="2057400"/>
                <a:gridCol w="3962400"/>
              </a:tblGrid>
              <a:tr h="838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Rounded MT Bold" pitchFamily="34" charset="0"/>
                        </a:rPr>
                        <a:t>Alcohol</a:t>
                      </a:r>
                    </a:p>
                  </a:txBody>
                  <a:tcPr marT="45725" marB="45725" anchor="b"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Rounded MT Bold" pitchFamily="34" charset="0"/>
                        </a:rPr>
                        <a:t>All Other Substances</a:t>
                      </a:r>
                    </a:p>
                  </a:txBody>
                  <a:tcPr marT="45725" marB="4572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Rounded MT Bold" pitchFamily="34" charset="0"/>
                        </a:rPr>
                        <a:t>Risk Level</a:t>
                      </a:r>
                    </a:p>
                  </a:txBody>
                  <a:tcPr marT="45725" marB="45725" anchor="b"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8230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0-10</a:t>
                      </a:r>
                    </a:p>
                  </a:txBody>
                  <a:tcPr marT="45725" marB="45725"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0-3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Low Risk (Provide Education)</a:t>
                      </a:r>
                    </a:p>
                  </a:txBody>
                  <a:tcPr marT="45725" marB="45725"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11-26</a:t>
                      </a:r>
                    </a:p>
                  </a:txBody>
                  <a:tcPr marT="45725" marB="45725"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4-26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Moderate Risk (Brief Intervention)</a:t>
                      </a:r>
                    </a:p>
                  </a:txBody>
                  <a:tcPr marT="45725" marB="45725"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9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27+</a:t>
                      </a:r>
                    </a:p>
                  </a:txBody>
                  <a:tcPr marT="45725" marB="45725"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27+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0" i="0" u="none" strike="noStrike" cap="none" normalizeH="0" baseline="0" smtClean="0">
                          <a:ln>
                            <a:noFill/>
                          </a:ln>
                          <a:solidFill>
                            <a:schemeClr val="tx1"/>
                          </a:solidFill>
                          <a:effectLst/>
                          <a:latin typeface="Arial" charset="0"/>
                        </a:rPr>
                        <a:t>High Risk (BI + Referral)</a:t>
                      </a:r>
                    </a:p>
                  </a:txBody>
                  <a:tcPr marT="45725" marB="45725"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4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1C3D82A-1D76-469B-9034-E26E445A2FB9}" type="slidenum">
              <a:rPr lang="en-US" smtClean="0">
                <a:solidFill>
                  <a:srgbClr val="000000"/>
                </a:solidFill>
                <a:latin typeface="Arial Black" pitchFamily="34" charset="0"/>
              </a:rPr>
              <a:pPr/>
              <a:t>104</a:t>
            </a:fld>
            <a:endParaRPr lang="en-US" smtClean="0">
              <a:solidFill>
                <a:srgbClr val="000000"/>
              </a:solidFill>
              <a:latin typeface="Arial Black" pitchFamily="34" charset="0"/>
            </a:endParaRPr>
          </a:p>
        </p:txBody>
      </p:sp>
      <p:sp>
        <p:nvSpPr>
          <p:cNvPr id="101402" name="Text Box 25"/>
          <p:cNvSpPr txBox="1">
            <a:spLocks noChangeArrowheads="1"/>
          </p:cNvSpPr>
          <p:nvPr/>
        </p:nvSpPr>
        <p:spPr bwMode="auto">
          <a:xfrm>
            <a:off x="609600" y="4876800"/>
            <a:ext cx="7559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rPr>
              <a:t>Note:  Be careful!  Don’t blindly interpret the score. A patient can score in the “Moderate Risk” range because of past use (i.e., answered “Yes, but not in the past 3 months” for questions 6 &amp; 7), and may not be currently using.</a:t>
            </a:r>
          </a:p>
        </p:txBody>
      </p:sp>
    </p:spTree>
    <p:extLst>
      <p:ext uri="{BB962C8B-B14F-4D97-AF65-F5344CB8AC3E}">
        <p14:creationId xmlns:p14="http://schemas.microsoft.com/office/powerpoint/2010/main" val="2180346248"/>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lnSpc>
                <a:spcPct val="80000"/>
              </a:lnSpc>
            </a:pPr>
            <a:r>
              <a:rPr lang="en-US" sz="3000" smtClean="0"/>
              <a:t>Recording the Substance Specific Involvement Score</a:t>
            </a:r>
          </a:p>
        </p:txBody>
      </p:sp>
      <p:sp>
        <p:nvSpPr>
          <p:cNvPr id="1024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09789E-63D6-441C-8FE2-086FD862A6DD}" type="slidenum">
              <a:rPr lang="en-US" smtClean="0">
                <a:solidFill>
                  <a:srgbClr val="000000"/>
                </a:solidFill>
                <a:latin typeface="Arial Black" pitchFamily="34" charset="0"/>
              </a:rPr>
              <a:pPr/>
              <a:t>105</a:t>
            </a:fld>
            <a:endParaRPr lang="en-US" smtClean="0">
              <a:solidFill>
                <a:srgbClr val="000000"/>
              </a:solidFill>
              <a:latin typeface="Arial Black" pitchFamily="34" charset="0"/>
            </a:endParaRPr>
          </a:p>
        </p:txBody>
      </p:sp>
      <p:sp>
        <p:nvSpPr>
          <p:cNvPr id="102404" name="Text Box 4"/>
          <p:cNvSpPr txBox="1">
            <a:spLocks noChangeArrowheads="1"/>
          </p:cNvSpPr>
          <p:nvPr/>
        </p:nvSpPr>
        <p:spPr bwMode="auto">
          <a:xfrm>
            <a:off x="1371600" y="6445250"/>
            <a:ext cx="6199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smtClean="0">
                <a:solidFill>
                  <a:srgbClr val="000000"/>
                </a:solidFill>
              </a:rPr>
              <a:t>* further assessment and more intensive treatment may be needed</a:t>
            </a:r>
          </a:p>
        </p:txBody>
      </p:sp>
      <p:pic>
        <p:nvPicPr>
          <p:cNvPr id="1024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346200"/>
            <a:ext cx="88392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3" name="Text Box 7"/>
          <p:cNvSpPr txBox="1">
            <a:spLocks noChangeArrowheads="1"/>
          </p:cNvSpPr>
          <p:nvPr/>
        </p:nvSpPr>
        <p:spPr bwMode="auto">
          <a:xfrm>
            <a:off x="2438400" y="32988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10</a:t>
            </a:r>
          </a:p>
        </p:txBody>
      </p:sp>
      <p:sp>
        <p:nvSpPr>
          <p:cNvPr id="157704" name="Text Box 8"/>
          <p:cNvSpPr txBox="1">
            <a:spLocks noChangeArrowheads="1"/>
          </p:cNvSpPr>
          <p:nvPr/>
        </p:nvSpPr>
        <p:spPr bwMode="auto">
          <a:xfrm>
            <a:off x="2438400" y="29718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27</a:t>
            </a:r>
          </a:p>
        </p:txBody>
      </p:sp>
      <p:sp>
        <p:nvSpPr>
          <p:cNvPr id="157705" name="Text Box 9"/>
          <p:cNvSpPr txBox="1">
            <a:spLocks noChangeArrowheads="1"/>
          </p:cNvSpPr>
          <p:nvPr/>
        </p:nvSpPr>
        <p:spPr bwMode="auto">
          <a:xfrm>
            <a:off x="2438400" y="36242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6</a:t>
            </a:r>
          </a:p>
        </p:txBody>
      </p:sp>
      <p:sp>
        <p:nvSpPr>
          <p:cNvPr id="157706" name="Text Box 10"/>
          <p:cNvSpPr txBox="1">
            <a:spLocks noChangeArrowheads="1"/>
          </p:cNvSpPr>
          <p:nvPr/>
        </p:nvSpPr>
        <p:spPr bwMode="auto">
          <a:xfrm>
            <a:off x="2438400" y="39497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0</a:t>
            </a:r>
          </a:p>
        </p:txBody>
      </p:sp>
      <p:sp>
        <p:nvSpPr>
          <p:cNvPr id="157707" name="Text Box 11"/>
          <p:cNvSpPr txBox="1">
            <a:spLocks noChangeArrowheads="1"/>
          </p:cNvSpPr>
          <p:nvPr/>
        </p:nvSpPr>
        <p:spPr bwMode="auto">
          <a:xfrm>
            <a:off x="2438400" y="427513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0</a:t>
            </a:r>
          </a:p>
        </p:txBody>
      </p:sp>
      <p:sp>
        <p:nvSpPr>
          <p:cNvPr id="157708" name="Text Box 12"/>
          <p:cNvSpPr txBox="1">
            <a:spLocks noChangeArrowheads="1"/>
          </p:cNvSpPr>
          <p:nvPr/>
        </p:nvSpPr>
        <p:spPr bwMode="auto">
          <a:xfrm>
            <a:off x="2438400" y="46005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0</a:t>
            </a:r>
          </a:p>
        </p:txBody>
      </p:sp>
      <p:sp>
        <p:nvSpPr>
          <p:cNvPr id="157709" name="Text Box 13"/>
          <p:cNvSpPr txBox="1">
            <a:spLocks noChangeArrowheads="1"/>
          </p:cNvSpPr>
          <p:nvPr/>
        </p:nvSpPr>
        <p:spPr bwMode="auto">
          <a:xfrm>
            <a:off x="2438400" y="492601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3</a:t>
            </a:r>
          </a:p>
        </p:txBody>
      </p:sp>
      <p:sp>
        <p:nvSpPr>
          <p:cNvPr id="157710" name="Text Box 14"/>
          <p:cNvSpPr txBox="1">
            <a:spLocks noChangeArrowheads="1"/>
          </p:cNvSpPr>
          <p:nvPr/>
        </p:nvSpPr>
        <p:spPr bwMode="auto">
          <a:xfrm>
            <a:off x="2438400" y="525145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0</a:t>
            </a:r>
          </a:p>
        </p:txBody>
      </p:sp>
      <p:sp>
        <p:nvSpPr>
          <p:cNvPr id="157711" name="Text Box 15"/>
          <p:cNvSpPr txBox="1">
            <a:spLocks noChangeArrowheads="1"/>
          </p:cNvSpPr>
          <p:nvPr/>
        </p:nvSpPr>
        <p:spPr bwMode="auto">
          <a:xfrm>
            <a:off x="2438400" y="5576888"/>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18</a:t>
            </a:r>
          </a:p>
        </p:txBody>
      </p:sp>
      <p:sp>
        <p:nvSpPr>
          <p:cNvPr id="157712" name="Text Box 16"/>
          <p:cNvSpPr txBox="1">
            <a:spLocks noChangeArrowheads="1"/>
          </p:cNvSpPr>
          <p:nvPr/>
        </p:nvSpPr>
        <p:spPr bwMode="auto">
          <a:xfrm>
            <a:off x="2438400" y="59023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hangingPunct="0">
              <a:spcBef>
                <a:spcPct val="50000"/>
              </a:spcBef>
            </a:pPr>
            <a:r>
              <a:rPr lang="en-US" smtClean="0">
                <a:solidFill>
                  <a:srgbClr val="000000"/>
                </a:solidFill>
              </a:rPr>
              <a:t>0</a:t>
            </a:r>
          </a:p>
        </p:txBody>
      </p:sp>
    </p:spTree>
    <p:extLst>
      <p:ext uri="{BB962C8B-B14F-4D97-AF65-F5344CB8AC3E}">
        <p14:creationId xmlns:p14="http://schemas.microsoft.com/office/powerpoint/2010/main" val="1661144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4"/>
                                        </p:tgtEl>
                                        <p:attrNameLst>
                                          <p:attrName>style.visibility</p:attrName>
                                        </p:attrNameLst>
                                      </p:cBhvr>
                                      <p:to>
                                        <p:strVal val="visible"/>
                                      </p:to>
                                    </p:set>
                                    <p:animEffect transition="in" filter="dissolve">
                                      <p:cBhvr>
                                        <p:cTn id="7" dur="1000"/>
                                        <p:tgtEl>
                                          <p:spTgt spid="15770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7703"/>
                                        </p:tgtEl>
                                        <p:attrNameLst>
                                          <p:attrName>style.visibility</p:attrName>
                                        </p:attrNameLst>
                                      </p:cBhvr>
                                      <p:to>
                                        <p:strVal val="visible"/>
                                      </p:to>
                                    </p:set>
                                    <p:animEffect transition="in" filter="dissolve">
                                      <p:cBhvr>
                                        <p:cTn id="10" dur="1000"/>
                                        <p:tgtEl>
                                          <p:spTgt spid="15770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7705"/>
                                        </p:tgtEl>
                                        <p:attrNameLst>
                                          <p:attrName>style.visibility</p:attrName>
                                        </p:attrNameLst>
                                      </p:cBhvr>
                                      <p:to>
                                        <p:strVal val="visible"/>
                                      </p:to>
                                    </p:set>
                                    <p:animEffect transition="in" filter="dissolve">
                                      <p:cBhvr>
                                        <p:cTn id="13" dur="1000"/>
                                        <p:tgtEl>
                                          <p:spTgt spid="15770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7706"/>
                                        </p:tgtEl>
                                        <p:attrNameLst>
                                          <p:attrName>style.visibility</p:attrName>
                                        </p:attrNameLst>
                                      </p:cBhvr>
                                      <p:to>
                                        <p:strVal val="visible"/>
                                      </p:to>
                                    </p:set>
                                    <p:animEffect transition="in" filter="dissolve">
                                      <p:cBhvr>
                                        <p:cTn id="16" dur="1000"/>
                                        <p:tgtEl>
                                          <p:spTgt spid="15770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7707"/>
                                        </p:tgtEl>
                                        <p:attrNameLst>
                                          <p:attrName>style.visibility</p:attrName>
                                        </p:attrNameLst>
                                      </p:cBhvr>
                                      <p:to>
                                        <p:strVal val="visible"/>
                                      </p:to>
                                    </p:set>
                                    <p:animEffect transition="in" filter="dissolve">
                                      <p:cBhvr>
                                        <p:cTn id="19" dur="1000"/>
                                        <p:tgtEl>
                                          <p:spTgt spid="15770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7708"/>
                                        </p:tgtEl>
                                        <p:attrNameLst>
                                          <p:attrName>style.visibility</p:attrName>
                                        </p:attrNameLst>
                                      </p:cBhvr>
                                      <p:to>
                                        <p:strVal val="visible"/>
                                      </p:to>
                                    </p:set>
                                    <p:animEffect transition="in" filter="dissolve">
                                      <p:cBhvr>
                                        <p:cTn id="22" dur="1000"/>
                                        <p:tgtEl>
                                          <p:spTgt spid="15770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7709"/>
                                        </p:tgtEl>
                                        <p:attrNameLst>
                                          <p:attrName>style.visibility</p:attrName>
                                        </p:attrNameLst>
                                      </p:cBhvr>
                                      <p:to>
                                        <p:strVal val="visible"/>
                                      </p:to>
                                    </p:set>
                                    <p:animEffect transition="in" filter="dissolve">
                                      <p:cBhvr>
                                        <p:cTn id="25" dur="1000"/>
                                        <p:tgtEl>
                                          <p:spTgt spid="15770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7710"/>
                                        </p:tgtEl>
                                        <p:attrNameLst>
                                          <p:attrName>style.visibility</p:attrName>
                                        </p:attrNameLst>
                                      </p:cBhvr>
                                      <p:to>
                                        <p:strVal val="visible"/>
                                      </p:to>
                                    </p:set>
                                    <p:animEffect transition="in" filter="dissolve">
                                      <p:cBhvr>
                                        <p:cTn id="28" dur="1000"/>
                                        <p:tgtEl>
                                          <p:spTgt spid="1577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57711"/>
                                        </p:tgtEl>
                                        <p:attrNameLst>
                                          <p:attrName>style.visibility</p:attrName>
                                        </p:attrNameLst>
                                      </p:cBhvr>
                                      <p:to>
                                        <p:strVal val="visible"/>
                                      </p:to>
                                    </p:set>
                                    <p:animEffect transition="in" filter="dissolve">
                                      <p:cBhvr>
                                        <p:cTn id="31" dur="1000"/>
                                        <p:tgtEl>
                                          <p:spTgt spid="1577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7712"/>
                                        </p:tgtEl>
                                        <p:attrNameLst>
                                          <p:attrName>style.visibility</p:attrName>
                                        </p:attrNameLst>
                                      </p:cBhvr>
                                      <p:to>
                                        <p:strVal val="visible"/>
                                      </p:to>
                                    </p:set>
                                    <p:animEffect transition="in" filter="dissolve">
                                      <p:cBhvr>
                                        <p:cTn id="34" dur="1000"/>
                                        <p:tgtEl>
                                          <p:spTgt spid="157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p:bldP spid="157704" grpId="0"/>
      <p:bldP spid="157705" grpId="0"/>
      <p:bldP spid="157706" grpId="0"/>
      <p:bldP spid="157707" grpId="0"/>
      <p:bldP spid="157708" grpId="0"/>
      <p:bldP spid="157709" grpId="0"/>
      <p:bldP spid="157710" grpId="0"/>
      <p:bldP spid="157711" grpId="0"/>
      <p:bldP spid="157712"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6"/>
          <p:cNvSpPr>
            <a:spLocks noGrp="1" noChangeArrowheads="1"/>
          </p:cNvSpPr>
          <p:nvPr>
            <p:ph type="title"/>
          </p:nvPr>
        </p:nvSpPr>
        <p:spPr>
          <a:xfrm>
            <a:off x="304800" y="1752600"/>
            <a:ext cx="2090738" cy="1752600"/>
          </a:xfrm>
          <a:noFill/>
        </p:spPr>
        <p:txBody>
          <a:bodyPr/>
          <a:lstStyle/>
          <a:p>
            <a:pPr eaLnBrk="1" hangingPunct="1">
              <a:lnSpc>
                <a:spcPct val="80000"/>
              </a:lnSpc>
            </a:pPr>
            <a:r>
              <a:rPr lang="en-US" sz="3400" b="1" smtClean="0">
                <a:solidFill>
                  <a:schemeClr val="tx1"/>
                </a:solidFill>
              </a:rPr>
              <a:t>Patient </a:t>
            </a:r>
            <a:br>
              <a:rPr lang="en-US" sz="3400" b="1" smtClean="0">
                <a:solidFill>
                  <a:schemeClr val="tx1"/>
                </a:solidFill>
              </a:rPr>
            </a:br>
            <a:r>
              <a:rPr lang="en-US" sz="3400" b="1" smtClean="0">
                <a:solidFill>
                  <a:schemeClr val="tx1"/>
                </a:solidFill>
              </a:rPr>
              <a:t>feedback </a:t>
            </a:r>
            <a:br>
              <a:rPr lang="en-US" sz="3400" b="1" smtClean="0">
                <a:solidFill>
                  <a:schemeClr val="tx1"/>
                </a:solidFill>
              </a:rPr>
            </a:br>
            <a:r>
              <a:rPr lang="en-US" sz="3400" b="1" smtClean="0">
                <a:solidFill>
                  <a:schemeClr val="tx1"/>
                </a:solidFill>
              </a:rPr>
              <a:t>form</a:t>
            </a:r>
          </a:p>
        </p:txBody>
      </p:sp>
      <p:graphicFrame>
        <p:nvGraphicFramePr>
          <p:cNvPr id="103427" name="Object 2"/>
          <p:cNvGraphicFramePr>
            <a:graphicFrameLocks noGrp="1" noChangeAspect="1"/>
          </p:cNvGraphicFramePr>
          <p:nvPr>
            <p:ph idx="1"/>
          </p:nvPr>
        </p:nvGraphicFramePr>
        <p:xfrm>
          <a:off x="3411538" y="0"/>
          <a:ext cx="4833937" cy="6858000"/>
        </p:xfrm>
        <a:graphic>
          <a:graphicData uri="http://schemas.openxmlformats.org/presentationml/2006/ole">
            <mc:AlternateContent xmlns:mc="http://schemas.openxmlformats.org/markup-compatibility/2006">
              <mc:Choice xmlns:v="urn:schemas-microsoft-com:vml" Requires="v">
                <p:oleObj spid="_x0000_s2070" name="Document" r:id="rId5" imgW="5639551" imgH="7999202" progId="Word.Document.8">
                  <p:embed/>
                </p:oleObj>
              </mc:Choice>
              <mc:Fallback>
                <p:oleObj name="Document" r:id="rId5" imgW="5639551" imgH="799920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1538" y="0"/>
                        <a:ext cx="4833937"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306BB23-F14A-4338-90EE-83082F725B0F}" type="slidenum">
              <a:rPr lang="en-US" smtClean="0">
                <a:solidFill>
                  <a:srgbClr val="000000"/>
                </a:solidFill>
                <a:latin typeface="Arial Black" pitchFamily="34" charset="0"/>
              </a:rPr>
              <a:pPr/>
              <a:t>106</a:t>
            </a:fld>
            <a:endParaRPr lang="en-US" smtClean="0">
              <a:solidFill>
                <a:srgbClr val="000000"/>
              </a:solidFill>
              <a:latin typeface="Arial Black" pitchFamily="34" charset="0"/>
            </a:endParaRPr>
          </a:p>
        </p:txBody>
      </p:sp>
      <p:sp>
        <p:nvSpPr>
          <p:cNvPr id="103429" name="Text Box 3"/>
          <p:cNvSpPr txBox="1">
            <a:spLocks noChangeArrowheads="1"/>
          </p:cNvSpPr>
          <p:nvPr/>
        </p:nvSpPr>
        <p:spPr bwMode="auto">
          <a:xfrm>
            <a:off x="19653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AU" smtClean="0">
              <a:solidFill>
                <a:srgbClr val="000000"/>
              </a:solidFill>
            </a:endParaRPr>
          </a:p>
        </p:txBody>
      </p:sp>
      <p:sp>
        <p:nvSpPr>
          <p:cNvPr id="103430" name="Text Box 5"/>
          <p:cNvSpPr txBox="1">
            <a:spLocks noChangeArrowheads="1"/>
          </p:cNvSpPr>
          <p:nvPr/>
        </p:nvSpPr>
        <p:spPr bwMode="auto">
          <a:xfrm>
            <a:off x="0" y="304800"/>
            <a:ext cx="784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endParaRPr lang="en-AU" smtClean="0">
              <a:solidFill>
                <a:srgbClr val="000000"/>
              </a:solidFill>
            </a:endParaRPr>
          </a:p>
        </p:txBody>
      </p:sp>
    </p:spTree>
    <p:extLst>
      <p:ext uri="{BB962C8B-B14F-4D97-AF65-F5344CB8AC3E}">
        <p14:creationId xmlns:p14="http://schemas.microsoft.com/office/powerpoint/2010/main" val="1764611253"/>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a:xfrm>
            <a:off x="912054" y="304800"/>
            <a:ext cx="7315200" cy="970570"/>
          </a:xfrm>
        </p:spPr>
        <p:txBody>
          <a:bodyPr/>
          <a:lstStyle/>
          <a:p>
            <a:pPr algn="ctr" fontAlgn="auto">
              <a:spcAft>
                <a:spcPts val="0"/>
              </a:spcAft>
              <a:defRPr/>
            </a:pPr>
            <a:r>
              <a:rPr sz="4400" smtClean="0">
                <a:solidFill>
                  <a:schemeClr val="tx2"/>
                </a:solidFill>
              </a:rPr>
              <a:t>SBI Decision Tree</a:t>
            </a:r>
            <a:endParaRPr sz="4400" i="1" smtClean="0">
              <a:solidFill>
                <a:schemeClr val="tx2"/>
              </a:solidFill>
            </a:endParaRPr>
          </a:p>
        </p:txBody>
      </p:sp>
      <p:sp>
        <p:nvSpPr>
          <p:cNvPr id="64514" name="Rectangle 57"/>
          <p:cNvSpPr>
            <a:spLocks noChangeArrowheads="1"/>
          </p:cNvSpPr>
          <p:nvPr/>
        </p:nvSpPr>
        <p:spPr bwMode="auto">
          <a:xfrm>
            <a:off x="227013" y="598488"/>
            <a:ext cx="9144000" cy="0"/>
          </a:xfrm>
          <a:prstGeom prst="rect">
            <a:avLst/>
          </a:prstGeom>
          <a:noFill/>
          <a:ln w="9525">
            <a:noFill/>
            <a:miter lim="800000"/>
            <a:headEnd/>
            <a:tailEnd/>
          </a:ln>
        </p:spPr>
        <p:txBody>
          <a:bodyPr wrap="none" anchor="ctr">
            <a:spAutoFit/>
          </a:bodyPr>
          <a:lstStyle/>
          <a:p>
            <a:endParaRPr lang="en-US">
              <a:solidFill>
                <a:prstClr val="white"/>
              </a:solidFill>
            </a:endParaRPr>
          </a:p>
        </p:txBody>
      </p:sp>
      <p:grpSp>
        <p:nvGrpSpPr>
          <p:cNvPr id="64515" name="Group 27"/>
          <p:cNvGrpSpPr>
            <a:grpSpLocks noChangeAspect="1"/>
          </p:cNvGrpSpPr>
          <p:nvPr/>
        </p:nvGrpSpPr>
        <p:grpSpPr bwMode="auto">
          <a:xfrm>
            <a:off x="1063625" y="2066925"/>
            <a:ext cx="7088188" cy="4791075"/>
            <a:chOff x="1080" y="3060"/>
            <a:chExt cx="13981" cy="8572"/>
          </a:xfrm>
        </p:grpSpPr>
        <p:sp>
          <p:nvSpPr>
            <p:cNvPr id="14366" name="AutoShape 32"/>
            <p:cNvSpPr>
              <a:spLocks noChangeArrowheads="1"/>
            </p:cNvSpPr>
            <p:nvPr/>
          </p:nvSpPr>
          <p:spPr bwMode="auto">
            <a:xfrm>
              <a:off x="7371" y="10800"/>
              <a:ext cx="1262" cy="832"/>
            </a:xfrm>
            <a:prstGeom prst="downArrow">
              <a:avLst>
                <a:gd name="adj1" fmla="val 50000"/>
                <a:gd name="adj2" fmla="val 25000"/>
              </a:avLst>
            </a:prstGeom>
            <a:solidFill>
              <a:schemeClr val="accent1">
                <a:lumMod val="40000"/>
                <a:lumOff val="60000"/>
              </a:schemeClr>
            </a:solidFill>
            <a:ln w="9525">
              <a:noFill/>
              <a:miter lim="800000"/>
              <a:headEnd/>
              <a:tailEnd/>
            </a:ln>
          </p:spPr>
          <p:txBody>
            <a:bodyPr/>
            <a:lstStyle/>
            <a:p>
              <a:pPr>
                <a:defRPr/>
              </a:pPr>
              <a:endParaRPr lang="en-US">
                <a:solidFill>
                  <a:prstClr val="white"/>
                </a:solidFill>
              </a:endParaRPr>
            </a:p>
          </p:txBody>
        </p:sp>
        <p:sp>
          <p:nvSpPr>
            <p:cNvPr id="14343" name="Text Box 55"/>
            <p:cNvSpPr txBox="1">
              <a:spLocks noChangeArrowheads="1"/>
            </p:cNvSpPr>
            <p:nvPr/>
          </p:nvSpPr>
          <p:spPr bwMode="auto">
            <a:xfrm>
              <a:off x="1619" y="3060"/>
              <a:ext cx="2521"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Alcohol:</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Women = 0 – 2</a:t>
              </a:r>
            </a:p>
            <a:p>
              <a:pPr algn="ctr">
                <a:defRPr/>
              </a:pPr>
              <a:r>
                <a:rPr lang="en-US" sz="1300" dirty="0">
                  <a:solidFill>
                    <a:prstClr val="white"/>
                  </a:solidFill>
                  <a:latin typeface="Calibri"/>
                  <a:cs typeface="Times New Roman" pitchFamily="18" charset="0"/>
                </a:rPr>
                <a:t>Men = 0 – 4</a:t>
              </a:r>
            </a:p>
          </p:txBody>
        </p:sp>
        <p:sp>
          <p:nvSpPr>
            <p:cNvPr id="14344" name="Text Box 54"/>
            <p:cNvSpPr txBox="1">
              <a:spLocks noChangeArrowheads="1"/>
            </p:cNvSpPr>
            <p:nvPr/>
          </p:nvSpPr>
          <p:spPr bwMode="auto">
            <a:xfrm>
              <a:off x="4681" y="3060"/>
              <a:ext cx="2518"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Alcohol:</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Women = 4+</a:t>
              </a:r>
            </a:p>
            <a:p>
              <a:pPr algn="ctr">
                <a:defRPr/>
              </a:pPr>
              <a:r>
                <a:rPr lang="en-US" sz="1300" dirty="0">
                  <a:solidFill>
                    <a:prstClr val="white"/>
                  </a:solidFill>
                  <a:latin typeface="Calibri"/>
                  <a:cs typeface="Times New Roman" pitchFamily="18" charset="0"/>
                </a:rPr>
                <a:t>Men = 5+</a:t>
              </a:r>
            </a:p>
          </p:txBody>
        </p:sp>
        <p:sp>
          <p:nvSpPr>
            <p:cNvPr id="14345" name="Text Box 53"/>
            <p:cNvSpPr txBox="1">
              <a:spLocks noChangeArrowheads="1"/>
            </p:cNvSpPr>
            <p:nvPr/>
          </p:nvSpPr>
          <p:spPr bwMode="auto">
            <a:xfrm>
              <a:off x="8460" y="3060"/>
              <a:ext cx="2521"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Other Drugs:</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Any Yes</a:t>
              </a:r>
            </a:p>
          </p:txBody>
        </p:sp>
        <p:sp>
          <p:nvSpPr>
            <p:cNvPr id="14346" name="Text Box 52"/>
            <p:cNvSpPr txBox="1">
              <a:spLocks noChangeArrowheads="1"/>
            </p:cNvSpPr>
            <p:nvPr/>
          </p:nvSpPr>
          <p:spPr bwMode="auto">
            <a:xfrm>
              <a:off x="11520" y="3060"/>
              <a:ext cx="2521"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Other Drugs:</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All </a:t>
              </a:r>
              <a:r>
                <a:rPr lang="en-US" sz="1300" dirty="0" err="1">
                  <a:solidFill>
                    <a:prstClr val="white"/>
                  </a:solidFill>
                  <a:latin typeface="Calibri"/>
                  <a:cs typeface="Times New Roman" pitchFamily="18" charset="0"/>
                </a:rPr>
                <a:t>Nos</a:t>
              </a:r>
              <a:endParaRPr lang="en-US" sz="1300" dirty="0">
                <a:solidFill>
                  <a:prstClr val="white"/>
                </a:solidFill>
                <a:latin typeface="Calibri"/>
                <a:cs typeface="Times New Roman" pitchFamily="18" charset="0"/>
              </a:endParaRPr>
            </a:p>
          </p:txBody>
        </p:sp>
        <p:sp>
          <p:nvSpPr>
            <p:cNvPr id="64523" name="AutoShape 51"/>
            <p:cNvSpPr>
              <a:spLocks noChangeArrowheads="1"/>
            </p:cNvSpPr>
            <p:nvPr/>
          </p:nvSpPr>
          <p:spPr bwMode="auto">
            <a:xfrm>
              <a:off x="234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64524" name="AutoShape 50"/>
            <p:cNvSpPr>
              <a:spLocks noChangeArrowheads="1"/>
            </p:cNvSpPr>
            <p:nvPr/>
          </p:nvSpPr>
          <p:spPr bwMode="auto">
            <a:xfrm>
              <a:off x="540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64525" name="AutoShape 49"/>
            <p:cNvSpPr>
              <a:spLocks noChangeArrowheads="1"/>
            </p:cNvSpPr>
            <p:nvPr/>
          </p:nvSpPr>
          <p:spPr bwMode="auto">
            <a:xfrm>
              <a:off x="918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64526" name="AutoShape 48"/>
            <p:cNvSpPr>
              <a:spLocks noChangeArrowheads="1"/>
            </p:cNvSpPr>
            <p:nvPr/>
          </p:nvSpPr>
          <p:spPr bwMode="auto">
            <a:xfrm>
              <a:off x="12060" y="432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14351" name="AutoShape 47"/>
            <p:cNvSpPr>
              <a:spLocks noChangeArrowheads="1"/>
            </p:cNvSpPr>
            <p:nvPr/>
          </p:nvSpPr>
          <p:spPr bwMode="auto">
            <a:xfrm>
              <a:off x="4499" y="5040"/>
              <a:ext cx="6842" cy="1261"/>
            </a:xfrm>
            <a:prstGeom prst="flowChartProcess">
              <a:avLst/>
            </a:prstGeom>
            <a:solidFill>
              <a:schemeClr val="bg2">
                <a:lumMod val="40000"/>
                <a:lumOff val="60000"/>
              </a:schemeClr>
            </a:solidFill>
            <a:ln w="9525">
              <a:solidFill>
                <a:srgbClr val="000000"/>
              </a:solidFill>
              <a:miter lim="800000"/>
              <a:headEnd/>
              <a:tailEnd/>
            </a:ln>
          </p:spPr>
          <p:txBody>
            <a:bodyPr/>
            <a:lstStyle/>
            <a:p>
              <a:pPr>
                <a:defRPr/>
              </a:pPr>
              <a:endParaRPr lang="en-US">
                <a:solidFill>
                  <a:prstClr val="white"/>
                </a:solidFill>
              </a:endParaRPr>
            </a:p>
          </p:txBody>
        </p:sp>
        <p:sp>
          <p:nvSpPr>
            <p:cNvPr id="14352" name="Text Box 46"/>
            <p:cNvSpPr txBox="1">
              <a:spLocks noChangeArrowheads="1"/>
            </p:cNvSpPr>
            <p:nvPr/>
          </p:nvSpPr>
          <p:spPr bwMode="auto">
            <a:xfrm>
              <a:off x="6568" y="5224"/>
              <a:ext cx="2521" cy="900"/>
            </a:xfrm>
            <a:prstGeom prst="rect">
              <a:avLst/>
            </a:prstGeom>
            <a:solidFill>
              <a:schemeClr val="bg2">
                <a:lumMod val="20000"/>
                <a:lumOff val="80000"/>
              </a:schemeClr>
            </a:solidFill>
            <a:ln w="28575">
              <a:solidFill>
                <a:schemeClr val="bg2">
                  <a:lumMod val="60000"/>
                  <a:lumOff val="40000"/>
                </a:schemeClr>
              </a:solidFill>
              <a:miter lim="800000"/>
              <a:headEnd/>
              <a:tailEnd/>
            </a:ln>
          </p:spPr>
          <p:txBody>
            <a:bodyPr/>
            <a:lstStyle/>
            <a:p>
              <a:pPr algn="ctr">
                <a:defRPr/>
              </a:pPr>
              <a:r>
                <a:rPr lang="en-US" sz="1500" b="1" dirty="0">
                  <a:solidFill>
                    <a:prstClr val="black"/>
                  </a:solidFill>
                  <a:latin typeface="Calibri"/>
                  <a:cs typeface="Times New Roman" pitchFamily="18" charset="0"/>
                </a:rPr>
                <a:t>Administer the </a:t>
              </a:r>
              <a:r>
                <a:rPr lang="en-US" sz="1500" b="1" dirty="0" smtClean="0">
                  <a:solidFill>
                    <a:prstClr val="black"/>
                  </a:solidFill>
                  <a:latin typeface="Calibri"/>
                  <a:cs typeface="Times New Roman" pitchFamily="18" charset="0"/>
                </a:rPr>
                <a:t>CRAFFT</a:t>
              </a:r>
              <a:endParaRPr lang="en-US" dirty="0">
                <a:solidFill>
                  <a:prstClr val="black"/>
                </a:solidFill>
                <a:latin typeface="Calibri"/>
                <a:cs typeface="Times New Roman" pitchFamily="18" charset="0"/>
              </a:endParaRPr>
            </a:p>
          </p:txBody>
        </p:sp>
        <p:sp>
          <p:nvSpPr>
            <p:cNvPr id="14354" name="Text Box 44"/>
            <p:cNvSpPr txBox="1">
              <a:spLocks noChangeArrowheads="1"/>
            </p:cNvSpPr>
            <p:nvPr/>
          </p:nvSpPr>
          <p:spPr bwMode="auto">
            <a:xfrm>
              <a:off x="1080" y="5034"/>
              <a:ext cx="3059" cy="1227"/>
            </a:xfrm>
            <a:prstGeom prst="rect">
              <a:avLst/>
            </a:prstGeom>
            <a:solidFill>
              <a:schemeClr val="tx1">
                <a:lumMod val="75000"/>
              </a:schemeClr>
            </a:solidFill>
            <a:ln w="9525">
              <a:solidFill>
                <a:srgbClr val="000000"/>
              </a:solidFill>
              <a:miter lim="800000"/>
              <a:headEnd/>
              <a:tailEnd/>
            </a:ln>
          </p:spPr>
          <p:txBody>
            <a:bodyPr/>
            <a:lstStyle/>
            <a:p>
              <a:pPr algn="ctr">
                <a:defRPr/>
              </a:pPr>
              <a:r>
                <a:rPr lang="en-US" sz="1500" b="1" dirty="0">
                  <a:solidFill>
                    <a:prstClr val="black"/>
                  </a:solidFill>
                  <a:latin typeface="Calibri"/>
                  <a:cs typeface="Times New Roman" pitchFamily="18" charset="0"/>
                </a:rPr>
                <a:t>Alcohol Screen Complete</a:t>
              </a:r>
              <a:endParaRPr lang="en-US" dirty="0">
                <a:solidFill>
                  <a:prstClr val="black"/>
                </a:solidFill>
                <a:latin typeface="Calibri"/>
                <a:cs typeface="Times New Roman" pitchFamily="18" charset="0"/>
              </a:endParaRPr>
            </a:p>
          </p:txBody>
        </p:sp>
        <p:sp>
          <p:nvSpPr>
            <p:cNvPr id="14355" name="Text Box 43"/>
            <p:cNvSpPr txBox="1">
              <a:spLocks noChangeArrowheads="1"/>
            </p:cNvSpPr>
            <p:nvPr/>
          </p:nvSpPr>
          <p:spPr bwMode="auto">
            <a:xfrm>
              <a:off x="11520" y="5034"/>
              <a:ext cx="3059" cy="1227"/>
            </a:xfrm>
            <a:prstGeom prst="rect">
              <a:avLst/>
            </a:prstGeom>
            <a:solidFill>
              <a:schemeClr val="tx1">
                <a:lumMod val="75000"/>
              </a:schemeClr>
            </a:solidFill>
            <a:ln w="9525">
              <a:solidFill>
                <a:srgbClr val="000000"/>
              </a:solidFill>
              <a:miter lim="800000"/>
              <a:headEnd/>
              <a:tailEnd/>
            </a:ln>
          </p:spPr>
          <p:txBody>
            <a:bodyPr/>
            <a:lstStyle/>
            <a:p>
              <a:pPr algn="ctr">
                <a:defRPr/>
              </a:pPr>
              <a:r>
                <a:rPr lang="en-US" sz="1500" b="1" dirty="0">
                  <a:solidFill>
                    <a:prstClr val="black"/>
                  </a:solidFill>
                  <a:latin typeface="Calibri"/>
                  <a:cs typeface="Times New Roman" pitchFamily="18" charset="0"/>
                </a:rPr>
                <a:t>Other Drug</a:t>
              </a:r>
              <a:endParaRPr lang="en-US" sz="900" dirty="0">
                <a:solidFill>
                  <a:prstClr val="black"/>
                </a:solidFill>
                <a:latin typeface="Calibri"/>
                <a:cs typeface="Times New Roman" pitchFamily="18" charset="0"/>
              </a:endParaRPr>
            </a:p>
            <a:p>
              <a:pPr algn="ctr">
                <a:defRPr/>
              </a:pPr>
              <a:r>
                <a:rPr lang="en-US" sz="1500" b="1" dirty="0">
                  <a:solidFill>
                    <a:prstClr val="black"/>
                  </a:solidFill>
                  <a:latin typeface="Calibri"/>
                  <a:cs typeface="Times New Roman" pitchFamily="18" charset="0"/>
                </a:rPr>
                <a:t>Screen Complete</a:t>
              </a:r>
              <a:endParaRPr lang="en-US" dirty="0">
                <a:solidFill>
                  <a:prstClr val="black"/>
                </a:solidFill>
                <a:latin typeface="Calibri"/>
                <a:cs typeface="Times New Roman" pitchFamily="18" charset="0"/>
              </a:endParaRPr>
            </a:p>
          </p:txBody>
        </p:sp>
        <p:sp>
          <p:nvSpPr>
            <p:cNvPr id="14356" name="AutoShape 42"/>
            <p:cNvSpPr>
              <a:spLocks noChangeArrowheads="1"/>
            </p:cNvSpPr>
            <p:nvPr/>
          </p:nvSpPr>
          <p:spPr bwMode="auto">
            <a:xfrm>
              <a:off x="7198" y="6301"/>
              <a:ext cx="1262" cy="540"/>
            </a:xfrm>
            <a:prstGeom prst="downArrow">
              <a:avLst>
                <a:gd name="adj1" fmla="val 50000"/>
                <a:gd name="adj2" fmla="val 25000"/>
              </a:avLst>
            </a:prstGeom>
            <a:solidFill>
              <a:schemeClr val="bg2">
                <a:lumMod val="40000"/>
                <a:lumOff val="60000"/>
              </a:schemeClr>
            </a:solidFill>
            <a:ln w="9525">
              <a:solidFill>
                <a:srgbClr val="000000"/>
              </a:solidFill>
              <a:miter lim="800000"/>
              <a:headEnd/>
              <a:tailEnd/>
            </a:ln>
          </p:spPr>
          <p:txBody>
            <a:bodyPr/>
            <a:lstStyle/>
            <a:p>
              <a:pPr>
                <a:defRPr/>
              </a:pPr>
              <a:endParaRPr lang="en-US">
                <a:solidFill>
                  <a:prstClr val="white"/>
                </a:solidFill>
              </a:endParaRPr>
            </a:p>
          </p:txBody>
        </p:sp>
        <p:sp>
          <p:nvSpPr>
            <p:cNvPr id="14357" name="Text Box 41"/>
            <p:cNvSpPr txBox="1">
              <a:spLocks noChangeArrowheads="1"/>
            </p:cNvSpPr>
            <p:nvPr/>
          </p:nvSpPr>
          <p:spPr bwMode="auto">
            <a:xfrm>
              <a:off x="1080" y="7019"/>
              <a:ext cx="3241"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Low/No Risk:</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Alcohol = 0 – 7</a:t>
              </a:r>
            </a:p>
            <a:p>
              <a:pPr algn="ctr">
                <a:defRPr/>
              </a:pPr>
              <a:r>
                <a:rPr lang="en-US" sz="1300" dirty="0">
                  <a:solidFill>
                    <a:prstClr val="white"/>
                  </a:solidFill>
                  <a:latin typeface="Calibri"/>
                  <a:cs typeface="Times New Roman" pitchFamily="18" charset="0"/>
                </a:rPr>
                <a:t>Other drugs = 0</a:t>
              </a:r>
            </a:p>
          </p:txBody>
        </p:sp>
        <p:sp>
          <p:nvSpPr>
            <p:cNvPr id="14358" name="Text Box 40"/>
            <p:cNvSpPr txBox="1">
              <a:spLocks noChangeArrowheads="1"/>
            </p:cNvSpPr>
            <p:nvPr/>
          </p:nvSpPr>
          <p:spPr bwMode="auto">
            <a:xfrm>
              <a:off x="4499" y="7019"/>
              <a:ext cx="3241"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At Risk:</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Alcohol = 8 – 15</a:t>
              </a:r>
            </a:p>
            <a:p>
              <a:pPr algn="ctr">
                <a:defRPr/>
              </a:pPr>
              <a:r>
                <a:rPr lang="en-US" sz="1300" dirty="0">
                  <a:solidFill>
                    <a:prstClr val="white"/>
                  </a:solidFill>
                  <a:latin typeface="Calibri"/>
                  <a:cs typeface="Times New Roman" pitchFamily="18" charset="0"/>
                </a:rPr>
                <a:t>Other drugs = 1 – 2</a:t>
              </a:r>
            </a:p>
          </p:txBody>
        </p:sp>
        <p:sp>
          <p:nvSpPr>
            <p:cNvPr id="14359" name="Text Box 39"/>
            <p:cNvSpPr txBox="1">
              <a:spLocks noChangeArrowheads="1"/>
            </p:cNvSpPr>
            <p:nvPr/>
          </p:nvSpPr>
          <p:spPr bwMode="auto">
            <a:xfrm>
              <a:off x="7978" y="7011"/>
              <a:ext cx="3238" cy="1270"/>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Mod/High Risk:</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Alcohol = 16 – 19</a:t>
              </a:r>
            </a:p>
            <a:p>
              <a:pPr algn="ctr">
                <a:defRPr/>
              </a:pPr>
              <a:r>
                <a:rPr lang="en-US" sz="1300" dirty="0">
                  <a:solidFill>
                    <a:prstClr val="white"/>
                  </a:solidFill>
                  <a:latin typeface="Calibri"/>
                  <a:cs typeface="Times New Roman" pitchFamily="18" charset="0"/>
                </a:rPr>
                <a:t>Other drugs = 3 – 5</a:t>
              </a:r>
            </a:p>
          </p:txBody>
        </p:sp>
        <p:sp>
          <p:nvSpPr>
            <p:cNvPr id="14360" name="Text Box 38"/>
            <p:cNvSpPr txBox="1">
              <a:spLocks noChangeArrowheads="1"/>
            </p:cNvSpPr>
            <p:nvPr/>
          </p:nvSpPr>
          <p:spPr bwMode="auto">
            <a:xfrm>
              <a:off x="11341" y="7019"/>
              <a:ext cx="3238" cy="1261"/>
            </a:xfrm>
            <a:prstGeom prst="rect">
              <a:avLst/>
            </a:prstGeom>
            <a:noFill/>
            <a:ln w="9525">
              <a:solidFill>
                <a:schemeClr val="tx1">
                  <a:lumMod val="85000"/>
                </a:schemeClr>
              </a:solidFill>
              <a:miter lim="800000"/>
              <a:headEnd/>
              <a:tailEnd/>
            </a:ln>
          </p:spPr>
          <p:txBody>
            <a:bodyPr/>
            <a:lstStyle/>
            <a:p>
              <a:pPr algn="ctr">
                <a:defRPr/>
              </a:pPr>
              <a:r>
                <a:rPr lang="en-US" sz="1300" b="1" dirty="0">
                  <a:solidFill>
                    <a:prstClr val="white"/>
                  </a:solidFill>
                  <a:latin typeface="Calibri"/>
                  <a:cs typeface="Times New Roman" pitchFamily="18" charset="0"/>
                </a:rPr>
                <a:t>High/Severe Risk:</a:t>
              </a:r>
              <a:endParaRPr lang="en-US" sz="1300" dirty="0">
                <a:solidFill>
                  <a:prstClr val="white"/>
                </a:solidFill>
                <a:latin typeface="Calibri"/>
                <a:cs typeface="Times New Roman" pitchFamily="18" charset="0"/>
              </a:endParaRPr>
            </a:p>
            <a:p>
              <a:pPr algn="ctr">
                <a:defRPr/>
              </a:pPr>
              <a:r>
                <a:rPr lang="en-US" sz="1300" dirty="0">
                  <a:solidFill>
                    <a:prstClr val="white"/>
                  </a:solidFill>
                  <a:latin typeface="Calibri"/>
                  <a:cs typeface="Times New Roman" pitchFamily="18" charset="0"/>
                </a:rPr>
                <a:t>Alcohol = 20 – 40</a:t>
              </a:r>
            </a:p>
            <a:p>
              <a:pPr algn="ctr">
                <a:defRPr/>
              </a:pPr>
              <a:r>
                <a:rPr lang="en-US" sz="1300" dirty="0">
                  <a:solidFill>
                    <a:prstClr val="white"/>
                  </a:solidFill>
                  <a:latin typeface="Calibri"/>
                  <a:cs typeface="Times New Roman" pitchFamily="18" charset="0"/>
                </a:rPr>
                <a:t>Other drugs = 6 – 10</a:t>
              </a:r>
            </a:p>
          </p:txBody>
        </p:sp>
        <p:sp>
          <p:nvSpPr>
            <p:cNvPr id="64537" name="AutoShape 37"/>
            <p:cNvSpPr>
              <a:spLocks noChangeArrowheads="1"/>
            </p:cNvSpPr>
            <p:nvPr/>
          </p:nvSpPr>
          <p:spPr bwMode="auto">
            <a:xfrm>
              <a:off x="198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64538" name="AutoShape 36"/>
            <p:cNvSpPr>
              <a:spLocks noChangeArrowheads="1"/>
            </p:cNvSpPr>
            <p:nvPr/>
          </p:nvSpPr>
          <p:spPr bwMode="auto">
            <a:xfrm>
              <a:off x="558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64539" name="AutoShape 35"/>
            <p:cNvSpPr>
              <a:spLocks noChangeArrowheads="1"/>
            </p:cNvSpPr>
            <p:nvPr/>
          </p:nvSpPr>
          <p:spPr bwMode="auto">
            <a:xfrm>
              <a:off x="882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64540" name="AutoShape 34"/>
            <p:cNvSpPr>
              <a:spLocks noChangeArrowheads="1"/>
            </p:cNvSpPr>
            <p:nvPr/>
          </p:nvSpPr>
          <p:spPr bwMode="auto">
            <a:xfrm>
              <a:off x="12240" y="8280"/>
              <a:ext cx="1260" cy="540"/>
            </a:xfrm>
            <a:prstGeom prst="downArrow">
              <a:avLst>
                <a:gd name="adj1" fmla="val 50000"/>
                <a:gd name="adj2" fmla="val 25000"/>
              </a:avLst>
            </a:prstGeom>
            <a:solidFill>
              <a:schemeClr val="tx2"/>
            </a:solidFill>
            <a:ln w="9525">
              <a:noFill/>
              <a:miter lim="800000"/>
              <a:headEnd/>
              <a:tailEnd/>
            </a:ln>
          </p:spPr>
          <p:txBody>
            <a:bodyPr/>
            <a:lstStyle/>
            <a:p>
              <a:endParaRPr lang="en-US">
                <a:solidFill>
                  <a:prstClr val="white"/>
                </a:solidFill>
              </a:endParaRPr>
            </a:p>
          </p:txBody>
        </p:sp>
        <p:sp>
          <p:nvSpPr>
            <p:cNvPr id="14365" name="AutoShape 33"/>
            <p:cNvSpPr>
              <a:spLocks noChangeArrowheads="1"/>
            </p:cNvSpPr>
            <p:nvPr/>
          </p:nvSpPr>
          <p:spPr bwMode="auto">
            <a:xfrm>
              <a:off x="1080" y="8999"/>
              <a:ext cx="13981" cy="2071"/>
            </a:xfrm>
            <a:prstGeom prst="flowChartProcess">
              <a:avLst/>
            </a:prstGeom>
            <a:solidFill>
              <a:schemeClr val="accent1">
                <a:lumMod val="60000"/>
                <a:lumOff val="40000"/>
              </a:schemeClr>
            </a:solidFill>
            <a:ln w="9525">
              <a:solidFill>
                <a:schemeClr val="tx1"/>
              </a:solidFill>
              <a:miter lim="800000"/>
              <a:headEnd/>
              <a:tailEnd/>
            </a:ln>
          </p:spPr>
          <p:txBody>
            <a:bodyPr/>
            <a:lstStyle/>
            <a:p>
              <a:pPr>
                <a:defRPr/>
              </a:pPr>
              <a:endParaRPr lang="en-US">
                <a:solidFill>
                  <a:prstClr val="white"/>
                </a:solidFill>
              </a:endParaRPr>
            </a:p>
          </p:txBody>
        </p:sp>
        <p:sp>
          <p:nvSpPr>
            <p:cNvPr id="14367" name="Text Box 31"/>
            <p:cNvSpPr txBox="1">
              <a:spLocks noChangeArrowheads="1"/>
            </p:cNvSpPr>
            <p:nvPr/>
          </p:nvSpPr>
          <p:spPr bwMode="auto">
            <a:xfrm>
              <a:off x="1258" y="9181"/>
              <a:ext cx="2881"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prstClr val="black"/>
                  </a:solidFill>
                  <a:latin typeface="Calibri"/>
                  <a:cs typeface="Times New Roman" pitchFamily="18" charset="0"/>
                </a:rPr>
                <a:t>Reinforce behavior; </a:t>
              </a:r>
              <a:endParaRPr lang="en-US" sz="1300" dirty="0">
                <a:solidFill>
                  <a:prstClr val="black"/>
                </a:solidFill>
                <a:latin typeface="Calibri"/>
                <a:cs typeface="Times New Roman" pitchFamily="18" charset="0"/>
              </a:endParaRPr>
            </a:p>
            <a:p>
              <a:pPr algn="ctr">
                <a:defRPr/>
              </a:pPr>
              <a:r>
                <a:rPr lang="en-US" sz="1300" b="1" dirty="0">
                  <a:solidFill>
                    <a:prstClr val="black"/>
                  </a:solidFill>
                  <a:latin typeface="Calibri"/>
                  <a:cs typeface="Times New Roman" pitchFamily="18" charset="0"/>
                </a:rPr>
                <a:t>Monitor</a:t>
              </a:r>
              <a:endParaRPr lang="en-US" sz="1300" dirty="0">
                <a:solidFill>
                  <a:prstClr val="black"/>
                </a:solidFill>
                <a:latin typeface="Calibri"/>
                <a:cs typeface="Times New Roman" pitchFamily="18" charset="0"/>
              </a:endParaRPr>
            </a:p>
          </p:txBody>
        </p:sp>
        <p:sp>
          <p:nvSpPr>
            <p:cNvPr id="14368" name="Text Box 30"/>
            <p:cNvSpPr txBox="1">
              <a:spLocks noChangeArrowheads="1"/>
            </p:cNvSpPr>
            <p:nvPr/>
          </p:nvSpPr>
          <p:spPr bwMode="auto">
            <a:xfrm>
              <a:off x="4681" y="9181"/>
              <a:ext cx="2878"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prstClr val="black"/>
                  </a:solidFill>
                  <a:latin typeface="Calibri"/>
                  <a:cs typeface="Times New Roman" pitchFamily="18" charset="0"/>
                </a:rPr>
                <a:t>Brief Intervention </a:t>
              </a:r>
              <a:endParaRPr lang="en-US" sz="1300" dirty="0">
                <a:solidFill>
                  <a:prstClr val="black"/>
                </a:solidFill>
                <a:latin typeface="Calibri"/>
                <a:cs typeface="Times New Roman" pitchFamily="18" charset="0"/>
              </a:endParaRPr>
            </a:p>
            <a:p>
              <a:pPr algn="ctr">
                <a:defRPr/>
              </a:pPr>
              <a:r>
                <a:rPr lang="en-US" sz="1300" b="1" i="1" dirty="0">
                  <a:solidFill>
                    <a:prstClr val="black"/>
                  </a:solidFill>
                  <a:latin typeface="Calibri"/>
                  <a:cs typeface="Times New Roman" pitchFamily="18" charset="0"/>
                </a:rPr>
                <a:t>Goal</a:t>
              </a:r>
              <a:r>
                <a:rPr lang="en-US" sz="1300" b="1" dirty="0">
                  <a:solidFill>
                    <a:prstClr val="black"/>
                  </a:solidFill>
                  <a:latin typeface="Calibri"/>
                  <a:cs typeface="Times New Roman" pitchFamily="18" charset="0"/>
                </a:rPr>
                <a:t>: </a:t>
              </a:r>
              <a:r>
                <a:rPr lang="en-US" sz="1300" dirty="0">
                  <a:solidFill>
                    <a:prstClr val="black"/>
                  </a:solidFill>
                  <a:latin typeface="Calibri"/>
                  <a:cs typeface="Times New Roman" pitchFamily="18" charset="0"/>
                </a:rPr>
                <a:t>Lower Risk; Reduce use to acceptable levels</a:t>
              </a:r>
            </a:p>
          </p:txBody>
        </p:sp>
        <p:sp>
          <p:nvSpPr>
            <p:cNvPr id="14369" name="Text Box 29"/>
            <p:cNvSpPr txBox="1">
              <a:spLocks noChangeArrowheads="1"/>
            </p:cNvSpPr>
            <p:nvPr/>
          </p:nvSpPr>
          <p:spPr bwMode="auto">
            <a:xfrm>
              <a:off x="8100" y="9181"/>
              <a:ext cx="3203"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prstClr val="black"/>
                  </a:solidFill>
                  <a:latin typeface="Calibri"/>
                  <a:cs typeface="Times New Roman" pitchFamily="18" charset="0"/>
                </a:rPr>
                <a:t>BI/Referral to </a:t>
              </a:r>
              <a:r>
                <a:rPr lang="en-US" sz="1300" b="1" dirty="0" err="1">
                  <a:solidFill>
                    <a:prstClr val="black"/>
                  </a:solidFill>
                  <a:latin typeface="Calibri"/>
                  <a:cs typeface="Times New Roman" pitchFamily="18" charset="0"/>
                </a:rPr>
                <a:t>tx</a:t>
              </a:r>
              <a:r>
                <a:rPr lang="en-US" sz="1300" b="1" dirty="0">
                  <a:solidFill>
                    <a:prstClr val="black"/>
                  </a:solidFill>
                  <a:latin typeface="Calibri"/>
                  <a:cs typeface="Times New Roman" pitchFamily="18" charset="0"/>
                </a:rPr>
                <a:t>/BT</a:t>
              </a:r>
              <a:endParaRPr lang="en-US" sz="1300" dirty="0">
                <a:solidFill>
                  <a:prstClr val="black"/>
                </a:solidFill>
                <a:latin typeface="Calibri"/>
                <a:cs typeface="Times New Roman" pitchFamily="18" charset="0"/>
              </a:endParaRPr>
            </a:p>
            <a:p>
              <a:pPr algn="ctr">
                <a:defRPr/>
              </a:pPr>
              <a:r>
                <a:rPr lang="en-US" sz="1300" b="1" i="1" dirty="0">
                  <a:solidFill>
                    <a:prstClr val="black"/>
                  </a:solidFill>
                  <a:latin typeface="Calibri"/>
                  <a:cs typeface="Times New Roman" pitchFamily="18" charset="0"/>
                </a:rPr>
                <a:t>Goal</a:t>
              </a:r>
              <a:r>
                <a:rPr lang="en-US" sz="1300" b="1" dirty="0">
                  <a:solidFill>
                    <a:prstClr val="black"/>
                  </a:solidFill>
                  <a:latin typeface="Calibri"/>
                  <a:cs typeface="Times New Roman" pitchFamily="18" charset="0"/>
                </a:rPr>
                <a:t>: </a:t>
              </a:r>
              <a:r>
                <a:rPr lang="en-US" sz="1300" dirty="0">
                  <a:solidFill>
                    <a:prstClr val="black"/>
                  </a:solidFill>
                  <a:latin typeface="Calibri"/>
                  <a:cs typeface="Times New Roman" pitchFamily="18" charset="0"/>
                </a:rPr>
                <a:t>Encourage pt. to accept a referral to </a:t>
              </a:r>
              <a:r>
                <a:rPr lang="en-US" sz="1300" dirty="0" err="1">
                  <a:solidFill>
                    <a:prstClr val="black"/>
                  </a:solidFill>
                  <a:latin typeface="Calibri"/>
                  <a:cs typeface="Times New Roman" pitchFamily="18" charset="0"/>
                </a:rPr>
                <a:t>tx</a:t>
              </a:r>
              <a:r>
                <a:rPr lang="en-US" sz="1300" dirty="0">
                  <a:solidFill>
                    <a:prstClr val="black"/>
                  </a:solidFill>
                  <a:latin typeface="Calibri"/>
                  <a:cs typeface="Times New Roman" pitchFamily="18" charset="0"/>
                </a:rPr>
                <a:t>, or engage in BT</a:t>
              </a:r>
            </a:p>
          </p:txBody>
        </p:sp>
        <p:sp>
          <p:nvSpPr>
            <p:cNvPr id="14370" name="Text Box 28"/>
            <p:cNvSpPr txBox="1">
              <a:spLocks noChangeArrowheads="1"/>
            </p:cNvSpPr>
            <p:nvPr/>
          </p:nvSpPr>
          <p:spPr bwMode="auto">
            <a:xfrm>
              <a:off x="11604" y="9181"/>
              <a:ext cx="3307" cy="1619"/>
            </a:xfrm>
            <a:prstGeom prst="rect">
              <a:avLst/>
            </a:prstGeom>
            <a:solidFill>
              <a:schemeClr val="accent1">
                <a:lumMod val="20000"/>
                <a:lumOff val="80000"/>
              </a:schemeClr>
            </a:solidFill>
            <a:ln w="28575">
              <a:solidFill>
                <a:schemeClr val="bg2">
                  <a:lumMod val="60000"/>
                  <a:lumOff val="40000"/>
                </a:schemeClr>
              </a:solidFill>
              <a:miter lim="800000"/>
              <a:headEnd/>
              <a:tailEnd/>
            </a:ln>
          </p:spPr>
          <p:txBody>
            <a:bodyPr/>
            <a:lstStyle/>
            <a:p>
              <a:pPr algn="ctr">
                <a:defRPr/>
              </a:pPr>
              <a:r>
                <a:rPr lang="en-US" sz="1300" b="1" dirty="0">
                  <a:solidFill>
                    <a:prstClr val="black"/>
                  </a:solidFill>
                  <a:latin typeface="Calibri"/>
                  <a:cs typeface="Times New Roman" pitchFamily="18" charset="0"/>
                </a:rPr>
                <a:t>Referral to </a:t>
              </a:r>
              <a:r>
                <a:rPr lang="en-US" sz="1300" b="1" dirty="0" err="1">
                  <a:solidFill>
                    <a:prstClr val="black"/>
                  </a:solidFill>
                  <a:latin typeface="Calibri"/>
                  <a:cs typeface="Times New Roman" pitchFamily="18" charset="0"/>
                </a:rPr>
                <a:t>tx</a:t>
              </a:r>
              <a:r>
                <a:rPr lang="en-US" sz="1300" b="1" dirty="0">
                  <a:solidFill>
                    <a:prstClr val="black"/>
                  </a:solidFill>
                  <a:latin typeface="Calibri"/>
                  <a:cs typeface="Times New Roman" pitchFamily="18" charset="0"/>
                </a:rPr>
                <a:t>.  </a:t>
              </a:r>
              <a:endParaRPr lang="en-US" sz="1300" dirty="0">
                <a:solidFill>
                  <a:prstClr val="black"/>
                </a:solidFill>
                <a:latin typeface="Calibri"/>
                <a:cs typeface="Times New Roman" pitchFamily="18" charset="0"/>
              </a:endParaRPr>
            </a:p>
            <a:p>
              <a:pPr algn="ctr">
                <a:defRPr/>
              </a:pPr>
              <a:r>
                <a:rPr lang="en-US" sz="1300" b="1" i="1" dirty="0">
                  <a:solidFill>
                    <a:prstClr val="black"/>
                  </a:solidFill>
                  <a:latin typeface="Calibri"/>
                  <a:cs typeface="Times New Roman" pitchFamily="18" charset="0"/>
                </a:rPr>
                <a:t>Goal</a:t>
              </a:r>
              <a:r>
                <a:rPr lang="en-US" sz="1300" b="1" dirty="0">
                  <a:solidFill>
                    <a:prstClr val="black"/>
                  </a:solidFill>
                  <a:latin typeface="Calibri"/>
                  <a:cs typeface="Times New Roman" pitchFamily="18" charset="0"/>
                </a:rPr>
                <a:t>: </a:t>
              </a:r>
              <a:r>
                <a:rPr lang="en-US" sz="1300" dirty="0">
                  <a:solidFill>
                    <a:prstClr val="black"/>
                  </a:solidFill>
                  <a:latin typeface="Calibri"/>
                  <a:cs typeface="Times New Roman" pitchFamily="18" charset="0"/>
                </a:rPr>
                <a:t>Encourage pt. to accept referral to </a:t>
              </a:r>
              <a:r>
                <a:rPr lang="en-US" sz="1300" dirty="0" err="1">
                  <a:solidFill>
                    <a:prstClr val="black"/>
                  </a:solidFill>
                  <a:latin typeface="Calibri"/>
                  <a:cs typeface="Times New Roman" pitchFamily="18" charset="0"/>
                </a:rPr>
                <a:t>tx</a:t>
              </a:r>
              <a:r>
                <a:rPr lang="en-US" sz="1300" dirty="0">
                  <a:solidFill>
                    <a:prstClr val="black"/>
                  </a:solidFill>
                  <a:latin typeface="Calibri"/>
                  <a:cs typeface="Times New Roman" pitchFamily="18" charset="0"/>
                </a:rPr>
                <a:t>, or engage in BT</a:t>
              </a:r>
            </a:p>
          </p:txBody>
        </p:sp>
      </p:grpSp>
      <p:sp>
        <p:nvSpPr>
          <p:cNvPr id="14341" name="Text Box 52"/>
          <p:cNvSpPr txBox="1">
            <a:spLocks noChangeArrowheads="1"/>
          </p:cNvSpPr>
          <p:nvPr/>
        </p:nvSpPr>
        <p:spPr bwMode="auto">
          <a:xfrm>
            <a:off x="3544888" y="1447800"/>
            <a:ext cx="2030412" cy="381000"/>
          </a:xfrm>
          <a:prstGeom prst="rect">
            <a:avLst/>
          </a:prstGeom>
          <a:solidFill>
            <a:schemeClr val="tx2"/>
          </a:solidFill>
          <a:ln w="9525">
            <a:solidFill>
              <a:srgbClr val="000000"/>
            </a:solidFill>
            <a:miter lim="800000"/>
            <a:headEnd/>
            <a:tailEnd/>
          </a:ln>
        </p:spPr>
        <p:txBody>
          <a:bodyPr/>
          <a:lstStyle/>
          <a:p>
            <a:pPr algn="ctr">
              <a:defRPr/>
            </a:pPr>
            <a:r>
              <a:rPr lang="en-US" sz="1600" b="1" dirty="0">
                <a:solidFill>
                  <a:prstClr val="black"/>
                </a:solidFill>
                <a:latin typeface="Calibri"/>
                <a:cs typeface="Times New Roman" pitchFamily="18" charset="0"/>
              </a:rPr>
              <a:t>Complete Pre-Screen</a:t>
            </a:r>
            <a:endParaRPr lang="en-US" sz="1600" dirty="0">
              <a:solidFill>
                <a:prstClr val="black"/>
              </a:solidFill>
              <a:latin typeface="Calibri"/>
              <a:cs typeface="Times New Roman" pitchFamily="18" charset="0"/>
            </a:endParaRPr>
          </a:p>
        </p:txBody>
      </p:sp>
      <p:sp>
        <p:nvSpPr>
          <p:cNvPr id="35" name="Oval 10"/>
          <p:cNvSpPr>
            <a:spLocks noChangeArrowheads="1"/>
          </p:cNvSpPr>
          <p:nvPr/>
        </p:nvSpPr>
        <p:spPr bwMode="auto">
          <a:xfrm>
            <a:off x="2614613" y="1828800"/>
            <a:ext cx="3832225" cy="2514600"/>
          </a:xfrm>
          <a:prstGeom prst="ellipse">
            <a:avLst/>
          </a:prstGeom>
          <a:noFill/>
          <a:ln w="76200">
            <a:solidFill>
              <a:srgbClr val="7030A0">
                <a:alpha val="59999"/>
              </a:srgbClr>
            </a:solidFill>
            <a:round/>
            <a:headEnd type="none" w="sm" len="sm"/>
            <a:tailEnd type="none" w="sm" len="sm"/>
          </a:ln>
        </p:spPr>
        <p:txBody>
          <a:bodyPr wrap="none" anchor="ctr"/>
          <a:lstStyle/>
          <a:p>
            <a:pPr algn="ctr"/>
            <a:endParaRPr lang="en-US" sz="4800" b="1">
              <a:solidFill>
                <a:srgbClr val="FFFFFF"/>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107</a:t>
            </a:fld>
            <a:endParaRPr lang="en-US">
              <a:solidFill>
                <a:srgbClr val="DBF5F9">
                  <a:shade val="90000"/>
                </a:srgbClr>
              </a:solidFill>
            </a:endParaRPr>
          </a:p>
        </p:txBody>
      </p:sp>
    </p:spTree>
    <p:extLst>
      <p:ext uri="{BB962C8B-B14F-4D97-AF65-F5344CB8AC3E}">
        <p14:creationId xmlns:p14="http://schemas.microsoft.com/office/powerpoint/2010/main" val="461727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a:xfrm>
            <a:off x="914400" y="2828544"/>
            <a:ext cx="7315200" cy="1362456"/>
          </a:xfrm>
        </p:spPr>
        <p:txBody>
          <a:bodyPr/>
          <a:lstStyle/>
          <a:p>
            <a:pPr algn="ctr"/>
            <a:r>
              <a:rPr lang="en-US" sz="4400" dirty="0" smtClean="0">
                <a:solidFill>
                  <a:schemeClr val="tx2"/>
                </a:solidFill>
              </a:rPr>
              <a:t>Conducting a Brief Intervention requires strong </a:t>
            </a:r>
            <a: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MOTIVATIONAL INTERVIEWING </a:t>
            </a:r>
            <a:r>
              <a:rPr lang="en-US" sz="4400" dirty="0" smtClean="0">
                <a:solidFill>
                  <a:schemeClr val="tx2"/>
                </a:solidFill>
              </a:rPr>
              <a:t>skills </a:t>
            </a:r>
            <a: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r>
            <a:b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endParaRPr lang="en-US" sz="4400"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108</a:t>
            </a:fld>
            <a:endParaRPr lang="en-US"/>
          </a:p>
        </p:txBody>
      </p:sp>
      <p:pic>
        <p:nvPicPr>
          <p:cNvPr id="4" name="Picture 1"/>
          <p:cNvPicPr>
            <a:picLocks noChangeAspect="1" noChangeArrowheads="1"/>
          </p:cNvPicPr>
          <p:nvPr/>
        </p:nvPicPr>
        <p:blipFill>
          <a:blip r:embed="rId3"/>
          <a:srcRect/>
          <a:stretch>
            <a:fillRect/>
          </a:stretch>
        </p:blipFill>
        <p:spPr bwMode="auto">
          <a:xfrm>
            <a:off x="2467337" y="3831220"/>
            <a:ext cx="3810000" cy="2533650"/>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2209490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7315200" cy="829056"/>
          </a:xfrm>
        </p:spPr>
        <p:txBody>
          <a:bodyPr/>
          <a:lstStyle/>
          <a:p>
            <a:pPr algn="ctr" fontAlgn="auto">
              <a:spcAft>
                <a:spcPts val="0"/>
              </a:spcAft>
              <a:defRPr/>
            </a:pPr>
            <a:r>
              <a:rPr sz="4000" dirty="0" smtClean="0">
                <a:solidFill>
                  <a:schemeClr val="tx2"/>
                </a:solidFill>
              </a:rPr>
              <a:t>Activity: Video Example (1)</a:t>
            </a:r>
            <a:endParaRPr sz="4000" dirty="0">
              <a:solidFill>
                <a:schemeClr val="tx2"/>
              </a:solidFill>
            </a:endParaRPr>
          </a:p>
        </p:txBody>
      </p:sp>
      <p:sp>
        <p:nvSpPr>
          <p:cNvPr id="107522" name="Content Placeholder 2"/>
          <p:cNvSpPr>
            <a:spLocks noGrp="1"/>
          </p:cNvSpPr>
          <p:nvPr>
            <p:ph type="body" idx="1"/>
          </p:nvPr>
        </p:nvSpPr>
        <p:spPr>
          <a:xfrm>
            <a:off x="919163" y="1676400"/>
            <a:ext cx="7315200" cy="1219200"/>
          </a:xfrm>
        </p:spPr>
        <p:txBody>
          <a:bodyPr/>
          <a:lstStyle/>
          <a:p>
            <a:r>
              <a:rPr lang="en-US" smtClean="0"/>
              <a:t>Young man is treated in the ER after a car accident. He had been drinking heavily before the accident. How does the doctor address drinking in this video?</a:t>
            </a:r>
          </a:p>
        </p:txBody>
      </p:sp>
      <p:pic>
        <p:nvPicPr>
          <p:cNvPr id="107526" name="Bad SBIRT.wmv">
            <a:hlinkClick r:id="" action="ppaction://media"/>
          </p:cNvPr>
          <p:cNvPicPr>
            <a:picLocks noRot="1" noChangeAspect="1" noChangeArrowheads="1"/>
          </p:cNvPicPr>
          <p:nvPr>
            <a:videoFile r:link="rId1"/>
          </p:nvPr>
        </p:nvPicPr>
        <p:blipFill>
          <a:blip r:embed="rId4"/>
          <a:srcRect/>
          <a:stretch>
            <a:fillRect/>
          </a:stretch>
        </p:blipFill>
        <p:spPr bwMode="auto">
          <a:xfrm>
            <a:off x="2057400" y="2819400"/>
            <a:ext cx="5181600" cy="3886200"/>
          </a:xfrm>
          <a:prstGeom prst="rect">
            <a:avLst/>
          </a:prstGeom>
          <a:noFill/>
        </p:spPr>
      </p:pic>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109</a:t>
            </a:fld>
            <a:endParaRPr lang="en-US"/>
          </a:p>
        </p:txBody>
      </p:sp>
    </p:spTree>
    <p:extLst>
      <p:ext uri="{BB962C8B-B14F-4D97-AF65-F5344CB8AC3E}">
        <p14:creationId xmlns:p14="http://schemas.microsoft.com/office/powerpoint/2010/main" val="773019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75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7526"/>
                                        </p:tgtEl>
                                      </p:cBhvr>
                                    </p:cmd>
                                  </p:childTnLst>
                                </p:cTn>
                              </p:par>
                            </p:childTnLst>
                          </p:cTn>
                        </p:par>
                      </p:childTnLst>
                    </p:cTn>
                  </p:par>
                </p:childTnLst>
              </p:cTn>
              <p:nextCondLst>
                <p:cond evt="onClick" delay="0">
                  <p:tgtEl>
                    <p:spTgt spid="107526"/>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0752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304800"/>
            <a:ext cx="7315200" cy="1362456"/>
          </a:xfrm>
        </p:spPr>
        <p:txBody>
          <a:bodyPr/>
          <a:lstStyle/>
          <a:p>
            <a:pPr algn="ctr" eaLnBrk="1" hangingPunct="1"/>
            <a:r>
              <a:rPr lang="en-US" sz="4400" b="1" dirty="0" smtClean="0">
                <a:solidFill>
                  <a:schemeClr val="tx2"/>
                </a:solidFill>
              </a:rPr>
              <a:t>Brief Intervention Effect</a:t>
            </a:r>
            <a:endParaRPr lang="bg-BG" sz="4400" b="1" dirty="0" smtClean="0">
              <a:solidFill>
                <a:schemeClr val="tx2"/>
              </a:solidFill>
            </a:endParaRPr>
          </a:p>
        </p:txBody>
      </p:sp>
      <p:sp>
        <p:nvSpPr>
          <p:cNvPr id="133124" name="Rectangle 3"/>
          <p:cNvSpPr>
            <a:spLocks noGrp="1" noChangeArrowheads="1"/>
          </p:cNvSpPr>
          <p:nvPr>
            <p:ph type="body" idx="1"/>
          </p:nvPr>
        </p:nvSpPr>
        <p:spPr>
          <a:xfrm>
            <a:off x="877824" y="1905000"/>
            <a:ext cx="7504176" cy="4419600"/>
          </a:xfrm>
        </p:spPr>
        <p:txBody>
          <a:bodyPr>
            <a:normAutofit/>
          </a:bodyPr>
          <a:lstStyle/>
          <a:p>
            <a:pPr marL="457200" indent="-457200" eaLnBrk="1" hangingPunct="1">
              <a:spcBef>
                <a:spcPts val="1000"/>
              </a:spcBef>
              <a:buFont typeface="Arial" pitchFamily="34" charset="0"/>
              <a:buChar char="•"/>
            </a:pPr>
            <a:r>
              <a:rPr lang="en-US" sz="3200" dirty="0" smtClean="0"/>
              <a:t>Brief interventions trigger change.</a:t>
            </a:r>
          </a:p>
          <a:p>
            <a:pPr marL="457200" indent="-457200" eaLnBrk="1" hangingPunct="1">
              <a:spcBef>
                <a:spcPts val="1000"/>
              </a:spcBef>
              <a:buFont typeface="Arial" pitchFamily="34" charset="0"/>
              <a:buChar char="•"/>
            </a:pPr>
            <a:r>
              <a:rPr lang="en-US" sz="3200" dirty="0" smtClean="0"/>
              <a:t>A little counseling can lead to significant change, e.g., 5 min. has same impact as 20 min.</a:t>
            </a:r>
          </a:p>
          <a:p>
            <a:pPr marL="457200" indent="-457200" eaLnBrk="1" hangingPunct="1">
              <a:spcBef>
                <a:spcPts val="1000"/>
              </a:spcBef>
              <a:buFont typeface="Arial" pitchFamily="34" charset="0"/>
              <a:buChar char="•"/>
            </a:pPr>
            <a:r>
              <a:rPr lang="en-US" sz="3200" dirty="0" smtClean="0"/>
              <a:t>Research is less extensive for illicit drugs, but promising.</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11</a:t>
            </a:fld>
            <a:endParaRPr lang="en-US">
              <a:solidFill>
                <a:srgbClr val="DBF5F9">
                  <a:shade val="90000"/>
                </a:srgbClr>
              </a:solidFill>
            </a:endParaRPr>
          </a:p>
        </p:txBody>
      </p:sp>
    </p:spTree>
    <p:extLst>
      <p:ext uri="{BB962C8B-B14F-4D97-AF65-F5344CB8AC3E}">
        <p14:creationId xmlns:p14="http://schemas.microsoft.com/office/powerpoint/2010/main" val="416920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4">
                                            <p:txEl>
                                              <p:pRg st="2" end="2"/>
                                            </p:txEl>
                                          </p:spTgt>
                                        </p:tgtEl>
                                        <p:attrNameLst>
                                          <p:attrName>style.visibility</p:attrName>
                                        </p:attrNameLst>
                                      </p:cBhvr>
                                      <p:to>
                                        <p:strVal val="visible"/>
                                      </p:to>
                                    </p:set>
                                    <p:animEffect transition="in" filter="wipe(left)">
                                      <p:cBhvr>
                                        <p:cTn id="17" dur="500"/>
                                        <p:tgtEl>
                                          <p:spTgt spid="1331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38200"/>
            <a:ext cx="8229600" cy="1143000"/>
          </a:xfrm>
        </p:spPr>
        <p:txBody>
          <a:bodyPr>
            <a:normAutofit fontScale="90000"/>
          </a:bodyPr>
          <a:lstStyle/>
          <a:p>
            <a:pPr algn="ctr"/>
            <a:r>
              <a:rPr lang="en-US" b="1" dirty="0" smtClean="0">
                <a:effectLst>
                  <a:outerShdw blurRad="38100" dist="38100" dir="2700000" algn="tl">
                    <a:srgbClr val="000000">
                      <a:alpha val="43137"/>
                    </a:srgbClr>
                  </a:outerShdw>
                </a:effectLst>
              </a:rPr>
              <a:t>What is Motivational Interviewing?</a:t>
            </a:r>
          </a:p>
        </p:txBody>
      </p:sp>
      <p:sp>
        <p:nvSpPr>
          <p:cNvPr id="18435" name="Content Placeholder 2"/>
          <p:cNvSpPr>
            <a:spLocks noGrp="1"/>
          </p:cNvSpPr>
          <p:nvPr>
            <p:ph idx="1"/>
          </p:nvPr>
        </p:nvSpPr>
        <p:spPr/>
        <p:txBody>
          <a:bodyPr/>
          <a:lstStyle/>
          <a:p>
            <a:pPr>
              <a:buFontTx/>
              <a:buNone/>
            </a:pPr>
            <a:r>
              <a:rPr lang="en-US" dirty="0" smtClean="0">
                <a:solidFill>
                  <a:srgbClr val="FFC000"/>
                </a:solidFill>
              </a:rPr>
              <a:t>It is:</a:t>
            </a:r>
          </a:p>
          <a:p>
            <a:endParaRPr lang="en-US" dirty="0" smtClean="0">
              <a:solidFill>
                <a:srgbClr val="FFFF00"/>
              </a:solidFill>
            </a:endParaRPr>
          </a:p>
          <a:p>
            <a:pPr>
              <a:buFontTx/>
              <a:buNone/>
            </a:pPr>
            <a:r>
              <a:rPr lang="en-US" dirty="0" smtClean="0">
                <a:solidFill>
                  <a:srgbClr val="FFFF00"/>
                </a:solidFill>
              </a:rPr>
              <a:t>	</a:t>
            </a:r>
            <a:r>
              <a:rPr lang="en-US" dirty="0" smtClean="0"/>
              <a:t>A style of talking with people constructively about reducing their health risks and changing their behavior.</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110</a:t>
            </a:fld>
            <a:endParaRPr lang="en-US"/>
          </a:p>
        </p:txBody>
      </p:sp>
    </p:spTree>
    <p:extLst>
      <p:ext uri="{BB962C8B-B14F-4D97-AF65-F5344CB8AC3E}">
        <p14:creationId xmlns:p14="http://schemas.microsoft.com/office/powerpoint/2010/main" val="31136995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914400"/>
            <a:ext cx="8229600" cy="1143000"/>
          </a:xfrm>
        </p:spPr>
        <p:txBody>
          <a:bodyPr>
            <a:normAutofit fontScale="90000"/>
          </a:bodyPr>
          <a:lstStyle/>
          <a:p>
            <a:pPr algn="ctr"/>
            <a:r>
              <a:rPr lang="en-US" b="1" smtClean="0">
                <a:effectLst>
                  <a:outerShdw blurRad="38100" dist="38100" dir="2700000" algn="tl">
                    <a:srgbClr val="000000">
                      <a:alpha val="43137"/>
                    </a:srgbClr>
                  </a:outerShdw>
                </a:effectLst>
              </a:rPr>
              <a:t>What is Motivational Interviewing?</a:t>
            </a:r>
          </a:p>
        </p:txBody>
      </p:sp>
      <p:sp>
        <p:nvSpPr>
          <p:cNvPr id="19459" name="Content Placeholder 2"/>
          <p:cNvSpPr>
            <a:spLocks noGrp="1"/>
          </p:cNvSpPr>
          <p:nvPr>
            <p:ph idx="1"/>
          </p:nvPr>
        </p:nvSpPr>
        <p:spPr/>
        <p:txBody>
          <a:bodyPr/>
          <a:lstStyle/>
          <a:p>
            <a:pPr>
              <a:buFontTx/>
              <a:buNone/>
            </a:pPr>
            <a:endParaRPr lang="en-US" dirty="0" smtClean="0">
              <a:solidFill>
                <a:srgbClr val="FFFF00"/>
              </a:solidFill>
            </a:endParaRPr>
          </a:p>
          <a:p>
            <a:pPr>
              <a:buFontTx/>
              <a:buNone/>
            </a:pPr>
            <a:r>
              <a:rPr lang="en-US" dirty="0" smtClean="0">
                <a:solidFill>
                  <a:srgbClr val="FFC000"/>
                </a:solidFill>
              </a:rPr>
              <a:t>It is designed to:</a:t>
            </a:r>
          </a:p>
          <a:p>
            <a:pPr>
              <a:buFontTx/>
              <a:buNone/>
            </a:pPr>
            <a:endParaRPr lang="en-US" dirty="0" smtClean="0">
              <a:solidFill>
                <a:srgbClr val="FFFF00"/>
              </a:solidFill>
            </a:endParaRPr>
          </a:p>
          <a:p>
            <a:pPr>
              <a:buFontTx/>
              <a:buNone/>
            </a:pPr>
            <a:r>
              <a:rPr lang="en-US" dirty="0" smtClean="0">
                <a:solidFill>
                  <a:srgbClr val="FFFF00"/>
                </a:solidFill>
              </a:rPr>
              <a:t>	</a:t>
            </a:r>
            <a:r>
              <a:rPr lang="en-US" dirty="0" smtClean="0"/>
              <a:t>Enhance the client’s own motivation to change using strategies that are empathic and non-confrontational.</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111</a:t>
            </a:fld>
            <a:endParaRPr lang="en-US"/>
          </a:p>
        </p:txBody>
      </p:sp>
    </p:spTree>
    <p:extLst>
      <p:ext uri="{BB962C8B-B14F-4D97-AF65-F5344CB8AC3E}">
        <p14:creationId xmlns:p14="http://schemas.microsoft.com/office/powerpoint/2010/main" val="11382825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b="1" dirty="0" smtClean="0">
                <a:effectLst>
                  <a:outerShdw blurRad="38100" dist="38100" dir="2700000" algn="tl">
                    <a:srgbClr val="000000">
                      <a:alpha val="43137"/>
                    </a:srgbClr>
                  </a:outerShdw>
                </a:effectLst>
              </a:rPr>
              <a:t>MI - The Spirit: </a:t>
            </a:r>
            <a:r>
              <a:rPr lang="en-US" b="1" i="1" dirty="0" smtClean="0">
                <a:effectLst>
                  <a:outerShdw blurRad="38100" dist="38100" dir="2700000" algn="tl">
                    <a:srgbClr val="000000">
                      <a:alpha val="43137"/>
                    </a:srgbClr>
                  </a:outerShdw>
                </a:effectLst>
              </a:rPr>
              <a:t>Style</a:t>
            </a:r>
          </a:p>
        </p:txBody>
      </p:sp>
      <p:sp>
        <p:nvSpPr>
          <p:cNvPr id="22531" name="Rectangle 3"/>
          <p:cNvSpPr>
            <a:spLocks noGrp="1" noChangeArrowheads="1"/>
          </p:cNvSpPr>
          <p:nvPr>
            <p:ph idx="1"/>
          </p:nvPr>
        </p:nvSpPr>
        <p:spPr/>
        <p:txBody>
          <a:bodyPr>
            <a:normAutofit/>
          </a:bodyPr>
          <a:lstStyle/>
          <a:p>
            <a:pPr eaLnBrk="1" hangingPunct="1"/>
            <a:r>
              <a:rPr lang="en-US" smtClean="0"/>
              <a:t>Nonjudgmental and collaborative</a:t>
            </a:r>
          </a:p>
          <a:p>
            <a:pPr eaLnBrk="1" hangingPunct="1"/>
            <a:r>
              <a:rPr lang="en-US" smtClean="0"/>
              <a:t>Based on consumer and clinician partnership</a:t>
            </a:r>
          </a:p>
          <a:p>
            <a:pPr eaLnBrk="1" hangingPunct="1"/>
            <a:r>
              <a:rPr lang="en-US" smtClean="0"/>
              <a:t>Gently persuasive</a:t>
            </a:r>
          </a:p>
          <a:p>
            <a:pPr eaLnBrk="1" hangingPunct="1"/>
            <a:r>
              <a:rPr lang="en-US" smtClean="0"/>
              <a:t>More supportive than argumentative</a:t>
            </a:r>
          </a:p>
          <a:p>
            <a:pPr eaLnBrk="1" hangingPunct="1"/>
            <a:r>
              <a:rPr lang="en-US" smtClean="0"/>
              <a:t>Listens rather than tells</a:t>
            </a:r>
          </a:p>
          <a:p>
            <a:pPr eaLnBrk="1" hangingPunct="1"/>
            <a:r>
              <a:rPr lang="en-US" smtClean="0"/>
              <a:t>Communicates respect and acceptance for consumers and their feelings</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112</a:t>
            </a:fld>
            <a:endParaRPr lang="en-US"/>
          </a:p>
        </p:txBody>
      </p:sp>
    </p:spTree>
    <p:extLst>
      <p:ext uri="{BB962C8B-B14F-4D97-AF65-F5344CB8AC3E}">
        <p14:creationId xmlns:p14="http://schemas.microsoft.com/office/powerpoint/2010/main" val="142947023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n-US" b="1" dirty="0" smtClean="0">
                <a:effectLst>
                  <a:outerShdw blurRad="38100" dist="38100" dir="2700000" algn="tl">
                    <a:srgbClr val="000000">
                      <a:alpha val="43137"/>
                    </a:srgbClr>
                  </a:outerShdw>
                </a:effectLst>
              </a:rPr>
              <a:t>MI - The Spirit: </a:t>
            </a:r>
            <a:r>
              <a:rPr lang="en-US" b="1" i="1" dirty="0" smtClean="0">
                <a:effectLst>
                  <a:outerShdw blurRad="38100" dist="38100" dir="2700000" algn="tl">
                    <a:srgbClr val="000000">
                      <a:alpha val="43137"/>
                    </a:srgbClr>
                  </a:outerShdw>
                </a:effectLst>
              </a:rPr>
              <a:t>Consumer</a:t>
            </a:r>
          </a:p>
        </p:txBody>
      </p:sp>
      <p:sp>
        <p:nvSpPr>
          <p:cNvPr id="24579" name="Rectangle 3"/>
          <p:cNvSpPr>
            <a:spLocks noGrp="1" noChangeArrowheads="1"/>
          </p:cNvSpPr>
          <p:nvPr>
            <p:ph idx="1"/>
          </p:nvPr>
        </p:nvSpPr>
        <p:spPr/>
        <p:txBody>
          <a:bodyPr>
            <a:normAutofit/>
          </a:bodyPr>
          <a:lstStyle/>
          <a:p>
            <a:pPr eaLnBrk="1" hangingPunct="1"/>
            <a:r>
              <a:rPr lang="en-US" smtClean="0"/>
              <a:t>Responsibility for change is left with the consumer</a:t>
            </a:r>
          </a:p>
          <a:p>
            <a:pPr eaLnBrk="1" hangingPunct="1"/>
            <a:r>
              <a:rPr lang="en-US" smtClean="0"/>
              <a:t>Change arises from within rather than  being imposed from without</a:t>
            </a:r>
          </a:p>
          <a:p>
            <a:pPr eaLnBrk="1" hangingPunct="1"/>
            <a:r>
              <a:rPr lang="en-US" smtClean="0"/>
              <a:t>Emphasis on consumer’s personal choice for deciding future behavior</a:t>
            </a:r>
          </a:p>
          <a:p>
            <a:pPr eaLnBrk="1" hangingPunct="1"/>
            <a:r>
              <a:rPr lang="en-US" smtClean="0"/>
              <a:t>Focus on eliciting the consumer’s own concerns</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113</a:t>
            </a:fld>
            <a:endParaRPr lang="en-US"/>
          </a:p>
        </p:txBody>
      </p:sp>
    </p:spTree>
    <p:extLst>
      <p:ext uri="{BB962C8B-B14F-4D97-AF65-F5344CB8AC3E}">
        <p14:creationId xmlns:p14="http://schemas.microsoft.com/office/powerpoint/2010/main" val="4083191253"/>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a:xfrm>
            <a:off x="914400" y="381000"/>
            <a:ext cx="4572000" cy="1362456"/>
          </a:xfrm>
        </p:spPr>
        <p:txBody>
          <a:bodyPr/>
          <a:lstStyle/>
          <a:p>
            <a:pPr fontAlgn="auto">
              <a:spcAft>
                <a:spcPts val="0"/>
              </a:spcAft>
              <a:defRPr/>
            </a:pPr>
            <a:r>
              <a:rPr sz="4400" smtClean="0">
                <a:solidFill>
                  <a:schemeClr val="tx2"/>
                </a:solidFill>
              </a:rPr>
              <a:t>Ambivalence </a:t>
            </a:r>
          </a:p>
        </p:txBody>
      </p:sp>
      <p:sp>
        <p:nvSpPr>
          <p:cNvPr id="137220" name="Rectangle 3"/>
          <p:cNvSpPr>
            <a:spLocks noGrp="1" noChangeArrowheads="1"/>
          </p:cNvSpPr>
          <p:nvPr>
            <p:ph type="body" idx="1"/>
          </p:nvPr>
        </p:nvSpPr>
        <p:spPr>
          <a:xfrm>
            <a:off x="914400" y="2057400"/>
            <a:ext cx="4343400" cy="3657600"/>
          </a:xfrm>
        </p:spPr>
        <p:txBody>
          <a:bodyPr>
            <a:noAutofit/>
          </a:bodyPr>
          <a:lstStyle/>
          <a:p>
            <a:pPr marL="0" lvl="1" indent="0" fontAlgn="auto">
              <a:spcAft>
                <a:spcPts val="0"/>
              </a:spcAft>
              <a:buClr>
                <a:schemeClr val="hlink"/>
              </a:buClr>
              <a:buSzPct val="80000"/>
              <a:buFont typeface="Wingdings 2"/>
              <a:buNone/>
              <a:defRPr/>
            </a:pPr>
            <a:r>
              <a:rPr lang="en-US" sz="2800" dirty="0" smtClean="0"/>
              <a:t>All change contains an element of ambivalence.</a:t>
            </a:r>
          </a:p>
          <a:p>
            <a:pPr marL="625475" lvl="2" indent="0" fontAlgn="auto">
              <a:spcAft>
                <a:spcPts val="0"/>
              </a:spcAft>
              <a:buClr>
                <a:schemeClr val="hlink"/>
              </a:buClr>
              <a:buSzPct val="80000"/>
              <a:buFont typeface="Wingdings 2"/>
              <a:buNone/>
              <a:defRPr/>
            </a:pPr>
            <a:r>
              <a:rPr lang="en-US" sz="2400" dirty="0" smtClean="0">
                <a:solidFill>
                  <a:srgbClr val="FFC000"/>
                </a:solidFill>
              </a:rPr>
              <a:t>We “want to change and don’t want to change”</a:t>
            </a:r>
          </a:p>
          <a:p>
            <a:pPr fontAlgn="auto">
              <a:spcAft>
                <a:spcPts val="0"/>
              </a:spcAft>
              <a:buClr>
                <a:schemeClr val="accent3"/>
              </a:buClr>
              <a:buFont typeface="Wingdings 2"/>
              <a:buNone/>
              <a:defRPr/>
            </a:pPr>
            <a:endParaRPr lang="en-US" sz="2800" dirty="0" smtClean="0"/>
          </a:p>
          <a:p>
            <a:pPr fontAlgn="auto">
              <a:spcAft>
                <a:spcPts val="0"/>
              </a:spcAft>
              <a:buClr>
                <a:schemeClr val="accent3"/>
              </a:buClr>
              <a:buFont typeface="Wingdings 2"/>
              <a:buNone/>
              <a:defRPr/>
            </a:pPr>
            <a:r>
              <a:rPr lang="en-US" sz="2800" dirty="0" smtClean="0"/>
              <a:t>Patients’ ambivalence about change is the “meat” of the brief intervention</a:t>
            </a:r>
            <a:r>
              <a:rPr lang="en-US" sz="2800" i="1" dirty="0" smtClean="0"/>
              <a:t>. </a:t>
            </a:r>
            <a:endParaRPr lang="en-US" sz="2800" dirty="0" smtClean="0"/>
          </a:p>
        </p:txBody>
      </p:sp>
      <p:pic>
        <p:nvPicPr>
          <p:cNvPr id="5" name="Picture 4" descr="chuckle.gif"/>
          <p:cNvPicPr>
            <a:picLocks noChangeAspect="1"/>
          </p:cNvPicPr>
          <p:nvPr/>
        </p:nvPicPr>
        <p:blipFill>
          <a:blip r:embed="rId3"/>
          <a:srcRect/>
          <a:stretch>
            <a:fillRect/>
          </a:stretch>
        </p:blipFill>
        <p:spPr bwMode="auto">
          <a:xfrm>
            <a:off x="5830888" y="-304800"/>
            <a:ext cx="3370262" cy="5010150"/>
          </a:xfrm>
          <a:prstGeom prst="rect">
            <a:avLst/>
          </a:prstGeom>
          <a:noFill/>
          <a:ln w="9525">
            <a:noFill/>
            <a:miter lim="800000"/>
            <a:headEnd/>
            <a:tailEnd/>
          </a:ln>
        </p:spPr>
      </p:pic>
      <p:pic>
        <p:nvPicPr>
          <p:cNvPr id="6" name="Picture 5" descr="curious.gif"/>
          <p:cNvPicPr>
            <a:picLocks noChangeAspect="1"/>
          </p:cNvPicPr>
          <p:nvPr/>
        </p:nvPicPr>
        <p:blipFill>
          <a:blip r:embed="rId4"/>
          <a:srcRect/>
          <a:stretch>
            <a:fillRect/>
          </a:stretch>
        </p:blipFill>
        <p:spPr bwMode="auto">
          <a:xfrm>
            <a:off x="5842000" y="-304800"/>
            <a:ext cx="3348038" cy="5010150"/>
          </a:xfrm>
          <a:prstGeom prst="rect">
            <a:avLst/>
          </a:prstGeom>
          <a:noFill/>
          <a:ln w="9525">
            <a:noFill/>
            <a:miter lim="800000"/>
            <a:headEnd/>
            <a:tailEnd/>
          </a:ln>
        </p:spPr>
      </p:pic>
      <p:pic>
        <p:nvPicPr>
          <p:cNvPr id="7" name="Picture 6" descr="grouchy.gif"/>
          <p:cNvPicPr>
            <a:picLocks noChangeAspect="1"/>
          </p:cNvPicPr>
          <p:nvPr/>
        </p:nvPicPr>
        <p:blipFill>
          <a:blip r:embed="rId5"/>
          <a:srcRect/>
          <a:stretch>
            <a:fillRect/>
          </a:stretch>
        </p:blipFill>
        <p:spPr bwMode="auto">
          <a:xfrm>
            <a:off x="5830888" y="-284163"/>
            <a:ext cx="3370262" cy="5070476"/>
          </a:xfrm>
          <a:prstGeom prst="rect">
            <a:avLst/>
          </a:prstGeom>
          <a:noFill/>
          <a:ln w="9525">
            <a:noFill/>
            <a:miter lim="800000"/>
            <a:headEnd/>
            <a:tailEnd/>
          </a:ln>
        </p:spPr>
      </p:pic>
      <p:pic>
        <p:nvPicPr>
          <p:cNvPr id="8" name="Picture 7" descr="happy.gif"/>
          <p:cNvPicPr>
            <a:picLocks noChangeAspect="1"/>
          </p:cNvPicPr>
          <p:nvPr/>
        </p:nvPicPr>
        <p:blipFill>
          <a:blip r:embed="rId6"/>
          <a:srcRect/>
          <a:stretch>
            <a:fillRect/>
          </a:stretch>
        </p:blipFill>
        <p:spPr bwMode="auto">
          <a:xfrm>
            <a:off x="5886450" y="-295275"/>
            <a:ext cx="3259138" cy="5041900"/>
          </a:xfrm>
          <a:prstGeom prst="rect">
            <a:avLst/>
          </a:prstGeom>
          <a:noFill/>
          <a:ln w="9525">
            <a:noFill/>
            <a:miter lim="800000"/>
            <a:headEnd/>
            <a:tailEnd/>
          </a:ln>
        </p:spPr>
      </p:pic>
      <p:pic>
        <p:nvPicPr>
          <p:cNvPr id="9" name="Picture 8" descr="Mad.gif"/>
          <p:cNvPicPr>
            <a:picLocks noChangeAspect="1"/>
          </p:cNvPicPr>
          <p:nvPr/>
        </p:nvPicPr>
        <p:blipFill>
          <a:blip r:embed="rId7"/>
          <a:srcRect/>
          <a:stretch>
            <a:fillRect/>
          </a:stretch>
        </p:blipFill>
        <p:spPr bwMode="auto">
          <a:xfrm>
            <a:off x="5875338" y="-274638"/>
            <a:ext cx="3281362" cy="5100638"/>
          </a:xfrm>
          <a:prstGeom prst="rect">
            <a:avLst/>
          </a:prstGeom>
          <a:noFill/>
          <a:ln w="9525">
            <a:noFill/>
            <a:miter lim="800000"/>
            <a:headEnd/>
            <a:tailEnd/>
          </a:ln>
        </p:spPr>
      </p:pic>
      <p:pic>
        <p:nvPicPr>
          <p:cNvPr id="10" name="Picture 9" descr="Sad.gif"/>
          <p:cNvPicPr>
            <a:picLocks noChangeAspect="1"/>
          </p:cNvPicPr>
          <p:nvPr/>
        </p:nvPicPr>
        <p:blipFill>
          <a:blip r:embed="rId8"/>
          <a:srcRect/>
          <a:stretch>
            <a:fillRect/>
          </a:stretch>
        </p:blipFill>
        <p:spPr bwMode="auto">
          <a:xfrm>
            <a:off x="5872163" y="-295275"/>
            <a:ext cx="3287712" cy="5041900"/>
          </a:xfrm>
          <a:prstGeom prst="rect">
            <a:avLst/>
          </a:prstGeom>
          <a:noFill/>
          <a:ln w="9525">
            <a:noFill/>
            <a:miter lim="800000"/>
            <a:headEnd/>
            <a:tailEnd/>
          </a:ln>
        </p:spPr>
      </p:pic>
      <p:pic>
        <p:nvPicPr>
          <p:cNvPr id="11" name="Picture 10" descr="shock.gif"/>
          <p:cNvPicPr>
            <a:picLocks noChangeAspect="1"/>
          </p:cNvPicPr>
          <p:nvPr/>
        </p:nvPicPr>
        <p:blipFill>
          <a:blip r:embed="rId9"/>
          <a:srcRect/>
          <a:stretch>
            <a:fillRect/>
          </a:stretch>
        </p:blipFill>
        <p:spPr bwMode="auto">
          <a:xfrm>
            <a:off x="5811838" y="-304800"/>
            <a:ext cx="3408362" cy="5010150"/>
          </a:xfrm>
          <a:prstGeom prst="rect">
            <a:avLst/>
          </a:prstGeom>
          <a:noFill/>
          <a:ln w="9525">
            <a:noFill/>
            <a:miter lim="800000"/>
            <a:headEnd/>
            <a:tailEnd/>
          </a:ln>
        </p:spPr>
      </p:pic>
      <p:pic>
        <p:nvPicPr>
          <p:cNvPr id="12" name="Picture 11" descr="smile.gif"/>
          <p:cNvPicPr>
            <a:picLocks noChangeAspect="1"/>
          </p:cNvPicPr>
          <p:nvPr/>
        </p:nvPicPr>
        <p:blipFill>
          <a:blip r:embed="rId10"/>
          <a:srcRect/>
          <a:stretch>
            <a:fillRect/>
          </a:stretch>
        </p:blipFill>
        <p:spPr bwMode="auto">
          <a:xfrm>
            <a:off x="5905500" y="-304800"/>
            <a:ext cx="3221038" cy="50101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114</a:t>
            </a:fld>
            <a:endParaRPr lang="en-US"/>
          </a:p>
        </p:txBody>
      </p:sp>
    </p:spTree>
    <p:extLst>
      <p:ext uri="{BB962C8B-B14F-4D97-AF65-F5344CB8AC3E}">
        <p14:creationId xmlns:p14="http://schemas.microsoft.com/office/powerpoint/2010/main" val="3213500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xit" presetSubtype="2" fill="hold" nodeType="afterEffect">
                                  <p:stCondLst>
                                    <p:cond delay="1000"/>
                                  </p:stCondLst>
                                  <p:childTnLst>
                                    <p:animEffect transition="out" filter="wheel(2)">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21" presetClass="entr" presetSubtype="2"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heel(2)">
                                      <p:cBhvr>
                                        <p:cTn id="10" dur="2000"/>
                                        <p:tgtEl>
                                          <p:spTgt spid="5"/>
                                        </p:tgtEl>
                                      </p:cBhvr>
                                    </p:animEffect>
                                  </p:childTnLst>
                                </p:cTn>
                              </p:par>
                            </p:childTnLst>
                          </p:cTn>
                        </p:par>
                        <p:par>
                          <p:cTn id="11" fill="hold" nodeType="afterGroup">
                            <p:stCondLst>
                              <p:cond delay="3000"/>
                            </p:stCondLst>
                            <p:childTnLst>
                              <p:par>
                                <p:cTn id="12" presetID="21" presetClass="exit" presetSubtype="2" fill="hold" nodeType="afterEffect">
                                  <p:stCondLst>
                                    <p:cond delay="1000"/>
                                  </p:stCondLst>
                                  <p:childTnLst>
                                    <p:animEffect transition="out" filter="wheel(2)">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21" presetClass="entr" presetSubtype="2"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heel(2)">
                                      <p:cBhvr>
                                        <p:cTn id="17" dur="2000"/>
                                        <p:tgtEl>
                                          <p:spTgt spid="6"/>
                                        </p:tgtEl>
                                      </p:cBhvr>
                                    </p:animEffect>
                                  </p:childTnLst>
                                </p:cTn>
                              </p:par>
                            </p:childTnLst>
                          </p:cTn>
                        </p:par>
                        <p:par>
                          <p:cTn id="18" fill="hold" nodeType="afterGroup">
                            <p:stCondLst>
                              <p:cond delay="6000"/>
                            </p:stCondLst>
                            <p:childTnLst>
                              <p:par>
                                <p:cTn id="19" presetID="21" presetClass="exit" presetSubtype="2" fill="hold" nodeType="afterEffect">
                                  <p:stCondLst>
                                    <p:cond delay="1000"/>
                                  </p:stCondLst>
                                  <p:childTnLst>
                                    <p:animEffect transition="out" filter="wheel(2)">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par>
                                <p:cTn id="22" presetID="21" presetClass="entr" presetSubtype="2"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heel(2)">
                                      <p:cBhvr>
                                        <p:cTn id="24" dur="2000"/>
                                        <p:tgtEl>
                                          <p:spTgt spid="7"/>
                                        </p:tgtEl>
                                      </p:cBhvr>
                                    </p:animEffect>
                                  </p:childTnLst>
                                </p:cTn>
                              </p:par>
                            </p:childTnLst>
                          </p:cTn>
                        </p:par>
                        <p:par>
                          <p:cTn id="25" fill="hold" nodeType="afterGroup">
                            <p:stCondLst>
                              <p:cond delay="9000"/>
                            </p:stCondLst>
                            <p:childTnLst>
                              <p:par>
                                <p:cTn id="26" presetID="21" presetClass="exit" presetSubtype="2" fill="hold" nodeType="afterEffect">
                                  <p:stCondLst>
                                    <p:cond delay="1000"/>
                                  </p:stCondLst>
                                  <p:childTnLst>
                                    <p:animEffect transition="out" filter="wheel(2)">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21" presetClass="entr" presetSubtype="2"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wheel(2)">
                                      <p:cBhvr>
                                        <p:cTn id="31" dur="2000"/>
                                        <p:tgtEl>
                                          <p:spTgt spid="8"/>
                                        </p:tgtEl>
                                      </p:cBhvr>
                                    </p:animEffect>
                                  </p:childTnLst>
                                </p:cTn>
                              </p:par>
                            </p:childTnLst>
                          </p:cTn>
                        </p:par>
                        <p:par>
                          <p:cTn id="32" fill="hold" nodeType="afterGroup">
                            <p:stCondLst>
                              <p:cond delay="12000"/>
                            </p:stCondLst>
                            <p:childTnLst>
                              <p:par>
                                <p:cTn id="33" presetID="21" presetClass="exit" presetSubtype="2" fill="hold" nodeType="afterEffect">
                                  <p:stCondLst>
                                    <p:cond delay="1000"/>
                                  </p:stCondLst>
                                  <p:childTnLst>
                                    <p:animEffect transition="out" filter="wheel(2)">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21" presetClass="entr" presetSubtype="2" fill="hold" nodeType="withEffect">
                                  <p:stCondLst>
                                    <p:cond delay="1000"/>
                                  </p:stCondLst>
                                  <p:childTnLst>
                                    <p:set>
                                      <p:cBhvr>
                                        <p:cTn id="37" dur="1" fill="hold">
                                          <p:stCondLst>
                                            <p:cond delay="0"/>
                                          </p:stCondLst>
                                        </p:cTn>
                                        <p:tgtEl>
                                          <p:spTgt spid="9"/>
                                        </p:tgtEl>
                                        <p:attrNameLst>
                                          <p:attrName>style.visibility</p:attrName>
                                        </p:attrNameLst>
                                      </p:cBhvr>
                                      <p:to>
                                        <p:strVal val="visible"/>
                                      </p:to>
                                    </p:set>
                                    <p:animEffect transition="in" filter="wheel(2)">
                                      <p:cBhvr>
                                        <p:cTn id="38" dur="2000"/>
                                        <p:tgtEl>
                                          <p:spTgt spid="9"/>
                                        </p:tgtEl>
                                      </p:cBhvr>
                                    </p:animEffect>
                                  </p:childTnLst>
                                </p:cTn>
                              </p:par>
                            </p:childTnLst>
                          </p:cTn>
                        </p:par>
                        <p:par>
                          <p:cTn id="39" fill="hold" nodeType="afterGroup">
                            <p:stCondLst>
                              <p:cond delay="15000"/>
                            </p:stCondLst>
                            <p:childTnLst>
                              <p:par>
                                <p:cTn id="40" presetID="21" presetClass="exit" presetSubtype="2" fill="hold" nodeType="afterEffect">
                                  <p:stCondLst>
                                    <p:cond delay="1000"/>
                                  </p:stCondLst>
                                  <p:childTnLst>
                                    <p:animEffect transition="out" filter="wheel(2)">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par>
                                <p:cTn id="43" presetID="21" presetClass="entr" presetSubtype="2" fill="hold" nodeType="with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wheel(2)">
                                      <p:cBhvr>
                                        <p:cTn id="45" dur="2000"/>
                                        <p:tgtEl>
                                          <p:spTgt spid="10"/>
                                        </p:tgtEl>
                                      </p:cBhvr>
                                    </p:animEffect>
                                  </p:childTnLst>
                                </p:cTn>
                              </p:par>
                            </p:childTnLst>
                          </p:cTn>
                        </p:par>
                        <p:par>
                          <p:cTn id="46" fill="hold" nodeType="afterGroup">
                            <p:stCondLst>
                              <p:cond delay="18000"/>
                            </p:stCondLst>
                            <p:childTnLst>
                              <p:par>
                                <p:cTn id="47" presetID="21" presetClass="exit" presetSubtype="2" fill="hold" nodeType="afterEffect">
                                  <p:stCondLst>
                                    <p:cond delay="1000"/>
                                  </p:stCondLst>
                                  <p:childTnLst>
                                    <p:animEffect transition="out" filter="wheel(2)">
                                      <p:cBhvr>
                                        <p:cTn id="48" dur="2000"/>
                                        <p:tgtEl>
                                          <p:spTgt spid="10"/>
                                        </p:tgtEl>
                                      </p:cBhvr>
                                    </p:animEffect>
                                    <p:set>
                                      <p:cBhvr>
                                        <p:cTn id="49" dur="1" fill="hold">
                                          <p:stCondLst>
                                            <p:cond delay="1999"/>
                                          </p:stCondLst>
                                        </p:cTn>
                                        <p:tgtEl>
                                          <p:spTgt spid="10"/>
                                        </p:tgtEl>
                                        <p:attrNameLst>
                                          <p:attrName>style.visibility</p:attrName>
                                        </p:attrNameLst>
                                      </p:cBhvr>
                                      <p:to>
                                        <p:strVal val="hidden"/>
                                      </p:to>
                                    </p:set>
                                  </p:childTnLst>
                                </p:cTn>
                              </p:par>
                              <p:par>
                                <p:cTn id="50" presetID="21" presetClass="entr" presetSubtype="2"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animEffect transition="in" filter="wheel(2)">
                                      <p:cBhvr>
                                        <p:cTn id="52" dur="2000"/>
                                        <p:tgtEl>
                                          <p:spTgt spid="11"/>
                                        </p:tgtEl>
                                      </p:cBhvr>
                                    </p:animEffect>
                                  </p:childTnLst>
                                </p:cTn>
                              </p:par>
                            </p:childTnLst>
                          </p:cTn>
                        </p:par>
                        <p:par>
                          <p:cTn id="53" fill="hold" nodeType="afterGroup">
                            <p:stCondLst>
                              <p:cond delay="21000"/>
                            </p:stCondLst>
                            <p:childTnLst>
                              <p:par>
                                <p:cTn id="54" presetID="21" presetClass="exit" presetSubtype="2" fill="hold" nodeType="afterEffect">
                                  <p:stCondLst>
                                    <p:cond delay="1000"/>
                                  </p:stCondLst>
                                  <p:childTnLst>
                                    <p:animEffect transition="out" filter="wheel(2)">
                                      <p:cBhvr>
                                        <p:cTn id="55" dur="2000"/>
                                        <p:tgtEl>
                                          <p:spTgt spid="11"/>
                                        </p:tgtEl>
                                      </p:cBhvr>
                                    </p:animEffect>
                                    <p:set>
                                      <p:cBhvr>
                                        <p:cTn id="56" dur="1" fill="hold">
                                          <p:stCondLst>
                                            <p:cond delay="1999"/>
                                          </p:stCondLst>
                                        </p:cTn>
                                        <p:tgtEl>
                                          <p:spTgt spid="11"/>
                                        </p:tgtEl>
                                        <p:attrNameLst>
                                          <p:attrName>style.visibility</p:attrName>
                                        </p:attrNameLst>
                                      </p:cBhvr>
                                      <p:to>
                                        <p:strVal val="hidden"/>
                                      </p:to>
                                    </p:set>
                                  </p:childTnLst>
                                </p:cTn>
                              </p:par>
                              <p:par>
                                <p:cTn id="57" presetID="21" presetClass="entr" presetSubtype="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Effect transition="in" filter="wheel(2)">
                                      <p:cBhvr>
                                        <p:cTn id="5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ctr"/>
            <a:r>
              <a:rPr lang="en-US" sz="3600" b="1" dirty="0" smtClean="0">
                <a:effectLst>
                  <a:outerShdw blurRad="38100" dist="38100" dir="2700000" algn="tl">
                    <a:srgbClr val="000000">
                      <a:alpha val="43137"/>
                    </a:srgbClr>
                  </a:outerShdw>
                </a:effectLst>
              </a:rPr>
              <a:t>How does MI differ from traditional or typical medical counseling?</a:t>
            </a:r>
          </a:p>
        </p:txBody>
      </p:sp>
      <p:sp>
        <p:nvSpPr>
          <p:cNvPr id="31747" name="Content Placeholder 2"/>
          <p:cNvSpPr>
            <a:spLocks noGrp="1"/>
          </p:cNvSpPr>
          <p:nvPr>
            <p:ph idx="1"/>
          </p:nvPr>
        </p:nvSpPr>
        <p:spPr>
          <a:xfrm>
            <a:off x="381000" y="2362200"/>
            <a:ext cx="8077200" cy="4114800"/>
          </a:xfrm>
        </p:spPr>
        <p:txBody>
          <a:bodyPr>
            <a:normAutofit lnSpcReduction="10000"/>
          </a:bodyPr>
          <a:lstStyle/>
          <a:p>
            <a:pPr eaLnBrk="1" hangingPunct="1"/>
            <a:r>
              <a:rPr lang="en-US" sz="2800" dirty="0" smtClean="0">
                <a:solidFill>
                  <a:srgbClr val="FFDC47"/>
                </a:solidFill>
                <a:ea typeface="Arial Unicode MS" pitchFamily="34" charset="-128"/>
                <a:cs typeface="Arial Unicode MS" pitchFamily="34" charset="-128"/>
              </a:rPr>
              <a:t>AMBIVALENCE</a:t>
            </a:r>
            <a:r>
              <a:rPr lang="en-US" sz="2800" dirty="0" smtClean="0">
                <a:ea typeface="Arial Unicode MS" pitchFamily="34" charset="-128"/>
                <a:cs typeface="Arial Unicode MS" pitchFamily="34" charset="-128"/>
              </a:rPr>
              <a:t> is the key issue to be </a:t>
            </a:r>
          </a:p>
          <a:p>
            <a:pPr eaLnBrk="1" hangingPunct="1">
              <a:buFontTx/>
              <a:buNone/>
            </a:pPr>
            <a:r>
              <a:rPr lang="en-US" sz="2800" dirty="0" smtClean="0">
                <a:ea typeface="Arial Unicode MS" pitchFamily="34" charset="-128"/>
                <a:cs typeface="Arial Unicode MS" pitchFamily="34" charset="-128"/>
              </a:rPr>
              <a:t>	resolved for change to occur.</a:t>
            </a:r>
          </a:p>
          <a:p>
            <a:pPr eaLnBrk="1" hangingPunct="1"/>
            <a:r>
              <a:rPr lang="en-US" sz="2800" dirty="0" smtClean="0"/>
              <a:t>People are more likely to change when they hear their own discussion of their ambivalence.</a:t>
            </a:r>
          </a:p>
          <a:p>
            <a:pPr eaLnBrk="1" hangingPunct="1"/>
            <a:r>
              <a:rPr lang="en-US" sz="2800" dirty="0" smtClean="0"/>
              <a:t>This discussion is called </a:t>
            </a:r>
            <a:r>
              <a:rPr lang="en-US" sz="2800" dirty="0" smtClean="0">
                <a:solidFill>
                  <a:srgbClr val="FFDC47"/>
                </a:solidFill>
              </a:rPr>
              <a:t>“</a:t>
            </a:r>
            <a:r>
              <a:rPr lang="en-US" sz="2800" i="1" dirty="0" smtClean="0">
                <a:solidFill>
                  <a:srgbClr val="FFDC47"/>
                </a:solidFill>
              </a:rPr>
              <a:t>change talk</a:t>
            </a:r>
            <a:r>
              <a:rPr lang="en-US" sz="2800" dirty="0" smtClean="0">
                <a:solidFill>
                  <a:srgbClr val="FFDC47"/>
                </a:solidFill>
              </a:rPr>
              <a:t>”</a:t>
            </a:r>
            <a:r>
              <a:rPr lang="en-US" sz="2800" dirty="0" smtClean="0"/>
              <a:t> </a:t>
            </a:r>
          </a:p>
          <a:p>
            <a:pPr eaLnBrk="1" hangingPunct="1">
              <a:buFontTx/>
              <a:buNone/>
            </a:pPr>
            <a:r>
              <a:rPr lang="en-US" sz="2800" dirty="0" smtClean="0"/>
              <a:t>	in MI. </a:t>
            </a:r>
          </a:p>
          <a:p>
            <a:pPr eaLnBrk="1" hangingPunct="1"/>
            <a:r>
              <a:rPr lang="en-US" sz="2800" dirty="0" smtClean="0"/>
              <a:t>Getting patients to engage in “change talk” is a critical element of the MI process.</a:t>
            </a:r>
          </a:p>
          <a:p>
            <a:pPr algn="r" eaLnBrk="1" hangingPunct="1">
              <a:buFontTx/>
              <a:buNone/>
            </a:pPr>
            <a:r>
              <a:rPr lang="en-US" sz="1800" dirty="0" smtClean="0"/>
              <a:t>*</a:t>
            </a:r>
            <a:r>
              <a:rPr lang="en-US" sz="1800" dirty="0" err="1" smtClean="0"/>
              <a:t>Glovsky</a:t>
            </a:r>
            <a:r>
              <a:rPr lang="en-US" sz="1800" dirty="0" smtClean="0"/>
              <a:t> and Rose, 2008</a:t>
            </a:r>
          </a:p>
        </p:txBody>
      </p:sp>
      <p:pic>
        <p:nvPicPr>
          <p:cNvPr id="31748" name="Picture 2" descr="C:\Users\Jeanne Obert\AppData\Local\Microsoft\Windows\Temporary Internet Files\Content.IE5\1OCDLJV1\MCj037107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2213" y="1981200"/>
            <a:ext cx="990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115</a:t>
            </a:fld>
            <a:endParaRPr lang="en-US"/>
          </a:p>
        </p:txBody>
      </p:sp>
    </p:spTree>
    <p:extLst>
      <p:ext uri="{BB962C8B-B14F-4D97-AF65-F5344CB8AC3E}">
        <p14:creationId xmlns:p14="http://schemas.microsoft.com/office/powerpoint/2010/main" val="10969163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914400" y="685800"/>
            <a:ext cx="7353300" cy="1002792"/>
          </a:xfrm>
        </p:spPr>
        <p:txBody>
          <a:bodyPr/>
          <a:lstStyle/>
          <a:p>
            <a:pPr algn="ctr" fontAlgn="auto">
              <a:spcAft>
                <a:spcPts val="0"/>
              </a:spcAft>
              <a:defRPr/>
            </a:pPr>
            <a:r>
              <a:rPr sz="4400" smtClean="0">
                <a:solidFill>
                  <a:schemeClr val="tx2"/>
                </a:solidFill>
              </a:rPr>
              <a:t>How to Explore Ambivalence </a:t>
            </a:r>
          </a:p>
        </p:txBody>
      </p:sp>
      <p:sp>
        <p:nvSpPr>
          <p:cNvPr id="119810" name="Rectangle 3"/>
          <p:cNvSpPr>
            <a:spLocks noChangeArrowheads="1"/>
          </p:cNvSpPr>
          <p:nvPr/>
        </p:nvSpPr>
        <p:spPr bwMode="auto">
          <a:xfrm>
            <a:off x="876300" y="1789113"/>
            <a:ext cx="7391400" cy="4002087"/>
          </a:xfrm>
          <a:prstGeom prst="rect">
            <a:avLst/>
          </a:prstGeom>
          <a:noFill/>
          <a:ln w="9525">
            <a:noFill/>
            <a:miter lim="800000"/>
            <a:headEnd/>
            <a:tailEnd/>
          </a:ln>
        </p:spPr>
        <p:txBody>
          <a:bodyPr/>
          <a:lstStyle/>
          <a:p>
            <a:pPr marL="342900" indent="-342900">
              <a:spcBef>
                <a:spcPct val="20000"/>
              </a:spcBef>
              <a:buClr>
                <a:schemeClr val="hlink"/>
              </a:buClr>
              <a:buSzPct val="80000"/>
              <a:buFont typeface="Wingdings" pitchFamily="2" charset="2"/>
              <a:buChar char="l"/>
            </a:pPr>
            <a:endParaRPr lang="en-US" sz="2800"/>
          </a:p>
        </p:txBody>
      </p:sp>
      <p:sp>
        <p:nvSpPr>
          <p:cNvPr id="119811" name="TextBox 5"/>
          <p:cNvSpPr txBox="1">
            <a:spLocks noChangeArrowheads="1"/>
          </p:cNvSpPr>
          <p:nvPr/>
        </p:nvSpPr>
        <p:spPr bwMode="auto">
          <a:xfrm>
            <a:off x="436563" y="5953125"/>
            <a:ext cx="8007350" cy="523875"/>
          </a:xfrm>
          <a:prstGeom prst="rect">
            <a:avLst/>
          </a:prstGeom>
          <a:noFill/>
          <a:ln w="9525">
            <a:noFill/>
            <a:miter lim="800000"/>
            <a:headEnd/>
            <a:tailEnd/>
          </a:ln>
        </p:spPr>
        <p:txBody>
          <a:bodyPr>
            <a:spAutoFit/>
          </a:bodyPr>
          <a:lstStyle/>
          <a:p>
            <a:pPr algn="ctr"/>
            <a:r>
              <a:rPr lang="en-US" sz="2800" b="1" dirty="0">
                <a:solidFill>
                  <a:srgbClr val="FFC000"/>
                </a:solidFill>
              </a:rPr>
              <a:t>Avoid questions that inspire a yes/no answer.</a:t>
            </a:r>
          </a:p>
        </p:txBody>
      </p:sp>
      <p:graphicFrame>
        <p:nvGraphicFramePr>
          <p:cNvPr id="7" name="Diagram 6"/>
          <p:cNvGraphicFramePr/>
          <p:nvPr/>
        </p:nvGraphicFramePr>
        <p:xfrm>
          <a:off x="1377950" y="19113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116</a:t>
            </a:fld>
            <a:endParaRPr lang="en-US"/>
          </a:p>
        </p:txBody>
      </p:sp>
    </p:spTree>
    <p:extLst>
      <p:ext uri="{BB962C8B-B14F-4D97-AF65-F5344CB8AC3E}">
        <p14:creationId xmlns:p14="http://schemas.microsoft.com/office/powerpoint/2010/main" val="97191067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914400" y="990600"/>
            <a:ext cx="7315200" cy="1362456"/>
          </a:xfrm>
        </p:spPr>
        <p:txBody>
          <a:bodyPr/>
          <a:lstStyle/>
          <a:p>
            <a:pPr algn="ctr" fontAlgn="auto">
              <a:spcAft>
                <a:spcPts val="0"/>
              </a:spcAft>
              <a:defRPr/>
            </a:pPr>
            <a:r>
              <a:rPr sz="4400" smtClean="0">
                <a:solidFill>
                  <a:schemeClr val="tx2"/>
                </a:solidFill>
              </a:rPr>
              <a:t>Motivational Interviewing Strategies</a:t>
            </a:r>
            <a:endParaRPr lang="bg-BG" sz="4400" smtClean="0">
              <a:solidFill>
                <a:schemeClr val="tx2"/>
              </a:solidFill>
            </a:endParaRPr>
          </a:p>
        </p:txBody>
      </p:sp>
      <p:sp>
        <p:nvSpPr>
          <p:cNvPr id="72708" name="Rectangle 3"/>
          <p:cNvSpPr>
            <a:spLocks noGrp="1" noChangeArrowheads="1"/>
          </p:cNvSpPr>
          <p:nvPr>
            <p:ph type="body" idx="1"/>
          </p:nvPr>
        </p:nvSpPr>
        <p:spPr>
          <a:xfrm>
            <a:off x="152400" y="3640720"/>
            <a:ext cx="7388225" cy="2628900"/>
          </a:xfrm>
        </p:spPr>
        <p:txBody>
          <a:bodyPr>
            <a:normAutofit/>
          </a:bodyPr>
          <a:lstStyle/>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Use reflective listening and empathy</a:t>
            </a:r>
            <a:endParaRPr lang="en-US" sz="1000" dirty="0" smtClean="0"/>
          </a:p>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Avoid confrontation</a:t>
            </a:r>
            <a:endParaRPr lang="en-US" sz="1000" dirty="0" smtClean="0"/>
          </a:p>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Explore ambivalence</a:t>
            </a:r>
            <a:endParaRPr lang="en-US" sz="1000" dirty="0" smtClean="0"/>
          </a:p>
          <a:p>
            <a:pPr marL="342900" indent="-342900" algn="r" fontAlgn="auto">
              <a:spcBef>
                <a:spcPts val="1000"/>
              </a:spcBef>
              <a:spcAft>
                <a:spcPts val="0"/>
              </a:spcAft>
              <a:buClr>
                <a:schemeClr val="bg2">
                  <a:lumMod val="60000"/>
                  <a:lumOff val="40000"/>
                </a:schemeClr>
              </a:buClr>
              <a:buFont typeface="Arial" pitchFamily="34" charset="0"/>
              <a:buChar char="•"/>
              <a:defRPr/>
            </a:pPr>
            <a:r>
              <a:rPr lang="en-US" sz="2800" dirty="0" smtClean="0"/>
              <a:t>Elicit “change talk”</a:t>
            </a:r>
          </a:p>
        </p:txBody>
      </p:sp>
      <p:pic>
        <p:nvPicPr>
          <p:cNvPr id="4" name="Picture 5" descr="exam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28800"/>
            <a:ext cx="25431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117</a:t>
            </a:fld>
            <a:endParaRPr lang="en-US"/>
          </a:p>
        </p:txBody>
      </p:sp>
    </p:spTree>
    <p:extLst>
      <p:ext uri="{BB962C8B-B14F-4D97-AF65-F5344CB8AC3E}">
        <p14:creationId xmlns:p14="http://schemas.microsoft.com/office/powerpoint/2010/main" val="3502081975"/>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013" y="2678113"/>
            <a:ext cx="63246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0838" indent="-350838">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spcBef>
                <a:spcPct val="50000"/>
              </a:spcBef>
              <a:buFontTx/>
              <a:buChar char="•"/>
            </a:pPr>
            <a:r>
              <a:rPr lang="en-US" sz="3600" b="0" dirty="0">
                <a:solidFill>
                  <a:prstClr val="white"/>
                </a:solidFill>
              </a:rPr>
              <a:t>Open-ended questioning</a:t>
            </a:r>
          </a:p>
          <a:p>
            <a:pPr>
              <a:spcBef>
                <a:spcPct val="50000"/>
              </a:spcBef>
              <a:buFontTx/>
              <a:buChar char="•"/>
            </a:pPr>
            <a:r>
              <a:rPr lang="en-US" sz="3600" b="0" dirty="0">
                <a:solidFill>
                  <a:prstClr val="white"/>
                </a:solidFill>
              </a:rPr>
              <a:t>Affirming</a:t>
            </a:r>
          </a:p>
          <a:p>
            <a:pPr>
              <a:spcBef>
                <a:spcPct val="50000"/>
              </a:spcBef>
              <a:buFontTx/>
              <a:buChar char="•"/>
            </a:pPr>
            <a:r>
              <a:rPr lang="en-US" sz="3600" b="0" dirty="0">
                <a:solidFill>
                  <a:prstClr val="white"/>
                </a:solidFill>
              </a:rPr>
              <a:t>Reflective listening</a:t>
            </a:r>
          </a:p>
          <a:p>
            <a:pPr>
              <a:spcBef>
                <a:spcPct val="50000"/>
              </a:spcBef>
              <a:buFontTx/>
              <a:buChar char="•"/>
            </a:pPr>
            <a:r>
              <a:rPr lang="en-US" sz="3600" b="0" dirty="0">
                <a:solidFill>
                  <a:prstClr val="white"/>
                </a:solidFill>
              </a:rPr>
              <a:t>Summarizing</a:t>
            </a:r>
          </a:p>
        </p:txBody>
      </p:sp>
      <p:sp>
        <p:nvSpPr>
          <p:cNvPr id="60419" name="Rectangle 5"/>
          <p:cNvSpPr>
            <a:spLocks noChangeArrowheads="1"/>
          </p:cNvSpPr>
          <p:nvPr/>
        </p:nvSpPr>
        <p:spPr bwMode="auto">
          <a:xfrm>
            <a:off x="228600" y="792162"/>
            <a:ext cx="86868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dirty="0">
                <a:solidFill>
                  <a:schemeClr val="tx2"/>
                </a:solidFill>
                <a:effectLst>
                  <a:outerShdw blurRad="38100" dist="38100" dir="2700000" algn="tl">
                    <a:srgbClr val="000000">
                      <a:alpha val="43137"/>
                    </a:srgbClr>
                  </a:outerShdw>
                </a:effectLst>
              </a:rPr>
              <a:t>Building Motivation OARS</a:t>
            </a:r>
            <a:br>
              <a:rPr lang="en-US" sz="4000" b="1" dirty="0">
                <a:solidFill>
                  <a:schemeClr val="tx2"/>
                </a:solidFill>
                <a:effectLst>
                  <a:outerShdw blurRad="38100" dist="38100" dir="2700000" algn="tl">
                    <a:srgbClr val="000000">
                      <a:alpha val="43137"/>
                    </a:srgbClr>
                  </a:outerShdw>
                </a:effectLst>
              </a:rPr>
            </a:br>
            <a:r>
              <a:rPr lang="en-US" sz="4000" b="1" dirty="0">
                <a:solidFill>
                  <a:schemeClr val="tx2"/>
                </a:solidFill>
                <a:effectLst>
                  <a:outerShdw blurRad="38100" dist="38100" dir="2700000" algn="tl">
                    <a:srgbClr val="000000">
                      <a:alpha val="43137"/>
                    </a:srgbClr>
                  </a:outerShdw>
                </a:effectLst>
              </a:rPr>
              <a:t>(the </a:t>
            </a:r>
            <a:r>
              <a:rPr lang="en-US" sz="4000" b="1" dirty="0" smtClean="0">
                <a:solidFill>
                  <a:schemeClr val="tx2"/>
                </a:solidFill>
                <a:effectLst>
                  <a:outerShdw blurRad="38100" dist="38100" dir="2700000" algn="tl">
                    <a:srgbClr val="000000">
                      <a:alpha val="43137"/>
                    </a:srgbClr>
                  </a:outerShdw>
                </a:effectLst>
              </a:rPr>
              <a:t>micro-skills</a:t>
            </a:r>
            <a:r>
              <a:rPr lang="en-US" sz="4000" b="1" dirty="0">
                <a:solidFill>
                  <a:schemeClr val="tx2"/>
                </a:solidFill>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a:defRPr/>
            </a:pPr>
            <a:fld id="{73BA5123-F9C6-4781-A977-7B508CA904FF}" type="slidenum">
              <a:rPr lang="en-US" smtClean="0">
                <a:solidFill>
                  <a:schemeClr val="tx2"/>
                </a:solidFill>
              </a:rPr>
              <a:pPr>
                <a:defRPr/>
              </a:pPr>
              <a:t>118</a:t>
            </a:fld>
            <a:endParaRPr lang="en-US" dirty="0">
              <a:solidFill>
                <a:schemeClr val="tx2"/>
              </a:solidFill>
            </a:endParaRPr>
          </a:p>
        </p:txBody>
      </p:sp>
    </p:spTree>
    <p:extLst>
      <p:ext uri="{BB962C8B-B14F-4D97-AF65-F5344CB8AC3E}">
        <p14:creationId xmlns:p14="http://schemas.microsoft.com/office/powerpoint/2010/main" val="17993075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10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0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035">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440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035">
                                            <p:txEl>
                                              <p:pRg st="1" end="1"/>
                                            </p:txEl>
                                          </p:spTgt>
                                        </p:tgtEl>
                                        <p:attrNameLst>
                                          <p:attrName>style.visibility</p:attrName>
                                        </p:attrNameLst>
                                      </p:cBhvr>
                                      <p:to>
                                        <p:strVal val="visible"/>
                                      </p:to>
                                    </p:set>
                                    <p:anim calcmode="lin" valueType="num">
                                      <p:cBhvr>
                                        <p:cTn id="15" dur="1000" fill="hold"/>
                                        <p:tgtEl>
                                          <p:spTgt spid="440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0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035">
                                            <p:txEl>
                                              <p:pRg st="1" end="1"/>
                                            </p:txEl>
                                          </p:spTgt>
                                        </p:tgtEl>
                                        <p:attrNameLst>
                                          <p:attrName>ppt_x</p:attrName>
                                        </p:attrNameLst>
                                      </p:cBhvr>
                                      <p:tavLst>
                                        <p:tav tm="0">
                                          <p:val>
                                            <p:fltVal val="0.5"/>
                                          </p:val>
                                        </p:tav>
                                        <p:tav tm="100000">
                                          <p:val>
                                            <p:strVal val="#ppt_x"/>
                                          </p:val>
                                        </p:tav>
                                      </p:tavLst>
                                    </p:anim>
                                    <p:anim calcmode="lin" valueType="num">
                                      <p:cBhvr>
                                        <p:cTn id="18" dur="1000" fill="hold"/>
                                        <p:tgtEl>
                                          <p:spTgt spid="4403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035">
                                            <p:txEl>
                                              <p:pRg st="2" end="2"/>
                                            </p:txEl>
                                          </p:spTgt>
                                        </p:tgtEl>
                                        <p:attrNameLst>
                                          <p:attrName>style.visibility</p:attrName>
                                        </p:attrNameLst>
                                      </p:cBhvr>
                                      <p:to>
                                        <p:strVal val="visible"/>
                                      </p:to>
                                    </p:set>
                                    <p:anim calcmode="lin" valueType="num">
                                      <p:cBhvr>
                                        <p:cTn id="23" dur="1000" fill="hold"/>
                                        <p:tgtEl>
                                          <p:spTgt spid="440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0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035">
                                            <p:txEl>
                                              <p:pRg st="2" end="2"/>
                                            </p:txEl>
                                          </p:spTgt>
                                        </p:tgtEl>
                                        <p:attrNameLst>
                                          <p:attrName>ppt_x</p:attrName>
                                        </p:attrNameLst>
                                      </p:cBhvr>
                                      <p:tavLst>
                                        <p:tav tm="0">
                                          <p:val>
                                            <p:fltVal val="0.5"/>
                                          </p:val>
                                        </p:tav>
                                        <p:tav tm="100000">
                                          <p:val>
                                            <p:strVal val="#ppt_x"/>
                                          </p:val>
                                        </p:tav>
                                      </p:tavLst>
                                    </p:anim>
                                    <p:anim calcmode="lin" valueType="num">
                                      <p:cBhvr>
                                        <p:cTn id="26" dur="1000" fill="hold"/>
                                        <p:tgtEl>
                                          <p:spTgt spid="44035">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035">
                                            <p:txEl>
                                              <p:pRg st="3" end="3"/>
                                            </p:txEl>
                                          </p:spTgt>
                                        </p:tgtEl>
                                        <p:attrNameLst>
                                          <p:attrName>style.visibility</p:attrName>
                                        </p:attrNameLst>
                                      </p:cBhvr>
                                      <p:to>
                                        <p:strVal val="visible"/>
                                      </p:to>
                                    </p:set>
                                    <p:anim calcmode="lin" valueType="num">
                                      <p:cBhvr>
                                        <p:cTn id="31" dur="10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0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035">
                                            <p:txEl>
                                              <p:pRg st="3" end="3"/>
                                            </p:txEl>
                                          </p:spTgt>
                                        </p:tgtEl>
                                        <p:attrNameLst>
                                          <p:attrName>ppt_x</p:attrName>
                                        </p:attrNameLst>
                                      </p:cBhvr>
                                      <p:tavLst>
                                        <p:tav tm="0">
                                          <p:val>
                                            <p:fltVal val="0.5"/>
                                          </p:val>
                                        </p:tav>
                                        <p:tav tm="100000">
                                          <p:val>
                                            <p:strVal val="#ppt_x"/>
                                          </p:val>
                                        </p:tav>
                                      </p:tavLst>
                                    </p:anim>
                                    <p:anim calcmode="lin" valueType="num">
                                      <p:cBhvr>
                                        <p:cTn id="34" dur="1000" fill="hold"/>
                                        <p:tgtEl>
                                          <p:spTgt spid="44035">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Reflective Listening</a:t>
            </a:r>
          </a:p>
        </p:txBody>
      </p:sp>
      <p:sp>
        <p:nvSpPr>
          <p:cNvPr id="93188" name="Rectangle 3"/>
          <p:cNvSpPr>
            <a:spLocks noGrp="1" noChangeArrowheads="1"/>
          </p:cNvSpPr>
          <p:nvPr>
            <p:ph type="body" idx="1"/>
          </p:nvPr>
        </p:nvSpPr>
        <p:spPr>
          <a:xfrm>
            <a:off x="914400" y="1905000"/>
            <a:ext cx="7620000" cy="4495800"/>
          </a:xfrm>
        </p:spPr>
        <p:txBody>
          <a:bodyPr>
            <a:noAutofit/>
          </a:bodyPr>
          <a:lstStyle/>
          <a:p>
            <a:pPr marL="231775" indent="-231775" fontAlgn="auto">
              <a:spcBef>
                <a:spcPts val="1000"/>
              </a:spcBef>
              <a:spcAft>
                <a:spcPts val="0"/>
              </a:spcAft>
              <a:buClr>
                <a:schemeClr val="accent3"/>
              </a:buClr>
              <a:buFont typeface="Arial" pitchFamily="34" charset="0"/>
              <a:buChar char="•"/>
              <a:defRPr/>
            </a:pPr>
            <a:r>
              <a:rPr lang="en-US" sz="2800" dirty="0" smtClean="0"/>
              <a:t>Listen to both what the patient </a:t>
            </a:r>
            <a:r>
              <a:rPr lang="en-US" sz="2800" u="sng" dirty="0" smtClean="0">
                <a:solidFill>
                  <a:srgbClr val="FFC000"/>
                </a:solidFill>
              </a:rPr>
              <a:t>says</a:t>
            </a:r>
            <a:r>
              <a:rPr lang="en-US" sz="2800" dirty="0" smtClean="0">
                <a:solidFill>
                  <a:srgbClr val="FFC000"/>
                </a:solidFill>
              </a:rPr>
              <a:t> </a:t>
            </a:r>
            <a:r>
              <a:rPr lang="en-US" sz="2800" dirty="0" smtClean="0"/>
              <a:t>and to what the person </a:t>
            </a:r>
            <a:r>
              <a:rPr lang="en-US" sz="2800" u="sng" dirty="0" smtClean="0">
                <a:solidFill>
                  <a:srgbClr val="FFC000"/>
                </a:solidFill>
              </a:rPr>
              <a:t>means</a:t>
            </a:r>
            <a:endParaRPr lang="en-US" sz="1000" dirty="0" smtClean="0">
              <a:solidFill>
                <a:srgbClr val="FFC000"/>
              </a:solidFill>
            </a:endParaRPr>
          </a:p>
          <a:p>
            <a:pPr marL="231775" indent="-231775" fontAlgn="auto">
              <a:spcBef>
                <a:spcPts val="1000"/>
              </a:spcBef>
              <a:spcAft>
                <a:spcPts val="0"/>
              </a:spcAft>
              <a:buClr>
                <a:schemeClr val="accent3"/>
              </a:buClr>
              <a:buFont typeface="Arial" pitchFamily="34" charset="0"/>
              <a:buChar char="•"/>
              <a:defRPr/>
            </a:pPr>
            <a:r>
              <a:rPr lang="en-US" sz="2800" dirty="0" smtClean="0"/>
              <a:t>Show empathy and don’t judge what patient says</a:t>
            </a:r>
          </a:p>
          <a:p>
            <a:pPr marL="850392" lvl="1" indent="-457200" fontAlgn="auto">
              <a:spcBef>
                <a:spcPts val="1000"/>
              </a:spcBef>
              <a:spcAft>
                <a:spcPts val="0"/>
              </a:spcAft>
              <a:buClr>
                <a:schemeClr val="tx2"/>
              </a:buClr>
              <a:buFont typeface="Arial" pitchFamily="34" charset="0"/>
              <a:buChar char="•"/>
              <a:defRPr/>
            </a:pPr>
            <a:r>
              <a:rPr lang="en-US" sz="2400" dirty="0" smtClean="0">
                <a:solidFill>
                  <a:srgbClr val="FFC000"/>
                </a:solidFill>
              </a:rPr>
              <a:t>You do not have to agree</a:t>
            </a:r>
            <a:endParaRPr lang="en-US" sz="1000" dirty="0" smtClean="0">
              <a:solidFill>
                <a:srgbClr val="FFC000"/>
              </a:solidFill>
            </a:endParaRPr>
          </a:p>
          <a:p>
            <a:pPr marL="231775" indent="-231775" fontAlgn="auto">
              <a:spcBef>
                <a:spcPts val="1000"/>
              </a:spcBef>
              <a:spcAft>
                <a:spcPts val="0"/>
              </a:spcAft>
              <a:buClr>
                <a:schemeClr val="accent3"/>
              </a:buClr>
              <a:buFont typeface="Arial" pitchFamily="34" charset="0"/>
              <a:buChar char="•"/>
              <a:defRPr/>
            </a:pPr>
            <a:r>
              <a:rPr lang="en-US" sz="2800" dirty="0" smtClean="0"/>
              <a:t>Be aware of intonation</a:t>
            </a:r>
          </a:p>
          <a:p>
            <a:pPr marL="850392" lvl="1" indent="-457200" fontAlgn="auto">
              <a:spcBef>
                <a:spcPts val="1000"/>
              </a:spcBef>
              <a:spcAft>
                <a:spcPts val="0"/>
              </a:spcAft>
              <a:buClr>
                <a:schemeClr val="tx2"/>
              </a:buClr>
              <a:buFont typeface="Arial" pitchFamily="34" charset="0"/>
              <a:buChar char="•"/>
              <a:defRPr/>
            </a:pPr>
            <a:r>
              <a:rPr lang="en-US" sz="2400" dirty="0" smtClean="0">
                <a:solidFill>
                  <a:srgbClr val="FFC000"/>
                </a:solidFill>
              </a:rPr>
              <a:t>Reflect what patient says with statement not a question, e.g., “You couldn’t get up for work in the morning.” </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119</a:t>
            </a:fld>
            <a:endParaRPr lang="en-US"/>
          </a:p>
        </p:txBody>
      </p:sp>
    </p:spTree>
    <p:extLst>
      <p:ext uri="{BB962C8B-B14F-4D97-AF65-F5344CB8AC3E}">
        <p14:creationId xmlns:p14="http://schemas.microsoft.com/office/powerpoint/2010/main" val="857921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15924" y="685800"/>
            <a:ext cx="7313676" cy="1002792"/>
          </a:xfrm>
        </p:spPr>
        <p:txBody>
          <a:bodyPr/>
          <a:lstStyle/>
          <a:p>
            <a:pPr algn="ctr" eaLnBrk="1" hangingPunct="1"/>
            <a:r>
              <a:rPr lang="en-US" sz="4400" b="1" dirty="0" smtClean="0">
                <a:solidFill>
                  <a:schemeClr val="tx2"/>
                </a:solidFill>
              </a:rPr>
              <a:t>Goal of Brief Interventions</a:t>
            </a:r>
          </a:p>
        </p:txBody>
      </p:sp>
      <p:cxnSp>
        <p:nvCxnSpPr>
          <p:cNvPr id="9" name="Straight Arrow Connector 8"/>
          <p:cNvCxnSpPr/>
          <p:nvPr/>
        </p:nvCxnSpPr>
        <p:spPr bwMode="auto">
          <a:xfrm>
            <a:off x="5715000" y="3352800"/>
            <a:ext cx="609600" cy="1588"/>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cxnSp>
        <p:nvCxnSpPr>
          <p:cNvPr id="10" name="Straight Arrow Connector 9"/>
          <p:cNvCxnSpPr/>
          <p:nvPr/>
        </p:nvCxnSpPr>
        <p:spPr bwMode="auto">
          <a:xfrm>
            <a:off x="2819400" y="3352800"/>
            <a:ext cx="609600" cy="1588"/>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grpSp>
        <p:nvGrpSpPr>
          <p:cNvPr id="2" name="Group 1"/>
          <p:cNvGrpSpPr/>
          <p:nvPr/>
        </p:nvGrpSpPr>
        <p:grpSpPr>
          <a:xfrm>
            <a:off x="6477000" y="2590800"/>
            <a:ext cx="2057400" cy="1371600"/>
            <a:chOff x="6477000" y="2590800"/>
            <a:chExt cx="2057400" cy="1371600"/>
          </a:xfrm>
        </p:grpSpPr>
        <p:sp>
          <p:nvSpPr>
            <p:cNvPr id="5" name="Rounded Rectangle 4"/>
            <p:cNvSpPr/>
            <p:nvPr/>
          </p:nvSpPr>
          <p:spPr bwMode="auto">
            <a:xfrm>
              <a:off x="6477000" y="2590800"/>
              <a:ext cx="2057400" cy="1371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1" name="TextBox 10"/>
            <p:cNvSpPr txBox="1"/>
            <p:nvPr/>
          </p:nvSpPr>
          <p:spPr>
            <a:xfrm>
              <a:off x="6531015" y="2875746"/>
              <a:ext cx="1905000" cy="954107"/>
            </a:xfrm>
            <a:prstGeom prst="rect">
              <a:avLst/>
            </a:prstGeom>
            <a:noFill/>
          </p:spPr>
          <p:txBody>
            <a:bodyPr wrap="square" rtlCol="0">
              <a:spAutoFit/>
            </a:bodyPr>
            <a:lstStyle/>
            <a:p>
              <a:pPr algn="ctr"/>
              <a:r>
                <a:rPr lang="en-US" sz="2800" dirty="0" smtClean="0">
                  <a:solidFill>
                    <a:prstClr val="white"/>
                  </a:solidFill>
                  <a:latin typeface="Calibri"/>
                </a:rPr>
                <a:t>Behavior </a:t>
              </a:r>
            </a:p>
            <a:p>
              <a:pPr algn="ctr"/>
              <a:r>
                <a:rPr lang="en-US" sz="2800" dirty="0" smtClean="0">
                  <a:solidFill>
                    <a:prstClr val="white"/>
                  </a:solidFill>
                  <a:latin typeface="Calibri"/>
                </a:rPr>
                <a:t>change</a:t>
              </a:r>
              <a:endParaRPr lang="en-US" sz="2800" dirty="0">
                <a:solidFill>
                  <a:prstClr val="white"/>
                </a:solidFill>
                <a:latin typeface="Calibri"/>
              </a:endParaRPr>
            </a:p>
          </p:txBody>
        </p:sp>
      </p:grpSp>
      <p:grpSp>
        <p:nvGrpSpPr>
          <p:cNvPr id="3" name="Group 3"/>
          <p:cNvGrpSpPr/>
          <p:nvPr/>
        </p:nvGrpSpPr>
        <p:grpSpPr>
          <a:xfrm>
            <a:off x="609600" y="2590800"/>
            <a:ext cx="2059329" cy="1371600"/>
            <a:chOff x="609600" y="2590800"/>
            <a:chExt cx="2059329" cy="1371600"/>
          </a:xfrm>
        </p:grpSpPr>
        <p:sp>
          <p:nvSpPr>
            <p:cNvPr id="6" name="Rounded Rectangle 5"/>
            <p:cNvSpPr/>
            <p:nvPr/>
          </p:nvSpPr>
          <p:spPr bwMode="auto">
            <a:xfrm>
              <a:off x="609600" y="2590800"/>
              <a:ext cx="2057400" cy="1371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2" name="TextBox 11"/>
            <p:cNvSpPr txBox="1"/>
            <p:nvPr/>
          </p:nvSpPr>
          <p:spPr>
            <a:xfrm>
              <a:off x="687729" y="2875745"/>
              <a:ext cx="1981200" cy="954107"/>
            </a:xfrm>
            <a:prstGeom prst="rect">
              <a:avLst/>
            </a:prstGeom>
            <a:noFill/>
          </p:spPr>
          <p:txBody>
            <a:bodyPr wrap="square" rtlCol="0">
              <a:spAutoFit/>
            </a:bodyPr>
            <a:lstStyle/>
            <a:p>
              <a:pPr algn="ctr"/>
              <a:r>
                <a:rPr lang="en-US" sz="2800" dirty="0" smtClean="0">
                  <a:solidFill>
                    <a:prstClr val="white"/>
                  </a:solidFill>
                  <a:latin typeface="Calibri"/>
                </a:rPr>
                <a:t>Awareness of problem</a:t>
              </a:r>
              <a:endParaRPr lang="en-US" sz="2800" dirty="0">
                <a:solidFill>
                  <a:prstClr val="white"/>
                </a:solidFill>
                <a:latin typeface="Calibri"/>
              </a:endParaRPr>
            </a:p>
          </p:txBody>
        </p:sp>
      </p:grpSp>
      <p:grpSp>
        <p:nvGrpSpPr>
          <p:cNvPr id="4" name="Group 2"/>
          <p:cNvGrpSpPr/>
          <p:nvPr/>
        </p:nvGrpSpPr>
        <p:grpSpPr>
          <a:xfrm>
            <a:off x="3581400" y="2590800"/>
            <a:ext cx="2057400" cy="1371600"/>
            <a:chOff x="3581400" y="2590800"/>
            <a:chExt cx="2057400" cy="1371600"/>
          </a:xfrm>
        </p:grpSpPr>
        <p:sp>
          <p:nvSpPr>
            <p:cNvPr id="7" name="Rounded Rectangle 6"/>
            <p:cNvSpPr/>
            <p:nvPr/>
          </p:nvSpPr>
          <p:spPr bwMode="auto">
            <a:xfrm>
              <a:off x="3581400" y="2590800"/>
              <a:ext cx="2057400" cy="1371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3" name="TextBox 12"/>
            <p:cNvSpPr txBox="1"/>
            <p:nvPr/>
          </p:nvSpPr>
          <p:spPr>
            <a:xfrm>
              <a:off x="3581400" y="2981980"/>
              <a:ext cx="2057400" cy="523220"/>
            </a:xfrm>
            <a:prstGeom prst="rect">
              <a:avLst/>
            </a:prstGeom>
            <a:noFill/>
          </p:spPr>
          <p:txBody>
            <a:bodyPr wrap="square" rtlCol="0">
              <a:spAutoFit/>
            </a:bodyPr>
            <a:lstStyle/>
            <a:p>
              <a:pPr algn="ctr"/>
              <a:r>
                <a:rPr lang="en-US" sz="2800" b="1" dirty="0" smtClean="0">
                  <a:solidFill>
                    <a:prstClr val="white"/>
                  </a:solidFill>
                  <a:latin typeface="Calibri"/>
                </a:rPr>
                <a:t>Motivation</a:t>
              </a:r>
              <a:endParaRPr lang="en-US" sz="2800" b="1" dirty="0">
                <a:solidFill>
                  <a:prstClr val="white"/>
                </a:solidFill>
                <a:latin typeface="Calibri"/>
              </a:endParaRPr>
            </a:p>
          </p:txBody>
        </p:sp>
      </p:grpSp>
      <p:sp>
        <p:nvSpPr>
          <p:cNvPr id="15" name="TextBox 14"/>
          <p:cNvSpPr txBox="1"/>
          <p:nvPr/>
        </p:nvSpPr>
        <p:spPr>
          <a:xfrm>
            <a:off x="594167" y="4800600"/>
            <a:ext cx="1981200" cy="954107"/>
          </a:xfrm>
          <a:prstGeom prst="rect">
            <a:avLst/>
          </a:prstGeom>
          <a:noFill/>
        </p:spPr>
        <p:txBody>
          <a:bodyPr wrap="square" rtlCol="0">
            <a:spAutoFit/>
          </a:bodyPr>
          <a:lstStyle/>
          <a:p>
            <a:pPr algn="ctr"/>
            <a:r>
              <a:rPr lang="en-US" sz="2800" dirty="0" smtClean="0">
                <a:solidFill>
                  <a:prstClr val="white"/>
                </a:solidFill>
                <a:latin typeface="Calibri"/>
              </a:rPr>
              <a:t>Presenting problem</a:t>
            </a:r>
            <a:endParaRPr lang="en-US" sz="2800" dirty="0">
              <a:solidFill>
                <a:prstClr val="white"/>
              </a:solidFill>
              <a:latin typeface="Calibri"/>
            </a:endParaRPr>
          </a:p>
        </p:txBody>
      </p:sp>
      <p:sp>
        <p:nvSpPr>
          <p:cNvPr id="16" name="TextBox 15"/>
          <p:cNvSpPr txBox="1"/>
          <p:nvPr/>
        </p:nvSpPr>
        <p:spPr>
          <a:xfrm>
            <a:off x="2590800" y="5181600"/>
            <a:ext cx="1981200" cy="954107"/>
          </a:xfrm>
          <a:prstGeom prst="rect">
            <a:avLst/>
          </a:prstGeom>
          <a:noFill/>
        </p:spPr>
        <p:txBody>
          <a:bodyPr wrap="square" rtlCol="0">
            <a:spAutoFit/>
          </a:bodyPr>
          <a:lstStyle/>
          <a:p>
            <a:pPr algn="ctr"/>
            <a:r>
              <a:rPr lang="en-US" sz="2800" dirty="0" smtClean="0">
                <a:solidFill>
                  <a:prstClr val="white"/>
                </a:solidFill>
                <a:latin typeface="Calibri"/>
              </a:rPr>
              <a:t>Screening results</a:t>
            </a:r>
            <a:endParaRPr lang="en-US" sz="2800" dirty="0">
              <a:solidFill>
                <a:prstClr val="white"/>
              </a:solidFill>
              <a:latin typeface="Calibri"/>
            </a:endParaRPr>
          </a:p>
        </p:txBody>
      </p:sp>
      <p:cxnSp>
        <p:nvCxnSpPr>
          <p:cNvPr id="18" name="Straight Arrow Connector 17"/>
          <p:cNvCxnSpPr/>
          <p:nvPr/>
        </p:nvCxnSpPr>
        <p:spPr bwMode="auto">
          <a:xfrm rot="16200000" flipV="1">
            <a:off x="1028700" y="4425870"/>
            <a:ext cx="609600" cy="76200"/>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cxnSp>
        <p:nvCxnSpPr>
          <p:cNvPr id="22" name="Straight Arrow Connector 21"/>
          <p:cNvCxnSpPr/>
          <p:nvPr/>
        </p:nvCxnSpPr>
        <p:spPr bwMode="auto">
          <a:xfrm flipH="1" flipV="1">
            <a:off x="2286000" y="4114800"/>
            <a:ext cx="1143000" cy="1066800"/>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sp>
        <p:nvSpPr>
          <p:cNvPr id="8" name="Slide Number Placeholder 7"/>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12</a:t>
            </a:fld>
            <a:endParaRPr lang="en-US">
              <a:solidFill>
                <a:srgbClr val="DBF5F9">
                  <a:shade val="90000"/>
                </a:srgbClr>
              </a:solidFill>
            </a:endParaRPr>
          </a:p>
        </p:txBody>
      </p:sp>
    </p:spTree>
    <p:extLst>
      <p:ext uri="{BB962C8B-B14F-4D97-AF65-F5344CB8AC3E}">
        <p14:creationId xmlns:p14="http://schemas.microsoft.com/office/powerpoint/2010/main" val="33770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362456"/>
          </a:xfrm>
        </p:spPr>
        <p:txBody>
          <a:bodyPr rIns="45720" rtlCol="0">
            <a:normAutofit/>
            <a:scene3d>
              <a:camera prst="orthographicFront"/>
              <a:lightRig rig="threePt" dir="t">
                <a:rot lat="0" lon="0" rev="4800000"/>
              </a:lightRig>
            </a:scene3d>
            <a:sp3d prstMaterial="matte">
              <a:bevelT w="50800" h="10160"/>
            </a:sp3d>
          </a:bodyPr>
          <a:lstStyle/>
          <a:p>
            <a:pPr algn="ctr" fontAlgn="auto">
              <a:spcAft>
                <a:spcPts val="0"/>
              </a:spcAft>
              <a:defRPr/>
            </a:pPr>
            <a:r>
              <a:rPr sz="4400">
                <a:solidFill>
                  <a:schemeClr val="tx2"/>
                </a:solidFill>
              </a:rPr>
              <a:t>Levels of Reflection</a:t>
            </a:r>
          </a:p>
        </p:txBody>
      </p:sp>
      <p:sp>
        <p:nvSpPr>
          <p:cNvPr id="5" name="Content Placeholder 4"/>
          <p:cNvSpPr>
            <a:spLocks noGrp="1"/>
          </p:cNvSpPr>
          <p:nvPr>
            <p:ph type="body" idx="1"/>
          </p:nvPr>
        </p:nvSpPr>
        <p:spPr>
          <a:xfrm>
            <a:off x="762000" y="1828800"/>
            <a:ext cx="7388225" cy="4191000"/>
          </a:xfrm>
        </p:spPr>
        <p:txBody>
          <a:bodyPr lIns="54864" tIns="91440">
            <a:noAutofit/>
          </a:bodyPr>
          <a:lstStyle/>
          <a:p>
            <a:pPr marL="460375" indent="-342900">
              <a:lnSpc>
                <a:spcPct val="90000"/>
              </a:lnSpc>
              <a:spcBef>
                <a:spcPts val="1000"/>
              </a:spcBef>
              <a:buFont typeface="Arial" charset="0"/>
              <a:buChar char="•"/>
            </a:pPr>
            <a:r>
              <a:rPr lang="en-US" sz="3000" b="1" dirty="0" smtClean="0">
                <a:solidFill>
                  <a:srgbClr val="FFC000"/>
                </a:solidFill>
              </a:rPr>
              <a:t>Repeating</a:t>
            </a:r>
            <a:r>
              <a:rPr lang="en-US" sz="3000" b="1" dirty="0" smtClean="0"/>
              <a:t> </a:t>
            </a:r>
            <a:r>
              <a:rPr lang="en-US" sz="3000" dirty="0" smtClean="0"/>
              <a:t>– Repeating what was just said.</a:t>
            </a:r>
          </a:p>
          <a:p>
            <a:pPr marL="460375" indent="-342900">
              <a:lnSpc>
                <a:spcPct val="90000"/>
              </a:lnSpc>
              <a:spcBef>
                <a:spcPts val="1000"/>
              </a:spcBef>
              <a:buFont typeface="Arial" charset="0"/>
              <a:buChar char="•"/>
            </a:pPr>
            <a:r>
              <a:rPr lang="en-US" sz="3000" b="1" dirty="0" smtClean="0">
                <a:solidFill>
                  <a:srgbClr val="FFC000"/>
                </a:solidFill>
              </a:rPr>
              <a:t>Rephrasing</a:t>
            </a:r>
            <a:r>
              <a:rPr lang="en-US" sz="3000" dirty="0" smtClean="0">
                <a:solidFill>
                  <a:srgbClr val="FFC000"/>
                </a:solidFill>
              </a:rPr>
              <a:t> </a:t>
            </a:r>
            <a:r>
              <a:rPr lang="en-US" sz="3000" dirty="0" smtClean="0"/>
              <a:t>– Substituting a few words that may slightly change the emphasis.</a:t>
            </a:r>
          </a:p>
          <a:p>
            <a:pPr marL="460375" indent="-342900">
              <a:lnSpc>
                <a:spcPct val="90000"/>
              </a:lnSpc>
              <a:spcBef>
                <a:spcPts val="1000"/>
              </a:spcBef>
              <a:buFont typeface="Arial" charset="0"/>
              <a:buChar char="•"/>
            </a:pPr>
            <a:r>
              <a:rPr lang="en-US" sz="3000" b="1" dirty="0" smtClean="0">
                <a:solidFill>
                  <a:srgbClr val="FFC000"/>
                </a:solidFill>
              </a:rPr>
              <a:t>Paraphrasing</a:t>
            </a:r>
            <a:r>
              <a:rPr lang="en-US" sz="3000" dirty="0" smtClean="0"/>
              <a:t> – Major restatement of what the person said. Listener infers meaning of what was said. Can be thought of as </a:t>
            </a:r>
            <a:r>
              <a:rPr lang="en-US" sz="3000" i="1" dirty="0" smtClean="0"/>
              <a:t>continuing the thought.</a:t>
            </a:r>
          </a:p>
          <a:p>
            <a:pPr marL="460375" indent="-342900">
              <a:lnSpc>
                <a:spcPct val="90000"/>
              </a:lnSpc>
              <a:spcBef>
                <a:spcPts val="1000"/>
              </a:spcBef>
              <a:buFont typeface="Arial" charset="0"/>
              <a:buChar char="•"/>
            </a:pPr>
            <a:r>
              <a:rPr lang="en-US" sz="3000" b="1" dirty="0" smtClean="0">
                <a:solidFill>
                  <a:srgbClr val="FFC000"/>
                </a:solidFill>
              </a:rPr>
              <a:t>Reflecting Feeling </a:t>
            </a:r>
            <a:r>
              <a:rPr lang="en-US" sz="3000" dirty="0" smtClean="0"/>
              <a:t>– Listener reflects not just the words, but the feeling or emotion underneath what the person is saying.</a:t>
            </a:r>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120</a:t>
            </a:fld>
            <a:endParaRPr lang="en-US"/>
          </a:p>
        </p:txBody>
      </p:sp>
    </p:spTree>
    <p:extLst>
      <p:ext uri="{BB962C8B-B14F-4D97-AF65-F5344CB8AC3E}">
        <p14:creationId xmlns:p14="http://schemas.microsoft.com/office/powerpoint/2010/main" val="17180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47662"/>
            <a:ext cx="8229600" cy="1252538"/>
          </a:xfrm>
          <a:ln>
            <a:miter lim="800000"/>
            <a:headEnd/>
            <a:tailEnd/>
          </a:ln>
          <a:extLst/>
        </p:spPr>
        <p:txBody>
          <a:bodyPr rIns="45720" rtlCol="0">
            <a:normAutofit/>
            <a:scene3d>
              <a:camera prst="orthographicFront"/>
              <a:lightRig rig="threePt" dir="t">
                <a:rot lat="0" lon="0" rev="4800000"/>
              </a:lightRig>
            </a:scene3d>
            <a:sp3d prstMaterial="matte">
              <a:bevelT w="50800" h="10160"/>
            </a:sp3d>
          </a:bodyPr>
          <a:lstStyle/>
          <a:p>
            <a:pPr algn="ctr" eaLnBrk="1" fontAlgn="auto" hangingPunct="1">
              <a:spcAft>
                <a:spcPts val="0"/>
              </a:spcAft>
              <a:defRPr/>
            </a:pPr>
            <a:r>
              <a:rPr lang="en-US" b="1" dirty="0">
                <a:effectLst>
                  <a:outerShdw blurRad="38100" dist="38100" dir="2700000" algn="tl">
                    <a:srgbClr val="000000">
                      <a:alpha val="43137"/>
                    </a:srgbClr>
                  </a:outerShdw>
                </a:effectLst>
              </a:rPr>
              <a:t>Types of Reflective Statements</a:t>
            </a:r>
          </a:p>
        </p:txBody>
      </p:sp>
      <p:sp>
        <p:nvSpPr>
          <p:cNvPr id="65540" name="TextBox 17"/>
          <p:cNvSpPr txBox="1">
            <a:spLocks noChangeArrowheads="1"/>
          </p:cNvSpPr>
          <p:nvPr/>
        </p:nvSpPr>
        <p:spPr bwMode="auto">
          <a:xfrm>
            <a:off x="381000" y="2140327"/>
            <a:ext cx="81534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9113" indent="-519113">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r>
              <a:rPr lang="en-US" sz="3200" b="0" dirty="0">
                <a:solidFill>
                  <a:prstClr val="white"/>
                </a:solidFill>
              </a:rPr>
              <a:t>1.	Simple Reflection </a:t>
            </a:r>
            <a:r>
              <a:rPr lang="en-US" sz="3200" b="0" dirty="0">
                <a:solidFill>
                  <a:srgbClr val="FFC000"/>
                </a:solidFill>
              </a:rPr>
              <a:t>(repeat)</a:t>
            </a:r>
          </a:p>
          <a:p>
            <a:endParaRPr lang="en-US" sz="3200" b="0" dirty="0">
              <a:solidFill>
                <a:prstClr val="white"/>
              </a:solidFill>
            </a:endParaRPr>
          </a:p>
          <a:p>
            <a:pPr>
              <a:buFontTx/>
              <a:buAutoNum type="arabicPeriod" startAt="2"/>
            </a:pPr>
            <a:r>
              <a:rPr lang="en-US" sz="3200" b="0" dirty="0">
                <a:solidFill>
                  <a:prstClr val="white"/>
                </a:solidFill>
              </a:rPr>
              <a:t>Amplified Reflection </a:t>
            </a:r>
            <a:r>
              <a:rPr lang="en-US" sz="3200" b="0" dirty="0">
                <a:solidFill>
                  <a:srgbClr val="FFC000"/>
                </a:solidFill>
              </a:rPr>
              <a:t>(amplify/exaggerate the consumer’s point)</a:t>
            </a:r>
          </a:p>
          <a:p>
            <a:endParaRPr lang="en-US" sz="3200" b="0" dirty="0">
              <a:solidFill>
                <a:prstClr val="white"/>
              </a:solidFill>
            </a:endParaRPr>
          </a:p>
          <a:p>
            <a:pPr>
              <a:buFontTx/>
              <a:buAutoNum type="arabicPeriod" startAt="3"/>
            </a:pPr>
            <a:r>
              <a:rPr lang="en-US" sz="3200" b="0" dirty="0">
                <a:solidFill>
                  <a:prstClr val="white"/>
                </a:solidFill>
              </a:rPr>
              <a:t>Double-Sided Reflection </a:t>
            </a:r>
            <a:br>
              <a:rPr lang="en-US" sz="3200" b="0" dirty="0">
                <a:solidFill>
                  <a:prstClr val="white"/>
                </a:solidFill>
              </a:rPr>
            </a:br>
            <a:r>
              <a:rPr lang="en-US" sz="3200" b="0" dirty="0">
                <a:solidFill>
                  <a:srgbClr val="FFC000"/>
                </a:solidFill>
              </a:rPr>
              <a:t>(captures both sides of the </a:t>
            </a:r>
            <a:br>
              <a:rPr lang="en-US" sz="3200" b="0" dirty="0">
                <a:solidFill>
                  <a:srgbClr val="FFC000"/>
                </a:solidFill>
              </a:rPr>
            </a:br>
            <a:r>
              <a:rPr lang="en-US" sz="3200" b="0" dirty="0">
                <a:solidFill>
                  <a:srgbClr val="FFC000"/>
                </a:solidFill>
              </a:rPr>
              <a:t>ambivalence)</a:t>
            </a:r>
          </a:p>
        </p:txBody>
      </p:sp>
      <p:sp>
        <p:nvSpPr>
          <p:cNvPr id="3" name="Slide Number Placeholder 2"/>
          <p:cNvSpPr>
            <a:spLocks noGrp="1"/>
          </p:cNvSpPr>
          <p:nvPr>
            <p:ph type="sldNum" sz="quarter" idx="12"/>
          </p:nvPr>
        </p:nvSpPr>
        <p:spPr/>
        <p:txBody>
          <a:bodyPr/>
          <a:lstStyle/>
          <a:p>
            <a:pPr>
              <a:defRPr/>
            </a:pPr>
            <a:fld id="{73BA5123-F9C6-4781-A977-7B508CA904FF}" type="slidenum">
              <a:rPr lang="en-US" smtClean="0"/>
              <a:pPr>
                <a:defRPr/>
              </a:pPr>
              <a:t>121</a:t>
            </a:fld>
            <a:endParaRPr lang="en-US"/>
          </a:p>
        </p:txBody>
      </p:sp>
    </p:spTree>
    <p:extLst>
      <p:ext uri="{BB962C8B-B14F-4D97-AF65-F5344CB8AC3E}">
        <p14:creationId xmlns:p14="http://schemas.microsoft.com/office/powerpoint/2010/main" val="18069581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Avoid Confrontation</a:t>
            </a:r>
          </a:p>
        </p:txBody>
      </p:sp>
      <p:sp>
        <p:nvSpPr>
          <p:cNvPr id="104452" name="Rectangle 3"/>
          <p:cNvSpPr>
            <a:spLocks noChangeArrowheads="1"/>
          </p:cNvSpPr>
          <p:nvPr/>
        </p:nvSpPr>
        <p:spPr bwMode="auto">
          <a:xfrm>
            <a:off x="838200" y="1905000"/>
            <a:ext cx="7467600" cy="4437063"/>
          </a:xfrm>
          <a:prstGeom prst="rect">
            <a:avLst/>
          </a:prstGeom>
          <a:noFill/>
          <a:ln w="9525">
            <a:noFill/>
            <a:miter lim="800000"/>
            <a:headEnd/>
            <a:tailEnd/>
          </a:ln>
        </p:spPr>
        <p:txBody>
          <a:bodyPr>
            <a:spAutoFit/>
          </a:bodyPr>
          <a:lstStyle/>
          <a:p>
            <a:pPr marL="228600" indent="-228600">
              <a:spcBef>
                <a:spcPts val="1000"/>
              </a:spcBef>
              <a:buClr>
                <a:schemeClr val="bg2">
                  <a:lumMod val="60000"/>
                  <a:lumOff val="40000"/>
                </a:schemeClr>
              </a:buClr>
              <a:buFont typeface="Arial" charset="0"/>
              <a:buChar char="•"/>
              <a:defRPr/>
            </a:pPr>
            <a:r>
              <a:rPr lang="en-US" sz="2800" dirty="0">
                <a:solidFill>
                  <a:srgbClr val="FFC000"/>
                </a:solidFill>
              </a:rPr>
              <a:t>Challenging</a:t>
            </a:r>
          </a:p>
          <a:p>
            <a:pPr marL="685800" lvl="1" indent="-228600">
              <a:spcBef>
                <a:spcPts val="1000"/>
              </a:spcBef>
              <a:defRPr/>
            </a:pPr>
            <a:r>
              <a:rPr lang="en-US" sz="2400" i="1" dirty="0"/>
              <a:t>“What do you think you are doing?” </a:t>
            </a:r>
          </a:p>
          <a:p>
            <a:pPr marL="685800" lvl="1" indent="-228600">
              <a:spcBef>
                <a:spcPts val="1000"/>
              </a:spcBef>
              <a:defRPr/>
            </a:pPr>
            <a:endParaRPr lang="en-US" sz="1000" dirty="0"/>
          </a:p>
          <a:p>
            <a:pPr marL="228600" indent="-228600">
              <a:spcBef>
                <a:spcPts val="1000"/>
              </a:spcBef>
              <a:buClr>
                <a:schemeClr val="bg2">
                  <a:lumMod val="60000"/>
                  <a:lumOff val="40000"/>
                </a:schemeClr>
              </a:buClr>
              <a:buFont typeface="Arial" charset="0"/>
              <a:buChar char="•"/>
              <a:defRPr/>
            </a:pPr>
            <a:r>
              <a:rPr lang="en-US" sz="2800" dirty="0">
                <a:solidFill>
                  <a:srgbClr val="FFC000"/>
                </a:solidFill>
              </a:rPr>
              <a:t>Warning</a:t>
            </a:r>
          </a:p>
          <a:p>
            <a:pPr marL="685800" lvl="1" indent="-228600">
              <a:spcBef>
                <a:spcPts val="1000"/>
              </a:spcBef>
              <a:defRPr/>
            </a:pPr>
            <a:r>
              <a:rPr lang="en-US" sz="2400" i="1" dirty="0"/>
              <a:t>“You will damage your liver if you don’t stop drinking.”</a:t>
            </a:r>
          </a:p>
          <a:p>
            <a:pPr marL="685800" lvl="1" indent="-228600">
              <a:spcBef>
                <a:spcPts val="1000"/>
              </a:spcBef>
              <a:defRPr/>
            </a:pPr>
            <a:endParaRPr lang="en-US" sz="1000" dirty="0"/>
          </a:p>
          <a:p>
            <a:pPr marL="228600" indent="-228600">
              <a:spcBef>
                <a:spcPts val="1000"/>
              </a:spcBef>
              <a:buClr>
                <a:schemeClr val="bg2">
                  <a:lumMod val="60000"/>
                  <a:lumOff val="40000"/>
                </a:schemeClr>
              </a:buClr>
              <a:buFont typeface="Arial" charset="0"/>
              <a:buChar char="•"/>
              <a:defRPr/>
            </a:pPr>
            <a:r>
              <a:rPr lang="en-US" sz="2800" dirty="0">
                <a:solidFill>
                  <a:srgbClr val="FFC000"/>
                </a:solidFill>
              </a:rPr>
              <a:t>Finger-wagging</a:t>
            </a:r>
          </a:p>
          <a:p>
            <a:pPr marL="463550" lvl="1" indent="-6350">
              <a:spcBef>
                <a:spcPts val="1000"/>
              </a:spcBef>
              <a:defRPr/>
            </a:pPr>
            <a:r>
              <a:rPr lang="en-US" sz="2400" i="1" dirty="0"/>
              <a:t>“If you want to be a good student, you must stop drinking on school nights.”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122</a:t>
            </a:fld>
            <a:endParaRPr lang="en-US"/>
          </a:p>
        </p:txBody>
      </p:sp>
    </p:spTree>
    <p:extLst>
      <p:ext uri="{BB962C8B-B14F-4D97-AF65-F5344CB8AC3E}">
        <p14:creationId xmlns:p14="http://schemas.microsoft.com/office/powerpoint/2010/main" val="429341084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877824" y="304800"/>
            <a:ext cx="7388352" cy="1362456"/>
          </a:xfrm>
        </p:spPr>
        <p:txBody>
          <a:bodyPr/>
          <a:lstStyle/>
          <a:p>
            <a:pPr algn="ctr" fontAlgn="auto">
              <a:spcAft>
                <a:spcPts val="0"/>
              </a:spcAft>
              <a:defRPr/>
            </a:pPr>
            <a:r>
              <a:rPr sz="4400" smtClean="0">
                <a:solidFill>
                  <a:schemeClr val="tx2"/>
                </a:solidFill>
              </a:rPr>
              <a:t>Elicit “Change Talk”</a:t>
            </a:r>
          </a:p>
        </p:txBody>
      </p:sp>
      <p:sp>
        <p:nvSpPr>
          <p:cNvPr id="54275" name="Text Box 3"/>
          <p:cNvSpPr txBox="1">
            <a:spLocks noChangeArrowheads="1"/>
          </p:cNvSpPr>
          <p:nvPr/>
        </p:nvSpPr>
        <p:spPr bwMode="auto">
          <a:xfrm>
            <a:off x="876300" y="1981200"/>
            <a:ext cx="7391400" cy="3657600"/>
          </a:xfrm>
          <a:prstGeom prst="rect">
            <a:avLst/>
          </a:prstGeom>
          <a:noFill/>
          <a:ln w="9525">
            <a:noFill/>
            <a:miter lim="800000"/>
            <a:headEnd/>
            <a:tailEnd/>
          </a:ln>
        </p:spPr>
        <p:txBody>
          <a:bodyPr/>
          <a:lstStyle/>
          <a:p>
            <a:pPr>
              <a:spcBef>
                <a:spcPts val="1000"/>
              </a:spcBef>
              <a:buClr>
                <a:schemeClr val="bg2">
                  <a:lumMod val="60000"/>
                  <a:lumOff val="40000"/>
                </a:schemeClr>
              </a:buClr>
              <a:defRPr/>
            </a:pPr>
            <a:r>
              <a:rPr lang="en-US" sz="3000" dirty="0"/>
              <a:t>Change talk consists of self-motivational statements that suggest: </a:t>
            </a:r>
          </a:p>
          <a:p>
            <a:pPr marL="342900" indent="-342900">
              <a:spcBef>
                <a:spcPts val="1000"/>
              </a:spcBef>
              <a:buClr>
                <a:schemeClr val="bg2">
                  <a:lumMod val="60000"/>
                  <a:lumOff val="40000"/>
                </a:schemeClr>
              </a:buClr>
              <a:buFont typeface="Arial" pitchFamily="34" charset="0"/>
              <a:buChar char="•"/>
              <a:defRPr/>
            </a:pPr>
            <a:r>
              <a:rPr lang="en-US" sz="3000" dirty="0">
                <a:solidFill>
                  <a:srgbClr val="FFC000"/>
                </a:solidFill>
              </a:rPr>
              <a:t>Recognition of a problem</a:t>
            </a:r>
          </a:p>
          <a:p>
            <a:pPr marL="342900" indent="-342900">
              <a:spcBef>
                <a:spcPts val="1000"/>
              </a:spcBef>
              <a:buClr>
                <a:schemeClr val="bg2">
                  <a:lumMod val="60000"/>
                  <a:lumOff val="40000"/>
                </a:schemeClr>
              </a:buClr>
              <a:buFont typeface="Arial" pitchFamily="34" charset="0"/>
              <a:buChar char="•"/>
              <a:defRPr/>
            </a:pPr>
            <a:r>
              <a:rPr lang="en-US" sz="3000" dirty="0">
                <a:solidFill>
                  <a:srgbClr val="FFC000"/>
                </a:solidFill>
              </a:rPr>
              <a:t>Concern about staying the same</a:t>
            </a:r>
          </a:p>
          <a:p>
            <a:pPr marL="342900" indent="-342900">
              <a:spcBef>
                <a:spcPts val="1000"/>
              </a:spcBef>
              <a:buClr>
                <a:schemeClr val="bg2">
                  <a:lumMod val="60000"/>
                  <a:lumOff val="40000"/>
                </a:schemeClr>
              </a:buClr>
              <a:buFont typeface="Arial" pitchFamily="34" charset="0"/>
              <a:buChar char="•"/>
              <a:defRPr/>
            </a:pPr>
            <a:r>
              <a:rPr lang="en-US" sz="3000" dirty="0">
                <a:solidFill>
                  <a:srgbClr val="FFC000"/>
                </a:solidFill>
              </a:rPr>
              <a:t>Intention to change </a:t>
            </a:r>
          </a:p>
          <a:p>
            <a:pPr marL="342900" indent="-342900">
              <a:spcBef>
                <a:spcPts val="1000"/>
              </a:spcBef>
              <a:buClr>
                <a:schemeClr val="bg2">
                  <a:lumMod val="60000"/>
                  <a:lumOff val="40000"/>
                </a:schemeClr>
              </a:buClr>
              <a:buFont typeface="Arial" pitchFamily="34" charset="0"/>
              <a:buChar char="•"/>
              <a:defRPr/>
            </a:pPr>
            <a:r>
              <a:rPr lang="en-US" sz="3000" dirty="0">
                <a:solidFill>
                  <a:srgbClr val="FFC000"/>
                </a:solidFill>
              </a:rPr>
              <a:t>Optimism about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123</a:t>
            </a:fld>
            <a:endParaRPr lang="en-US"/>
          </a:p>
        </p:txBody>
      </p:sp>
    </p:spTree>
    <p:extLst>
      <p:ext uri="{BB962C8B-B14F-4D97-AF65-F5344CB8AC3E}">
        <p14:creationId xmlns:p14="http://schemas.microsoft.com/office/powerpoint/2010/main" val="11004474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6626" name="Rectangle 2"/>
          <p:cNvSpPr>
            <a:spLocks noGrp="1"/>
          </p:cNvSpPr>
          <p:nvPr>
            <p:ph type="title"/>
          </p:nvPr>
        </p:nvSpPr>
        <p:spPr>
          <a:xfrm>
            <a:off x="304800" y="990600"/>
            <a:ext cx="8229600" cy="1143000"/>
          </a:xfrm>
        </p:spPr>
        <p:txBody>
          <a:bodyPr>
            <a:normAutofit fontScale="90000"/>
          </a:bodyPr>
          <a:lstStyle/>
          <a:p>
            <a:pPr algn="ctr" eaLnBrk="1" hangingPunct="1">
              <a:defRPr/>
            </a:pPr>
            <a:r>
              <a:rPr lang="en-US" sz="4600" b="1" dirty="0" smtClean="0">
                <a:effectLst>
                  <a:outerShdw blurRad="38100" dist="38100" dir="2700000" algn="tl">
                    <a:srgbClr val="000000">
                      <a:alpha val="43137"/>
                    </a:srgbClr>
                  </a:outerShdw>
                </a:effectLst>
              </a:rPr>
              <a:t>Moving Toward “Change Talk”:</a:t>
            </a:r>
            <a:br>
              <a:rPr lang="en-US" sz="4600" b="1" dirty="0" smtClean="0">
                <a:effectLst>
                  <a:outerShdw blurRad="38100" dist="38100" dir="2700000" algn="tl">
                    <a:srgbClr val="000000">
                      <a:alpha val="43137"/>
                    </a:srgbClr>
                  </a:outerShdw>
                </a:effectLst>
              </a:rPr>
            </a:br>
            <a:r>
              <a:rPr lang="en-US" sz="4600" b="1" dirty="0" smtClean="0">
                <a:effectLst>
                  <a:outerShdw blurRad="38100" dist="38100" dir="2700000" algn="tl">
                    <a:srgbClr val="000000">
                      <a:alpha val="43137"/>
                    </a:srgbClr>
                  </a:outerShdw>
                </a:effectLst>
              </a:rPr>
              <a:t>the DARN Steps</a:t>
            </a:r>
          </a:p>
        </p:txBody>
      </p:sp>
      <p:graphicFrame>
        <p:nvGraphicFramePr>
          <p:cNvPr id="4" name="Diagram 3"/>
          <p:cNvGraphicFramePr/>
          <p:nvPr>
            <p:extLst>
              <p:ext uri="{D42A27DB-BD31-4B8C-83A1-F6EECF244321}">
                <p14:modId xmlns:p14="http://schemas.microsoft.com/office/powerpoint/2010/main" val="16482741"/>
              </p:ext>
            </p:extLst>
          </p:nvPr>
        </p:nvGraphicFramePr>
        <p:xfrm>
          <a:off x="457200" y="1935163"/>
          <a:ext cx="85344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124</a:t>
            </a:fld>
            <a:endParaRPr lang="en-US"/>
          </a:p>
        </p:txBody>
      </p:sp>
    </p:spTree>
    <p:extLst>
      <p:ext uri="{BB962C8B-B14F-4D97-AF65-F5344CB8AC3E}">
        <p14:creationId xmlns:p14="http://schemas.microsoft.com/office/powerpoint/2010/main" val="3718826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362456"/>
          </a:xfrm>
        </p:spPr>
        <p:txBody>
          <a:bodyPr/>
          <a:lstStyle/>
          <a:p>
            <a:pPr algn="ctr" fontAlgn="auto">
              <a:spcAft>
                <a:spcPts val="0"/>
              </a:spcAft>
              <a:defRPr/>
            </a:pPr>
            <a:r>
              <a:rPr sz="4400" dirty="0" smtClean="0">
                <a:solidFill>
                  <a:schemeClr val="tx2"/>
                </a:solidFill>
              </a:rPr>
              <a:t>Activity: Video </a:t>
            </a:r>
            <a:r>
              <a:rPr sz="4400" dirty="0">
                <a:solidFill>
                  <a:schemeClr val="tx2"/>
                </a:solidFill>
              </a:rPr>
              <a:t>E</a:t>
            </a:r>
            <a:r>
              <a:rPr sz="4400" dirty="0" smtClean="0">
                <a:solidFill>
                  <a:schemeClr val="tx2"/>
                </a:solidFill>
              </a:rPr>
              <a:t>xample (2) </a:t>
            </a:r>
            <a:endParaRPr sz="4400" dirty="0">
              <a:solidFill>
                <a:schemeClr val="tx2"/>
              </a:solidFill>
            </a:endParaRPr>
          </a:p>
        </p:txBody>
      </p:sp>
      <p:sp>
        <p:nvSpPr>
          <p:cNvPr id="109570" name="Content Placeholder 2"/>
          <p:cNvSpPr>
            <a:spLocks noGrp="1"/>
          </p:cNvSpPr>
          <p:nvPr>
            <p:ph type="body" idx="1"/>
          </p:nvPr>
        </p:nvSpPr>
        <p:spPr>
          <a:xfrm>
            <a:off x="914400" y="1676400"/>
            <a:ext cx="7351713" cy="1509713"/>
          </a:xfrm>
        </p:spPr>
        <p:txBody>
          <a:bodyPr/>
          <a:lstStyle/>
          <a:p>
            <a:r>
              <a:rPr lang="en-US" smtClean="0"/>
              <a:t>Same scenario, but different doctor. What does this doctor do that is different? Does it work? </a:t>
            </a:r>
          </a:p>
        </p:txBody>
      </p:sp>
      <p:pic>
        <p:nvPicPr>
          <p:cNvPr id="109574" name="Good SBIRT.wmv">
            <a:hlinkClick r:id="" action="ppaction://media"/>
          </p:cNvPr>
          <p:cNvPicPr>
            <a:picLocks noRot="1" noChangeAspect="1" noChangeArrowheads="1"/>
          </p:cNvPicPr>
          <p:nvPr>
            <a:videoFile r:link="rId1"/>
          </p:nvPr>
        </p:nvPicPr>
        <p:blipFill>
          <a:blip r:embed="rId4"/>
          <a:srcRect/>
          <a:stretch>
            <a:fillRect/>
          </a:stretch>
        </p:blipFill>
        <p:spPr bwMode="auto">
          <a:xfrm>
            <a:off x="2057400" y="2514600"/>
            <a:ext cx="5486400" cy="4114800"/>
          </a:xfrm>
          <a:prstGeom prst="rect">
            <a:avLst/>
          </a:prstGeom>
          <a:noFill/>
        </p:spPr>
      </p:pic>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125</a:t>
            </a:fld>
            <a:endParaRPr lang="en-US"/>
          </a:p>
        </p:txBody>
      </p:sp>
    </p:spTree>
    <p:extLst>
      <p:ext uri="{BB962C8B-B14F-4D97-AF65-F5344CB8AC3E}">
        <p14:creationId xmlns:p14="http://schemas.microsoft.com/office/powerpoint/2010/main" val="522809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957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9574"/>
                                        </p:tgtEl>
                                      </p:cBhvr>
                                    </p:cmd>
                                  </p:childTnLst>
                                </p:cTn>
                              </p:par>
                            </p:childTnLst>
                          </p:cTn>
                        </p:par>
                      </p:childTnLst>
                    </p:cTn>
                  </p:par>
                </p:childTnLst>
              </p:cTn>
              <p:nextCondLst>
                <p:cond evt="onClick" delay="0">
                  <p:tgtEl>
                    <p:spTgt spid="10957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09574"/>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5778" name="Rectangle 2"/>
          <p:cNvSpPr>
            <a:spLocks noGrp="1"/>
          </p:cNvSpPr>
          <p:nvPr>
            <p:ph type="title"/>
          </p:nvPr>
        </p:nvSpPr>
        <p:spPr>
          <a:xfrm>
            <a:off x="457200" y="704088"/>
            <a:ext cx="8229600" cy="819912"/>
          </a:xfrm>
        </p:spPr>
        <p:txBody>
          <a:bodyPr/>
          <a:lstStyle/>
          <a:p>
            <a:pPr algn="ctr"/>
            <a:r>
              <a:rPr lang="en-US" b="1" dirty="0" smtClean="0">
                <a:effectLst>
                  <a:outerShdw blurRad="38100" dist="38100" dir="2700000" algn="tl">
                    <a:srgbClr val="000000">
                      <a:alpha val="43137"/>
                    </a:srgbClr>
                  </a:outerShdw>
                </a:effectLst>
              </a:rPr>
              <a:t>What if…?</a:t>
            </a:r>
          </a:p>
        </p:txBody>
      </p:sp>
      <p:sp>
        <p:nvSpPr>
          <p:cNvPr id="75779" name="Rectangle 3"/>
          <p:cNvSpPr>
            <a:spLocks noGrp="1"/>
          </p:cNvSpPr>
          <p:nvPr>
            <p:ph idx="1"/>
          </p:nvPr>
        </p:nvSpPr>
        <p:spPr>
          <a:xfrm>
            <a:off x="228600" y="1600200"/>
            <a:ext cx="8686800" cy="4389438"/>
          </a:xfrm>
        </p:spPr>
        <p:txBody>
          <a:bodyPr/>
          <a:lstStyle/>
          <a:p>
            <a:r>
              <a:rPr lang="en-US" sz="2800" smtClean="0"/>
              <a:t>What if the client doesn’t say ANY change talk?</a:t>
            </a:r>
          </a:p>
          <a:p>
            <a:r>
              <a:rPr lang="en-US" sz="2800" smtClean="0"/>
              <a:t>“Actions speak louder than words.”  Do the client’s actions express any change talk?  (Can you address any discrepancy between their words and their actions?)</a:t>
            </a:r>
          </a:p>
          <a:p>
            <a:pPr lvl="1"/>
            <a:r>
              <a:rPr lang="en-US" sz="2400" smtClean="0"/>
              <a:t>Client: “This program is worthless.  I don’t want anything to do with it.”</a:t>
            </a:r>
          </a:p>
          <a:p>
            <a:pPr lvl="1"/>
            <a:r>
              <a:rPr lang="en-US" sz="2400" smtClean="0"/>
              <a:t>“On the one hand, you don’t really want to be here and you don’t think it will help you at all.  On the other hand, you’re still sitting here in front of me.  I’m wondering how that adds up.”</a:t>
            </a:r>
          </a:p>
          <a:p>
            <a:pPr lvl="1"/>
            <a:r>
              <a:rPr lang="en-US" sz="2400" smtClean="0"/>
              <a:t>Client: ?</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126</a:t>
            </a:fld>
            <a:endParaRPr lang="en-US"/>
          </a:p>
        </p:txBody>
      </p:sp>
    </p:spTree>
    <p:extLst>
      <p:ext uri="{BB962C8B-B14F-4D97-AF65-F5344CB8AC3E}">
        <p14:creationId xmlns:p14="http://schemas.microsoft.com/office/powerpoint/2010/main" val="20124041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6802" name="Rectangle 2"/>
          <p:cNvSpPr>
            <a:spLocks noGrp="1"/>
          </p:cNvSpPr>
          <p:nvPr>
            <p:ph type="title"/>
          </p:nvPr>
        </p:nvSpPr>
        <p:spPr>
          <a:xfrm>
            <a:off x="457200" y="704088"/>
            <a:ext cx="8229600" cy="819912"/>
          </a:xfrm>
        </p:spPr>
        <p:txBody>
          <a:bodyPr/>
          <a:lstStyle/>
          <a:p>
            <a:pPr algn="ctr"/>
            <a:r>
              <a:rPr lang="en-US" b="1" dirty="0" smtClean="0">
                <a:effectLst>
                  <a:outerShdw blurRad="38100" dist="38100" dir="2700000" algn="tl">
                    <a:srgbClr val="000000">
                      <a:alpha val="43137"/>
                    </a:srgbClr>
                  </a:outerShdw>
                </a:effectLst>
              </a:rPr>
              <a:t>What If, Continued</a:t>
            </a:r>
          </a:p>
        </p:txBody>
      </p:sp>
      <p:sp>
        <p:nvSpPr>
          <p:cNvPr id="46083" name="Rectangle 3"/>
          <p:cNvSpPr>
            <a:spLocks noGrp="1"/>
          </p:cNvSpPr>
          <p:nvPr>
            <p:ph idx="1"/>
          </p:nvPr>
        </p:nvSpPr>
        <p:spPr/>
        <p:txBody>
          <a:bodyPr>
            <a:normAutofit fontScale="92500" lnSpcReduction="10000"/>
          </a:bodyPr>
          <a:lstStyle/>
          <a:p>
            <a:pPr>
              <a:lnSpc>
                <a:spcPct val="90000"/>
              </a:lnSpc>
              <a:defRPr/>
            </a:pPr>
            <a:r>
              <a:rPr lang="en-US" sz="2800" dirty="0" smtClean="0"/>
              <a:t>No, I mean it: What if the client gives you NO change talk?  AT ALL?</a:t>
            </a:r>
          </a:p>
          <a:p>
            <a:pPr>
              <a:lnSpc>
                <a:spcPct val="90000"/>
              </a:lnSpc>
              <a:defRPr/>
            </a:pPr>
            <a:r>
              <a:rPr lang="en-US" sz="2800" dirty="0" smtClean="0"/>
              <a:t>Try reflecting the resistance.  Can you get even MORE resistant than the client?</a:t>
            </a:r>
          </a:p>
          <a:p>
            <a:pPr marL="571500" lvl="2" indent="-114300">
              <a:lnSpc>
                <a:spcPct val="90000"/>
              </a:lnSpc>
              <a:defRPr/>
            </a:pPr>
            <a:r>
              <a:rPr lang="en-US" sz="2800" dirty="0" smtClean="0"/>
              <a:t>Client: “My PO wants me working and going to counseling and TASC.  You guys want me going to all these meetings, making curfew, giving you all my money.  My wife is always on my case.  I’m </a:t>
            </a:r>
            <a:r>
              <a:rPr lang="en-US" sz="2800" dirty="0" err="1" smtClean="0"/>
              <a:t>gonna</a:t>
            </a:r>
            <a:r>
              <a:rPr lang="en-US" sz="2800" dirty="0" smtClean="0"/>
              <a:t> have to get loaded just to deal with you all!”  </a:t>
            </a:r>
          </a:p>
          <a:p>
            <a:pPr marL="571500" lvl="2" indent="-114300">
              <a:lnSpc>
                <a:spcPct val="90000"/>
              </a:lnSpc>
              <a:defRPr/>
            </a:pPr>
            <a:r>
              <a:rPr lang="en-US" sz="2800" dirty="0" smtClean="0"/>
              <a:t>Staff: “It would be </a:t>
            </a:r>
            <a:r>
              <a:rPr lang="en-US" sz="2800" i="1" dirty="0" smtClean="0"/>
              <a:t>impossible </a:t>
            </a:r>
            <a:r>
              <a:rPr lang="en-US" sz="2800" dirty="0" smtClean="0"/>
              <a:t>to deal with all these people sober.  In fact, </a:t>
            </a:r>
            <a:r>
              <a:rPr lang="en-US" sz="2800" i="1" dirty="0" smtClean="0"/>
              <a:t>nobody</a:t>
            </a:r>
            <a:r>
              <a:rPr lang="en-US" sz="2800" dirty="0" smtClean="0"/>
              <a:t> could do it!”</a:t>
            </a:r>
          </a:p>
          <a:p>
            <a:pPr lvl="2">
              <a:lnSpc>
                <a:spcPct val="90000"/>
              </a:lnSpc>
              <a:defRPr/>
            </a:pPr>
            <a:r>
              <a:rPr lang="en-US" sz="2800" dirty="0" smtClean="0"/>
              <a:t>Client: ?</a:t>
            </a:r>
          </a:p>
          <a:p>
            <a:pPr>
              <a:lnSpc>
                <a:spcPct val="90000"/>
              </a:lnSpc>
              <a:defRPr/>
            </a:pPr>
            <a:endParaRPr lang="en-US" sz="2800" dirty="0" smtClean="0"/>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127</a:t>
            </a:fld>
            <a:endParaRPr lang="en-US"/>
          </a:p>
        </p:txBody>
      </p:sp>
    </p:spTree>
    <p:extLst>
      <p:ext uri="{BB962C8B-B14F-4D97-AF65-F5344CB8AC3E}">
        <p14:creationId xmlns:p14="http://schemas.microsoft.com/office/powerpoint/2010/main" val="35368171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ectangle 7"/>
          <p:cNvSpPr/>
          <p:nvPr/>
        </p:nvSpPr>
        <p:spPr>
          <a:xfrm>
            <a:off x="30480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7827" name="Rectangle 2"/>
          <p:cNvSpPr>
            <a:spLocks noGrp="1"/>
          </p:cNvSpPr>
          <p:nvPr>
            <p:ph type="title"/>
          </p:nvPr>
        </p:nvSpPr>
        <p:spPr>
          <a:xfrm>
            <a:off x="457200" y="704088"/>
            <a:ext cx="8229600" cy="972312"/>
          </a:xfrm>
        </p:spPr>
        <p:txBody>
          <a:bodyPr/>
          <a:lstStyle/>
          <a:p>
            <a:pPr algn="ctr"/>
            <a:r>
              <a:rPr lang="en-US" b="1" dirty="0" smtClean="0">
                <a:effectLst>
                  <a:outerShdw blurRad="38100" dist="38100" dir="2700000" algn="tl">
                    <a:srgbClr val="000000">
                      <a:alpha val="43137"/>
                    </a:srgbClr>
                  </a:outerShdw>
                </a:effectLst>
              </a:rPr>
              <a:t>What If, Continued</a:t>
            </a:r>
          </a:p>
        </p:txBody>
      </p:sp>
      <p:sp>
        <p:nvSpPr>
          <p:cNvPr id="77828" name="Rectangle 3"/>
          <p:cNvSpPr>
            <a:spLocks noGrp="1"/>
          </p:cNvSpPr>
          <p:nvPr>
            <p:ph idx="1"/>
          </p:nvPr>
        </p:nvSpPr>
        <p:spPr/>
        <p:txBody>
          <a:bodyPr/>
          <a:lstStyle/>
          <a:p>
            <a:pPr>
              <a:lnSpc>
                <a:spcPct val="90000"/>
              </a:lnSpc>
            </a:pPr>
            <a:r>
              <a:rPr lang="en-US" sz="2800" smtClean="0"/>
              <a:t>Consider the possibility that you are not talking about the right issue…</a:t>
            </a:r>
          </a:p>
          <a:p>
            <a:pPr>
              <a:lnSpc>
                <a:spcPct val="90000"/>
              </a:lnSpc>
            </a:pPr>
            <a:endParaRPr lang="en-US" sz="2800" smtClean="0"/>
          </a:p>
        </p:txBody>
      </p:sp>
      <p:sp>
        <p:nvSpPr>
          <p:cNvPr id="2" name="Rectangle 1"/>
          <p:cNvSpPr/>
          <p:nvPr/>
        </p:nvSpPr>
        <p:spPr>
          <a:xfrm>
            <a:off x="158496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5" name="Rectangle 4"/>
          <p:cNvSpPr/>
          <p:nvPr/>
        </p:nvSpPr>
        <p:spPr>
          <a:xfrm>
            <a:off x="286512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6" name="Rectangle 5"/>
          <p:cNvSpPr/>
          <p:nvPr/>
        </p:nvSpPr>
        <p:spPr>
          <a:xfrm>
            <a:off x="414528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 name="Rectangle 6"/>
          <p:cNvSpPr/>
          <p:nvPr/>
        </p:nvSpPr>
        <p:spPr>
          <a:xfrm>
            <a:off x="542544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9" name="Rectangle 8"/>
          <p:cNvSpPr/>
          <p:nvPr/>
        </p:nvSpPr>
        <p:spPr>
          <a:xfrm>
            <a:off x="6705600" y="3008055"/>
            <a:ext cx="1750800" cy="2554545"/>
          </a:xfrm>
          <a:prstGeom prst="rect">
            <a:avLst/>
          </a:prstGeom>
          <a:noFill/>
        </p:spPr>
        <p:txBody>
          <a:bodyPr wrap="none">
            <a:spAutoFit/>
          </a:bodyPr>
          <a:lstStyle/>
          <a:p>
            <a:pPr>
              <a:defRPr/>
            </a:pPr>
            <a:r>
              <a:rPr lang="en-US" sz="2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 name="Slide Number Placeholder 2"/>
          <p:cNvSpPr>
            <a:spLocks noGrp="1"/>
          </p:cNvSpPr>
          <p:nvPr>
            <p:ph type="sldNum" sz="quarter" idx="12"/>
          </p:nvPr>
        </p:nvSpPr>
        <p:spPr/>
        <p:txBody>
          <a:bodyPr/>
          <a:lstStyle/>
          <a:p>
            <a:pPr>
              <a:defRPr/>
            </a:pPr>
            <a:fld id="{EDC09F9C-16D7-447C-A0DB-FF0E50487766}" type="slidenum">
              <a:rPr lang="en-US" smtClean="0"/>
              <a:pPr>
                <a:defRPr/>
              </a:pPr>
              <a:t>128</a:t>
            </a:fld>
            <a:endParaRPr lang="en-US"/>
          </a:p>
        </p:txBody>
      </p:sp>
    </p:spTree>
    <p:extLst>
      <p:ext uri="{BB962C8B-B14F-4D97-AF65-F5344CB8AC3E}">
        <p14:creationId xmlns:p14="http://schemas.microsoft.com/office/powerpoint/2010/main" val="32971525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1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2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15924" y="685800"/>
            <a:ext cx="7313676" cy="1002792"/>
          </a:xfrm>
        </p:spPr>
        <p:txBody>
          <a:bodyPr/>
          <a:lstStyle/>
          <a:p>
            <a:pPr algn="ctr" fontAlgn="auto">
              <a:spcAft>
                <a:spcPts val="0"/>
              </a:spcAft>
              <a:defRPr/>
            </a:pPr>
            <a:r>
              <a:rPr sz="4400" smtClean="0">
                <a:solidFill>
                  <a:schemeClr val="tx2"/>
                </a:solidFill>
              </a:rPr>
              <a:t>Goal of Brief Interventions</a:t>
            </a:r>
          </a:p>
        </p:txBody>
      </p:sp>
      <p:cxnSp>
        <p:nvCxnSpPr>
          <p:cNvPr id="9" name="Straight Arrow Connector 8"/>
          <p:cNvCxnSpPr>
            <a:cxnSpLocks noChangeShapeType="1"/>
          </p:cNvCxnSpPr>
          <p:nvPr/>
        </p:nvCxnSpPr>
        <p:spPr bwMode="auto">
          <a:xfrm>
            <a:off x="5715000" y="3352800"/>
            <a:ext cx="609600" cy="1588"/>
          </a:xfrm>
          <a:prstGeom prst="straightConnector1">
            <a:avLst/>
          </a:prstGeom>
          <a:noFill/>
          <a:ln w="63500" algn="ctr">
            <a:solidFill>
              <a:schemeClr val="tx1"/>
            </a:solidFill>
            <a:round/>
            <a:headEnd/>
            <a:tailEnd type="arrow" w="lg" len="med"/>
          </a:ln>
        </p:spPr>
      </p:cxnSp>
      <p:cxnSp>
        <p:nvCxnSpPr>
          <p:cNvPr id="10" name="Straight Arrow Connector 9"/>
          <p:cNvCxnSpPr>
            <a:cxnSpLocks noChangeShapeType="1"/>
          </p:cNvCxnSpPr>
          <p:nvPr/>
        </p:nvCxnSpPr>
        <p:spPr bwMode="auto">
          <a:xfrm>
            <a:off x="2819400" y="3352800"/>
            <a:ext cx="609600" cy="1588"/>
          </a:xfrm>
          <a:prstGeom prst="straightConnector1">
            <a:avLst/>
          </a:prstGeom>
          <a:noFill/>
          <a:ln w="63500" algn="ctr">
            <a:solidFill>
              <a:schemeClr val="tx1"/>
            </a:solidFill>
            <a:round/>
            <a:headEnd/>
            <a:tailEnd type="arrow" w="lg" len="med"/>
          </a:ln>
        </p:spPr>
      </p:cxnSp>
      <p:grpSp>
        <p:nvGrpSpPr>
          <p:cNvPr id="2" name="Group 1"/>
          <p:cNvGrpSpPr>
            <a:grpSpLocks/>
          </p:cNvGrpSpPr>
          <p:nvPr/>
        </p:nvGrpSpPr>
        <p:grpSpPr bwMode="auto">
          <a:xfrm>
            <a:off x="6477000" y="2590800"/>
            <a:ext cx="2057400" cy="1371600"/>
            <a:chOff x="6477000" y="2590800"/>
            <a:chExt cx="2057400" cy="1371600"/>
          </a:xfrm>
        </p:grpSpPr>
        <p:sp>
          <p:nvSpPr>
            <p:cNvPr id="91151" name="Rounded Rectangle 4"/>
            <p:cNvSpPr>
              <a:spLocks noChangeArrowheads="1"/>
            </p:cNvSpPr>
            <p:nvPr/>
          </p:nvSpPr>
          <p:spPr bwMode="auto">
            <a:xfrm>
              <a:off x="6477000" y="2590800"/>
              <a:ext cx="2057400" cy="1371600"/>
            </a:xfrm>
            <a:prstGeom prst="roundRect">
              <a:avLst>
                <a:gd name="adj" fmla="val 16667"/>
              </a:avLst>
            </a:prstGeom>
            <a:noFill/>
            <a:ln w="9525" algn="ctr">
              <a:solidFill>
                <a:schemeClr val="tx1"/>
              </a:solidFill>
              <a:round/>
              <a:headEnd/>
              <a:tailEnd/>
            </a:ln>
          </p:spPr>
          <p:txBody>
            <a:bodyPr/>
            <a:lstStyle/>
            <a:p>
              <a:pPr eaLnBrk="0" hangingPunct="0"/>
              <a:endParaRPr lang="en-US"/>
            </a:p>
          </p:txBody>
        </p:sp>
        <p:sp>
          <p:nvSpPr>
            <p:cNvPr id="11" name="TextBox 10"/>
            <p:cNvSpPr txBox="1"/>
            <p:nvPr/>
          </p:nvSpPr>
          <p:spPr>
            <a:xfrm>
              <a:off x="6530975" y="2874963"/>
              <a:ext cx="1905000" cy="955675"/>
            </a:xfrm>
            <a:prstGeom prst="rect">
              <a:avLst/>
            </a:prstGeom>
            <a:noFill/>
          </p:spPr>
          <p:txBody>
            <a:bodyPr>
              <a:spAutoFit/>
            </a:bodyPr>
            <a:lstStyle/>
            <a:p>
              <a:pPr algn="ctr">
                <a:defRPr/>
              </a:pPr>
              <a:r>
                <a:rPr lang="en-US" sz="2800" dirty="0">
                  <a:latin typeface="+mn-lt"/>
                </a:rPr>
                <a:t>Behavior </a:t>
              </a:r>
            </a:p>
            <a:p>
              <a:pPr algn="ctr">
                <a:defRPr/>
              </a:pPr>
              <a:r>
                <a:rPr lang="en-US" sz="2800" dirty="0">
                  <a:latin typeface="+mn-lt"/>
                </a:rPr>
                <a:t>change</a:t>
              </a:r>
            </a:p>
          </p:txBody>
        </p:sp>
      </p:grpSp>
      <p:grpSp>
        <p:nvGrpSpPr>
          <p:cNvPr id="4" name="Group 3"/>
          <p:cNvGrpSpPr>
            <a:grpSpLocks/>
          </p:cNvGrpSpPr>
          <p:nvPr/>
        </p:nvGrpSpPr>
        <p:grpSpPr bwMode="auto">
          <a:xfrm>
            <a:off x="609600" y="2590800"/>
            <a:ext cx="2058988" cy="1371600"/>
            <a:chOff x="609600" y="2590800"/>
            <a:chExt cx="2059329" cy="1371600"/>
          </a:xfrm>
        </p:grpSpPr>
        <p:sp>
          <p:nvSpPr>
            <p:cNvPr id="91149" name="Rounded Rectangle 5"/>
            <p:cNvSpPr>
              <a:spLocks noChangeArrowheads="1"/>
            </p:cNvSpPr>
            <p:nvPr/>
          </p:nvSpPr>
          <p:spPr bwMode="auto">
            <a:xfrm>
              <a:off x="609600" y="2590800"/>
              <a:ext cx="2057400" cy="1371600"/>
            </a:xfrm>
            <a:prstGeom prst="roundRect">
              <a:avLst>
                <a:gd name="adj" fmla="val 16667"/>
              </a:avLst>
            </a:prstGeom>
            <a:noFill/>
            <a:ln w="9525" algn="ctr">
              <a:solidFill>
                <a:schemeClr val="tx1"/>
              </a:solidFill>
              <a:round/>
              <a:headEnd/>
              <a:tailEnd/>
            </a:ln>
          </p:spPr>
          <p:txBody>
            <a:bodyPr/>
            <a:lstStyle/>
            <a:p>
              <a:pPr eaLnBrk="0" hangingPunct="0"/>
              <a:endParaRPr lang="en-US"/>
            </a:p>
          </p:txBody>
        </p:sp>
        <p:sp>
          <p:nvSpPr>
            <p:cNvPr id="12" name="TextBox 11"/>
            <p:cNvSpPr txBox="1"/>
            <p:nvPr/>
          </p:nvSpPr>
          <p:spPr>
            <a:xfrm>
              <a:off x="687401" y="2874963"/>
              <a:ext cx="1981528" cy="955675"/>
            </a:xfrm>
            <a:prstGeom prst="rect">
              <a:avLst/>
            </a:prstGeom>
            <a:noFill/>
          </p:spPr>
          <p:txBody>
            <a:bodyPr>
              <a:spAutoFit/>
            </a:bodyPr>
            <a:lstStyle/>
            <a:p>
              <a:pPr algn="ctr">
                <a:defRPr/>
              </a:pPr>
              <a:r>
                <a:rPr lang="en-US" sz="2800" dirty="0">
                  <a:latin typeface="+mn-lt"/>
                </a:rPr>
                <a:t>Awareness of problem</a:t>
              </a:r>
            </a:p>
          </p:txBody>
        </p:sp>
      </p:grpSp>
      <p:grpSp>
        <p:nvGrpSpPr>
          <p:cNvPr id="3" name="Group 2"/>
          <p:cNvGrpSpPr>
            <a:grpSpLocks/>
          </p:cNvGrpSpPr>
          <p:nvPr/>
        </p:nvGrpSpPr>
        <p:grpSpPr bwMode="auto">
          <a:xfrm>
            <a:off x="3581400" y="2590800"/>
            <a:ext cx="2057400" cy="1371600"/>
            <a:chOff x="3581400" y="2590800"/>
            <a:chExt cx="2057400" cy="1371600"/>
          </a:xfrm>
        </p:grpSpPr>
        <p:sp>
          <p:nvSpPr>
            <p:cNvPr id="7" name="Rounded Rectangle 6"/>
            <p:cNvSpPr/>
            <p:nvPr/>
          </p:nvSpPr>
          <p:spPr bwMode="auto">
            <a:xfrm>
              <a:off x="3581400" y="2590800"/>
              <a:ext cx="2057400" cy="1371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p>
          </p:txBody>
        </p:sp>
        <p:sp>
          <p:nvSpPr>
            <p:cNvPr id="13" name="TextBox 12"/>
            <p:cNvSpPr txBox="1"/>
            <p:nvPr/>
          </p:nvSpPr>
          <p:spPr>
            <a:xfrm>
              <a:off x="3581400" y="2981325"/>
              <a:ext cx="2057400" cy="523875"/>
            </a:xfrm>
            <a:prstGeom prst="rect">
              <a:avLst/>
            </a:prstGeom>
            <a:noFill/>
          </p:spPr>
          <p:txBody>
            <a:bodyPr>
              <a:spAutoFit/>
            </a:bodyPr>
            <a:lstStyle/>
            <a:p>
              <a:pPr algn="ctr">
                <a:defRPr/>
              </a:pPr>
              <a:r>
                <a:rPr lang="en-US" sz="2800" b="1" dirty="0">
                  <a:latin typeface="+mn-lt"/>
                </a:rPr>
                <a:t>Motivation</a:t>
              </a:r>
            </a:p>
          </p:txBody>
        </p:sp>
      </p:grpSp>
      <p:sp>
        <p:nvSpPr>
          <p:cNvPr id="15" name="TextBox 14"/>
          <p:cNvSpPr txBox="1"/>
          <p:nvPr/>
        </p:nvSpPr>
        <p:spPr>
          <a:xfrm>
            <a:off x="593725" y="4800600"/>
            <a:ext cx="1981200" cy="954088"/>
          </a:xfrm>
          <a:prstGeom prst="rect">
            <a:avLst/>
          </a:prstGeom>
          <a:noFill/>
        </p:spPr>
        <p:txBody>
          <a:bodyPr>
            <a:spAutoFit/>
          </a:bodyPr>
          <a:lstStyle/>
          <a:p>
            <a:pPr algn="ctr">
              <a:defRPr/>
            </a:pPr>
            <a:r>
              <a:rPr lang="en-US" sz="2800" dirty="0">
                <a:latin typeface="+mn-lt"/>
              </a:rPr>
              <a:t>Presenting problem</a:t>
            </a:r>
          </a:p>
        </p:txBody>
      </p:sp>
      <p:sp>
        <p:nvSpPr>
          <p:cNvPr id="16" name="TextBox 15"/>
          <p:cNvSpPr txBox="1"/>
          <p:nvPr/>
        </p:nvSpPr>
        <p:spPr>
          <a:xfrm>
            <a:off x="2590800" y="5181600"/>
            <a:ext cx="1981200" cy="954088"/>
          </a:xfrm>
          <a:prstGeom prst="rect">
            <a:avLst/>
          </a:prstGeom>
          <a:noFill/>
        </p:spPr>
        <p:txBody>
          <a:bodyPr>
            <a:spAutoFit/>
          </a:bodyPr>
          <a:lstStyle/>
          <a:p>
            <a:pPr algn="ctr">
              <a:defRPr/>
            </a:pPr>
            <a:r>
              <a:rPr lang="en-US" sz="2800" dirty="0">
                <a:latin typeface="+mn-lt"/>
              </a:rPr>
              <a:t>Screening results</a:t>
            </a:r>
          </a:p>
        </p:txBody>
      </p:sp>
      <p:cxnSp>
        <p:nvCxnSpPr>
          <p:cNvPr id="18" name="Straight Arrow Connector 17"/>
          <p:cNvCxnSpPr>
            <a:cxnSpLocks noChangeShapeType="1"/>
          </p:cNvCxnSpPr>
          <p:nvPr/>
        </p:nvCxnSpPr>
        <p:spPr bwMode="auto">
          <a:xfrm rot="16200000" flipV="1">
            <a:off x="1028700" y="4425950"/>
            <a:ext cx="609600" cy="76200"/>
          </a:xfrm>
          <a:prstGeom prst="straightConnector1">
            <a:avLst/>
          </a:prstGeom>
          <a:noFill/>
          <a:ln w="63500" algn="ctr">
            <a:solidFill>
              <a:schemeClr val="tx1"/>
            </a:solidFill>
            <a:round/>
            <a:headEnd/>
            <a:tailEnd type="arrow" w="lg" len="med"/>
          </a:ln>
        </p:spPr>
      </p:cxnSp>
      <p:cxnSp>
        <p:nvCxnSpPr>
          <p:cNvPr id="22" name="Straight Arrow Connector 21"/>
          <p:cNvCxnSpPr>
            <a:cxnSpLocks noChangeShapeType="1"/>
          </p:cNvCxnSpPr>
          <p:nvPr/>
        </p:nvCxnSpPr>
        <p:spPr bwMode="auto">
          <a:xfrm flipH="1" flipV="1">
            <a:off x="2286000" y="4114800"/>
            <a:ext cx="1143000" cy="1066800"/>
          </a:xfrm>
          <a:prstGeom prst="straightConnector1">
            <a:avLst/>
          </a:prstGeom>
          <a:noFill/>
          <a:ln w="63500" algn="ctr">
            <a:solidFill>
              <a:schemeClr val="tx1"/>
            </a:solidFill>
            <a:round/>
            <a:headEnd/>
            <a:tailEnd type="arrow" w="lg" len="med"/>
          </a:ln>
        </p:spPr>
      </p:cxnSp>
      <p:sp>
        <p:nvSpPr>
          <p:cNvPr id="5" name="Slide Number Placeholder 4"/>
          <p:cNvSpPr>
            <a:spLocks noGrp="1"/>
          </p:cNvSpPr>
          <p:nvPr>
            <p:ph type="sldNum" sz="quarter" idx="12"/>
          </p:nvPr>
        </p:nvSpPr>
        <p:spPr/>
        <p:txBody>
          <a:bodyPr/>
          <a:lstStyle/>
          <a:p>
            <a:pPr>
              <a:defRPr/>
            </a:pPr>
            <a:fld id="{89BC23E4-D7EC-4817-A67E-E796776F627E}" type="slidenum">
              <a:rPr lang="en-US" smtClean="0"/>
              <a:pPr>
                <a:defRPr/>
              </a:pPr>
              <a:t>129</a:t>
            </a:fld>
            <a:endParaRPr lang="en-US"/>
          </a:p>
        </p:txBody>
      </p:sp>
    </p:spTree>
    <p:extLst>
      <p:ext uri="{BB962C8B-B14F-4D97-AF65-F5344CB8AC3E}">
        <p14:creationId xmlns:p14="http://schemas.microsoft.com/office/powerpoint/2010/main" val="3982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0" y="838200"/>
            <a:ext cx="9144000" cy="958596"/>
          </a:xfrm>
        </p:spPr>
        <p:txBody>
          <a:bodyPr/>
          <a:lstStyle/>
          <a:p>
            <a:pPr algn="ctr" eaLnBrk="1" hangingPunct="1"/>
            <a:r>
              <a:rPr lang="en-US" sz="3600" b="1" dirty="0" smtClean="0">
                <a:solidFill>
                  <a:schemeClr val="tx2"/>
                </a:solidFill>
              </a:rPr>
              <a:t>Substance Use Problems among Mental </a:t>
            </a:r>
            <a:br>
              <a:rPr lang="en-US" sz="3600" b="1" dirty="0" smtClean="0">
                <a:solidFill>
                  <a:schemeClr val="tx2"/>
                </a:solidFill>
              </a:rPr>
            </a:br>
            <a:r>
              <a:rPr lang="en-US" sz="3600" b="1" dirty="0" smtClean="0">
                <a:solidFill>
                  <a:schemeClr val="tx2"/>
                </a:solidFill>
              </a:rPr>
              <a:t>Health and/or Primary Care Populations</a:t>
            </a:r>
          </a:p>
        </p:txBody>
      </p:sp>
      <p:sp>
        <p:nvSpPr>
          <p:cNvPr id="8" name="Slide Number Placeholder 7"/>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13</a:t>
            </a:fld>
            <a:endParaRPr lang="en-US">
              <a:solidFill>
                <a:srgbClr val="DBF5F9">
                  <a:shade val="90000"/>
                </a:srgbClr>
              </a:solidFill>
            </a:endParaRPr>
          </a:p>
        </p:txBody>
      </p:sp>
      <p:grpSp>
        <p:nvGrpSpPr>
          <p:cNvPr id="23" name="Group 22"/>
          <p:cNvGrpSpPr/>
          <p:nvPr/>
        </p:nvGrpSpPr>
        <p:grpSpPr>
          <a:xfrm>
            <a:off x="381000" y="1752600"/>
            <a:ext cx="7543800" cy="4953000"/>
            <a:chOff x="381000" y="1752600"/>
            <a:chExt cx="7543800" cy="4953000"/>
          </a:xfrm>
        </p:grpSpPr>
        <p:graphicFrame>
          <p:nvGraphicFramePr>
            <p:cNvPr id="24" name="Diagram 23"/>
            <p:cNvGraphicFramePr/>
            <p:nvPr>
              <p:extLst>
                <p:ext uri="{D42A27DB-BD31-4B8C-83A1-F6EECF244321}">
                  <p14:modId xmlns:p14="http://schemas.microsoft.com/office/powerpoint/2010/main" val="1447805117"/>
                </p:ext>
              </p:extLst>
            </p:nvPr>
          </p:nvGraphicFramePr>
          <p:xfrm>
            <a:off x="381000" y="1752600"/>
            <a:ext cx="7543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ight Brace 24"/>
            <p:cNvSpPr>
              <a:spLocks/>
            </p:cNvSpPr>
            <p:nvPr/>
          </p:nvSpPr>
          <p:spPr bwMode="auto">
            <a:xfrm>
              <a:off x="6858000" y="1752600"/>
              <a:ext cx="533400" cy="1295400"/>
            </a:xfrm>
            <a:prstGeom prst="rightBrace">
              <a:avLst>
                <a:gd name="adj1" fmla="val 40982"/>
                <a:gd name="adj2" fmla="val 50000"/>
              </a:avLst>
            </a:prstGeom>
            <a:noFill/>
            <a:ln w="38100" algn="ctr">
              <a:solidFill>
                <a:schemeClr val="tx1"/>
              </a:solidFill>
              <a:round/>
              <a:headEnd/>
              <a:tailEnd/>
            </a:ln>
          </p:spPr>
          <p:txBody>
            <a:bodyPr/>
            <a:lstStyle/>
            <a:p>
              <a:endParaRPr lang="en-US">
                <a:solidFill>
                  <a:prstClr val="white"/>
                </a:solidFill>
              </a:endParaRPr>
            </a:p>
          </p:txBody>
        </p:sp>
        <p:sp>
          <p:nvSpPr>
            <p:cNvPr id="26" name="Right Brace 25"/>
            <p:cNvSpPr>
              <a:spLocks/>
            </p:cNvSpPr>
            <p:nvPr/>
          </p:nvSpPr>
          <p:spPr bwMode="auto">
            <a:xfrm>
              <a:off x="6858000" y="3124200"/>
              <a:ext cx="533400" cy="2133600"/>
            </a:xfrm>
            <a:prstGeom prst="rightBrace">
              <a:avLst>
                <a:gd name="adj1" fmla="val 40981"/>
                <a:gd name="adj2" fmla="val 50000"/>
              </a:avLst>
            </a:prstGeom>
            <a:noFill/>
            <a:ln w="38100" algn="ctr">
              <a:solidFill>
                <a:schemeClr val="tx1"/>
              </a:solidFill>
              <a:round/>
              <a:headEnd/>
              <a:tailEnd/>
            </a:ln>
          </p:spPr>
          <p:txBody>
            <a:bodyPr/>
            <a:lstStyle/>
            <a:p>
              <a:endParaRPr lang="en-US">
                <a:solidFill>
                  <a:prstClr val="white"/>
                </a:solidFill>
              </a:endParaRPr>
            </a:p>
          </p:txBody>
        </p:sp>
      </p:grpSp>
      <p:sp>
        <p:nvSpPr>
          <p:cNvPr id="27" name="TextBox 26"/>
          <p:cNvSpPr txBox="1"/>
          <p:nvPr/>
        </p:nvSpPr>
        <p:spPr>
          <a:xfrm>
            <a:off x="7377113" y="2097088"/>
            <a:ext cx="1614487" cy="584200"/>
          </a:xfrm>
          <a:prstGeom prst="rect">
            <a:avLst/>
          </a:prstGeom>
          <a:noFill/>
        </p:spPr>
        <p:txBody>
          <a:bodyPr>
            <a:spAutoFit/>
          </a:bodyPr>
          <a:lstStyle/>
          <a:p>
            <a:pPr>
              <a:defRPr/>
            </a:pPr>
            <a:r>
              <a:rPr lang="en-US" sz="3200" dirty="0">
                <a:solidFill>
                  <a:srgbClr val="FFC000"/>
                </a:solidFill>
              </a:rPr>
              <a:t>SBI</a:t>
            </a:r>
            <a:r>
              <a:rPr lang="en-US" sz="3200" b="1" dirty="0">
                <a:solidFill>
                  <a:prstClr val="white"/>
                </a:solidFill>
              </a:rPr>
              <a:t>RT</a:t>
            </a:r>
          </a:p>
        </p:txBody>
      </p:sp>
      <p:sp>
        <p:nvSpPr>
          <p:cNvPr id="28" name="TextBox 27"/>
          <p:cNvSpPr txBox="1"/>
          <p:nvPr/>
        </p:nvSpPr>
        <p:spPr>
          <a:xfrm>
            <a:off x="7377113" y="3886200"/>
            <a:ext cx="1614487" cy="584200"/>
          </a:xfrm>
          <a:prstGeom prst="rect">
            <a:avLst/>
          </a:prstGeom>
          <a:noFill/>
        </p:spPr>
        <p:txBody>
          <a:bodyPr>
            <a:spAutoFit/>
          </a:bodyPr>
          <a:lstStyle/>
          <a:p>
            <a:pPr>
              <a:defRPr/>
            </a:pPr>
            <a:r>
              <a:rPr lang="en-US" sz="3200" b="1" dirty="0">
                <a:solidFill>
                  <a:prstClr val="white"/>
                </a:solidFill>
              </a:rPr>
              <a:t>SBI</a:t>
            </a:r>
            <a:r>
              <a:rPr lang="en-US" sz="3200" dirty="0">
                <a:solidFill>
                  <a:srgbClr val="FFC000"/>
                </a:solidFill>
              </a:rPr>
              <a:t>RT</a:t>
            </a:r>
          </a:p>
        </p:txBody>
      </p:sp>
    </p:spTree>
    <p:extLst>
      <p:ext uri="{BB962C8B-B14F-4D97-AF65-F5344CB8AC3E}">
        <p14:creationId xmlns:p14="http://schemas.microsoft.com/office/powerpoint/2010/main" val="14947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877824" y="381000"/>
            <a:ext cx="7388352" cy="1362456"/>
          </a:xfrm>
        </p:spPr>
        <p:txBody>
          <a:bodyPr/>
          <a:lstStyle/>
          <a:p>
            <a:pPr algn="ctr" fontAlgn="auto">
              <a:spcAft>
                <a:spcPts val="0"/>
              </a:spcAft>
              <a:defRPr/>
            </a:pPr>
            <a:r>
              <a:rPr sz="4400" smtClean="0">
                <a:solidFill>
                  <a:schemeClr val="tx2"/>
                </a:solidFill>
              </a:rPr>
              <a:t>Where Do I Start?</a:t>
            </a:r>
          </a:p>
        </p:txBody>
      </p:sp>
      <p:sp>
        <p:nvSpPr>
          <p:cNvPr id="488451" name="Rectangle 3"/>
          <p:cNvSpPr>
            <a:spLocks noGrp="1" noChangeArrowheads="1"/>
          </p:cNvSpPr>
          <p:nvPr>
            <p:ph type="body" idx="1"/>
          </p:nvPr>
        </p:nvSpPr>
        <p:spPr>
          <a:xfrm>
            <a:off x="877888" y="1927225"/>
            <a:ext cx="7388225" cy="2644775"/>
          </a:xfrm>
        </p:spPr>
        <p:txBody>
          <a:bodyPr>
            <a:normAutofit fontScale="92500" lnSpcReduction="20000"/>
          </a:bodyPr>
          <a:lstStyle/>
          <a:p>
            <a:pPr fontAlgn="auto">
              <a:spcAft>
                <a:spcPts val="0"/>
              </a:spcAft>
              <a:buClr>
                <a:schemeClr val="accent3"/>
              </a:buClr>
              <a:buFont typeface="Wingdings 2"/>
              <a:buNone/>
              <a:defRPr/>
            </a:pPr>
            <a:endParaRPr lang="en-US" dirty="0" smtClean="0"/>
          </a:p>
          <a:p>
            <a:pPr fontAlgn="auto">
              <a:spcAft>
                <a:spcPts val="0"/>
              </a:spcAft>
              <a:buClr>
                <a:schemeClr val="accent3"/>
              </a:buClr>
              <a:buFont typeface="Wingdings 2"/>
              <a:buNone/>
              <a:defRPr/>
            </a:pPr>
            <a:r>
              <a:rPr lang="en-US" sz="3000" dirty="0" smtClean="0"/>
              <a:t>What you </a:t>
            </a:r>
            <a:r>
              <a:rPr lang="en-US" sz="3000" b="1" u="sng" dirty="0" smtClean="0">
                <a:solidFill>
                  <a:srgbClr val="FFC000"/>
                </a:solidFill>
              </a:rPr>
              <a:t>do</a:t>
            </a:r>
            <a:r>
              <a:rPr lang="en-US" sz="3000" dirty="0" smtClean="0">
                <a:solidFill>
                  <a:srgbClr val="FFC000"/>
                </a:solidFill>
              </a:rPr>
              <a:t> </a:t>
            </a:r>
            <a:r>
              <a:rPr lang="en-US" sz="3000" dirty="0" smtClean="0"/>
              <a:t>depends on where the patient </a:t>
            </a:r>
            <a:r>
              <a:rPr lang="en-US" sz="3000" b="1" u="sng" dirty="0" smtClean="0">
                <a:solidFill>
                  <a:srgbClr val="FFC000"/>
                </a:solidFill>
              </a:rPr>
              <a:t>is</a:t>
            </a:r>
            <a:r>
              <a:rPr lang="en-US" sz="3000" dirty="0" smtClean="0">
                <a:solidFill>
                  <a:srgbClr val="FFC000"/>
                </a:solidFill>
              </a:rPr>
              <a:t> </a:t>
            </a:r>
            <a:r>
              <a:rPr lang="en-US" sz="3000" dirty="0" smtClean="0"/>
              <a:t>in the process of changing.</a:t>
            </a:r>
          </a:p>
          <a:p>
            <a:pPr fontAlgn="auto">
              <a:spcAft>
                <a:spcPts val="0"/>
              </a:spcAft>
              <a:buClr>
                <a:schemeClr val="accent3"/>
              </a:buClr>
              <a:buFont typeface="Wingdings 2"/>
              <a:buNone/>
              <a:defRPr/>
            </a:pPr>
            <a:endParaRPr lang="en-US" sz="3000" dirty="0" smtClean="0"/>
          </a:p>
          <a:p>
            <a:pPr fontAlgn="auto">
              <a:spcAft>
                <a:spcPts val="0"/>
              </a:spcAft>
              <a:buClr>
                <a:schemeClr val="accent3"/>
              </a:buClr>
              <a:buFont typeface="Wingdings 2"/>
              <a:buNone/>
              <a:defRPr/>
            </a:pPr>
            <a:r>
              <a:rPr lang="en-US" sz="3000" dirty="0" smtClean="0"/>
              <a:t>The first step is to be able to </a:t>
            </a:r>
            <a:r>
              <a:rPr lang="en-US" sz="3500" b="1" dirty="0" smtClean="0">
                <a:solidFill>
                  <a:srgbClr val="FFC000"/>
                </a:solidFill>
              </a:rPr>
              <a:t>identify where the patient is coming from.</a:t>
            </a:r>
            <a:endParaRPr lang="en-US" sz="3500" dirty="0" smtClean="0">
              <a:solidFill>
                <a:srgbClr val="FFC000"/>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130</a:t>
            </a:fld>
            <a:endParaRPr lang="en-US"/>
          </a:p>
        </p:txBody>
      </p:sp>
    </p:spTree>
    <p:extLst>
      <p:ext uri="{BB962C8B-B14F-4D97-AF65-F5344CB8AC3E}">
        <p14:creationId xmlns:p14="http://schemas.microsoft.com/office/powerpoint/2010/main" val="36287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88451">
                                            <p:txEl>
                                              <p:pRg st="1" end="1"/>
                                            </p:txEl>
                                          </p:spTgt>
                                        </p:tgtEl>
                                        <p:attrNameLst>
                                          <p:attrName>style.visibility</p:attrName>
                                        </p:attrNameLst>
                                      </p:cBhvr>
                                      <p:to>
                                        <p:strVal val="visible"/>
                                      </p:to>
                                    </p:set>
                                    <p:anim calcmode="lin" valueType="num">
                                      <p:cBhvr>
                                        <p:cTn id="7" dur="500" fill="hold"/>
                                        <p:tgtEl>
                                          <p:spTgt spid="48845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8845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88451">
                                            <p:txEl>
                                              <p:pRg st="1" end="1"/>
                                            </p:txEl>
                                          </p:spTgt>
                                        </p:tgtEl>
                                      </p:cBhvr>
                                    </p:animEffect>
                                  </p:childTnLst>
                                  <p:subTnLst>
                                    <p:animClr clrSpc="rgb" dir="cw">
                                      <p:cBhvr override="childStyle">
                                        <p:cTn dur="1" fill="hold" display="0" masterRel="nextClick" afterEffect="1"/>
                                        <p:tgtEl>
                                          <p:spTgt spid="488451">
                                            <p:txEl>
                                              <p:pRg st="1" end="1"/>
                                            </p:txEl>
                                          </p:spTgt>
                                        </p:tgtEl>
                                        <p:attrNameLst>
                                          <p:attrName>ppt_c</p:attrName>
                                        </p:attrNameLst>
                                      </p:cBhvr>
                                      <p:to>
                                        <a:srgbClr val="4D4D4D"/>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88451">
                                            <p:txEl>
                                              <p:pRg st="3" end="3"/>
                                            </p:txEl>
                                          </p:spTgt>
                                        </p:tgtEl>
                                        <p:attrNameLst>
                                          <p:attrName>style.visibility</p:attrName>
                                        </p:attrNameLst>
                                      </p:cBhvr>
                                      <p:to>
                                        <p:strVal val="visible"/>
                                      </p:to>
                                    </p:set>
                                    <p:anim calcmode="lin" valueType="num">
                                      <p:cBhvr>
                                        <p:cTn id="14" dur="500" fill="hold"/>
                                        <p:tgtEl>
                                          <p:spTgt spid="488451">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88451">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88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762000" y="107430"/>
          <a:ext cx="10668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282" name="TextBox 3"/>
          <p:cNvSpPr txBox="1">
            <a:spLocks noChangeArrowheads="1"/>
          </p:cNvSpPr>
          <p:nvPr/>
        </p:nvSpPr>
        <p:spPr bwMode="auto">
          <a:xfrm>
            <a:off x="3055938" y="2971800"/>
            <a:ext cx="3168650" cy="1066800"/>
          </a:xfrm>
          <a:prstGeom prst="rect">
            <a:avLst/>
          </a:prstGeom>
          <a:noFill/>
          <a:ln w="9525">
            <a:noFill/>
            <a:miter lim="800000"/>
            <a:headEnd/>
            <a:tailEnd/>
          </a:ln>
        </p:spPr>
        <p:txBody>
          <a:bodyPr wrap="none">
            <a:spAutoFit/>
          </a:bodyPr>
          <a:lstStyle/>
          <a:p>
            <a:pPr algn="ctr"/>
            <a:r>
              <a:rPr lang="en-US" sz="3200" b="1">
                <a:latin typeface="Calibri" pitchFamily="34" charset="0"/>
              </a:rPr>
              <a:t>Stages of Change:</a:t>
            </a:r>
            <a:br>
              <a:rPr lang="en-US" sz="3200" b="1">
                <a:latin typeface="Calibri" pitchFamily="34" charset="0"/>
              </a:rPr>
            </a:br>
            <a:r>
              <a:rPr lang="en-US" sz="3200" b="1">
                <a:latin typeface="Calibri" pitchFamily="34" charset="0"/>
              </a:rPr>
              <a:t>Primary Tasks</a:t>
            </a:r>
          </a:p>
        </p:txBody>
      </p:sp>
      <p:sp>
        <p:nvSpPr>
          <p:cNvPr id="97283" name="Oval 10"/>
          <p:cNvSpPr>
            <a:spLocks noChangeArrowheads="1"/>
          </p:cNvSpPr>
          <p:nvPr/>
        </p:nvSpPr>
        <p:spPr bwMode="auto">
          <a:xfrm>
            <a:off x="3200400" y="39688"/>
            <a:ext cx="2743200" cy="1941512"/>
          </a:xfrm>
          <a:prstGeom prst="ellipse">
            <a:avLst/>
          </a:prstGeom>
          <a:solidFill>
            <a:srgbClr val="3F8DFF"/>
          </a:solidFill>
          <a:ln w="9525">
            <a:noFill/>
            <a:round/>
            <a:headEnd/>
            <a:tailEnd/>
          </a:ln>
        </p:spPr>
        <p:txBody>
          <a:bodyPr wrap="none" anchor="ctr"/>
          <a:lstStyle/>
          <a:p>
            <a:pPr algn="ctr"/>
            <a:r>
              <a:rPr lang="en-US" b="1" u="sng">
                <a:latin typeface="Calibri" pitchFamily="34" charset="0"/>
              </a:rPr>
              <a:t>1. Precontemplation</a:t>
            </a:r>
          </a:p>
          <a:p>
            <a:pPr algn="ctr"/>
            <a:r>
              <a:rPr lang="en-US" sz="1400" b="1">
                <a:latin typeface="Calibri" pitchFamily="34" charset="0"/>
              </a:rPr>
              <a:t>Definition:</a:t>
            </a:r>
            <a:r>
              <a:rPr lang="en-US" sz="1200" b="1">
                <a:latin typeface="Calibri" pitchFamily="34" charset="0"/>
              </a:rPr>
              <a:t>  </a:t>
            </a:r>
          </a:p>
          <a:p>
            <a:pPr algn="ctr"/>
            <a:r>
              <a:rPr lang="en-US" sz="1200">
                <a:latin typeface="Calibri" pitchFamily="34" charset="0"/>
              </a:rPr>
              <a:t>Not yet considering change or </a:t>
            </a:r>
          </a:p>
          <a:p>
            <a:pPr algn="ctr"/>
            <a:r>
              <a:rPr lang="en-US" sz="1200">
                <a:latin typeface="Calibri" pitchFamily="34" charset="0"/>
              </a:rPr>
              <a:t>is unwilling or unable to change.</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Raising Awareness</a:t>
            </a:r>
          </a:p>
        </p:txBody>
      </p:sp>
      <p:sp>
        <p:nvSpPr>
          <p:cNvPr id="97284" name="Oval 15"/>
          <p:cNvSpPr>
            <a:spLocks noChangeArrowheads="1"/>
          </p:cNvSpPr>
          <p:nvPr/>
        </p:nvSpPr>
        <p:spPr bwMode="auto">
          <a:xfrm>
            <a:off x="6019800" y="1219200"/>
            <a:ext cx="2743200" cy="1941513"/>
          </a:xfrm>
          <a:prstGeom prst="ellipse">
            <a:avLst/>
          </a:prstGeom>
          <a:solidFill>
            <a:srgbClr val="3DA5C1"/>
          </a:solidFill>
          <a:ln w="9525">
            <a:noFill/>
            <a:round/>
            <a:headEnd/>
            <a:tailEnd/>
          </a:ln>
        </p:spPr>
        <p:txBody>
          <a:bodyPr wrap="none" anchor="ctr"/>
          <a:lstStyle/>
          <a:p>
            <a:pPr algn="ctr"/>
            <a:r>
              <a:rPr lang="en-US" b="1" u="sng">
                <a:latin typeface="Calibri" pitchFamily="34" charset="0"/>
              </a:rPr>
              <a:t>2. Contemplation</a:t>
            </a:r>
          </a:p>
          <a:p>
            <a:pPr algn="ctr"/>
            <a:r>
              <a:rPr lang="en-US" sz="1400" b="1">
                <a:latin typeface="Calibri" pitchFamily="34" charset="0"/>
              </a:rPr>
              <a:t>Definition:  </a:t>
            </a:r>
          </a:p>
          <a:p>
            <a:pPr algn="ctr"/>
            <a:r>
              <a:rPr lang="en-US" sz="1200">
                <a:latin typeface="Calibri" pitchFamily="34" charset="0"/>
              </a:rPr>
              <a:t>Sees the possibility of change but </a:t>
            </a:r>
          </a:p>
          <a:p>
            <a:pPr algn="ctr"/>
            <a:r>
              <a:rPr lang="en-US" sz="1200">
                <a:latin typeface="Calibri" pitchFamily="34" charset="0"/>
              </a:rPr>
              <a:t>is ambivalent and uncertain. </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Resolving ambivalence/</a:t>
            </a:r>
          </a:p>
          <a:p>
            <a:pPr algn="ctr"/>
            <a:r>
              <a:rPr lang="en-US" sz="1200">
                <a:latin typeface="Calibri" pitchFamily="34" charset="0"/>
              </a:rPr>
              <a:t>Helping to choose change</a:t>
            </a:r>
          </a:p>
        </p:txBody>
      </p:sp>
      <p:sp>
        <p:nvSpPr>
          <p:cNvPr id="97285" name="Oval 16"/>
          <p:cNvSpPr>
            <a:spLocks noChangeArrowheads="1"/>
          </p:cNvSpPr>
          <p:nvPr/>
        </p:nvSpPr>
        <p:spPr bwMode="auto">
          <a:xfrm>
            <a:off x="6019800" y="3621088"/>
            <a:ext cx="2743200" cy="1941512"/>
          </a:xfrm>
          <a:prstGeom prst="ellipse">
            <a:avLst/>
          </a:prstGeom>
          <a:noFill/>
          <a:ln w="9525">
            <a:noFill/>
            <a:round/>
            <a:headEnd/>
            <a:tailEnd/>
          </a:ln>
        </p:spPr>
        <p:txBody>
          <a:bodyPr wrap="none" anchor="ctr"/>
          <a:lstStyle/>
          <a:p>
            <a:pPr algn="ctr"/>
            <a:r>
              <a:rPr lang="en-US" b="1" u="sng">
                <a:latin typeface="Calibri" pitchFamily="34" charset="0"/>
              </a:rPr>
              <a:t>3. Determination</a:t>
            </a:r>
          </a:p>
          <a:p>
            <a:pPr algn="ctr"/>
            <a:r>
              <a:rPr lang="en-US" sz="1400" b="1">
                <a:latin typeface="Calibri" pitchFamily="34" charset="0"/>
              </a:rPr>
              <a:t>Definition:  </a:t>
            </a:r>
          </a:p>
          <a:p>
            <a:pPr algn="ctr"/>
            <a:r>
              <a:rPr lang="en-US" sz="1200">
                <a:latin typeface="Calibri" pitchFamily="34" charset="0"/>
              </a:rPr>
              <a:t>Committed to changing.</a:t>
            </a:r>
          </a:p>
          <a:p>
            <a:pPr algn="ctr"/>
            <a:r>
              <a:rPr lang="en-US" sz="1200">
                <a:latin typeface="Calibri" pitchFamily="34" charset="0"/>
              </a:rPr>
              <a:t>Still considering what to do.</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Help identify appropriate </a:t>
            </a:r>
          </a:p>
          <a:p>
            <a:pPr algn="ctr"/>
            <a:r>
              <a:rPr lang="en-US" sz="1200">
                <a:latin typeface="Calibri" pitchFamily="34" charset="0"/>
              </a:rPr>
              <a:t>change strategies</a:t>
            </a:r>
          </a:p>
        </p:txBody>
      </p:sp>
      <p:sp>
        <p:nvSpPr>
          <p:cNvPr id="2055" name="Oval 17"/>
          <p:cNvSpPr>
            <a:spLocks noChangeArrowheads="1"/>
          </p:cNvSpPr>
          <p:nvPr/>
        </p:nvSpPr>
        <p:spPr bwMode="auto">
          <a:xfrm>
            <a:off x="3200400" y="4840288"/>
            <a:ext cx="2743200" cy="1941512"/>
          </a:xfrm>
          <a:prstGeom prst="ellipse">
            <a:avLst/>
          </a:prstGeom>
          <a:solidFill>
            <a:srgbClr val="8BD24A"/>
          </a:solidFill>
          <a:ln w="9525">
            <a:noFill/>
            <a:round/>
            <a:headEnd/>
            <a:tailEnd/>
          </a:ln>
        </p:spPr>
        <p:txBody>
          <a:bodyPr wrap="none" anchor="ctr"/>
          <a:lstStyle/>
          <a:p>
            <a:pPr algn="ctr">
              <a:defRPr/>
            </a:pPr>
            <a:r>
              <a:rPr lang="en-US" b="1" u="sng" dirty="0">
                <a:latin typeface="Calibri" pitchFamily="34" charset="0"/>
              </a:rPr>
              <a:t>4. Action</a:t>
            </a:r>
          </a:p>
          <a:p>
            <a:pPr algn="ctr">
              <a:defRPr/>
            </a:pPr>
            <a:r>
              <a:rPr lang="en-US" sz="1400" b="1" dirty="0">
                <a:solidFill>
                  <a:schemeClr val="tx1">
                    <a:lumMod val="95000"/>
                  </a:schemeClr>
                </a:solidFill>
                <a:latin typeface="Calibri" pitchFamily="34" charset="0"/>
              </a:rPr>
              <a:t>Definition:  </a:t>
            </a:r>
          </a:p>
          <a:p>
            <a:pPr algn="ctr">
              <a:defRPr/>
            </a:pPr>
            <a:r>
              <a:rPr lang="en-US" sz="1300" b="1" dirty="0">
                <a:solidFill>
                  <a:schemeClr val="tx1">
                    <a:lumMod val="95000"/>
                  </a:schemeClr>
                </a:solidFill>
                <a:latin typeface="Calibri" pitchFamily="34" charset="0"/>
              </a:rPr>
              <a:t>Taking steps toward change but </a:t>
            </a:r>
          </a:p>
          <a:p>
            <a:pPr algn="ctr">
              <a:defRPr/>
            </a:pPr>
            <a:r>
              <a:rPr lang="en-US" sz="1300" b="1" dirty="0">
                <a:solidFill>
                  <a:schemeClr val="tx1">
                    <a:lumMod val="95000"/>
                  </a:schemeClr>
                </a:solidFill>
                <a:latin typeface="Calibri" pitchFamily="34" charset="0"/>
              </a:rPr>
              <a:t>hasn’t stabilized in the process.</a:t>
            </a:r>
          </a:p>
          <a:p>
            <a:pPr algn="ctr">
              <a:defRPr/>
            </a:pPr>
            <a:endParaRPr lang="en-US" sz="1300" b="1" dirty="0">
              <a:solidFill>
                <a:schemeClr val="tx1">
                  <a:lumMod val="95000"/>
                </a:schemeClr>
              </a:solidFill>
              <a:latin typeface="Calibri" pitchFamily="34" charset="0"/>
            </a:endParaRPr>
          </a:p>
          <a:p>
            <a:pPr algn="ctr">
              <a:defRPr/>
            </a:pPr>
            <a:r>
              <a:rPr lang="en-US" sz="1400" b="1" dirty="0">
                <a:solidFill>
                  <a:schemeClr val="tx1">
                    <a:lumMod val="95000"/>
                  </a:schemeClr>
                </a:solidFill>
                <a:latin typeface="Calibri" pitchFamily="34" charset="0"/>
              </a:rPr>
              <a:t>Primary Task:</a:t>
            </a:r>
          </a:p>
          <a:p>
            <a:pPr algn="ctr">
              <a:defRPr/>
            </a:pPr>
            <a:r>
              <a:rPr lang="en-US" sz="1300" b="1" dirty="0">
                <a:solidFill>
                  <a:schemeClr val="tx1">
                    <a:lumMod val="95000"/>
                  </a:schemeClr>
                </a:solidFill>
                <a:latin typeface="Calibri" pitchFamily="34" charset="0"/>
              </a:rPr>
              <a:t>Help implement change strategies</a:t>
            </a:r>
          </a:p>
          <a:p>
            <a:pPr algn="ctr">
              <a:defRPr/>
            </a:pPr>
            <a:r>
              <a:rPr lang="en-US" sz="1300" b="1" dirty="0">
                <a:solidFill>
                  <a:schemeClr val="tx1">
                    <a:lumMod val="95000"/>
                  </a:schemeClr>
                </a:solidFill>
                <a:latin typeface="Calibri" pitchFamily="34" charset="0"/>
              </a:rPr>
              <a:t>and learn to eliminate </a:t>
            </a:r>
          </a:p>
          <a:p>
            <a:pPr algn="ctr">
              <a:defRPr/>
            </a:pPr>
            <a:r>
              <a:rPr lang="en-US" sz="1300" b="1" dirty="0">
                <a:solidFill>
                  <a:schemeClr val="tx1">
                    <a:lumMod val="95000"/>
                  </a:schemeClr>
                </a:solidFill>
                <a:latin typeface="Calibri" pitchFamily="34" charset="0"/>
              </a:rPr>
              <a:t>potential relapses</a:t>
            </a:r>
          </a:p>
        </p:txBody>
      </p:sp>
      <p:sp>
        <p:nvSpPr>
          <p:cNvPr id="97287" name="Oval 18"/>
          <p:cNvSpPr>
            <a:spLocks noChangeArrowheads="1"/>
          </p:cNvSpPr>
          <p:nvPr/>
        </p:nvSpPr>
        <p:spPr bwMode="auto">
          <a:xfrm>
            <a:off x="381000" y="3617913"/>
            <a:ext cx="2743200" cy="1941512"/>
          </a:xfrm>
          <a:prstGeom prst="ellipse">
            <a:avLst/>
          </a:prstGeom>
          <a:noFill/>
          <a:ln w="9525">
            <a:noFill/>
            <a:round/>
            <a:headEnd/>
            <a:tailEnd/>
          </a:ln>
        </p:spPr>
        <p:txBody>
          <a:bodyPr wrap="none" anchor="ctr"/>
          <a:lstStyle/>
          <a:p>
            <a:pPr algn="ctr"/>
            <a:r>
              <a:rPr lang="en-US" b="1" u="sng">
                <a:latin typeface="Calibri" pitchFamily="34" charset="0"/>
              </a:rPr>
              <a:t>5. Maintenance</a:t>
            </a:r>
          </a:p>
          <a:p>
            <a:pPr algn="ctr"/>
            <a:r>
              <a:rPr lang="en-US" sz="1400" b="1">
                <a:latin typeface="Calibri" pitchFamily="34" charset="0"/>
              </a:rPr>
              <a:t>Definition:  </a:t>
            </a:r>
          </a:p>
          <a:p>
            <a:pPr algn="ctr"/>
            <a:r>
              <a:rPr lang="en-US" sz="1300" b="1">
                <a:latin typeface="Calibri" pitchFamily="34" charset="0"/>
              </a:rPr>
              <a:t>Has achieved the goals and is  </a:t>
            </a:r>
          </a:p>
          <a:p>
            <a:pPr algn="ctr"/>
            <a:r>
              <a:rPr lang="en-US" sz="1300" b="1">
                <a:latin typeface="Calibri" pitchFamily="34" charset="0"/>
              </a:rPr>
              <a:t>working to maintain change.</a:t>
            </a:r>
          </a:p>
          <a:p>
            <a:pPr algn="ctr"/>
            <a:endParaRPr lang="en-US" sz="900" b="1">
              <a:latin typeface="Calibri" pitchFamily="34" charset="0"/>
            </a:endParaRPr>
          </a:p>
          <a:p>
            <a:pPr algn="ctr"/>
            <a:r>
              <a:rPr lang="en-US" sz="1400" b="1">
                <a:latin typeface="Calibri" pitchFamily="34" charset="0"/>
              </a:rPr>
              <a:t>Primary Task:</a:t>
            </a:r>
          </a:p>
          <a:p>
            <a:pPr algn="ctr"/>
            <a:r>
              <a:rPr lang="en-US" sz="1300" b="1">
                <a:latin typeface="Calibri" pitchFamily="34" charset="0"/>
              </a:rPr>
              <a:t>Develop new skills for </a:t>
            </a:r>
          </a:p>
          <a:p>
            <a:pPr algn="ctr"/>
            <a:r>
              <a:rPr lang="en-US" sz="1300" b="1">
                <a:latin typeface="Calibri" pitchFamily="34" charset="0"/>
              </a:rPr>
              <a:t>maintaining recovery</a:t>
            </a:r>
          </a:p>
        </p:txBody>
      </p:sp>
      <p:sp>
        <p:nvSpPr>
          <p:cNvPr id="97288" name="Oval 19"/>
          <p:cNvSpPr>
            <a:spLocks noChangeArrowheads="1"/>
          </p:cNvSpPr>
          <p:nvPr/>
        </p:nvSpPr>
        <p:spPr bwMode="auto">
          <a:xfrm>
            <a:off x="381000" y="1190625"/>
            <a:ext cx="2743200" cy="1941513"/>
          </a:xfrm>
          <a:prstGeom prst="ellipse">
            <a:avLst/>
          </a:prstGeom>
          <a:noFill/>
          <a:ln w="9525">
            <a:noFill/>
            <a:round/>
            <a:headEnd/>
            <a:tailEnd/>
          </a:ln>
        </p:spPr>
        <p:txBody>
          <a:bodyPr wrap="none" anchor="ctr"/>
          <a:lstStyle/>
          <a:p>
            <a:pPr algn="ctr"/>
            <a:r>
              <a:rPr lang="en-US" b="1" u="sng">
                <a:latin typeface="Calibri" pitchFamily="34" charset="0"/>
              </a:rPr>
              <a:t>6. Recurrence</a:t>
            </a:r>
          </a:p>
          <a:p>
            <a:pPr algn="ctr"/>
            <a:r>
              <a:rPr lang="en-US" sz="1400" b="1">
                <a:latin typeface="Calibri" pitchFamily="34" charset="0"/>
              </a:rPr>
              <a:t>Definition:  </a:t>
            </a:r>
          </a:p>
          <a:p>
            <a:pPr algn="ctr"/>
            <a:r>
              <a:rPr lang="en-US" sz="1200">
                <a:latin typeface="Calibri" pitchFamily="34" charset="0"/>
              </a:rPr>
              <a:t>Experienced a recurrence </a:t>
            </a:r>
          </a:p>
          <a:p>
            <a:pPr algn="ctr"/>
            <a:r>
              <a:rPr lang="en-US" sz="1200">
                <a:latin typeface="Calibri" pitchFamily="34" charset="0"/>
              </a:rPr>
              <a:t>of the symptoms. </a:t>
            </a:r>
          </a:p>
          <a:p>
            <a:pPr algn="ctr"/>
            <a:endParaRPr lang="en-US" sz="900">
              <a:latin typeface="Calibri" pitchFamily="34" charset="0"/>
            </a:endParaRPr>
          </a:p>
          <a:p>
            <a:pPr algn="ctr"/>
            <a:r>
              <a:rPr lang="en-US" sz="1400" b="1">
                <a:latin typeface="Calibri" pitchFamily="34" charset="0"/>
              </a:rPr>
              <a:t>Primary Task:</a:t>
            </a:r>
          </a:p>
          <a:p>
            <a:pPr algn="ctr"/>
            <a:r>
              <a:rPr lang="en-US" sz="1200">
                <a:latin typeface="Calibri" pitchFamily="34" charset="0"/>
              </a:rPr>
              <a:t>Cope with consequences and </a:t>
            </a:r>
          </a:p>
          <a:p>
            <a:pPr algn="ctr"/>
            <a:r>
              <a:rPr lang="en-US" sz="1200">
                <a:latin typeface="Calibri" pitchFamily="34" charset="0"/>
              </a:rPr>
              <a:t>determine what to do next</a:t>
            </a:r>
          </a:p>
        </p:txBody>
      </p:sp>
      <p:sp>
        <p:nvSpPr>
          <p:cNvPr id="11" name="Oval 10"/>
          <p:cNvSpPr/>
          <p:nvPr/>
        </p:nvSpPr>
        <p:spPr>
          <a:xfrm>
            <a:off x="381000" y="1228725"/>
            <a:ext cx="2743200" cy="1966913"/>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131</a:t>
            </a:fld>
            <a:endParaRPr lang="en-US"/>
          </a:p>
        </p:txBody>
      </p:sp>
    </p:spTree>
    <p:extLst>
      <p:ext uri="{BB962C8B-B14F-4D97-AF65-F5344CB8AC3E}">
        <p14:creationId xmlns:p14="http://schemas.microsoft.com/office/powerpoint/2010/main" val="1777262205"/>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41" name="Group 45"/>
          <p:cNvGraphicFramePr>
            <a:graphicFrameLocks noGrp="1"/>
          </p:cNvGraphicFramePr>
          <p:nvPr/>
        </p:nvGraphicFramePr>
        <p:xfrm>
          <a:off x="0" y="0"/>
          <a:ext cx="9144000" cy="6868161"/>
        </p:xfrm>
        <a:graphic>
          <a:graphicData uri="http://schemas.openxmlformats.org/drawingml/2006/table">
            <a:tbl>
              <a:tblPr/>
              <a:tblGrid>
                <a:gridCol w="3073400"/>
                <a:gridCol w="3073400"/>
                <a:gridCol w="2997200"/>
              </a:tblGrid>
              <a:tr h="528638">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smtClean="0">
                          <a:ln>
                            <a:noFill/>
                          </a:ln>
                          <a:solidFill>
                            <a:schemeClr val="tx1"/>
                          </a:solidFill>
                          <a:effectLst/>
                          <a:latin typeface="Calibri" pitchFamily="34" charset="0"/>
                        </a:rPr>
                        <a:t>Stages of Change: Intervention Matching Guide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239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1671638">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Offer</a:t>
                      </a:r>
                      <a:r>
                        <a:rPr kumimoji="0" lang="en-US" sz="1300" b="0" i="0" u="none" strike="noStrike" cap="none" normalizeH="0" baseline="0" dirty="0" smtClean="0">
                          <a:ln>
                            <a:noFill/>
                          </a:ln>
                          <a:solidFill>
                            <a:schemeClr val="hlink"/>
                          </a:solidFill>
                          <a:effectLst/>
                          <a:latin typeface="Calibri" pitchFamily="34" charset="0"/>
                        </a:rPr>
                        <a:t> </a:t>
                      </a:r>
                      <a:r>
                        <a:rPr kumimoji="0" lang="en-US" sz="1400" b="1" i="0" u="none" strike="noStrike" cap="none" normalizeH="0" baseline="0" dirty="0" smtClean="0">
                          <a:ln>
                            <a:noFill/>
                          </a:ln>
                          <a:solidFill>
                            <a:srgbClr val="FFFF99"/>
                          </a:solidFill>
                          <a:effectLst/>
                          <a:latin typeface="Calibri" pitchFamily="34" charset="0"/>
                        </a:rPr>
                        <a:t>factual</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information</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the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meaning of events </a:t>
                      </a:r>
                      <a:r>
                        <a:rPr kumimoji="0" lang="en-US" sz="1300" b="0" i="0" u="none" strike="noStrike" cap="none" normalizeH="0" baseline="0" dirty="0" smtClean="0">
                          <a:ln>
                            <a:noFill/>
                          </a:ln>
                          <a:solidFill>
                            <a:schemeClr val="tx1"/>
                          </a:solidFill>
                          <a:effectLst/>
                          <a:latin typeface="Calibri" pitchFamily="34" charset="0"/>
                        </a:rPr>
                        <a:t>that brought the person to treatment</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results of previous efforts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pros and cons </a:t>
                      </a:r>
                      <a:r>
                        <a:rPr kumimoji="0" lang="en-US" sz="1300" b="0" i="0" u="none" strike="noStrike" cap="none" normalizeH="0" baseline="0" dirty="0" smtClean="0">
                          <a:ln>
                            <a:noFill/>
                          </a:ln>
                          <a:solidFill>
                            <a:schemeClr val="tx1"/>
                          </a:solidFill>
                          <a:effectLst/>
                          <a:latin typeface="Calibri" pitchFamily="34" charset="0"/>
                        </a:rPr>
                        <a:t>of targeted behaviors</a:t>
                      </a: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the person’s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sense of self-efficacy </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a:t>
                      </a:r>
                      <a:r>
                        <a:rPr kumimoji="0" lang="en-US" sz="1400" b="1" i="0" u="none" strike="noStrike" kern="1200" cap="none" normalizeH="0" baseline="0" dirty="0" smtClean="0">
                          <a:ln>
                            <a:noFill/>
                          </a:ln>
                          <a:solidFill>
                            <a:srgbClr val="FFFF99"/>
                          </a:solidFill>
                          <a:effectLst/>
                          <a:latin typeface="Calibri" pitchFamily="34" charset="0"/>
                          <a:ea typeface="+mn-ea"/>
                          <a:cs typeface="+mn-cs"/>
                        </a:rPr>
                        <a:t>expectations</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regarding what the change will entail</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400" b="1" i="0" u="none" strike="noStrike" kern="1200" cap="none" normalizeH="0" baseline="0" dirty="0" smtClean="0">
                          <a:ln>
                            <a:noFill/>
                          </a:ln>
                          <a:solidFill>
                            <a:srgbClr val="FFFF99"/>
                          </a:solidFill>
                          <a:effectLst/>
                          <a:latin typeface="Calibri" pitchFamily="34" charset="0"/>
                          <a:ea typeface="+mn-ea"/>
                          <a:cs typeface="+mn-cs"/>
                        </a:rPr>
                        <a:t>Summarize</a:t>
                      </a:r>
                      <a:r>
                        <a:rPr kumimoji="0" lang="en-US" sz="1300" b="0" i="0" u="none" strike="noStrike" cap="none" normalizeH="0" baseline="0" dirty="0" smtClean="0">
                          <a:ln>
                            <a:noFill/>
                          </a:ln>
                          <a:solidFill>
                            <a:schemeClr val="tx1"/>
                          </a:solidFill>
                          <a:effectLst/>
                          <a:latin typeface="Calibri" pitchFamily="34" charset="0"/>
                        </a:rPr>
                        <a:t> self-motivational statements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Continue exploration of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pros</a:t>
                      </a:r>
                      <a:r>
                        <a:rPr kumimoji="0" lang="en-US" sz="1300" b="0" i="0" u="none" strike="noStrike" cap="none" normalizeH="0" baseline="0" dirty="0" smtClean="0">
                          <a:ln>
                            <a:noFill/>
                          </a:ln>
                          <a:solidFill>
                            <a:schemeClr val="tx1"/>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and</a:t>
                      </a:r>
                      <a:r>
                        <a:rPr kumimoji="0" lang="en-US" sz="1300" b="0" i="0" u="none" strike="noStrike" cap="none" normalizeH="0" baseline="0" dirty="0" smtClean="0">
                          <a:ln>
                            <a:noFill/>
                          </a:ln>
                          <a:solidFill>
                            <a:schemeClr val="tx1"/>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cons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Offer a </a:t>
                      </a:r>
                      <a:r>
                        <a:rPr kumimoji="0" lang="en-US" sz="1400" b="1" i="0" u="none" strike="noStrike" kern="1200" cap="none" normalizeH="0" baseline="0" dirty="0" smtClean="0">
                          <a:ln>
                            <a:noFill/>
                          </a:ln>
                          <a:solidFill>
                            <a:srgbClr val="FFFF99"/>
                          </a:solidFill>
                          <a:effectLst/>
                          <a:latin typeface="Calibri" pitchFamily="34" charset="0"/>
                          <a:ea typeface="+mn-ea"/>
                          <a:cs typeface="+mn-cs"/>
                        </a:rPr>
                        <a:t>menu of options </a:t>
                      </a:r>
                      <a:r>
                        <a:rPr kumimoji="0" lang="en-US" sz="1300" b="0" i="0" u="none" strike="noStrike" cap="none" normalizeH="0" baseline="0" dirty="0" smtClean="0">
                          <a:ln>
                            <a:noFill/>
                          </a:ln>
                          <a:solidFill>
                            <a:schemeClr val="tx1"/>
                          </a:solidFill>
                          <a:effectLst/>
                          <a:latin typeface="Calibri" pitchFamily="34" charset="0"/>
                        </a:rPr>
                        <a:t>for change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identify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pros and cons </a:t>
                      </a:r>
                      <a:r>
                        <a:rPr kumimoji="0" lang="en-US" sz="1300" b="0" i="0" u="none" strike="noStrike" cap="none" normalizeH="0" baseline="0" dirty="0" smtClean="0">
                          <a:ln>
                            <a:noFill/>
                          </a:ln>
                          <a:solidFill>
                            <a:schemeClr val="tx1"/>
                          </a:solidFill>
                          <a:effectLst/>
                          <a:latin typeface="Calibri" pitchFamily="34" charset="0"/>
                        </a:rPr>
                        <a:t>of various change options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Identify and </a:t>
                      </a:r>
                      <a:r>
                        <a:rPr kumimoji="0" lang="en-US" sz="1400" b="1" i="0" u="none" strike="noStrike" kern="1200" cap="none" normalizeH="0" baseline="0" dirty="0" smtClean="0">
                          <a:ln>
                            <a:noFill/>
                          </a:ln>
                          <a:solidFill>
                            <a:srgbClr val="FFFF99"/>
                          </a:solidFill>
                          <a:effectLst/>
                          <a:latin typeface="Calibri" pitchFamily="34" charset="0"/>
                          <a:ea typeface="+mn-ea"/>
                          <a:cs typeface="+mn-cs"/>
                        </a:rPr>
                        <a:t>lower barriers </a:t>
                      </a:r>
                      <a:r>
                        <a:rPr kumimoji="0" lang="en-US" sz="1300" b="0" i="0" u="none" strike="noStrike" cap="none" normalizeH="0" baseline="0" dirty="0" smtClean="0">
                          <a:ln>
                            <a:noFill/>
                          </a:ln>
                          <a:solidFill>
                            <a:schemeClr val="tx1"/>
                          </a:solidFill>
                          <a:effectLst/>
                          <a:latin typeface="Calibri" pitchFamily="34" charset="0"/>
                        </a:rPr>
                        <a:t>to change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person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enlist social support </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Encourage person to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publicly</a:t>
                      </a:r>
                      <a:r>
                        <a:rPr kumimoji="0" lang="en-US" sz="13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announce</a:t>
                      </a:r>
                      <a:r>
                        <a:rPr kumimoji="0" lang="en-US" sz="14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plans</a:t>
                      </a:r>
                      <a:r>
                        <a:rPr kumimoji="0" lang="en-US" sz="1300" b="0" i="0" u="none" strike="noStrike" cap="none" normalizeH="0" baseline="0" dirty="0" smtClean="0">
                          <a:ln>
                            <a:noFill/>
                          </a:ln>
                          <a:solidFill>
                            <a:schemeClr val="tx1"/>
                          </a:solidFill>
                          <a:effectLst/>
                          <a:latin typeface="Calibri" pitchFamily="34" charset="0"/>
                        </a:rPr>
                        <a:t> to change</a:t>
                      </a: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12446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076450">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Support a </a:t>
                      </a:r>
                      <a:r>
                        <a:rPr kumimoji="0" lang="en-US" sz="1400" b="1" i="0" u="none" strike="noStrike" kern="1200" cap="none" normalizeH="0" baseline="0" dirty="0" smtClean="0">
                          <a:ln>
                            <a:noFill/>
                          </a:ln>
                          <a:solidFill>
                            <a:srgbClr val="FFFF99"/>
                          </a:solidFill>
                          <a:effectLst/>
                          <a:latin typeface="Calibri" pitchFamily="34" charset="0"/>
                          <a:ea typeface="+mn-ea"/>
                          <a:cs typeface="+mn-cs"/>
                        </a:rPr>
                        <a:t>realistic</a:t>
                      </a:r>
                      <a:r>
                        <a:rPr kumimoji="0" lang="en-US" sz="14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view</a:t>
                      </a:r>
                      <a:r>
                        <a:rPr kumimoji="0" lang="en-US" sz="1300" b="0" i="0" u="none" strike="noStrike" cap="none" normalizeH="0" baseline="0" dirty="0" smtClean="0">
                          <a:ln>
                            <a:noFill/>
                          </a:ln>
                          <a:solidFill>
                            <a:schemeClr val="tx1"/>
                          </a:solidFill>
                          <a:effectLst/>
                          <a:latin typeface="Calibri" pitchFamily="34" charset="0"/>
                        </a:rPr>
                        <a:t> of change through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small steps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identify high-risk situations </a:t>
                      </a:r>
                      <a:r>
                        <a:rPr kumimoji="0" lang="en-US" sz="1300" b="0" i="0" u="none" strike="noStrike" cap="none" normalizeH="0" baseline="0" dirty="0" smtClean="0">
                          <a:ln>
                            <a:noFill/>
                          </a:ln>
                          <a:solidFill>
                            <a:schemeClr val="tx1"/>
                          </a:solidFill>
                          <a:effectLst/>
                          <a:latin typeface="Calibri" pitchFamily="34" charset="0"/>
                        </a:rPr>
                        <a:t>and develop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coping strategies</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Assist in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finding new </a:t>
                      </a:r>
                      <a:r>
                        <a:rPr kumimoji="0" lang="en-US" sz="1400" b="1" i="0" u="none" strike="noStrike" kern="1200" cap="none" normalizeH="0" baseline="0" dirty="0" err="1" smtClean="0">
                          <a:ln>
                            <a:noFill/>
                          </a:ln>
                          <a:solidFill>
                            <a:srgbClr val="FFFF99"/>
                          </a:solidFill>
                          <a:effectLst/>
                          <a:latin typeface="Calibri" pitchFamily="34" charset="0"/>
                          <a:ea typeface="+mn-ea"/>
                          <a:cs typeface="+mn-cs"/>
                        </a:rPr>
                        <a:t>reinforcers</a:t>
                      </a:r>
                      <a:r>
                        <a:rPr kumimoji="0" lang="en-US" sz="1400" b="1" i="0" u="none" strike="noStrike" kern="1200" cap="none" normalizeH="0" baseline="0" dirty="0" smtClean="0">
                          <a:ln>
                            <a:noFill/>
                          </a:ln>
                          <a:solidFill>
                            <a:srgbClr val="FFFF99"/>
                          </a:solidFill>
                          <a:effectLst/>
                          <a:latin typeface="Calibri" pitchFamily="34" charset="0"/>
                          <a:ea typeface="+mn-ea"/>
                          <a:cs typeface="+mn-cs"/>
                        </a:rPr>
                        <a:t> </a:t>
                      </a:r>
                      <a:r>
                        <a:rPr kumimoji="0" lang="en-US" sz="1300" b="0" i="0" u="none" strike="noStrike" cap="none" normalizeH="0" baseline="0" dirty="0" smtClean="0">
                          <a:ln>
                            <a:noFill/>
                          </a:ln>
                          <a:solidFill>
                            <a:schemeClr val="tx1"/>
                          </a:solidFill>
                          <a:effectLst/>
                          <a:latin typeface="Calibri" pitchFamily="34" charset="0"/>
                        </a:rPr>
                        <a:t>of positive change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access family and social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support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identify and try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alternative behaviors</a:t>
                      </a:r>
                      <a:r>
                        <a:rPr kumimoji="0" lang="en-US" sz="1300" b="0" i="0" u="none" strike="noStrike" cap="none" normalizeH="0" baseline="0" dirty="0" smtClean="0">
                          <a:ln>
                            <a:noFill/>
                          </a:ln>
                          <a:solidFill>
                            <a:schemeClr val="tx1"/>
                          </a:solidFill>
                          <a:effectLst/>
                          <a:latin typeface="Calibri" pitchFamily="34" charset="0"/>
                        </a:rPr>
                        <a:t> (drug-free sources of pleasure)</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Maintain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supportive</a:t>
                      </a:r>
                      <a:r>
                        <a:rPr kumimoji="0" lang="en-US" sz="1400" b="1" i="0" u="none" strike="noStrike" cap="none" normalizeH="0" baseline="0" dirty="0" smtClean="0">
                          <a:ln>
                            <a:noFill/>
                          </a:ln>
                          <a:solidFill>
                            <a:schemeClr val="hlink"/>
                          </a:solidFill>
                          <a:effectLst/>
                          <a:latin typeface="Calibri" pitchFamily="34" charset="0"/>
                        </a:rPr>
                        <a:t> </a:t>
                      </a:r>
                      <a:r>
                        <a:rPr kumimoji="0" lang="en-US" sz="1400" b="1" i="0" u="none" strike="noStrike" kern="1200" cap="none" normalizeH="0" baseline="0" dirty="0" smtClean="0">
                          <a:ln>
                            <a:noFill/>
                          </a:ln>
                          <a:solidFill>
                            <a:srgbClr val="FFFF99"/>
                          </a:solidFill>
                          <a:effectLst/>
                          <a:latin typeface="Calibri" pitchFamily="34" charset="0"/>
                          <a:ea typeface="+mn-ea"/>
                          <a:cs typeface="+mn-cs"/>
                        </a:rPr>
                        <a:t>contact</a:t>
                      </a:r>
                      <a:r>
                        <a:rPr kumimoji="0" lang="en-US" sz="1300" b="0" i="0" u="none" strike="noStrike" cap="none" normalizeH="0" baseline="0" dirty="0" smtClean="0">
                          <a:ln>
                            <a:noFill/>
                          </a:ln>
                          <a:solidFill>
                            <a:schemeClr val="tx1"/>
                          </a:solidFill>
                          <a:effectLst/>
                          <a:latin typeface="Calibri" pitchFamily="34" charset="0"/>
                        </a:rPr>
                        <a:t> </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develop escape plan</a:t>
                      </a:r>
                    </a:p>
                    <a:p>
                      <a:pPr marL="171450" marR="0" lvl="0" indent="-171450"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Work to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set new</a:t>
                      </a:r>
                      <a:r>
                        <a:rPr kumimoji="0" lang="en-US" sz="1300" b="0" i="0" u="none" strike="noStrike" cap="none" normalizeH="0" baseline="0" dirty="0" smtClean="0">
                          <a:ln>
                            <a:noFill/>
                          </a:ln>
                          <a:solidFill>
                            <a:schemeClr val="tx1"/>
                          </a:solidFill>
                          <a:effectLst/>
                          <a:latin typeface="Calibri" pitchFamily="34" charset="0"/>
                        </a:rPr>
                        <a:t> short and long term </a:t>
                      </a:r>
                      <a:r>
                        <a:rPr kumimoji="0" lang="en-US" sz="1400" b="1" i="0" u="none" strike="noStrike" kern="1200" cap="none" normalizeH="0" baseline="0" dirty="0" smtClean="0">
                          <a:ln>
                            <a:noFill/>
                          </a:ln>
                          <a:solidFill>
                            <a:srgbClr val="FFFF99"/>
                          </a:solidFill>
                          <a:effectLst/>
                          <a:latin typeface="Calibri" pitchFamily="34" charset="0"/>
                          <a:ea typeface="+mn-ea"/>
                          <a:cs typeface="+mn-cs"/>
                        </a:rPr>
                        <a:t>goals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Frame recurrence as a </a:t>
                      </a:r>
                      <a:r>
                        <a:rPr kumimoji="0" lang="en-US" sz="1400" b="1" i="0" u="none" strike="noStrike" kern="1200" cap="none" normalizeH="0" baseline="0" dirty="0" smtClean="0">
                          <a:ln>
                            <a:noFill/>
                          </a:ln>
                          <a:solidFill>
                            <a:srgbClr val="FFFF99"/>
                          </a:solidFill>
                          <a:effectLst/>
                          <a:latin typeface="Calibri" pitchFamily="34" charset="0"/>
                          <a:ea typeface="+mn-ea"/>
                          <a:cs typeface="+mn-cs"/>
                        </a:rPr>
                        <a:t>learning opportunity</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Explore possible behavioral, psychological, and social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antecedents</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Help to develop </a:t>
                      </a:r>
                      <a:r>
                        <a:rPr kumimoji="0" lang="en-US" sz="1400" b="1" i="0" u="none" strike="noStrike" kern="1200" cap="none" normalizeH="0" baseline="0" dirty="0" smtClean="0">
                          <a:ln>
                            <a:noFill/>
                          </a:ln>
                          <a:solidFill>
                            <a:srgbClr val="FFFF99"/>
                          </a:solidFill>
                          <a:effectLst/>
                          <a:latin typeface="Calibri" pitchFamily="34" charset="0"/>
                          <a:ea typeface="+mn-ea"/>
                          <a:cs typeface="+mn-cs"/>
                        </a:rPr>
                        <a:t>alternative</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coping strategies</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Explain Stages of Change &amp; encourage person to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stay in the process</a:t>
                      </a:r>
                    </a:p>
                    <a:p>
                      <a:pPr marL="112713" marR="0" lvl="0" indent="-112713" algn="l" defTabSz="914400" rtl="0" eaLnBrk="0" fontAlgn="base" latinLnBrk="0" hangingPunct="0">
                        <a:lnSpc>
                          <a:spcPct val="100000"/>
                        </a:lnSpc>
                        <a:spcBef>
                          <a:spcPct val="20000"/>
                        </a:spcBef>
                        <a:spcAft>
                          <a:spcPct val="0"/>
                        </a:spcAft>
                        <a:buClrTx/>
                        <a:buSzTx/>
                        <a:buFont typeface="Arial" charset="0"/>
                        <a:buChar char="•"/>
                        <a:tabLst/>
                      </a:pPr>
                      <a:r>
                        <a:rPr kumimoji="0" lang="en-US" sz="1300" b="0" i="0" u="none" strike="noStrike" cap="none" normalizeH="0" baseline="0" dirty="0" smtClean="0">
                          <a:ln>
                            <a:noFill/>
                          </a:ln>
                          <a:solidFill>
                            <a:schemeClr val="tx1"/>
                          </a:solidFill>
                          <a:effectLst/>
                          <a:latin typeface="Calibri" pitchFamily="34" charset="0"/>
                        </a:rPr>
                        <a:t>Maintain </a:t>
                      </a:r>
                      <a:r>
                        <a:rPr kumimoji="0" lang="en-US" sz="1400" b="1" i="0" u="none" strike="noStrike" kern="1200" cap="none" normalizeH="0" baseline="0" dirty="0" smtClean="0">
                          <a:ln>
                            <a:noFill/>
                          </a:ln>
                          <a:solidFill>
                            <a:srgbClr val="FFFF99"/>
                          </a:solidFill>
                          <a:effectLst/>
                          <a:latin typeface="Calibri" pitchFamily="34" charset="0"/>
                          <a:ea typeface="+mn-ea"/>
                          <a:cs typeface="+mn-cs"/>
                        </a:rPr>
                        <a:t>supportive</a:t>
                      </a:r>
                      <a:r>
                        <a:rPr kumimoji="0" lang="en-US" sz="1300" b="0" i="0" u="none" strike="noStrike" cap="none" normalizeH="0" baseline="0" dirty="0" smtClean="0">
                          <a:ln>
                            <a:noFill/>
                          </a:ln>
                          <a:solidFill>
                            <a:schemeClr val="hlink"/>
                          </a:solidFill>
                          <a:effectLst/>
                          <a:latin typeface="Calibri" pitchFamily="34" charset="0"/>
                        </a:rPr>
                        <a:t> </a:t>
                      </a:r>
                      <a:r>
                        <a:rPr kumimoji="0" lang="en-US" sz="1300" b="0" i="0" u="none" strike="noStrike" cap="none" normalizeH="0" baseline="0" dirty="0" smtClean="0">
                          <a:ln>
                            <a:noFill/>
                          </a:ln>
                          <a:solidFill>
                            <a:schemeClr val="tx1"/>
                          </a:solidFill>
                          <a:effectLst/>
                          <a:latin typeface="Calibri" pitchFamily="34" charset="0"/>
                        </a:rPr>
                        <a:t>contact</a:t>
                      </a:r>
                      <a:endParaRPr kumimoji="0" lang="en-US"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51" name="Oval 51"/>
          <p:cNvSpPr>
            <a:spLocks noChangeArrowheads="1"/>
          </p:cNvSpPr>
          <p:nvPr/>
        </p:nvSpPr>
        <p:spPr bwMode="auto">
          <a:xfrm>
            <a:off x="685800" y="571500"/>
            <a:ext cx="1447800" cy="1143000"/>
          </a:xfrm>
          <a:prstGeom prst="ellipse">
            <a:avLst/>
          </a:prstGeom>
          <a:solidFill>
            <a:srgbClr val="3F8DFF"/>
          </a:solidFill>
          <a:ln w="9525">
            <a:noFill/>
            <a:round/>
            <a:headEnd/>
            <a:tailEnd/>
          </a:ln>
        </p:spPr>
        <p:txBody>
          <a:bodyPr wrap="none" anchor="ctr"/>
          <a:lstStyle/>
          <a:p>
            <a:pPr algn="ctr"/>
            <a:r>
              <a:rPr lang="en-US" sz="1600" b="1">
                <a:latin typeface="Calibri" pitchFamily="34" charset="0"/>
              </a:rPr>
              <a:t>1. Pre-</a:t>
            </a:r>
            <a:br>
              <a:rPr lang="en-US" sz="1600" b="1">
                <a:latin typeface="Calibri" pitchFamily="34" charset="0"/>
              </a:rPr>
            </a:br>
            <a:r>
              <a:rPr lang="en-US" sz="1600" b="1">
                <a:latin typeface="Calibri" pitchFamily="34" charset="0"/>
              </a:rPr>
              <a:t>contemplation</a:t>
            </a:r>
          </a:p>
          <a:p>
            <a:pPr algn="ctr"/>
            <a:endParaRPr lang="en-US" sz="1600" b="1">
              <a:latin typeface="Calibri" pitchFamily="34" charset="0"/>
            </a:endParaRPr>
          </a:p>
        </p:txBody>
      </p:sp>
      <p:sp>
        <p:nvSpPr>
          <p:cNvPr id="99352" name="Oval 58"/>
          <p:cNvSpPr>
            <a:spLocks noChangeArrowheads="1"/>
          </p:cNvSpPr>
          <p:nvPr/>
        </p:nvSpPr>
        <p:spPr bwMode="auto">
          <a:xfrm>
            <a:off x="3810000" y="571500"/>
            <a:ext cx="1447800" cy="1143000"/>
          </a:xfrm>
          <a:prstGeom prst="ellipse">
            <a:avLst/>
          </a:prstGeom>
          <a:solidFill>
            <a:srgbClr val="3DA5C1"/>
          </a:solidFill>
          <a:ln w="9525">
            <a:noFill/>
            <a:round/>
            <a:headEnd/>
            <a:tailEnd/>
          </a:ln>
        </p:spPr>
        <p:txBody>
          <a:bodyPr wrap="none" anchor="ctr"/>
          <a:lstStyle/>
          <a:p>
            <a:pPr algn="ctr"/>
            <a:r>
              <a:rPr lang="en-US" sz="1600" b="1">
                <a:latin typeface="Calibri" pitchFamily="34" charset="0"/>
              </a:rPr>
              <a:t>2.</a:t>
            </a:r>
          </a:p>
          <a:p>
            <a:pPr algn="ctr"/>
            <a:r>
              <a:rPr lang="en-US" sz="1600" b="1">
                <a:latin typeface="Calibri" pitchFamily="34" charset="0"/>
              </a:rPr>
              <a:t>Contemplation</a:t>
            </a:r>
          </a:p>
          <a:p>
            <a:pPr algn="ctr"/>
            <a:endParaRPr lang="en-US" sz="1600" b="1">
              <a:latin typeface="Calibri" pitchFamily="34" charset="0"/>
            </a:endParaRPr>
          </a:p>
        </p:txBody>
      </p:sp>
      <p:sp>
        <p:nvSpPr>
          <p:cNvPr id="99353" name="Oval 60"/>
          <p:cNvSpPr>
            <a:spLocks noChangeArrowheads="1"/>
          </p:cNvSpPr>
          <p:nvPr/>
        </p:nvSpPr>
        <p:spPr bwMode="auto">
          <a:xfrm>
            <a:off x="6934200" y="571500"/>
            <a:ext cx="1447800" cy="1143000"/>
          </a:xfrm>
          <a:prstGeom prst="ellipse">
            <a:avLst/>
          </a:prstGeom>
          <a:solidFill>
            <a:srgbClr val="7BA980"/>
          </a:solidFill>
          <a:ln w="9525">
            <a:noFill/>
            <a:round/>
            <a:headEnd/>
            <a:tailEnd/>
          </a:ln>
        </p:spPr>
        <p:txBody>
          <a:bodyPr wrap="none" anchor="ctr"/>
          <a:lstStyle/>
          <a:p>
            <a:pPr algn="ctr"/>
            <a:r>
              <a:rPr lang="en-US" sz="1600" b="1">
                <a:latin typeface="Calibri" pitchFamily="34" charset="0"/>
              </a:rPr>
              <a:t>3.</a:t>
            </a:r>
          </a:p>
          <a:p>
            <a:pPr algn="ctr"/>
            <a:r>
              <a:rPr lang="en-US" sz="1600" b="1">
                <a:latin typeface="Calibri" pitchFamily="34" charset="0"/>
              </a:rPr>
              <a:t>Determination</a:t>
            </a:r>
          </a:p>
          <a:p>
            <a:pPr algn="ctr"/>
            <a:endParaRPr lang="en-US" sz="1600" b="1">
              <a:latin typeface="Calibri" pitchFamily="34" charset="0"/>
            </a:endParaRPr>
          </a:p>
        </p:txBody>
      </p:sp>
      <p:sp>
        <p:nvSpPr>
          <p:cNvPr id="99354" name="Oval 71"/>
          <p:cNvSpPr>
            <a:spLocks noChangeArrowheads="1"/>
          </p:cNvSpPr>
          <p:nvPr/>
        </p:nvSpPr>
        <p:spPr bwMode="auto">
          <a:xfrm>
            <a:off x="685800" y="3556000"/>
            <a:ext cx="1447800" cy="1143000"/>
          </a:xfrm>
          <a:prstGeom prst="ellipse">
            <a:avLst/>
          </a:prstGeom>
          <a:solidFill>
            <a:srgbClr val="8BD24A"/>
          </a:solidFill>
          <a:ln w="9525">
            <a:noFill/>
            <a:round/>
            <a:headEnd/>
            <a:tailEnd/>
          </a:ln>
        </p:spPr>
        <p:txBody>
          <a:bodyPr wrap="none" anchor="ctr"/>
          <a:lstStyle/>
          <a:p>
            <a:pPr algn="ctr"/>
            <a:r>
              <a:rPr lang="en-US" sz="1600" b="1">
                <a:latin typeface="Calibri" pitchFamily="34" charset="0"/>
              </a:rPr>
              <a:t>4.</a:t>
            </a:r>
          </a:p>
          <a:p>
            <a:pPr algn="ctr"/>
            <a:r>
              <a:rPr lang="en-US" sz="1600" b="1">
                <a:latin typeface="Calibri" pitchFamily="34" charset="0"/>
              </a:rPr>
              <a:t>Action</a:t>
            </a:r>
          </a:p>
          <a:p>
            <a:pPr algn="ctr"/>
            <a:endParaRPr lang="en-US" sz="1600" b="1">
              <a:latin typeface="Calibri" pitchFamily="34" charset="0"/>
            </a:endParaRPr>
          </a:p>
        </p:txBody>
      </p:sp>
      <p:sp>
        <p:nvSpPr>
          <p:cNvPr id="99355" name="Oval 72"/>
          <p:cNvSpPr>
            <a:spLocks noChangeArrowheads="1"/>
          </p:cNvSpPr>
          <p:nvPr/>
        </p:nvSpPr>
        <p:spPr bwMode="auto">
          <a:xfrm>
            <a:off x="3810000" y="3556000"/>
            <a:ext cx="1447800" cy="1143000"/>
          </a:xfrm>
          <a:prstGeom prst="ellipse">
            <a:avLst/>
          </a:prstGeom>
          <a:solidFill>
            <a:srgbClr val="D8D561"/>
          </a:solidFill>
          <a:ln w="9525">
            <a:noFill/>
            <a:round/>
            <a:headEnd/>
            <a:tailEnd/>
          </a:ln>
        </p:spPr>
        <p:txBody>
          <a:bodyPr wrap="none" anchor="ctr"/>
          <a:lstStyle/>
          <a:p>
            <a:pPr algn="ctr"/>
            <a:r>
              <a:rPr lang="en-US" sz="1600" b="1">
                <a:latin typeface="Calibri" pitchFamily="34" charset="0"/>
              </a:rPr>
              <a:t>5.</a:t>
            </a:r>
          </a:p>
          <a:p>
            <a:pPr algn="ctr"/>
            <a:r>
              <a:rPr lang="en-US" sz="1600" b="1">
                <a:latin typeface="Calibri" pitchFamily="34" charset="0"/>
              </a:rPr>
              <a:t>Maintenance</a:t>
            </a:r>
          </a:p>
          <a:p>
            <a:pPr algn="ctr"/>
            <a:endParaRPr lang="en-US" sz="1600" b="1">
              <a:latin typeface="Calibri" pitchFamily="34" charset="0"/>
            </a:endParaRPr>
          </a:p>
        </p:txBody>
      </p:sp>
      <p:sp>
        <p:nvSpPr>
          <p:cNvPr id="99356" name="Oval 73"/>
          <p:cNvSpPr>
            <a:spLocks noChangeArrowheads="1"/>
          </p:cNvSpPr>
          <p:nvPr/>
        </p:nvSpPr>
        <p:spPr bwMode="auto">
          <a:xfrm>
            <a:off x="6934200" y="3556000"/>
            <a:ext cx="1447800" cy="1143000"/>
          </a:xfrm>
          <a:prstGeom prst="ellipse">
            <a:avLst/>
          </a:prstGeom>
          <a:solidFill>
            <a:srgbClr val="F79646"/>
          </a:solidFill>
          <a:ln w="12700">
            <a:solidFill>
              <a:schemeClr val="tx1"/>
            </a:solidFill>
            <a:prstDash val="dash"/>
            <a:round/>
            <a:headEnd/>
            <a:tailEnd/>
          </a:ln>
        </p:spPr>
        <p:txBody>
          <a:bodyPr wrap="none" anchor="ctr"/>
          <a:lstStyle/>
          <a:p>
            <a:pPr algn="ctr"/>
            <a:r>
              <a:rPr lang="en-US" sz="1600" b="1">
                <a:latin typeface="Calibri" pitchFamily="34" charset="0"/>
              </a:rPr>
              <a:t>6.</a:t>
            </a:r>
          </a:p>
          <a:p>
            <a:pPr algn="ctr"/>
            <a:r>
              <a:rPr lang="en-US" sz="1600" b="1">
                <a:latin typeface="Calibri" pitchFamily="34" charset="0"/>
              </a:rPr>
              <a:t>Recurrence</a:t>
            </a:r>
          </a:p>
          <a:p>
            <a:pPr algn="ctr"/>
            <a:endParaRPr lang="en-US" sz="1600" b="1">
              <a:latin typeface="Calibri" pitchFamily="34" charset="0"/>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132</a:t>
            </a:fld>
            <a:endParaRPr lang="en-US"/>
          </a:p>
        </p:txBody>
      </p:sp>
    </p:spTree>
    <p:extLst>
      <p:ext uri="{BB962C8B-B14F-4D97-AF65-F5344CB8AC3E}">
        <p14:creationId xmlns:p14="http://schemas.microsoft.com/office/powerpoint/2010/main" val="334311647"/>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1209964" y="2590800"/>
            <a:ext cx="2904836" cy="2971800"/>
            <a:chOff x="3038764" y="2133600"/>
            <a:chExt cx="2904836" cy="2971800"/>
          </a:xfrm>
          <a:solidFill>
            <a:srgbClr val="FF5DFF"/>
          </a:solidFill>
        </p:grpSpPr>
        <p:sp>
          <p:nvSpPr>
            <p:cNvPr id="23" name="Oval 22"/>
            <p:cNvSpPr/>
            <p:nvPr/>
          </p:nvSpPr>
          <p:spPr>
            <a:xfrm>
              <a:off x="3038764" y="2133600"/>
              <a:ext cx="2904836" cy="2971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srgbClr val="000000"/>
                </a:solidFill>
              </a:endParaRPr>
            </a:p>
          </p:txBody>
        </p:sp>
        <p:sp>
          <p:nvSpPr>
            <p:cNvPr id="24" name="Rectangle 23"/>
            <p:cNvSpPr/>
            <p:nvPr/>
          </p:nvSpPr>
          <p:spPr>
            <a:xfrm rot="18024188">
              <a:off x="2876650" y="2832793"/>
              <a:ext cx="1563248" cy="523220"/>
            </a:xfrm>
            <a:prstGeom prst="rect">
              <a:avLst/>
            </a:prstGeom>
            <a:noFill/>
          </p:spPr>
          <p:txBody>
            <a:bodyPr wrap="none">
              <a:spAutoFit/>
            </a:bodyPr>
            <a:lstStyle/>
            <a:p>
              <a:pPr>
                <a:defRPr/>
              </a:pPr>
              <a:r>
                <a:rPr lang="en-US" sz="2800" dirty="0" smtClean="0">
                  <a:solidFill>
                    <a:srgbClr val="000000"/>
                  </a:solidFill>
                </a:rPr>
                <a:t>Accident</a:t>
              </a:r>
              <a:endParaRPr lang="en-US" sz="2800" dirty="0">
                <a:solidFill>
                  <a:srgbClr val="000000"/>
                </a:solidFill>
              </a:endParaRPr>
            </a:p>
          </p:txBody>
        </p:sp>
      </p:grpSp>
      <p:grpSp>
        <p:nvGrpSpPr>
          <p:cNvPr id="3" name="Group 18"/>
          <p:cNvGrpSpPr>
            <a:grpSpLocks/>
          </p:cNvGrpSpPr>
          <p:nvPr/>
        </p:nvGrpSpPr>
        <p:grpSpPr bwMode="auto">
          <a:xfrm>
            <a:off x="2139950" y="2438400"/>
            <a:ext cx="1262063" cy="3236913"/>
            <a:chOff x="4022725" y="1981200"/>
            <a:chExt cx="1262063" cy="3236913"/>
          </a:xfrm>
        </p:grpSpPr>
        <p:sp>
          <p:nvSpPr>
            <p:cNvPr id="78858" name="Freeform 9"/>
            <p:cNvSpPr>
              <a:spLocks/>
            </p:cNvSpPr>
            <p:nvPr/>
          </p:nvSpPr>
          <p:spPr bwMode="auto">
            <a:xfrm>
              <a:off x="4332287" y="1981200"/>
              <a:ext cx="620713" cy="646113"/>
            </a:xfrm>
            <a:custGeom>
              <a:avLst/>
              <a:gdLst>
                <a:gd name="T0" fmla="*/ 2147483647 w 391"/>
                <a:gd name="T1" fmla="*/ 2147483647 h 407"/>
                <a:gd name="T2" fmla="*/ 0 w 391"/>
                <a:gd name="T3" fmla="*/ 2147483647 h 407"/>
                <a:gd name="T4" fmla="*/ 2147483647 w 391"/>
                <a:gd name="T5" fmla="*/ 2147483647 h 407"/>
                <a:gd name="T6" fmla="*/ 2147483647 w 391"/>
                <a:gd name="T7" fmla="*/ 2147483647 h 407"/>
                <a:gd name="T8" fmla="*/ 2147483647 w 391"/>
                <a:gd name="T9" fmla="*/ 2147483647 h 407"/>
                <a:gd name="T10" fmla="*/ 2147483647 w 391"/>
                <a:gd name="T11" fmla="*/ 2147483647 h 407"/>
                <a:gd name="T12" fmla="*/ 2147483647 w 391"/>
                <a:gd name="T13" fmla="*/ 2147483647 h 407"/>
                <a:gd name="T14" fmla="*/ 2147483647 w 391"/>
                <a:gd name="T15" fmla="*/ 2147483647 h 407"/>
                <a:gd name="T16" fmla="*/ 2147483647 w 391"/>
                <a:gd name="T17" fmla="*/ 0 h 407"/>
                <a:gd name="T18" fmla="*/ 2147483647 w 391"/>
                <a:gd name="T19" fmla="*/ 2147483647 h 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1"/>
                <a:gd name="T31" fmla="*/ 0 h 407"/>
                <a:gd name="T32" fmla="*/ 391 w 391"/>
                <a:gd name="T33" fmla="*/ 407 h 4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1" h="407">
                  <a:moveTo>
                    <a:pt x="80" y="39"/>
                  </a:moveTo>
                  <a:lnTo>
                    <a:pt x="0" y="148"/>
                  </a:lnTo>
                  <a:lnTo>
                    <a:pt x="61" y="327"/>
                  </a:lnTo>
                  <a:lnTo>
                    <a:pt x="212" y="407"/>
                  </a:lnTo>
                  <a:lnTo>
                    <a:pt x="302" y="372"/>
                  </a:lnTo>
                  <a:lnTo>
                    <a:pt x="347" y="314"/>
                  </a:lnTo>
                  <a:lnTo>
                    <a:pt x="391" y="218"/>
                  </a:lnTo>
                  <a:lnTo>
                    <a:pt x="353" y="67"/>
                  </a:lnTo>
                  <a:lnTo>
                    <a:pt x="222" y="0"/>
                  </a:lnTo>
                  <a:lnTo>
                    <a:pt x="80" y="39"/>
                  </a:lnTo>
                  <a:close/>
                </a:path>
              </a:pathLst>
            </a:custGeom>
            <a:solidFill>
              <a:srgbClr val="00B2FF"/>
            </a:solidFill>
            <a:ln w="76200">
              <a:solidFill>
                <a:schemeClr val="bg1"/>
              </a:solidFill>
              <a:round/>
              <a:headEnd/>
              <a:tailEnd/>
            </a:ln>
          </p:spPr>
          <p:txBody>
            <a:bodyPr/>
            <a:lstStyle/>
            <a:p>
              <a:endParaRPr lang="en-US">
                <a:solidFill>
                  <a:prstClr val="white"/>
                </a:solidFill>
              </a:endParaRPr>
            </a:p>
          </p:txBody>
        </p:sp>
        <p:sp>
          <p:nvSpPr>
            <p:cNvPr id="78859" name="Freeform 10"/>
            <p:cNvSpPr>
              <a:spLocks/>
            </p:cNvSpPr>
            <p:nvPr/>
          </p:nvSpPr>
          <p:spPr bwMode="auto">
            <a:xfrm>
              <a:off x="4022725" y="2652713"/>
              <a:ext cx="1262063" cy="2565400"/>
            </a:xfrm>
            <a:custGeom>
              <a:avLst/>
              <a:gdLst>
                <a:gd name="T0" fmla="*/ 2147483647 w 795"/>
                <a:gd name="T1" fmla="*/ 2147483647 h 1616"/>
                <a:gd name="T2" fmla="*/ 2147483647 w 795"/>
                <a:gd name="T3" fmla="*/ 2147483647 h 1616"/>
                <a:gd name="T4" fmla="*/ 2147483647 w 795"/>
                <a:gd name="T5" fmla="*/ 2147483647 h 1616"/>
                <a:gd name="T6" fmla="*/ 2147483647 w 795"/>
                <a:gd name="T7" fmla="*/ 2147483647 h 1616"/>
                <a:gd name="T8" fmla="*/ 2147483647 w 795"/>
                <a:gd name="T9" fmla="*/ 2147483647 h 1616"/>
                <a:gd name="T10" fmla="*/ 2147483647 w 795"/>
                <a:gd name="T11" fmla="*/ 2147483647 h 1616"/>
                <a:gd name="T12" fmla="*/ 2147483647 w 795"/>
                <a:gd name="T13" fmla="*/ 2147483647 h 1616"/>
                <a:gd name="T14" fmla="*/ 2147483647 w 795"/>
                <a:gd name="T15" fmla="*/ 2147483647 h 1616"/>
                <a:gd name="T16" fmla="*/ 2147483647 w 795"/>
                <a:gd name="T17" fmla="*/ 2147483647 h 1616"/>
                <a:gd name="T18" fmla="*/ 2147483647 w 795"/>
                <a:gd name="T19" fmla="*/ 0 h 1616"/>
                <a:gd name="T20" fmla="*/ 2147483647 w 795"/>
                <a:gd name="T21" fmla="*/ 2147483647 h 1616"/>
                <a:gd name="T22" fmla="*/ 2147483647 w 795"/>
                <a:gd name="T23" fmla="*/ 2147483647 h 1616"/>
                <a:gd name="T24" fmla="*/ 2147483647 w 795"/>
                <a:gd name="T25" fmla="*/ 2147483647 h 1616"/>
                <a:gd name="T26" fmla="*/ 0 w 795"/>
                <a:gd name="T27" fmla="*/ 2147483647 h 1616"/>
                <a:gd name="T28" fmla="*/ 2147483647 w 795"/>
                <a:gd name="T29" fmla="*/ 2147483647 h 1616"/>
                <a:gd name="T30" fmla="*/ 2147483647 w 795"/>
                <a:gd name="T31" fmla="*/ 2147483647 h 1616"/>
                <a:gd name="T32" fmla="*/ 2147483647 w 795"/>
                <a:gd name="T33" fmla="*/ 2147483647 h 1616"/>
                <a:gd name="T34" fmla="*/ 2147483647 w 795"/>
                <a:gd name="T35" fmla="*/ 2147483647 h 1616"/>
                <a:gd name="T36" fmla="*/ 2147483647 w 795"/>
                <a:gd name="T37" fmla="*/ 2147483647 h 1616"/>
                <a:gd name="T38" fmla="*/ 2147483647 w 795"/>
                <a:gd name="T39" fmla="*/ 2147483647 h 1616"/>
                <a:gd name="T40" fmla="*/ 2147483647 w 795"/>
                <a:gd name="T41" fmla="*/ 2147483647 h 1616"/>
                <a:gd name="T42" fmla="*/ 2147483647 w 795"/>
                <a:gd name="T43" fmla="*/ 2147483647 h 1616"/>
                <a:gd name="T44" fmla="*/ 2147483647 w 795"/>
                <a:gd name="T45" fmla="*/ 2147483647 h 1616"/>
                <a:gd name="T46" fmla="*/ 2147483647 w 795"/>
                <a:gd name="T47" fmla="*/ 2147483647 h 1616"/>
                <a:gd name="T48" fmla="*/ 2147483647 w 795"/>
                <a:gd name="T49" fmla="*/ 2147483647 h 1616"/>
                <a:gd name="T50" fmla="*/ 2147483647 w 795"/>
                <a:gd name="T51" fmla="*/ 2147483647 h 1616"/>
                <a:gd name="T52" fmla="*/ 2147483647 w 795"/>
                <a:gd name="T53" fmla="*/ 2147483647 h 1616"/>
                <a:gd name="T54" fmla="*/ 2147483647 w 795"/>
                <a:gd name="T55" fmla="*/ 2147483647 h 1616"/>
                <a:gd name="T56" fmla="*/ 2147483647 w 795"/>
                <a:gd name="T57" fmla="*/ 2147483647 h 16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95"/>
                <a:gd name="T88" fmla="*/ 0 h 1616"/>
                <a:gd name="T89" fmla="*/ 795 w 795"/>
                <a:gd name="T90" fmla="*/ 1616 h 16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95" h="1616">
                  <a:moveTo>
                    <a:pt x="586" y="545"/>
                  </a:moveTo>
                  <a:lnTo>
                    <a:pt x="619" y="423"/>
                  </a:lnTo>
                  <a:lnTo>
                    <a:pt x="647" y="728"/>
                  </a:lnTo>
                  <a:lnTo>
                    <a:pt x="686" y="782"/>
                  </a:lnTo>
                  <a:lnTo>
                    <a:pt x="795" y="760"/>
                  </a:lnTo>
                  <a:lnTo>
                    <a:pt x="747" y="513"/>
                  </a:lnTo>
                  <a:lnTo>
                    <a:pt x="740" y="234"/>
                  </a:lnTo>
                  <a:lnTo>
                    <a:pt x="667" y="96"/>
                  </a:lnTo>
                  <a:lnTo>
                    <a:pt x="497" y="23"/>
                  </a:lnTo>
                  <a:lnTo>
                    <a:pt x="256" y="0"/>
                  </a:lnTo>
                  <a:lnTo>
                    <a:pt x="106" y="106"/>
                  </a:lnTo>
                  <a:lnTo>
                    <a:pt x="41" y="289"/>
                  </a:lnTo>
                  <a:lnTo>
                    <a:pt x="25" y="510"/>
                  </a:lnTo>
                  <a:lnTo>
                    <a:pt x="0" y="789"/>
                  </a:lnTo>
                  <a:lnTo>
                    <a:pt x="99" y="782"/>
                  </a:lnTo>
                  <a:lnTo>
                    <a:pt x="128" y="558"/>
                  </a:lnTo>
                  <a:lnTo>
                    <a:pt x="179" y="372"/>
                  </a:lnTo>
                  <a:lnTo>
                    <a:pt x="189" y="686"/>
                  </a:lnTo>
                  <a:lnTo>
                    <a:pt x="202" y="936"/>
                  </a:lnTo>
                  <a:lnTo>
                    <a:pt x="150" y="1590"/>
                  </a:lnTo>
                  <a:lnTo>
                    <a:pt x="378" y="1616"/>
                  </a:lnTo>
                  <a:lnTo>
                    <a:pt x="384" y="1170"/>
                  </a:lnTo>
                  <a:lnTo>
                    <a:pt x="397" y="866"/>
                  </a:lnTo>
                  <a:lnTo>
                    <a:pt x="461" y="1266"/>
                  </a:lnTo>
                  <a:lnTo>
                    <a:pt x="468" y="1610"/>
                  </a:lnTo>
                  <a:lnTo>
                    <a:pt x="619" y="1610"/>
                  </a:lnTo>
                  <a:lnTo>
                    <a:pt x="644" y="1081"/>
                  </a:lnTo>
                  <a:lnTo>
                    <a:pt x="593" y="734"/>
                  </a:lnTo>
                  <a:lnTo>
                    <a:pt x="586" y="545"/>
                  </a:lnTo>
                  <a:close/>
                </a:path>
              </a:pathLst>
            </a:custGeom>
            <a:solidFill>
              <a:srgbClr val="00B2FF"/>
            </a:solidFill>
            <a:ln w="76200">
              <a:solidFill>
                <a:schemeClr val="bg1"/>
              </a:solidFill>
              <a:round/>
              <a:headEnd/>
              <a:tailEnd/>
            </a:ln>
          </p:spPr>
          <p:txBody>
            <a:bodyPr/>
            <a:lstStyle/>
            <a:p>
              <a:endParaRPr lang="en-US">
                <a:solidFill>
                  <a:prstClr val="white"/>
                </a:solidFill>
              </a:endParaRPr>
            </a:p>
          </p:txBody>
        </p:sp>
      </p:grpSp>
      <p:sp>
        <p:nvSpPr>
          <p:cNvPr id="15" name="Oval 14"/>
          <p:cNvSpPr/>
          <p:nvPr/>
        </p:nvSpPr>
        <p:spPr>
          <a:xfrm>
            <a:off x="228600" y="2819400"/>
            <a:ext cx="1192213" cy="1219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0000"/>
                </a:solidFill>
              </a:rPr>
              <a:t>SUD</a:t>
            </a:r>
          </a:p>
        </p:txBody>
      </p:sp>
      <p:sp>
        <p:nvSpPr>
          <p:cNvPr id="20" name="Oval 19"/>
          <p:cNvSpPr/>
          <p:nvPr/>
        </p:nvSpPr>
        <p:spPr>
          <a:xfrm>
            <a:off x="3352800" y="4495800"/>
            <a:ext cx="1192213" cy="12192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FFFF"/>
                </a:solidFill>
              </a:rPr>
              <a:t>Pain</a:t>
            </a:r>
          </a:p>
        </p:txBody>
      </p:sp>
      <p:sp>
        <p:nvSpPr>
          <p:cNvPr id="21" name="Oval 20"/>
          <p:cNvSpPr/>
          <p:nvPr/>
        </p:nvSpPr>
        <p:spPr>
          <a:xfrm>
            <a:off x="1066800" y="5105400"/>
            <a:ext cx="1192213"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dirty="0">
                <a:solidFill>
                  <a:srgbClr val="000000"/>
                </a:solidFill>
              </a:rPr>
              <a:t>Family</a:t>
            </a:r>
          </a:p>
        </p:txBody>
      </p:sp>
      <p:sp>
        <p:nvSpPr>
          <p:cNvPr id="22" name="Oval 21"/>
          <p:cNvSpPr/>
          <p:nvPr/>
        </p:nvSpPr>
        <p:spPr>
          <a:xfrm>
            <a:off x="2286000" y="5257800"/>
            <a:ext cx="1192213" cy="1219200"/>
          </a:xfrm>
          <a:prstGeom prst="ellipse">
            <a:avLst/>
          </a:prstGeom>
          <a:solidFill>
            <a:srgbClr val="4F62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dirty="0">
                <a:solidFill>
                  <a:prstClr val="white"/>
                </a:solidFill>
              </a:rPr>
              <a:t>Medical Issues</a:t>
            </a:r>
          </a:p>
        </p:txBody>
      </p:sp>
      <p:sp>
        <p:nvSpPr>
          <p:cNvPr id="12" name="Oval 11"/>
          <p:cNvSpPr/>
          <p:nvPr/>
        </p:nvSpPr>
        <p:spPr>
          <a:xfrm>
            <a:off x="179388" y="4114800"/>
            <a:ext cx="1192212" cy="1219200"/>
          </a:xfrm>
          <a:prstGeom prst="ellipse">
            <a:avLst/>
          </a:prstGeom>
          <a:solidFill>
            <a:srgbClr val="FF5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0000"/>
                </a:solidFill>
              </a:rPr>
              <a:t>MH</a:t>
            </a:r>
          </a:p>
        </p:txBody>
      </p:sp>
      <p:sp>
        <p:nvSpPr>
          <p:cNvPr id="13" name="Oval 12"/>
          <p:cNvSpPr/>
          <p:nvPr/>
        </p:nvSpPr>
        <p:spPr>
          <a:xfrm>
            <a:off x="6122988" y="5029200"/>
            <a:ext cx="1192212" cy="1219200"/>
          </a:xfrm>
          <a:prstGeom prst="ellipse">
            <a:avLst/>
          </a:prstGeom>
          <a:solidFill>
            <a:srgbClr val="FF00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0000"/>
                </a:solidFill>
              </a:rPr>
              <a:t>SUD</a:t>
            </a:r>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133</a:t>
            </a:fld>
            <a:endParaRPr lang="en-US"/>
          </a:p>
        </p:txBody>
      </p:sp>
    </p:spTree>
    <p:extLst>
      <p:ext uri="{BB962C8B-B14F-4D97-AF65-F5344CB8AC3E}">
        <p14:creationId xmlns:p14="http://schemas.microsoft.com/office/powerpoint/2010/main" val="66080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par>
                                <p:cTn id="11" presetID="63" presetClass="path" presetSubtype="0" accel="50000" decel="50000" fill="hold" nodeType="withEffect">
                                  <p:stCondLst>
                                    <p:cond delay="0"/>
                                  </p:stCondLst>
                                  <p:iterate type="lt">
                                    <p:tmPct val="0"/>
                                  </p:iterate>
                                  <p:childTnLst>
                                    <p:animMotion origin="layout" path="M -0.22153 0.11911 L -1.11111E-6 -2.46068E-6 " pathEditMode="relative" rAng="0" ptsTypes="AA">
                                      <p:cBhvr>
                                        <p:cTn id="12" dur="2000" fill="hold"/>
                                        <p:tgtEl>
                                          <p:spTgt spid="2"/>
                                        </p:tgtEl>
                                        <p:attrNameLst>
                                          <p:attrName>ppt_x</p:attrName>
                                          <p:attrName>ppt_y</p:attrName>
                                        </p:attrNameLst>
                                      </p:cBhvr>
                                      <p:rCtr x="111" y="-60"/>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21"/>
                                        </p:tgtEl>
                                      </p:cBhvr>
                                    </p:animEffect>
                                    <p:set>
                                      <p:cBhvr>
                                        <p:cTn id="20" dur="1" fill="hold">
                                          <p:stCondLst>
                                            <p:cond delay="1999"/>
                                          </p:stCondLst>
                                        </p:cTn>
                                        <p:tgtEl>
                                          <p:spTgt spid="2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22"/>
                                        </p:tgtEl>
                                      </p:cBhvr>
                                    </p:animEffect>
                                    <p:set>
                                      <p:cBhvr>
                                        <p:cTn id="23" dur="1" fill="hold">
                                          <p:stCondLst>
                                            <p:cond delay="1999"/>
                                          </p:stCondLst>
                                        </p:cTn>
                                        <p:tgtEl>
                                          <p:spTgt spid="2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0"/>
                                        </p:tgtEl>
                                      </p:cBhvr>
                                    </p:animEffect>
                                    <p:set>
                                      <p:cBhvr>
                                        <p:cTn id="26" dur="1" fill="hold">
                                          <p:stCondLst>
                                            <p:cond delay="1999"/>
                                          </p:stCondLst>
                                        </p:cTn>
                                        <p:tgtEl>
                                          <p:spTgt spid="2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3" presetClass="path" presetSubtype="0" accel="50000" decel="50000" fill="hold" grpId="0" nodeType="clickEffect">
                                  <p:stCondLst>
                                    <p:cond delay="0"/>
                                  </p:stCondLst>
                                  <p:childTnLst>
                                    <p:animMotion origin="layout" path="M -4.16667E-6 2.53469E-6 L 0.15157 0.0888 " pathEditMode="relative" rAng="0" ptsTypes="AA">
                                      <p:cBhvr>
                                        <p:cTn id="30" dur="1000" fill="hold"/>
                                        <p:tgtEl>
                                          <p:spTgt spid="15"/>
                                        </p:tgtEl>
                                        <p:attrNameLst>
                                          <p:attrName>ppt_x</p:attrName>
                                          <p:attrName>ppt_y</p:attrName>
                                        </p:attrNameLst>
                                      </p:cBhvr>
                                      <p:rCtr x="76" y="44"/>
                                    </p:animMotion>
                                  </p:childTnLst>
                                </p:cTn>
                              </p:par>
                              <p:par>
                                <p:cTn id="31" presetID="63" presetClass="path" presetSubtype="0" accel="50000" decel="50000" fill="hold" nodeType="withEffect">
                                  <p:stCondLst>
                                    <p:cond delay="0"/>
                                  </p:stCondLst>
                                  <p:iterate type="lt">
                                    <p:tmPct val="0"/>
                                  </p:iterate>
                                  <p:childTnLst>
                                    <p:animMotion origin="layout" path="M 3.33333E-6 -4.12581E-6 L 0.40833 -4.12581E-6 " pathEditMode="relative" rAng="0" ptsTypes="AA">
                                      <p:cBhvr>
                                        <p:cTn id="32" dur="1000" fill="hold"/>
                                        <p:tgtEl>
                                          <p:spTgt spid="2"/>
                                        </p:tgtEl>
                                        <p:attrNameLst>
                                          <p:attrName>ppt_x</p:attrName>
                                          <p:attrName>ppt_y</p:attrName>
                                        </p:attrNameLst>
                                      </p:cBhvr>
                                      <p:rCtr x="204" y="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63" presetClass="path" presetSubtype="0" accel="50000" decel="50000" fill="hold" nodeType="clickEffect">
                                  <p:stCondLst>
                                    <p:cond delay="0"/>
                                  </p:stCondLst>
                                  <p:childTnLst>
                                    <p:animMotion origin="layout" path="M -1.38889E-6 1.9334E-6 L 0.40538 0.00855 " pathEditMode="relative" rAng="0" ptsTypes="AA">
                                      <p:cBhvr>
                                        <p:cTn id="36" dur="1000" fill="hold"/>
                                        <p:tgtEl>
                                          <p:spTgt spid="3"/>
                                        </p:tgtEl>
                                        <p:attrNameLst>
                                          <p:attrName>ppt_x</p:attrName>
                                          <p:attrName>ppt_y</p:attrName>
                                        </p:attrNameLst>
                                      </p:cBhvr>
                                      <p:rCtr x="203" y="4"/>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63" presetClass="path" presetSubtype="0" accel="50000" decel="50000" fill="hold" grpId="1" nodeType="clickEffect">
                                  <p:stCondLst>
                                    <p:cond delay="0"/>
                                  </p:stCondLst>
                                  <p:childTnLst>
                                    <p:animMotion origin="layout" path="M 0.15156 0.0888 L 0.54323 0.0888 " pathEditMode="relative" rAng="0" ptsTypes="AA">
                                      <p:cBhvr>
                                        <p:cTn id="40" dur="1000" fill="hold"/>
                                        <p:tgtEl>
                                          <p:spTgt spid="15"/>
                                        </p:tgtEl>
                                        <p:attrNameLst>
                                          <p:attrName>ppt_x</p:attrName>
                                          <p:attrName>ppt_y</p:attrName>
                                        </p:attrNameLst>
                                      </p:cBhvr>
                                      <p:rCtr x="196" y="0"/>
                                    </p:animMotion>
                                  </p:childTnLst>
                                </p:cTn>
                              </p:par>
                              <p:par>
                                <p:cTn id="41" presetID="35" presetClass="path" presetSubtype="0" accel="50000" decel="50000" fill="hold" nodeType="withEffect">
                                  <p:stCondLst>
                                    <p:cond delay="0"/>
                                  </p:stCondLst>
                                  <p:iterate type="lt">
                                    <p:tmPct val="0"/>
                                  </p:iterate>
                                  <p:childTnLst>
                                    <p:animMotion origin="layout" path="M 0.40833 -4.54209E-6 L 0.06667 -0.32747 " pathEditMode="relative" rAng="0" ptsTypes="AA">
                                      <p:cBhvr>
                                        <p:cTn id="42" dur="1000" fill="hold"/>
                                        <p:tgtEl>
                                          <p:spTgt spid="2"/>
                                        </p:tgtEl>
                                        <p:attrNameLst>
                                          <p:attrName>ppt_x</p:attrName>
                                          <p:attrName>ppt_y</p:attrName>
                                        </p:attrNameLst>
                                      </p:cBhvr>
                                      <p:rCtr x="-171" y="-164"/>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path" presetSubtype="0" accel="50000" decel="50000" fill="hold" nodeType="clickEffect">
                                  <p:stCondLst>
                                    <p:cond delay="0"/>
                                  </p:stCondLst>
                                  <p:childTnLst>
                                    <p:animMotion origin="layout" path="M 0.39652 0.003 L 0.1 -0.31337 " pathEditMode="relative" rAng="0" ptsTypes="AA">
                                      <p:cBhvr>
                                        <p:cTn id="46" dur="1000" fill="hold"/>
                                        <p:tgtEl>
                                          <p:spTgt spid="3"/>
                                        </p:tgtEl>
                                        <p:attrNameLst>
                                          <p:attrName>ppt_x</p:attrName>
                                          <p:attrName>ppt_y</p:attrName>
                                        </p:attrNameLst>
                                      </p:cBhvr>
                                      <p:rCtr x="-148" y="-158"/>
                                    </p:animMotion>
                                  </p:childTnLst>
                                </p:cTn>
                              </p:par>
                            </p:childTnLst>
                          </p:cTn>
                        </p:par>
                        <p:par>
                          <p:cTn id="47" fill="hold" nodeType="afterGroup">
                            <p:stCondLst>
                              <p:cond delay="1000"/>
                            </p:stCondLst>
                            <p:childTnLst>
                              <p:par>
                                <p:cTn id="48" presetID="63" presetClass="path" presetSubtype="0" accel="50000" decel="50000" fill="hold" grpId="2" nodeType="afterEffect">
                                  <p:stCondLst>
                                    <p:cond delay="0"/>
                                  </p:stCondLst>
                                  <p:childTnLst>
                                    <p:animMotion origin="layout" path="M 0.54323 0.0888 L 0.3599 -0.21092 " pathEditMode="relative" rAng="0" ptsTypes="AA">
                                      <p:cBhvr>
                                        <p:cTn id="49" dur="1000" fill="hold"/>
                                        <p:tgtEl>
                                          <p:spTgt spid="15"/>
                                        </p:tgtEl>
                                        <p:attrNameLst>
                                          <p:attrName>ppt_x</p:attrName>
                                          <p:attrName>ppt_y</p:attrName>
                                        </p:attrNameLst>
                                      </p:cBhvr>
                                      <p:rCtr x="-92" y="-150"/>
                                    </p:animMotion>
                                  </p:childTnLst>
                                </p:cTn>
                              </p:par>
                              <p:par>
                                <p:cTn id="50" presetID="56" presetClass="path" presetSubtype="0" accel="50000" decel="50000" fill="hold" nodeType="withEffect">
                                  <p:stCondLst>
                                    <p:cond delay="0"/>
                                  </p:stCondLst>
                                  <p:iterate type="lt">
                                    <p:tmPct val="0"/>
                                  </p:iterate>
                                  <p:childTnLst>
                                    <p:animMotion origin="layout" path="M 0.06909 -0.32585 L 0.49409 0.16259 " pathEditMode="relative" rAng="0" ptsTypes="AA">
                                      <p:cBhvr>
                                        <p:cTn id="51" dur="1000" fill="hold"/>
                                        <p:tgtEl>
                                          <p:spTgt spid="2"/>
                                        </p:tgtEl>
                                        <p:attrNameLst>
                                          <p:attrName>ppt_x</p:attrName>
                                          <p:attrName>ppt_y</p:attrName>
                                        </p:attrNameLst>
                                      </p:cBhvr>
                                      <p:rCtr x="213" y="244"/>
                                    </p:animMotion>
                                  </p:childTnLst>
                                </p:cTn>
                              </p:par>
                            </p:childTnLst>
                          </p:cTn>
                        </p:par>
                        <p:par>
                          <p:cTn id="52" fill="hold" nodeType="afterGroup">
                            <p:stCondLst>
                              <p:cond delay="2000"/>
                            </p:stCondLst>
                            <p:childTnLst>
                              <p:par>
                                <p:cTn id="53" presetID="49" presetClass="path" presetSubtype="0" accel="50000" decel="50000" fill="hold" nodeType="afterEffect">
                                  <p:stCondLst>
                                    <p:cond delay="0"/>
                                  </p:stCondLst>
                                  <p:childTnLst>
                                    <p:animMotion origin="layout" path="M 0.10174 -0.31337 L 0.52327 0.16235 " pathEditMode="relative" rAng="0" ptsTypes="AA">
                                      <p:cBhvr>
                                        <p:cTn id="54" dur="1000" fill="hold"/>
                                        <p:tgtEl>
                                          <p:spTgt spid="3"/>
                                        </p:tgtEl>
                                        <p:attrNameLst>
                                          <p:attrName>ppt_x</p:attrName>
                                          <p:attrName>ppt_y</p:attrName>
                                        </p:attrNameLst>
                                      </p:cBhvr>
                                      <p:rCtr x="211" y="238"/>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56" presetClass="path" presetSubtype="0" accel="50000" decel="50000" fill="hold" grpId="4" nodeType="clickEffect">
                                  <p:stCondLst>
                                    <p:cond delay="0"/>
                                  </p:stCondLst>
                                  <p:childTnLst>
                                    <p:animMotion origin="layout" path="M 0.3599 -0.21092 L 0.6349 0.32192 " pathEditMode="relative" rAng="0" ptsTypes="AA">
                                      <p:cBhvr>
                                        <p:cTn id="58" dur="1000" fill="hold"/>
                                        <p:tgtEl>
                                          <p:spTgt spid="15"/>
                                        </p:tgtEl>
                                        <p:attrNameLst>
                                          <p:attrName>ppt_x</p:attrName>
                                          <p:attrName>ppt_y</p:attrName>
                                        </p:attrNameLst>
                                      </p:cBhvr>
                                      <p:rCtr x="138" y="266"/>
                                    </p:animMotion>
                                  </p:childTnLst>
                                </p:cTn>
                              </p:par>
                              <p:par>
                                <p:cTn id="59" presetID="10" presetClass="exit" presetSubtype="0" fill="hold" grpId="3" nodeType="withEffect">
                                  <p:stCondLst>
                                    <p:cond delay="0"/>
                                  </p:stCondLst>
                                  <p:childTnLst>
                                    <p:animEffect transition="out" filter="fade">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0" grpId="0" animBg="1"/>
      <p:bldP spid="21" grpId="0" animBg="1"/>
      <p:bldP spid="22" grpId="0" animBg="1"/>
      <p:bldP spid="12" grpId="0"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Conducting a Brief Intervention</a:t>
            </a:r>
          </a:p>
        </p:txBody>
      </p:sp>
      <p:sp>
        <p:nvSpPr>
          <p:cNvPr id="2" name="Rectangle 1"/>
          <p:cNvSpPr/>
          <p:nvPr/>
        </p:nvSpPr>
        <p:spPr>
          <a:xfrm>
            <a:off x="3414045" y="1828800"/>
            <a:ext cx="2326599" cy="923330"/>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F  L  O</a:t>
            </a:r>
          </a:p>
        </p:txBody>
      </p:sp>
      <p:pic>
        <p:nvPicPr>
          <p:cNvPr id="3" name="Picture 2"/>
          <p:cNvPicPr>
            <a:picLocks noChangeAspect="1"/>
          </p:cNvPicPr>
          <p:nvPr/>
        </p:nvPicPr>
        <p:blipFill>
          <a:blip r:embed="rId3"/>
          <a:stretch>
            <a:fillRect/>
          </a:stretch>
        </p:blipFill>
        <p:spPr>
          <a:xfrm>
            <a:off x="2036763" y="2895600"/>
            <a:ext cx="5080000" cy="3810000"/>
          </a:xfrm>
          <a:prstGeom prst="rect">
            <a:avLst/>
          </a:prstGeom>
          <a:ln>
            <a:solidFill>
              <a:schemeClr val="bg2">
                <a:lumMod val="60000"/>
                <a:lumOff val="40000"/>
              </a:schemeClr>
            </a:solidFill>
          </a:ln>
          <a:effectLst>
            <a:outerShdw blurRad="50800" dist="38100" dir="5400000" algn="t" rotWithShape="0">
              <a:prstClr val="black">
                <a:alpha val="40000"/>
              </a:prstClr>
            </a:outerShdw>
          </a:effectLst>
        </p:spPr>
      </p:pic>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134</a:t>
            </a:fld>
            <a:endParaRPr lang="en-US"/>
          </a:p>
        </p:txBody>
      </p:sp>
    </p:spTree>
    <p:extLst>
      <p:ext uri="{BB962C8B-B14F-4D97-AF65-F5344CB8AC3E}">
        <p14:creationId xmlns:p14="http://schemas.microsoft.com/office/powerpoint/2010/main" val="366952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874600" y="304800"/>
            <a:ext cx="7350647" cy="1362456"/>
          </a:xfrm>
        </p:spPr>
        <p:txBody>
          <a:bodyPr/>
          <a:lstStyle/>
          <a:p>
            <a:pPr algn="ctr" eaLnBrk="1" hangingPunct="1"/>
            <a:r>
              <a:rPr lang="en-US" b="1" dirty="0" smtClean="0"/>
              <a:t> </a:t>
            </a:r>
            <a:r>
              <a:rPr lang="en-US" sz="4400" b="1" dirty="0" smtClean="0">
                <a:solidFill>
                  <a:schemeClr val="tx2"/>
                </a:solidFill>
              </a:rPr>
              <a:t>FLO: The 3 tasks of a BI</a:t>
            </a:r>
          </a:p>
        </p:txBody>
      </p:sp>
      <p:sp>
        <p:nvSpPr>
          <p:cNvPr id="3" name="Content Placeholder 2"/>
          <p:cNvSpPr>
            <a:spLocks noGrp="1"/>
          </p:cNvSpPr>
          <p:nvPr>
            <p:ph type="body" idx="1"/>
          </p:nvPr>
        </p:nvSpPr>
        <p:spPr>
          <a:xfrm>
            <a:off x="5715000" y="4385453"/>
            <a:ext cx="3276600" cy="754856"/>
          </a:xfrm>
        </p:spPr>
        <p:txBody>
          <a:bodyPr/>
          <a:lstStyle/>
          <a:p>
            <a:pPr eaLnBrk="1" hangingPunct="1">
              <a:buFont typeface="Wingdings" pitchFamily="2" charset="2"/>
              <a:buNone/>
            </a:pPr>
            <a:r>
              <a:rPr lang="en-US" sz="3000" b="1" dirty="0" smtClean="0">
                <a:solidFill>
                  <a:srgbClr val="C00000"/>
                </a:solidFill>
              </a:rPr>
              <a:t>Avoid Warnings!</a:t>
            </a:r>
          </a:p>
          <a:p>
            <a:pPr eaLnBrk="1" hangingPunct="1"/>
            <a:endParaRPr lang="en-US" sz="3000" b="1" dirty="0" smtClean="0">
              <a:solidFill>
                <a:srgbClr val="C00000"/>
              </a:solidFill>
            </a:endParaRPr>
          </a:p>
        </p:txBody>
      </p:sp>
      <p:sp>
        <p:nvSpPr>
          <p:cNvPr id="100356" name="TextBox 3"/>
          <p:cNvSpPr txBox="1">
            <a:spLocks noChangeArrowheads="1"/>
          </p:cNvSpPr>
          <p:nvPr/>
        </p:nvSpPr>
        <p:spPr bwMode="auto">
          <a:xfrm>
            <a:off x="951977" y="1905180"/>
            <a:ext cx="654050" cy="1016000"/>
          </a:xfrm>
          <a:prstGeom prst="rect">
            <a:avLst/>
          </a:prstGeom>
          <a:noFill/>
          <a:ln w="9525">
            <a:noFill/>
            <a:miter lim="800000"/>
            <a:headEnd/>
            <a:tailEnd/>
          </a:ln>
        </p:spPr>
        <p:txBody>
          <a:bodyPr wrap="none">
            <a:spAutoFit/>
          </a:bodyPr>
          <a:lstStyle/>
          <a:p>
            <a:r>
              <a:rPr lang="en-US" sz="6000" b="1" dirty="0"/>
              <a:t>F</a:t>
            </a:r>
          </a:p>
        </p:txBody>
      </p:sp>
      <p:sp>
        <p:nvSpPr>
          <p:cNvPr id="100357" name="TextBox 4"/>
          <p:cNvSpPr txBox="1">
            <a:spLocks noChangeArrowheads="1"/>
          </p:cNvSpPr>
          <p:nvPr/>
        </p:nvSpPr>
        <p:spPr bwMode="auto">
          <a:xfrm>
            <a:off x="2730841" y="1895856"/>
            <a:ext cx="655637" cy="1016000"/>
          </a:xfrm>
          <a:prstGeom prst="rect">
            <a:avLst/>
          </a:prstGeom>
          <a:noFill/>
          <a:ln w="9525">
            <a:noFill/>
            <a:miter lim="800000"/>
            <a:headEnd/>
            <a:tailEnd/>
          </a:ln>
        </p:spPr>
        <p:txBody>
          <a:bodyPr wrap="none">
            <a:spAutoFit/>
          </a:bodyPr>
          <a:lstStyle/>
          <a:p>
            <a:r>
              <a:rPr lang="en-US" sz="6000" b="1" dirty="0"/>
              <a:t>L</a:t>
            </a:r>
          </a:p>
        </p:txBody>
      </p:sp>
      <p:sp>
        <p:nvSpPr>
          <p:cNvPr id="100358" name="TextBox 5"/>
          <p:cNvSpPr txBox="1">
            <a:spLocks noChangeArrowheads="1"/>
          </p:cNvSpPr>
          <p:nvPr/>
        </p:nvSpPr>
        <p:spPr bwMode="auto">
          <a:xfrm>
            <a:off x="4549924" y="1903572"/>
            <a:ext cx="782638" cy="1016000"/>
          </a:xfrm>
          <a:prstGeom prst="rect">
            <a:avLst/>
          </a:prstGeom>
          <a:noFill/>
          <a:ln w="9525">
            <a:noFill/>
            <a:miter lim="800000"/>
            <a:headEnd/>
            <a:tailEnd/>
          </a:ln>
        </p:spPr>
        <p:txBody>
          <a:bodyPr wrap="none">
            <a:spAutoFit/>
          </a:bodyPr>
          <a:lstStyle/>
          <a:p>
            <a:r>
              <a:rPr lang="en-US" sz="6000" b="1" dirty="0"/>
              <a:t>O</a:t>
            </a:r>
          </a:p>
        </p:txBody>
      </p:sp>
      <p:sp>
        <p:nvSpPr>
          <p:cNvPr id="100359" name="TextBox 6"/>
          <p:cNvSpPr txBox="1">
            <a:spLocks noChangeArrowheads="1"/>
          </p:cNvSpPr>
          <p:nvPr/>
        </p:nvSpPr>
        <p:spPr bwMode="auto">
          <a:xfrm>
            <a:off x="6359814" y="1917076"/>
            <a:ext cx="911225" cy="1016000"/>
          </a:xfrm>
          <a:prstGeom prst="rect">
            <a:avLst/>
          </a:prstGeom>
          <a:noFill/>
          <a:ln w="9525">
            <a:noFill/>
            <a:miter lim="800000"/>
            <a:headEnd/>
            <a:tailEnd/>
          </a:ln>
        </p:spPr>
        <p:txBody>
          <a:bodyPr wrap="none">
            <a:spAutoFit/>
          </a:bodyPr>
          <a:lstStyle/>
          <a:p>
            <a:r>
              <a:rPr lang="en-US" sz="6000" b="1" dirty="0"/>
              <a:t>W</a:t>
            </a:r>
          </a:p>
        </p:txBody>
      </p:sp>
      <p:sp>
        <p:nvSpPr>
          <p:cNvPr id="8" name="Rectangle 7"/>
          <p:cNvSpPr/>
          <p:nvPr/>
        </p:nvSpPr>
        <p:spPr>
          <a:xfrm rot="5400000">
            <a:off x="290783" y="3594270"/>
            <a:ext cx="1846263"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Feedback</a:t>
            </a:r>
          </a:p>
        </p:txBody>
      </p:sp>
      <p:sp>
        <p:nvSpPr>
          <p:cNvPr id="9" name="Rectangle 8"/>
          <p:cNvSpPr/>
          <p:nvPr/>
        </p:nvSpPr>
        <p:spPr>
          <a:xfrm rot="5400000">
            <a:off x="1207633" y="4500944"/>
            <a:ext cx="3702050"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Listen &amp; Understand</a:t>
            </a:r>
          </a:p>
        </p:txBody>
      </p:sp>
      <p:sp>
        <p:nvSpPr>
          <p:cNvPr id="10" name="Rectangle 9"/>
          <p:cNvSpPr/>
          <p:nvPr/>
        </p:nvSpPr>
        <p:spPr>
          <a:xfrm rot="5400000">
            <a:off x="6274087" y="3308842"/>
            <a:ext cx="1082675"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Warn</a:t>
            </a:r>
          </a:p>
        </p:txBody>
      </p:sp>
      <p:sp>
        <p:nvSpPr>
          <p:cNvPr id="11" name="Rectangle 10"/>
          <p:cNvSpPr/>
          <p:nvPr/>
        </p:nvSpPr>
        <p:spPr>
          <a:xfrm rot="5400000">
            <a:off x="3351361" y="4240594"/>
            <a:ext cx="3179763" cy="522287"/>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Options Explored</a:t>
            </a:r>
          </a:p>
        </p:txBody>
      </p:sp>
      <p:sp>
        <p:nvSpPr>
          <p:cNvPr id="12" name="&quot;No&quot; Symbol 11"/>
          <p:cNvSpPr/>
          <p:nvPr/>
        </p:nvSpPr>
        <p:spPr bwMode="auto">
          <a:xfrm>
            <a:off x="6161917" y="1789303"/>
            <a:ext cx="1307017" cy="1229106"/>
          </a:xfrm>
          <a:prstGeom prst="noSmoking">
            <a:avLst>
              <a:gd name="adj" fmla="val 10533"/>
            </a:avLst>
          </a:prstGeom>
          <a:solidFill>
            <a:srgbClr val="C00000">
              <a:alpha val="74902"/>
            </a:srgb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Rectangle 13"/>
          <p:cNvSpPr/>
          <p:nvPr/>
        </p:nvSpPr>
        <p:spPr>
          <a:xfrm>
            <a:off x="6359814" y="6153410"/>
            <a:ext cx="1518364" cy="523220"/>
          </a:xfrm>
          <a:prstGeom prst="rect">
            <a:avLst/>
          </a:prstGeom>
        </p:spPr>
        <p:txBody>
          <a:bodyPr wrap="none">
            <a:spAutoFit/>
          </a:bodyPr>
          <a:lstStyle/>
          <a:p>
            <a:pPr marL="342900" indent="-342900" algn="r" eaLnBrk="1" hangingPunct="1">
              <a:spcBef>
                <a:spcPct val="20000"/>
              </a:spcBef>
              <a:buClr>
                <a:srgbClr val="CE8F10"/>
              </a:buClr>
              <a:buSzPct val="80000"/>
              <a:defRPr/>
            </a:pPr>
            <a:r>
              <a:rPr lang="en-US" sz="2800" kern="0" dirty="0">
                <a:latin typeface="Calibri" pitchFamily="34" charset="0"/>
                <a:cs typeface="Calibri" pitchFamily="34" charset="0"/>
              </a:rPr>
              <a:t>(that’s it)</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135</a:t>
            </a:fld>
            <a:endParaRPr lang="en-US"/>
          </a:p>
        </p:txBody>
      </p:sp>
    </p:spTree>
    <p:extLst>
      <p:ext uri="{BB962C8B-B14F-4D97-AF65-F5344CB8AC3E}">
        <p14:creationId xmlns:p14="http://schemas.microsoft.com/office/powerpoint/2010/main" val="34786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up)">
                                      <p:cBhvr>
                                        <p:cTn id="3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877824" y="838200"/>
            <a:ext cx="7388352" cy="850392"/>
          </a:xfrm>
        </p:spPr>
        <p:txBody>
          <a:bodyPr/>
          <a:lstStyle/>
          <a:p>
            <a:pPr algn="ctr" eaLnBrk="1" hangingPunct="1"/>
            <a:r>
              <a:rPr lang="en-US" sz="4400" b="1" dirty="0" smtClean="0">
                <a:solidFill>
                  <a:schemeClr val="tx2"/>
                </a:solidFill>
                <a:effectLst>
                  <a:outerShdw blurRad="38100" dist="38100" dir="2700000" algn="tl">
                    <a:srgbClr val="000000">
                      <a:alpha val="43137"/>
                    </a:srgbClr>
                  </a:outerShdw>
                </a:effectLst>
              </a:rPr>
              <a:t>How Does It All Fit Together?</a:t>
            </a:r>
          </a:p>
        </p:txBody>
      </p:sp>
      <p:grpSp>
        <p:nvGrpSpPr>
          <p:cNvPr id="4" name="Group 3"/>
          <p:cNvGrpSpPr/>
          <p:nvPr/>
        </p:nvGrpSpPr>
        <p:grpSpPr>
          <a:xfrm>
            <a:off x="533400" y="1917290"/>
            <a:ext cx="4451430" cy="934376"/>
            <a:chOff x="533400" y="1917290"/>
            <a:chExt cx="4451430" cy="934376"/>
          </a:xfrm>
        </p:grpSpPr>
        <p:sp>
          <p:nvSpPr>
            <p:cNvPr id="5" name="TextBox 4"/>
            <p:cNvSpPr txBox="1"/>
            <p:nvPr/>
          </p:nvSpPr>
          <p:spPr>
            <a:xfrm>
              <a:off x="533400" y="2101956"/>
              <a:ext cx="12954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solidFill>
                    <a:schemeClr val="bg1"/>
                  </a:solidFill>
                </a:rPr>
                <a:t>Feedback</a:t>
              </a:r>
              <a:endParaRPr lang="en-US" dirty="0">
                <a:solidFill>
                  <a:schemeClr val="bg1"/>
                </a:solidFill>
              </a:endParaRPr>
            </a:p>
          </p:txBody>
        </p:sp>
        <p:sp>
          <p:nvSpPr>
            <p:cNvPr id="6" name="TextBox 5"/>
            <p:cNvSpPr txBox="1"/>
            <p:nvPr/>
          </p:nvSpPr>
          <p:spPr>
            <a:xfrm>
              <a:off x="2583083" y="191729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solidFill>
                    <a:schemeClr val="bg1"/>
                  </a:solidFill>
                </a:rPr>
                <a:t>Setting the stage</a:t>
              </a:r>
              <a:endParaRPr lang="en-US" dirty="0">
                <a:solidFill>
                  <a:schemeClr val="bg1"/>
                </a:solidFill>
              </a:endParaRPr>
            </a:p>
          </p:txBody>
        </p:sp>
        <p:sp>
          <p:nvSpPr>
            <p:cNvPr id="7" name="TextBox 6"/>
            <p:cNvSpPr txBox="1"/>
            <p:nvPr/>
          </p:nvSpPr>
          <p:spPr>
            <a:xfrm>
              <a:off x="2583083" y="2482334"/>
              <a:ext cx="2401747"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solidFill>
                    <a:schemeClr val="bg1"/>
                  </a:solidFill>
                </a:rPr>
                <a:t>Tell screening results</a:t>
              </a:r>
              <a:endParaRPr lang="en-US" dirty="0">
                <a:solidFill>
                  <a:schemeClr val="bg1"/>
                </a:solidFill>
              </a:endParaRPr>
            </a:p>
          </p:txBody>
        </p:sp>
        <p:cxnSp>
          <p:nvCxnSpPr>
            <p:cNvPr id="23" name="Straight Connector 22"/>
            <p:cNvCxnSpPr>
              <a:stCxn id="5" idx="3"/>
              <a:endCxn id="6" idx="1"/>
            </p:cNvCxnSpPr>
            <p:nvPr/>
          </p:nvCxnSpPr>
          <p:spPr>
            <a:xfrm flipV="1">
              <a:off x="1828800" y="2101956"/>
              <a:ext cx="754283"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3"/>
              <a:endCxn id="7" idx="1"/>
            </p:cNvCxnSpPr>
            <p:nvPr/>
          </p:nvCxnSpPr>
          <p:spPr>
            <a:xfrm>
              <a:off x="1828800" y="2286622"/>
              <a:ext cx="754283" cy="380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619249" y="3244334"/>
            <a:ext cx="5604077" cy="1498919"/>
            <a:chOff x="1619249" y="3244334"/>
            <a:chExt cx="5604077" cy="1498919"/>
          </a:xfrm>
        </p:grpSpPr>
        <p:sp>
          <p:nvSpPr>
            <p:cNvPr id="13" name="TextBox 12"/>
            <p:cNvSpPr txBox="1"/>
            <p:nvPr/>
          </p:nvSpPr>
          <p:spPr>
            <a:xfrm>
              <a:off x="1619249" y="3813701"/>
              <a:ext cx="20955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Listen &amp; understand</a:t>
              </a:r>
              <a:endParaRPr lang="en-US" dirty="0">
                <a:solidFill>
                  <a:schemeClr val="bg1"/>
                </a:solidFill>
              </a:endParaRPr>
            </a:p>
          </p:txBody>
        </p:sp>
        <p:sp>
          <p:nvSpPr>
            <p:cNvPr id="14" name="TextBox 13"/>
            <p:cNvSpPr txBox="1"/>
            <p:nvPr/>
          </p:nvSpPr>
          <p:spPr>
            <a:xfrm>
              <a:off x="4306264" y="3244334"/>
              <a:ext cx="25213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Explore pros &amp; cons</a:t>
              </a:r>
              <a:endParaRPr lang="en-US" dirty="0">
                <a:solidFill>
                  <a:schemeClr val="bg1"/>
                </a:solidFill>
              </a:endParaRPr>
            </a:p>
          </p:txBody>
        </p:sp>
        <p:sp>
          <p:nvSpPr>
            <p:cNvPr id="15" name="TextBox 14"/>
            <p:cNvSpPr txBox="1"/>
            <p:nvPr/>
          </p:nvSpPr>
          <p:spPr>
            <a:xfrm>
              <a:off x="4320974" y="3806419"/>
              <a:ext cx="226333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Explain importance</a:t>
              </a:r>
              <a:endParaRPr lang="en-US" dirty="0">
                <a:solidFill>
                  <a:schemeClr val="bg1"/>
                </a:solidFill>
              </a:endParaRPr>
            </a:p>
          </p:txBody>
        </p:sp>
        <p:sp>
          <p:nvSpPr>
            <p:cNvPr id="16" name="TextBox 15"/>
            <p:cNvSpPr txBox="1"/>
            <p:nvPr/>
          </p:nvSpPr>
          <p:spPr>
            <a:xfrm>
              <a:off x="4320974" y="4373921"/>
              <a:ext cx="29023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Assess readiness to change</a:t>
              </a:r>
              <a:endParaRPr lang="en-US" dirty="0">
                <a:solidFill>
                  <a:schemeClr val="bg1"/>
                </a:solidFill>
              </a:endParaRPr>
            </a:p>
          </p:txBody>
        </p:sp>
        <p:cxnSp>
          <p:nvCxnSpPr>
            <p:cNvPr id="28" name="Straight Connector 27"/>
            <p:cNvCxnSpPr>
              <a:stCxn id="13" idx="3"/>
              <a:endCxn id="14" idx="1"/>
            </p:cNvCxnSpPr>
            <p:nvPr/>
          </p:nvCxnSpPr>
          <p:spPr>
            <a:xfrm flipV="1">
              <a:off x="3714749" y="3429000"/>
              <a:ext cx="591515" cy="569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3" idx="3"/>
              <a:endCxn id="15" idx="1"/>
            </p:cNvCxnSpPr>
            <p:nvPr/>
          </p:nvCxnSpPr>
          <p:spPr>
            <a:xfrm flipV="1">
              <a:off x="3714749" y="3991085"/>
              <a:ext cx="606225" cy="7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00" name="Straight Connector 102399"/>
            <p:cNvCxnSpPr>
              <a:stCxn id="13" idx="3"/>
              <a:endCxn id="16" idx="1"/>
            </p:cNvCxnSpPr>
            <p:nvPr/>
          </p:nvCxnSpPr>
          <p:spPr>
            <a:xfrm>
              <a:off x="3714749" y="3998367"/>
              <a:ext cx="606225" cy="560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714749" y="5350133"/>
            <a:ext cx="4896574" cy="966393"/>
            <a:chOff x="3714749" y="5350133"/>
            <a:chExt cx="4896574" cy="966393"/>
          </a:xfrm>
        </p:grpSpPr>
        <p:sp>
          <p:nvSpPr>
            <p:cNvPr id="17" name="TextBox 16"/>
            <p:cNvSpPr txBox="1"/>
            <p:nvPr/>
          </p:nvSpPr>
          <p:spPr>
            <a:xfrm>
              <a:off x="3714749" y="5719465"/>
              <a:ext cx="19812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chemeClr val="bg1"/>
                  </a:solidFill>
                </a:rPr>
                <a:t>Options explored</a:t>
              </a:r>
              <a:endParaRPr lang="en-US" dirty="0">
                <a:solidFill>
                  <a:schemeClr val="bg1"/>
                </a:solidFill>
              </a:endParaRPr>
            </a:p>
          </p:txBody>
        </p:sp>
        <p:sp>
          <p:nvSpPr>
            <p:cNvPr id="18" name="TextBox 17"/>
            <p:cNvSpPr txBox="1"/>
            <p:nvPr/>
          </p:nvSpPr>
          <p:spPr>
            <a:xfrm>
              <a:off x="6136270" y="5350133"/>
              <a:ext cx="2475053"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chemeClr val="bg1"/>
                  </a:solidFill>
                </a:rPr>
                <a:t>Discuss change options</a:t>
              </a:r>
              <a:endParaRPr lang="en-US" dirty="0">
                <a:solidFill>
                  <a:schemeClr val="bg1"/>
                </a:solidFill>
              </a:endParaRPr>
            </a:p>
          </p:txBody>
        </p:sp>
        <p:sp>
          <p:nvSpPr>
            <p:cNvPr id="19" name="TextBox 18"/>
            <p:cNvSpPr txBox="1"/>
            <p:nvPr/>
          </p:nvSpPr>
          <p:spPr>
            <a:xfrm>
              <a:off x="6167137" y="5947194"/>
              <a:ext cx="12066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chemeClr val="bg1"/>
                  </a:solidFill>
                </a:rPr>
                <a:t>Follow up</a:t>
              </a:r>
              <a:endParaRPr lang="en-US" dirty="0">
                <a:solidFill>
                  <a:schemeClr val="bg1"/>
                </a:solidFill>
              </a:endParaRPr>
            </a:p>
          </p:txBody>
        </p:sp>
        <p:cxnSp>
          <p:nvCxnSpPr>
            <p:cNvPr id="102403" name="Straight Connector 102402"/>
            <p:cNvCxnSpPr>
              <a:stCxn id="17" idx="3"/>
              <a:endCxn id="18" idx="1"/>
            </p:cNvCxnSpPr>
            <p:nvPr/>
          </p:nvCxnSpPr>
          <p:spPr>
            <a:xfrm flipV="1">
              <a:off x="5695949" y="5534799"/>
              <a:ext cx="440321" cy="369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05" name="Straight Connector 102404"/>
            <p:cNvCxnSpPr>
              <a:stCxn id="17" idx="3"/>
              <a:endCxn id="19" idx="1"/>
            </p:cNvCxnSpPr>
            <p:nvPr/>
          </p:nvCxnSpPr>
          <p:spPr>
            <a:xfrm>
              <a:off x="5695949" y="5904131"/>
              <a:ext cx="471188" cy="227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Slide Number Placeholder 7"/>
          <p:cNvSpPr>
            <a:spLocks noGrp="1"/>
          </p:cNvSpPr>
          <p:nvPr>
            <p:ph type="sldNum" sz="quarter" idx="12"/>
          </p:nvPr>
        </p:nvSpPr>
        <p:spPr/>
        <p:txBody>
          <a:bodyPr/>
          <a:lstStyle/>
          <a:p>
            <a:pPr>
              <a:defRPr/>
            </a:pPr>
            <a:fld id="{89BC23E4-D7EC-4817-A67E-E796776F627E}" type="slidenum">
              <a:rPr lang="en-US" smtClean="0"/>
              <a:pPr>
                <a:defRPr/>
              </a:pPr>
              <a:t>136</a:t>
            </a:fld>
            <a:endParaRPr lang="en-US"/>
          </a:p>
        </p:txBody>
      </p:sp>
    </p:spTree>
    <p:extLst>
      <p:ext uri="{BB962C8B-B14F-4D97-AF65-F5344CB8AC3E}">
        <p14:creationId xmlns:p14="http://schemas.microsoft.com/office/powerpoint/2010/main" val="36026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914400" y="304800"/>
            <a:ext cx="7315200" cy="1362456"/>
          </a:xfrm>
        </p:spPr>
        <p:txBody>
          <a:bodyPr/>
          <a:lstStyle/>
          <a:p>
            <a:pPr algn="ctr" eaLnBrk="1" hangingPunct="1"/>
            <a:r>
              <a:rPr lang="en-US" sz="4400" b="1" dirty="0" smtClean="0">
                <a:solidFill>
                  <a:schemeClr val="tx2"/>
                </a:solidFill>
                <a:effectLst>
                  <a:outerShdw blurRad="38100" dist="38100" dir="2700000" algn="tl">
                    <a:srgbClr val="000000">
                      <a:alpha val="43137"/>
                    </a:srgbClr>
                  </a:outerShdw>
                </a:effectLst>
              </a:rPr>
              <a:t>The 3 Tasks of a BI</a:t>
            </a:r>
          </a:p>
        </p:txBody>
      </p:sp>
      <p:sp>
        <p:nvSpPr>
          <p:cNvPr id="10" name="TextBox 3"/>
          <p:cNvSpPr txBox="1">
            <a:spLocks noChangeArrowheads="1"/>
          </p:cNvSpPr>
          <p:nvPr/>
        </p:nvSpPr>
        <p:spPr bwMode="auto">
          <a:xfrm>
            <a:off x="2530006" y="1872331"/>
            <a:ext cx="732893" cy="1169551"/>
          </a:xfrm>
          <a:prstGeom prst="rect">
            <a:avLst/>
          </a:prstGeom>
          <a:noFill/>
          <a:ln w="9525">
            <a:noFill/>
            <a:miter lim="800000"/>
            <a:headEnd/>
            <a:tailEnd/>
          </a:ln>
        </p:spPr>
        <p:txBody>
          <a:bodyPr wrap="none">
            <a:spAutoFit/>
          </a:bodyPr>
          <a:lstStyle/>
          <a:p>
            <a:r>
              <a:rPr lang="en-US" sz="7000" b="1" dirty="0">
                <a:effectLst>
                  <a:outerShdw blurRad="38100" dist="38100" dir="2700000" algn="tl">
                    <a:srgbClr val="000000">
                      <a:alpha val="43137"/>
                    </a:srgbClr>
                  </a:outerShdw>
                </a:effectLst>
              </a:rPr>
              <a:t>F</a:t>
            </a:r>
          </a:p>
        </p:txBody>
      </p:sp>
      <p:sp>
        <p:nvSpPr>
          <p:cNvPr id="12" name="TextBox 4"/>
          <p:cNvSpPr txBox="1">
            <a:spLocks noChangeArrowheads="1"/>
          </p:cNvSpPr>
          <p:nvPr/>
        </p:nvSpPr>
        <p:spPr bwMode="auto">
          <a:xfrm>
            <a:off x="4313316" y="1950334"/>
            <a:ext cx="655637"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L</a:t>
            </a:r>
          </a:p>
        </p:txBody>
      </p:sp>
      <p:sp>
        <p:nvSpPr>
          <p:cNvPr id="13" name="TextBox 5"/>
          <p:cNvSpPr txBox="1">
            <a:spLocks noChangeArrowheads="1"/>
          </p:cNvSpPr>
          <p:nvPr/>
        </p:nvSpPr>
        <p:spPr bwMode="auto">
          <a:xfrm>
            <a:off x="6042022" y="1949107"/>
            <a:ext cx="782638"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O</a:t>
            </a:r>
          </a:p>
        </p:txBody>
      </p:sp>
      <p:sp>
        <p:nvSpPr>
          <p:cNvPr id="14" name="Rectangle 13"/>
          <p:cNvSpPr/>
          <p:nvPr/>
        </p:nvSpPr>
        <p:spPr>
          <a:xfrm rot="5400000">
            <a:off x="1696445" y="3882456"/>
            <a:ext cx="2313454" cy="646331"/>
          </a:xfrm>
          <a:prstGeom prst="rect">
            <a:avLst/>
          </a:prstGeom>
        </p:spPr>
        <p:txBody>
          <a:bodyPr wrap="none">
            <a:spAutoFit/>
          </a:bodyPr>
          <a:lstStyle/>
          <a:p>
            <a:pPr marL="342900" indent="-342900" eaLnBrk="1" hangingPunct="1">
              <a:spcBef>
                <a:spcPct val="20000"/>
              </a:spcBef>
              <a:buClr>
                <a:srgbClr val="CE8F10"/>
              </a:buClr>
              <a:buSzPct val="80000"/>
              <a:defRPr/>
            </a:pPr>
            <a:r>
              <a:rPr lang="en-US" sz="3600" b="1" kern="0" dirty="0">
                <a:effectLst>
                  <a:outerShdw blurRad="38100" dist="38100" dir="2700000" algn="tl">
                    <a:srgbClr val="000000">
                      <a:alpha val="43137"/>
                    </a:srgbClr>
                  </a:outerShdw>
                </a:effectLst>
                <a:latin typeface="Arial"/>
              </a:rPr>
              <a:t>Feedback</a:t>
            </a:r>
          </a:p>
        </p:txBody>
      </p:sp>
      <p:sp>
        <p:nvSpPr>
          <p:cNvPr id="15" name="Rectangle 14"/>
          <p:cNvSpPr/>
          <p:nvPr/>
        </p:nvSpPr>
        <p:spPr>
          <a:xfrm rot="5400000">
            <a:off x="2790108" y="4555422"/>
            <a:ext cx="3702050"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Listen &amp; Understand</a:t>
            </a:r>
          </a:p>
        </p:txBody>
      </p:sp>
      <p:sp>
        <p:nvSpPr>
          <p:cNvPr id="16" name="Rectangle 15"/>
          <p:cNvSpPr/>
          <p:nvPr/>
        </p:nvSpPr>
        <p:spPr>
          <a:xfrm rot="5400000">
            <a:off x="4843460" y="4294167"/>
            <a:ext cx="3179763" cy="522287"/>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Options Explored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137</a:t>
            </a:fld>
            <a:endParaRPr lang="en-US"/>
          </a:p>
        </p:txBody>
      </p:sp>
    </p:spTree>
    <p:extLst>
      <p:ext uri="{BB962C8B-B14F-4D97-AF65-F5344CB8AC3E}">
        <p14:creationId xmlns:p14="http://schemas.microsoft.com/office/powerpoint/2010/main" val="37662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914400" y="304800"/>
            <a:ext cx="7848600" cy="1362456"/>
          </a:xfrm>
        </p:spPr>
        <p:txBody>
          <a:bodyPr/>
          <a:lstStyle/>
          <a:p>
            <a:pPr eaLnBrk="1" hangingPunct="1"/>
            <a:r>
              <a:rPr lang="en-US" sz="4400" b="1" dirty="0" smtClean="0">
                <a:solidFill>
                  <a:schemeClr val="tx2"/>
                </a:solidFill>
              </a:rPr>
              <a:t>The 1</a:t>
            </a:r>
            <a:r>
              <a:rPr lang="en-US" sz="4400" b="1" baseline="30000" dirty="0" smtClean="0">
                <a:solidFill>
                  <a:schemeClr val="tx2"/>
                </a:solidFill>
              </a:rPr>
              <a:t>st</a:t>
            </a:r>
            <a:r>
              <a:rPr lang="en-US" sz="4400" b="1" dirty="0" smtClean="0">
                <a:solidFill>
                  <a:schemeClr val="tx2"/>
                </a:solidFill>
              </a:rPr>
              <a:t> Task: Feedback</a:t>
            </a:r>
          </a:p>
        </p:txBody>
      </p:sp>
      <p:sp>
        <p:nvSpPr>
          <p:cNvPr id="129027" name="Content Placeholder 2"/>
          <p:cNvSpPr>
            <a:spLocks noGrp="1"/>
          </p:cNvSpPr>
          <p:nvPr>
            <p:ph type="body" idx="1"/>
          </p:nvPr>
        </p:nvSpPr>
        <p:spPr>
          <a:xfrm>
            <a:off x="0" y="2133600"/>
            <a:ext cx="9144000" cy="609600"/>
          </a:xfrm>
        </p:spPr>
        <p:txBody>
          <a:bodyPr>
            <a:normAutofit/>
          </a:bodyPr>
          <a:lstStyle/>
          <a:p>
            <a:pPr algn="ctr" eaLnBrk="1" hangingPunct="1">
              <a:buFont typeface="Wingdings" pitchFamily="2" charset="2"/>
              <a:buNone/>
            </a:pPr>
            <a:r>
              <a:rPr lang="en-US" sz="2800" b="1" dirty="0" smtClean="0"/>
              <a:t>The Feedback Sandwich</a:t>
            </a:r>
          </a:p>
          <a:p>
            <a:pPr eaLnBrk="1" hangingPunct="1">
              <a:buFont typeface="Wingdings" pitchFamily="2" charset="2"/>
              <a:buNone/>
            </a:pPr>
            <a:endParaRPr lang="en-US" sz="2800" b="1" dirty="0" smtClean="0"/>
          </a:p>
        </p:txBody>
      </p:sp>
      <p:sp>
        <p:nvSpPr>
          <p:cNvPr id="6" name="Content Placeholder 2"/>
          <p:cNvSpPr txBox="1">
            <a:spLocks/>
          </p:cNvSpPr>
          <p:nvPr/>
        </p:nvSpPr>
        <p:spPr bwMode="auto">
          <a:xfrm>
            <a:off x="4648200" y="3581400"/>
            <a:ext cx="3810000" cy="3075673"/>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Wingdings" pitchFamily="2" charset="2"/>
              <a:buNone/>
              <a:defRPr/>
            </a:pPr>
            <a:r>
              <a:rPr lang="en-US" sz="2800" kern="0" dirty="0">
                <a:latin typeface="+mn-lt"/>
              </a:rPr>
              <a:t>Ask </a:t>
            </a:r>
            <a:r>
              <a:rPr lang="en-US" sz="2800" kern="0" dirty="0" smtClean="0">
                <a:latin typeface="+mn-lt"/>
              </a:rPr>
              <a:t>Permission</a:t>
            </a:r>
            <a:endParaRPr lang="en-US" sz="2800" kern="0" dirty="0">
              <a:latin typeface="+mn-lt"/>
            </a:endParaRPr>
          </a:p>
          <a:p>
            <a:pPr algn="ctr" eaLnBrk="1" hangingPunct="1">
              <a:spcBef>
                <a:spcPct val="20000"/>
              </a:spcBef>
              <a:buClr>
                <a:schemeClr val="hlink"/>
              </a:buClr>
              <a:buSzPct val="80000"/>
              <a:buFont typeface="Wingdings" pitchFamily="2" charset="2"/>
              <a:buNone/>
              <a:defRPr/>
            </a:pPr>
            <a:endParaRPr lang="en-US" sz="2800" kern="0" dirty="0">
              <a:latin typeface="+mn-lt"/>
            </a:endParaRPr>
          </a:p>
          <a:p>
            <a:pPr algn="ctr" eaLnBrk="1" hangingPunct="1">
              <a:spcBef>
                <a:spcPct val="20000"/>
              </a:spcBef>
              <a:buClr>
                <a:schemeClr val="hlink"/>
              </a:buClr>
              <a:buSzPct val="80000"/>
              <a:buFont typeface="Wingdings" pitchFamily="2" charset="2"/>
              <a:buNone/>
              <a:defRPr/>
            </a:pPr>
            <a:r>
              <a:rPr lang="en-US" sz="2800" kern="0" dirty="0">
                <a:latin typeface="+mn-lt"/>
              </a:rPr>
              <a:t>Give </a:t>
            </a:r>
            <a:r>
              <a:rPr lang="en-US" sz="2800" kern="0" dirty="0" smtClean="0">
                <a:latin typeface="+mn-lt"/>
              </a:rPr>
              <a:t>Feedback</a:t>
            </a:r>
            <a:endParaRPr lang="en-US" sz="2800" kern="0" dirty="0">
              <a:latin typeface="+mn-lt"/>
            </a:endParaRPr>
          </a:p>
          <a:p>
            <a:pPr algn="ctr" eaLnBrk="1" hangingPunct="1">
              <a:spcBef>
                <a:spcPct val="20000"/>
              </a:spcBef>
              <a:buClr>
                <a:schemeClr val="hlink"/>
              </a:buClr>
              <a:buSzPct val="80000"/>
              <a:buFont typeface="Wingdings" pitchFamily="2" charset="2"/>
              <a:buNone/>
              <a:defRPr/>
            </a:pPr>
            <a:endParaRPr lang="en-US" sz="2800" kern="0" dirty="0">
              <a:latin typeface="+mn-lt"/>
            </a:endParaRPr>
          </a:p>
          <a:p>
            <a:pPr algn="ctr" eaLnBrk="1" hangingPunct="1">
              <a:spcBef>
                <a:spcPct val="20000"/>
              </a:spcBef>
              <a:buClr>
                <a:schemeClr val="hlink"/>
              </a:buClr>
              <a:buSzPct val="80000"/>
              <a:buFont typeface="Wingdings" pitchFamily="2" charset="2"/>
              <a:buNone/>
              <a:defRPr/>
            </a:pPr>
            <a:r>
              <a:rPr lang="en-US" sz="2800" kern="0" dirty="0">
                <a:latin typeface="+mn-lt"/>
              </a:rPr>
              <a:t>Ask for Response</a:t>
            </a:r>
          </a:p>
          <a:p>
            <a:pPr marL="342900" indent="-342900" algn="ctr" eaLnBrk="1" hangingPunct="1">
              <a:spcBef>
                <a:spcPct val="20000"/>
              </a:spcBef>
              <a:buClr>
                <a:schemeClr val="hlink"/>
              </a:buClr>
              <a:buSzPct val="80000"/>
              <a:buFont typeface="Wingdings" pitchFamily="2" charset="2"/>
              <a:buNone/>
              <a:defRPr/>
            </a:pPr>
            <a:endParaRPr lang="en-US" sz="2800" b="1" i="1" kern="0" dirty="0">
              <a:latin typeface="+mn-lt"/>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66" b="100000" l="30769" r="91026"/>
                    </a14:imgEffect>
                  </a14:imgLayer>
                </a14:imgProps>
              </a:ext>
              <a:ext uri="{28A0092B-C50C-407E-A947-70E740481C1C}">
                <a14:useLocalDpi xmlns:a14="http://schemas.microsoft.com/office/drawing/2010/main" val="0"/>
              </a:ext>
            </a:extLst>
          </a:blip>
          <a:srcRect l="30454" r="8066" b="2595"/>
          <a:stretch/>
        </p:blipFill>
        <p:spPr>
          <a:xfrm>
            <a:off x="990600" y="3209223"/>
            <a:ext cx="3035968" cy="3191577"/>
          </a:xfrm>
          <a:prstGeom prst="rect">
            <a:avLst/>
          </a:prstGeom>
        </p:spPr>
      </p:pic>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138</a:t>
            </a:fld>
            <a:endParaRPr lang="en-US"/>
          </a:p>
        </p:txBody>
      </p:sp>
    </p:spTree>
    <p:extLst>
      <p:ext uri="{BB962C8B-B14F-4D97-AF65-F5344CB8AC3E}">
        <p14:creationId xmlns:p14="http://schemas.microsoft.com/office/powerpoint/2010/main" val="262555271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914400" y="304800"/>
            <a:ext cx="7315200" cy="1362456"/>
          </a:xfrm>
        </p:spPr>
        <p:txBody>
          <a:bodyPr/>
          <a:lstStyle/>
          <a:p>
            <a:pPr algn="ctr" eaLnBrk="1" hangingPunct="1"/>
            <a:r>
              <a:rPr lang="en-US" sz="4400" b="1" dirty="0" smtClean="0">
                <a:solidFill>
                  <a:schemeClr val="tx2"/>
                </a:solidFill>
                <a:effectLst>
                  <a:outerShdw blurRad="38100" dist="38100" dir="2700000" algn="tl">
                    <a:srgbClr val="000000">
                      <a:alpha val="43137"/>
                    </a:srgbClr>
                  </a:outerShdw>
                </a:effectLst>
              </a:rPr>
              <a:t>The 1</a:t>
            </a:r>
            <a:r>
              <a:rPr lang="en-US" sz="4400" b="1" baseline="30000" dirty="0" smtClean="0">
                <a:solidFill>
                  <a:schemeClr val="tx2"/>
                </a:solidFill>
                <a:effectLst>
                  <a:outerShdw blurRad="38100" dist="38100" dir="2700000" algn="tl">
                    <a:srgbClr val="000000">
                      <a:alpha val="43137"/>
                    </a:srgbClr>
                  </a:outerShdw>
                </a:effectLst>
              </a:rPr>
              <a:t>st</a:t>
            </a:r>
            <a:r>
              <a:rPr lang="en-US" sz="4400" b="1" dirty="0" smtClean="0">
                <a:solidFill>
                  <a:schemeClr val="tx2"/>
                </a:solidFill>
                <a:effectLst>
                  <a:outerShdw blurRad="38100" dist="38100" dir="2700000" algn="tl">
                    <a:srgbClr val="000000">
                      <a:alpha val="43137"/>
                    </a:srgbClr>
                  </a:outerShdw>
                </a:effectLst>
              </a:rPr>
              <a:t> Task: Feedback</a:t>
            </a:r>
          </a:p>
        </p:txBody>
      </p:sp>
      <p:sp>
        <p:nvSpPr>
          <p:cNvPr id="4" name="Content Placeholder 2"/>
          <p:cNvSpPr txBox="1">
            <a:spLocks/>
          </p:cNvSpPr>
          <p:nvPr/>
        </p:nvSpPr>
        <p:spPr bwMode="auto">
          <a:xfrm>
            <a:off x="827590" y="1905000"/>
            <a:ext cx="7402010" cy="3581400"/>
          </a:xfrm>
          <a:prstGeom prst="rect">
            <a:avLst/>
          </a:prstGeom>
          <a:noFill/>
          <a:ln w="9525">
            <a:noFill/>
            <a:miter lim="800000"/>
            <a:headEnd/>
            <a:tailEnd/>
          </a:ln>
          <a:effectLst/>
        </p:spPr>
        <p:txBody>
          <a:bodyPr/>
          <a:lstStyle/>
          <a:p>
            <a:pPr marL="342900" indent="-342900">
              <a:spcBef>
                <a:spcPts val="1000"/>
              </a:spcBef>
              <a:buClr>
                <a:schemeClr val="hlink"/>
              </a:buClr>
              <a:buSzPct val="80000"/>
              <a:defRPr/>
            </a:pPr>
            <a:r>
              <a:rPr lang="en-US" sz="2800" dirty="0">
                <a:latin typeface="+mn-lt"/>
              </a:rPr>
              <a:t>What you need to </a:t>
            </a:r>
            <a:r>
              <a:rPr lang="en-US" sz="2800" dirty="0" smtClean="0">
                <a:latin typeface="+mn-lt"/>
              </a:rPr>
              <a:t>cover</a:t>
            </a:r>
            <a:r>
              <a:rPr lang="en-US" sz="2800" dirty="0">
                <a:latin typeface="+mn-lt"/>
              </a:rPr>
              <a:t>.</a:t>
            </a:r>
            <a:endParaRPr lang="en-US" sz="1000" dirty="0">
              <a:latin typeface="+mn-lt"/>
            </a:endParaRPr>
          </a:p>
          <a:p>
            <a:pPr eaLnBrk="1" hangingPunct="1">
              <a:spcBef>
                <a:spcPts val="1000"/>
              </a:spcBef>
              <a:buClr>
                <a:schemeClr val="hlink"/>
              </a:buClr>
              <a:buSzPct val="80000"/>
              <a:defRPr/>
            </a:pPr>
            <a:r>
              <a:rPr lang="en-US" sz="2800" kern="0" dirty="0" smtClean="0">
                <a:latin typeface="+mn-lt"/>
              </a:rPr>
              <a:t>1. Range of scores and context.</a:t>
            </a:r>
          </a:p>
          <a:p>
            <a:pPr eaLnBrk="1" hangingPunct="1">
              <a:spcBef>
                <a:spcPts val="1000"/>
              </a:spcBef>
              <a:buClr>
                <a:schemeClr val="hlink"/>
              </a:buClr>
              <a:buSzPct val="80000"/>
              <a:defRPr/>
            </a:pPr>
            <a:r>
              <a:rPr lang="en-US" sz="2800" kern="0" dirty="0" smtClean="0">
                <a:latin typeface="+mn-lt"/>
              </a:rPr>
              <a:t>2. Screening results</a:t>
            </a:r>
            <a:endParaRPr lang="en-US" sz="1000" kern="0" dirty="0" smtClean="0">
              <a:latin typeface="+mn-lt"/>
            </a:endParaRPr>
          </a:p>
          <a:p>
            <a:pPr marL="342900" indent="-342900" eaLnBrk="1" hangingPunct="1">
              <a:spcBef>
                <a:spcPts val="1000"/>
              </a:spcBef>
              <a:buClr>
                <a:schemeClr val="hlink"/>
              </a:buClr>
              <a:buSzPct val="80000"/>
              <a:defRPr/>
            </a:pPr>
            <a:r>
              <a:rPr lang="en-US" sz="2800" kern="0" dirty="0" smtClean="0">
                <a:latin typeface="+mn-lt"/>
              </a:rPr>
              <a:t>3. Interpretation of results (e.g., risk level)</a:t>
            </a:r>
            <a:endParaRPr lang="en-US" sz="1000" kern="0" dirty="0" smtClean="0">
              <a:latin typeface="+mn-lt"/>
            </a:endParaRPr>
          </a:p>
          <a:p>
            <a:pPr marL="342900" indent="-342900" eaLnBrk="1" hangingPunct="1">
              <a:spcBef>
                <a:spcPts val="1000"/>
              </a:spcBef>
              <a:buClr>
                <a:schemeClr val="hlink"/>
              </a:buClr>
              <a:buSzPct val="80000"/>
              <a:defRPr/>
            </a:pPr>
            <a:r>
              <a:rPr lang="en-US" sz="2800" kern="0" dirty="0" smtClean="0">
                <a:latin typeface="+mn-lt"/>
              </a:rPr>
              <a:t>4. Substance use norms in population</a:t>
            </a:r>
            <a:endParaRPr lang="en-US" sz="1000" kern="0" dirty="0" smtClean="0">
              <a:latin typeface="+mn-lt"/>
            </a:endParaRPr>
          </a:p>
          <a:p>
            <a:pPr marL="342900" indent="-342900" eaLnBrk="1" hangingPunct="1">
              <a:spcBef>
                <a:spcPts val="1000"/>
              </a:spcBef>
              <a:buClr>
                <a:schemeClr val="hlink"/>
              </a:buClr>
              <a:buSzPct val="80000"/>
              <a:defRPr/>
            </a:pPr>
            <a:r>
              <a:rPr lang="en-US" sz="2800" kern="0" dirty="0" smtClean="0">
                <a:latin typeface="+mn-lt"/>
              </a:rPr>
              <a:t>5. Patient feedback about results</a:t>
            </a:r>
          </a:p>
          <a:p>
            <a:pPr marL="342900" indent="-342900" eaLnBrk="1" hangingPunct="1">
              <a:spcBef>
                <a:spcPct val="20000"/>
              </a:spcBef>
              <a:buClr>
                <a:schemeClr val="hlink"/>
              </a:buClr>
              <a:buSzPct val="80000"/>
              <a:defRPr/>
            </a:pPr>
            <a:endParaRPr lang="en-US" sz="4000" kern="0" dirty="0" smtClean="0">
              <a:latin typeface="+mn-lt"/>
            </a:endParaRPr>
          </a:p>
          <a:p>
            <a:pPr eaLnBrk="1" hangingPunct="1">
              <a:spcBef>
                <a:spcPct val="20000"/>
              </a:spcBef>
              <a:buClr>
                <a:schemeClr val="hlink"/>
              </a:buClr>
              <a:buSzPct val="80000"/>
              <a:defRPr/>
            </a:pPr>
            <a:endParaRPr lang="en-US" sz="4000" kern="0" dirty="0">
              <a:latin typeface="+mn-lt"/>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139</a:t>
            </a:fld>
            <a:endParaRPr lang="en-US"/>
          </a:p>
        </p:txBody>
      </p:sp>
    </p:spTree>
    <p:extLst>
      <p:ext uri="{BB962C8B-B14F-4D97-AF65-F5344CB8AC3E}">
        <p14:creationId xmlns:p14="http://schemas.microsoft.com/office/powerpoint/2010/main" val="11155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15924" y="1054608"/>
            <a:ext cx="7313676" cy="1002792"/>
          </a:xfrm>
        </p:spPr>
        <p:txBody>
          <a:bodyPr/>
          <a:lstStyle/>
          <a:p>
            <a:pPr algn="ctr" eaLnBrk="1" hangingPunct="1"/>
            <a:r>
              <a:rPr lang="en-US" sz="4400" b="1" dirty="0" smtClean="0">
                <a:solidFill>
                  <a:schemeClr val="tx2"/>
                </a:solidFill>
              </a:rPr>
              <a:t>Rationale for Screening and Brief Intervention</a:t>
            </a:r>
          </a:p>
        </p:txBody>
      </p:sp>
      <p:sp>
        <p:nvSpPr>
          <p:cNvPr id="8" name="Slide Number Placeholder 7"/>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14</a:t>
            </a:fld>
            <a:endParaRPr lang="en-US">
              <a:solidFill>
                <a:srgbClr val="DBF5F9">
                  <a:shade val="90000"/>
                </a:srgbClr>
              </a:solidFill>
            </a:endParaRPr>
          </a:p>
        </p:txBody>
      </p:sp>
      <p:pic>
        <p:nvPicPr>
          <p:cNvPr id="19" name="Picture 3" descr="doing sh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25737"/>
            <a:ext cx="54102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82643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914400" y="304800"/>
            <a:ext cx="7315200" cy="990600"/>
          </a:xfrm>
        </p:spPr>
        <p:txBody>
          <a:bodyPr/>
          <a:lstStyle/>
          <a:p>
            <a:pPr algn="ctr" eaLnBrk="1" hangingPunct="1"/>
            <a:r>
              <a:rPr lang="en-US" sz="4400" b="1" dirty="0" smtClean="0">
                <a:solidFill>
                  <a:schemeClr val="tx2"/>
                </a:solidFill>
              </a:rPr>
              <a:t>The 1</a:t>
            </a:r>
            <a:r>
              <a:rPr lang="en-US" sz="4400" b="1" baseline="30000" dirty="0" smtClean="0">
                <a:solidFill>
                  <a:schemeClr val="tx2"/>
                </a:solidFill>
              </a:rPr>
              <a:t>st</a:t>
            </a:r>
            <a:r>
              <a:rPr lang="en-US" sz="4400" b="1" dirty="0" smtClean="0">
                <a:solidFill>
                  <a:schemeClr val="tx2"/>
                </a:solidFill>
              </a:rPr>
              <a:t> Task: Feedback</a:t>
            </a:r>
          </a:p>
        </p:txBody>
      </p:sp>
      <p:sp>
        <p:nvSpPr>
          <p:cNvPr id="4" name="Content Placeholder 2"/>
          <p:cNvSpPr txBox="1">
            <a:spLocks/>
          </p:cNvSpPr>
          <p:nvPr/>
        </p:nvSpPr>
        <p:spPr bwMode="auto">
          <a:xfrm>
            <a:off x="838200" y="1600200"/>
            <a:ext cx="7993284" cy="5257800"/>
          </a:xfrm>
          <a:prstGeom prst="rect">
            <a:avLst/>
          </a:prstGeom>
          <a:noFill/>
          <a:ln w="9525">
            <a:noFill/>
            <a:miter lim="800000"/>
            <a:headEnd/>
            <a:tailEnd/>
          </a:ln>
          <a:effectLst/>
        </p:spPr>
        <p:txBody>
          <a:bodyPr/>
          <a:lstStyle/>
          <a:p>
            <a:pPr marL="514350" indent="-514350">
              <a:spcBef>
                <a:spcPts val="1000"/>
              </a:spcBef>
              <a:buClr>
                <a:schemeClr val="hlink"/>
              </a:buClr>
              <a:buSzPct val="80000"/>
              <a:defRPr/>
            </a:pPr>
            <a:r>
              <a:rPr lang="en-US" sz="2800" dirty="0">
                <a:latin typeface="+mn-lt"/>
              </a:rPr>
              <a:t>What do you </a:t>
            </a:r>
            <a:r>
              <a:rPr lang="en-US" sz="2800" dirty="0" smtClean="0">
                <a:latin typeface="+mn-lt"/>
              </a:rPr>
              <a:t>say?</a:t>
            </a:r>
          </a:p>
          <a:p>
            <a:pPr marL="514350" indent="-514350">
              <a:spcBef>
                <a:spcPts val="1000"/>
              </a:spcBef>
              <a:buClr>
                <a:schemeClr val="hlink"/>
              </a:buClr>
              <a:buSzPct val="80000"/>
              <a:defRPr/>
            </a:pPr>
            <a:r>
              <a:rPr lang="en-US" sz="2400" kern="0" dirty="0" smtClean="0">
                <a:latin typeface="+mn-lt"/>
              </a:rPr>
              <a:t>1. </a:t>
            </a:r>
            <a:r>
              <a:rPr lang="en-US" sz="2800" b="1" kern="0" dirty="0">
                <a:solidFill>
                  <a:srgbClr val="FFC000"/>
                </a:solidFill>
                <a:latin typeface="+mn-lt"/>
              </a:rPr>
              <a:t>Range of score</a:t>
            </a:r>
            <a:r>
              <a:rPr lang="en-US" sz="2800" b="1" kern="0" dirty="0">
                <a:latin typeface="+mn-lt"/>
              </a:rPr>
              <a:t> </a:t>
            </a:r>
            <a:r>
              <a:rPr lang="en-US" sz="2400" kern="0" dirty="0" smtClean="0">
                <a:latin typeface="+mn-lt"/>
              </a:rPr>
              <a:t>and </a:t>
            </a:r>
            <a:r>
              <a:rPr lang="en-US" sz="2800" b="1" kern="0" dirty="0">
                <a:solidFill>
                  <a:srgbClr val="FFC000"/>
                </a:solidFill>
                <a:latin typeface="+mn-lt"/>
              </a:rPr>
              <a:t>context</a:t>
            </a:r>
            <a:r>
              <a:rPr lang="en-US" sz="2400" kern="0" dirty="0" smtClean="0">
                <a:solidFill>
                  <a:srgbClr val="FFC000"/>
                </a:solidFill>
                <a:latin typeface="+mn-lt"/>
              </a:rPr>
              <a:t> </a:t>
            </a:r>
            <a:r>
              <a:rPr lang="en-US" sz="2400" kern="0" dirty="0" smtClean="0">
                <a:latin typeface="+mn-lt"/>
              </a:rPr>
              <a:t>- Scores on the AUDIT range from 0-40.  Most people who are social drinkers score less than 8.</a:t>
            </a:r>
          </a:p>
          <a:p>
            <a:pPr marL="514350" indent="-514350">
              <a:spcBef>
                <a:spcPts val="1000"/>
              </a:spcBef>
              <a:buClr>
                <a:schemeClr val="hlink"/>
              </a:buClr>
              <a:buSzPct val="80000"/>
              <a:defRPr/>
            </a:pPr>
            <a:r>
              <a:rPr lang="en-US" sz="2400" kern="0" dirty="0" smtClean="0">
                <a:solidFill>
                  <a:prstClr val="white"/>
                </a:solidFill>
                <a:latin typeface="Calibri"/>
              </a:rPr>
              <a:t>2. </a:t>
            </a:r>
            <a:r>
              <a:rPr lang="en-US" sz="2800" b="1" kern="0" dirty="0" smtClean="0">
                <a:solidFill>
                  <a:srgbClr val="FFC000"/>
                </a:solidFill>
                <a:latin typeface="+mn-lt"/>
              </a:rPr>
              <a:t>Results</a:t>
            </a:r>
            <a:r>
              <a:rPr lang="en-US" sz="2400" b="1" kern="0" dirty="0" smtClean="0">
                <a:solidFill>
                  <a:srgbClr val="FFC000"/>
                </a:solidFill>
                <a:latin typeface="+mn-lt"/>
              </a:rPr>
              <a:t> </a:t>
            </a:r>
            <a:r>
              <a:rPr lang="en-US" sz="2400" kern="0" dirty="0">
                <a:latin typeface="+mn-lt"/>
              </a:rPr>
              <a:t>-</a:t>
            </a:r>
            <a:r>
              <a:rPr lang="en-US" sz="2400" kern="0" dirty="0" smtClean="0">
                <a:latin typeface="+mn-lt"/>
              </a:rPr>
              <a:t> Your score was 18 on the alcohol screen.</a:t>
            </a:r>
          </a:p>
          <a:p>
            <a:pPr marL="342900" indent="-342900" eaLnBrk="1" hangingPunct="1">
              <a:spcBef>
                <a:spcPts val="1000"/>
              </a:spcBef>
              <a:buClr>
                <a:schemeClr val="hlink"/>
              </a:buClr>
              <a:buSzPct val="80000"/>
              <a:defRPr/>
            </a:pPr>
            <a:r>
              <a:rPr lang="en-US" sz="2400" kern="0" dirty="0">
                <a:latin typeface="+mn-lt"/>
              </a:rPr>
              <a:t>3</a:t>
            </a:r>
            <a:r>
              <a:rPr lang="en-US" sz="2400" kern="0" dirty="0" smtClean="0">
                <a:latin typeface="+mn-lt"/>
              </a:rPr>
              <a:t>. </a:t>
            </a:r>
            <a:r>
              <a:rPr lang="en-US" sz="2800" b="1" kern="0" dirty="0" smtClean="0">
                <a:solidFill>
                  <a:srgbClr val="FFC000"/>
                </a:solidFill>
                <a:latin typeface="+mn-lt"/>
              </a:rPr>
              <a:t>Interpretation of results </a:t>
            </a:r>
            <a:r>
              <a:rPr lang="en-US" sz="2400" kern="0" dirty="0" smtClean="0">
                <a:latin typeface="+mn-lt"/>
              </a:rPr>
              <a:t>- 18 puts you in the moderate-to-high risk range. At this level, your use is putting you at risk for a variety of health issues.</a:t>
            </a:r>
            <a:endParaRPr lang="en-US" sz="1000" kern="0" dirty="0" smtClean="0">
              <a:latin typeface="+mn-lt"/>
            </a:endParaRPr>
          </a:p>
          <a:p>
            <a:pPr marL="342900" indent="-342900" eaLnBrk="1" hangingPunct="1">
              <a:spcBef>
                <a:spcPts val="1000"/>
              </a:spcBef>
              <a:buClr>
                <a:schemeClr val="hlink"/>
              </a:buClr>
              <a:buSzPct val="80000"/>
              <a:defRPr/>
            </a:pPr>
            <a:r>
              <a:rPr lang="en-US" sz="2400" kern="0" dirty="0">
                <a:latin typeface="+mn-lt"/>
              </a:rPr>
              <a:t>4</a:t>
            </a:r>
            <a:r>
              <a:rPr lang="en-US" sz="2400" kern="0" dirty="0" smtClean="0">
                <a:latin typeface="+mn-lt"/>
              </a:rPr>
              <a:t>. </a:t>
            </a:r>
            <a:r>
              <a:rPr lang="en-US" sz="2800" b="1" kern="0" dirty="0" smtClean="0">
                <a:solidFill>
                  <a:srgbClr val="FFC000"/>
                </a:solidFill>
                <a:latin typeface="+mn-lt"/>
              </a:rPr>
              <a:t>Norms</a:t>
            </a:r>
            <a:r>
              <a:rPr lang="en-US" sz="2400" kern="0" dirty="0" smtClean="0">
                <a:solidFill>
                  <a:srgbClr val="FFC000"/>
                </a:solidFill>
                <a:latin typeface="+mn-lt"/>
              </a:rPr>
              <a:t> </a:t>
            </a:r>
            <a:r>
              <a:rPr lang="en-US" sz="2400" kern="0" dirty="0" smtClean="0">
                <a:latin typeface="+mn-lt"/>
              </a:rPr>
              <a:t>- A score of 18 means that your drinking is higher than 75% of the U.S. adult population.</a:t>
            </a:r>
            <a:endParaRPr lang="en-US" sz="1000" kern="0" dirty="0" smtClean="0">
              <a:latin typeface="+mn-lt"/>
            </a:endParaRPr>
          </a:p>
          <a:p>
            <a:pPr marL="342900" indent="-342900" eaLnBrk="1" hangingPunct="1">
              <a:spcBef>
                <a:spcPts val="1000"/>
              </a:spcBef>
              <a:buClr>
                <a:schemeClr val="hlink"/>
              </a:buClr>
              <a:buSzPct val="80000"/>
              <a:defRPr/>
            </a:pPr>
            <a:r>
              <a:rPr lang="en-US" sz="2400" kern="0" dirty="0">
                <a:latin typeface="+mn-lt"/>
              </a:rPr>
              <a:t>5</a:t>
            </a:r>
            <a:r>
              <a:rPr lang="en-US" sz="2400" kern="0" dirty="0" smtClean="0">
                <a:latin typeface="+mn-lt"/>
              </a:rPr>
              <a:t>. </a:t>
            </a:r>
            <a:r>
              <a:rPr lang="en-US" sz="2800" b="1" kern="0" dirty="0" smtClean="0">
                <a:solidFill>
                  <a:srgbClr val="FFC000"/>
                </a:solidFill>
                <a:latin typeface="+mn-lt"/>
              </a:rPr>
              <a:t>Patient reaction/feedback </a:t>
            </a:r>
            <a:r>
              <a:rPr lang="en-US" sz="2400" kern="0" dirty="0" smtClean="0">
                <a:latin typeface="+mn-lt"/>
              </a:rPr>
              <a:t>- What do you make of this?</a:t>
            </a:r>
          </a:p>
          <a:p>
            <a:pPr marL="342900" indent="-342900" eaLnBrk="1" hangingPunct="1">
              <a:spcBef>
                <a:spcPct val="20000"/>
              </a:spcBef>
              <a:buClr>
                <a:schemeClr val="hlink"/>
              </a:buClr>
              <a:buSzPct val="80000"/>
              <a:defRPr/>
            </a:pPr>
            <a:endParaRPr lang="en-US" sz="4000" kern="0" dirty="0" smtClean="0">
              <a:latin typeface="+mn-lt"/>
            </a:endParaRPr>
          </a:p>
          <a:p>
            <a:pPr marL="342900" indent="-342900" eaLnBrk="1" hangingPunct="1">
              <a:spcBef>
                <a:spcPct val="20000"/>
              </a:spcBef>
              <a:buClr>
                <a:schemeClr val="hlink"/>
              </a:buClr>
              <a:buSzPct val="80000"/>
              <a:buFont typeface="Wingdings" pitchFamily="2" charset="2"/>
              <a:buChar char="l"/>
              <a:defRPr/>
            </a:pPr>
            <a:endParaRPr lang="en-US" sz="4000" kern="0" dirty="0">
              <a:latin typeface="+mn-lt"/>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140</a:t>
            </a:fld>
            <a:endParaRPr lang="en-US"/>
          </a:p>
        </p:txBody>
      </p:sp>
    </p:spTree>
    <p:extLst>
      <p:ext uri="{BB962C8B-B14F-4D97-AF65-F5344CB8AC3E}">
        <p14:creationId xmlns:p14="http://schemas.microsoft.com/office/powerpoint/2010/main" val="816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45355" y="771646"/>
            <a:ext cx="7253287" cy="914400"/>
          </a:xfrm>
          <a:prstGeom prst="rect">
            <a:avLst/>
          </a:prstGeom>
          <a:noFill/>
          <a:ln w="9525">
            <a:noFill/>
            <a:miter lim="800000"/>
            <a:headEnd/>
            <a:tailEnd/>
          </a:ln>
          <a:effectLst/>
        </p:spPr>
        <p:txBody>
          <a:bodyPr anchor="b"/>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1</a:t>
            </a:r>
            <a:r>
              <a:rPr lang="en-US" sz="4400" b="1" kern="0" baseline="30000" dirty="0" smtClean="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 Task</a:t>
            </a:r>
            <a:r>
              <a:rPr lang="en-US" sz="4400" b="1" kern="0" dirty="0">
                <a:solidFill>
                  <a:schemeClr val="tx2"/>
                </a:solidFill>
                <a:effectLst>
                  <a:outerShdw blurRad="38100" dist="38100" dir="2700000" algn="tl">
                    <a:srgbClr val="000000">
                      <a:alpha val="43137"/>
                    </a:srgbClr>
                  </a:outerShdw>
                </a:effectLst>
                <a:latin typeface="+mj-lt"/>
                <a:ea typeface="+mj-ea"/>
                <a:cs typeface="+mj-cs"/>
              </a:rPr>
              <a:t>: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Feedback</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09571" name="Content Placeholder 2"/>
          <p:cNvSpPr>
            <a:spLocks noGrp="1"/>
          </p:cNvSpPr>
          <p:nvPr>
            <p:ph type="body" idx="1"/>
          </p:nvPr>
        </p:nvSpPr>
        <p:spPr>
          <a:xfrm>
            <a:off x="873001" y="1905000"/>
            <a:ext cx="7397998" cy="4419600"/>
          </a:xfrm>
        </p:spPr>
        <p:txBody>
          <a:bodyPr>
            <a:noAutofit/>
          </a:bodyPr>
          <a:lstStyle/>
          <a:p>
            <a:pPr eaLnBrk="1" hangingPunct="1">
              <a:spcBef>
                <a:spcPts val="1000"/>
              </a:spcBef>
              <a:buFont typeface="Wingdings" pitchFamily="2" charset="2"/>
              <a:buNone/>
            </a:pPr>
            <a:r>
              <a:rPr lang="en-US" sz="2800" b="1" dirty="0" smtClean="0">
                <a:solidFill>
                  <a:srgbClr val="FFC000"/>
                </a:solidFill>
              </a:rPr>
              <a:t>Handling </a:t>
            </a:r>
            <a:r>
              <a:rPr lang="en-US" sz="2800" b="1" dirty="0">
                <a:solidFill>
                  <a:srgbClr val="FFC000"/>
                </a:solidFill>
              </a:rPr>
              <a:t>R</a:t>
            </a:r>
            <a:r>
              <a:rPr lang="en-US" sz="2800" b="1" dirty="0" smtClean="0">
                <a:solidFill>
                  <a:srgbClr val="FFC000"/>
                </a:solidFill>
              </a:rPr>
              <a:t>esistance</a:t>
            </a:r>
          </a:p>
          <a:p>
            <a:pPr marL="457200" indent="-457200" eaLnBrk="1" hangingPunct="1">
              <a:spcBef>
                <a:spcPts val="1000"/>
              </a:spcBef>
              <a:buClr>
                <a:schemeClr val="bg2">
                  <a:lumMod val="60000"/>
                  <a:lumOff val="40000"/>
                </a:schemeClr>
              </a:buClr>
              <a:buFont typeface="Arial" pitchFamily="34" charset="0"/>
              <a:buChar char="•"/>
            </a:pPr>
            <a:r>
              <a:rPr lang="en-US" sz="2800" dirty="0" smtClean="0"/>
              <a:t>Look, I don’t have a drug problem.</a:t>
            </a:r>
          </a:p>
          <a:p>
            <a:pPr marL="457200" indent="-457200" eaLnBrk="1" hangingPunct="1">
              <a:spcBef>
                <a:spcPts val="1000"/>
              </a:spcBef>
              <a:buClr>
                <a:schemeClr val="bg2">
                  <a:lumMod val="60000"/>
                  <a:lumOff val="40000"/>
                </a:schemeClr>
              </a:buClr>
              <a:buFont typeface="Arial" pitchFamily="34" charset="0"/>
              <a:buChar char="•"/>
            </a:pPr>
            <a:r>
              <a:rPr lang="en-US" sz="2800" dirty="0" smtClean="0"/>
              <a:t>My dad was an alcoholic; I’m not like him.</a:t>
            </a:r>
          </a:p>
          <a:p>
            <a:pPr marL="457200" indent="-457200" eaLnBrk="1" hangingPunct="1">
              <a:spcBef>
                <a:spcPts val="1000"/>
              </a:spcBef>
              <a:buClr>
                <a:schemeClr val="bg2">
                  <a:lumMod val="60000"/>
                  <a:lumOff val="40000"/>
                </a:schemeClr>
              </a:buClr>
              <a:buFont typeface="Arial" pitchFamily="34" charset="0"/>
              <a:buChar char="•"/>
            </a:pPr>
            <a:r>
              <a:rPr lang="en-US" sz="2800" dirty="0" smtClean="0"/>
              <a:t>I can quit using anytime I want to.</a:t>
            </a:r>
          </a:p>
          <a:p>
            <a:pPr marL="457200" indent="-457200" eaLnBrk="1" hangingPunct="1">
              <a:spcBef>
                <a:spcPts val="1000"/>
              </a:spcBef>
              <a:buClr>
                <a:schemeClr val="bg2">
                  <a:lumMod val="60000"/>
                  <a:lumOff val="40000"/>
                </a:schemeClr>
              </a:buClr>
              <a:buFont typeface="Arial" pitchFamily="34" charset="0"/>
              <a:buChar char="•"/>
            </a:pPr>
            <a:r>
              <a:rPr lang="en-US" sz="2800" dirty="0" smtClean="0"/>
              <a:t>I just like the taste.</a:t>
            </a:r>
          </a:p>
          <a:p>
            <a:pPr marL="457200" indent="-457200" eaLnBrk="1" hangingPunct="1">
              <a:spcBef>
                <a:spcPts val="1000"/>
              </a:spcBef>
              <a:buClr>
                <a:schemeClr val="bg2">
                  <a:lumMod val="60000"/>
                  <a:lumOff val="40000"/>
                </a:schemeClr>
              </a:buClr>
              <a:buFont typeface="Arial" pitchFamily="34" charset="0"/>
              <a:buChar char="•"/>
            </a:pPr>
            <a:r>
              <a:rPr lang="en-US" sz="2800" dirty="0" smtClean="0"/>
              <a:t>Everybody drinks in college.</a:t>
            </a:r>
          </a:p>
          <a:p>
            <a:pPr eaLnBrk="1" hangingPunct="1">
              <a:spcBef>
                <a:spcPts val="1000"/>
              </a:spcBef>
              <a:buFont typeface="Wingdings" pitchFamily="2" charset="2"/>
              <a:buNone/>
            </a:pPr>
            <a:endParaRPr lang="en-US" sz="2800" b="1" dirty="0" smtClean="0"/>
          </a:p>
          <a:p>
            <a:pPr eaLnBrk="1" hangingPunct="1">
              <a:spcBef>
                <a:spcPts val="1000"/>
              </a:spcBef>
              <a:buFont typeface="Wingdings" pitchFamily="2" charset="2"/>
              <a:buNone/>
            </a:pPr>
            <a:r>
              <a:rPr lang="en-US" sz="2800" b="1" dirty="0" smtClean="0"/>
              <a:t>What would you say?</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141</a:t>
            </a:fld>
            <a:endParaRPr lang="en-US"/>
          </a:p>
        </p:txBody>
      </p:sp>
    </p:spTree>
    <p:extLst>
      <p:ext uri="{BB962C8B-B14F-4D97-AF65-F5344CB8AC3E}">
        <p14:creationId xmlns:p14="http://schemas.microsoft.com/office/powerpoint/2010/main" val="8764308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7295" y="838200"/>
            <a:ext cx="7312306" cy="914400"/>
          </a:xfrm>
          <a:prstGeom prst="rect">
            <a:avLst/>
          </a:prstGeom>
          <a:noFill/>
          <a:ln w="9525">
            <a:noFill/>
            <a:miter lim="800000"/>
            <a:headEnd/>
            <a:tailEnd/>
          </a:ln>
          <a:effectLst/>
        </p:spPr>
        <p:txBody>
          <a:bodyPr anchor="ctr"/>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1</a:t>
            </a:r>
            <a:r>
              <a:rPr lang="en-US" sz="4400" b="1" kern="0" baseline="30000" dirty="0" smtClean="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 Task</a:t>
            </a:r>
            <a:r>
              <a:rPr lang="en-US" sz="4400" b="1" kern="0" dirty="0">
                <a:solidFill>
                  <a:schemeClr val="tx2"/>
                </a:solidFill>
                <a:effectLst>
                  <a:outerShdw blurRad="38100" dist="38100" dir="2700000" algn="tl">
                    <a:srgbClr val="000000">
                      <a:alpha val="43137"/>
                    </a:srgbClr>
                  </a:outerShdw>
                </a:effectLst>
                <a:latin typeface="+mj-lt"/>
                <a:ea typeface="+mj-ea"/>
                <a:cs typeface="+mj-cs"/>
              </a:rPr>
              <a:t>: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Feedback</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11619" name="Content Placeholder 2"/>
          <p:cNvSpPr>
            <a:spLocks noGrp="1"/>
          </p:cNvSpPr>
          <p:nvPr>
            <p:ph type="body" idx="1"/>
          </p:nvPr>
        </p:nvSpPr>
        <p:spPr>
          <a:xfrm>
            <a:off x="917294" y="2114332"/>
            <a:ext cx="7385458" cy="3143468"/>
          </a:xfrm>
        </p:spPr>
        <p:txBody>
          <a:bodyPr>
            <a:normAutofit/>
          </a:bodyPr>
          <a:lstStyle/>
          <a:p>
            <a:pPr eaLnBrk="1" hangingPunct="1">
              <a:spcBef>
                <a:spcPts val="1000"/>
              </a:spcBef>
              <a:buFont typeface="Wingdings" pitchFamily="2" charset="2"/>
              <a:buNone/>
            </a:pPr>
            <a:r>
              <a:rPr lang="en-US" sz="2800" b="1" dirty="0" smtClean="0">
                <a:solidFill>
                  <a:srgbClr val="FFC000"/>
                </a:solidFill>
              </a:rPr>
              <a:t>Easy Ways to Let Go</a:t>
            </a:r>
            <a:endParaRPr lang="en-US" sz="1100" b="1" dirty="0" smtClean="0">
              <a:solidFill>
                <a:srgbClr val="FFC000"/>
              </a:solidFill>
            </a:endParaRPr>
          </a:p>
          <a:p>
            <a:pPr marL="457200" indent="-457200" eaLnBrk="1" hangingPunct="1">
              <a:spcBef>
                <a:spcPts val="1000"/>
              </a:spcBef>
              <a:buFont typeface="Arial" pitchFamily="34" charset="0"/>
              <a:buChar char="•"/>
            </a:pPr>
            <a:r>
              <a:rPr lang="en-US" sz="2400" dirty="0" smtClean="0"/>
              <a:t>I’m not going to push you to change anything you don’t want to change.</a:t>
            </a:r>
          </a:p>
          <a:p>
            <a:pPr marL="457200" indent="-457200" eaLnBrk="1" hangingPunct="1">
              <a:spcBef>
                <a:spcPts val="1000"/>
              </a:spcBef>
              <a:buFont typeface="Arial" pitchFamily="34" charset="0"/>
              <a:buChar char="•"/>
            </a:pPr>
            <a:r>
              <a:rPr lang="en-US" sz="2400" dirty="0" smtClean="0"/>
              <a:t>I’d just like to give you some information.</a:t>
            </a:r>
          </a:p>
          <a:p>
            <a:pPr marL="457200" indent="-457200" eaLnBrk="1" hangingPunct="1">
              <a:spcBef>
                <a:spcPts val="1000"/>
              </a:spcBef>
              <a:buFont typeface="Arial" pitchFamily="34" charset="0"/>
              <a:buChar char="•"/>
            </a:pPr>
            <a:r>
              <a:rPr lang="en-US" sz="2400" dirty="0" smtClean="0"/>
              <a:t>What you do is up to you</a:t>
            </a:r>
            <a:r>
              <a:rPr lang="en-US" sz="2400" dirty="0"/>
              <a:t>.</a:t>
            </a:r>
            <a:endParaRPr lang="en-US" sz="2400"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142</a:t>
            </a:fld>
            <a:endParaRPr lang="en-US"/>
          </a:p>
        </p:txBody>
      </p:sp>
    </p:spTree>
    <p:extLst>
      <p:ext uri="{BB962C8B-B14F-4D97-AF65-F5344CB8AC3E}">
        <p14:creationId xmlns:p14="http://schemas.microsoft.com/office/powerpoint/2010/main" val="70804389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0" y="838200"/>
            <a:ext cx="7315200" cy="914400"/>
          </a:xfrm>
          <a:prstGeom prst="rect">
            <a:avLst/>
          </a:prstGeom>
          <a:noFill/>
          <a:ln w="9525">
            <a:noFill/>
            <a:miter lim="800000"/>
            <a:headEnd/>
            <a:tailEnd/>
          </a:ln>
          <a:effectLst/>
        </p:spPr>
        <p:txBody>
          <a:bodyPr anchor="ctr"/>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1</a:t>
            </a:r>
            <a:r>
              <a:rPr lang="en-US" sz="4400" b="1" kern="0" baseline="30000" dirty="0" smtClean="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 Task</a:t>
            </a:r>
            <a:r>
              <a:rPr lang="en-US" sz="4400" b="1" kern="0" dirty="0">
                <a:solidFill>
                  <a:schemeClr val="tx2"/>
                </a:solidFill>
                <a:effectLst>
                  <a:outerShdw blurRad="38100" dist="38100" dir="2700000" algn="tl">
                    <a:srgbClr val="000000">
                      <a:alpha val="43137"/>
                    </a:srgbClr>
                  </a:outerShdw>
                </a:effectLst>
                <a:latin typeface="+mj-lt"/>
                <a:ea typeface="+mj-ea"/>
                <a:cs typeface="+mj-cs"/>
              </a:rPr>
              <a:t>:  Feedback</a:t>
            </a:r>
          </a:p>
        </p:txBody>
      </p:sp>
      <p:sp>
        <p:nvSpPr>
          <p:cNvPr id="112643" name="Content Placeholder 2"/>
          <p:cNvSpPr>
            <a:spLocks noGrp="1"/>
          </p:cNvSpPr>
          <p:nvPr>
            <p:ph type="body" idx="1"/>
          </p:nvPr>
        </p:nvSpPr>
        <p:spPr>
          <a:xfrm>
            <a:off x="931762" y="1752600"/>
            <a:ext cx="7388352" cy="4191000"/>
          </a:xfrm>
        </p:spPr>
        <p:txBody>
          <a:bodyPr>
            <a:noAutofit/>
          </a:bodyPr>
          <a:lstStyle/>
          <a:p>
            <a:pPr eaLnBrk="1" hangingPunct="1">
              <a:spcBef>
                <a:spcPts val="0"/>
              </a:spcBef>
              <a:buFont typeface="Wingdings" pitchFamily="2" charset="2"/>
              <a:buNone/>
            </a:pPr>
            <a:r>
              <a:rPr lang="en-US" sz="2800" b="1" dirty="0" smtClean="0">
                <a:solidFill>
                  <a:srgbClr val="FFC000"/>
                </a:solidFill>
              </a:rPr>
              <a:t>Finding a Hook</a:t>
            </a:r>
            <a:endParaRPr lang="en-US" sz="1000" b="1" dirty="0" smtClean="0">
              <a:solidFill>
                <a:srgbClr val="FFC000"/>
              </a:solidFill>
            </a:endParaRPr>
          </a:p>
          <a:p>
            <a:pPr marL="342900" indent="-342900" eaLnBrk="1" hangingPunct="1">
              <a:spcBef>
                <a:spcPts val="1000"/>
              </a:spcBef>
              <a:buFont typeface="Arial" pitchFamily="34" charset="0"/>
              <a:buChar char="•"/>
            </a:pPr>
            <a:r>
              <a:rPr lang="en-US" sz="2400" dirty="0" smtClean="0"/>
              <a:t>Ask the patient about their concerns</a:t>
            </a:r>
            <a:endParaRPr lang="en-US" sz="1000" dirty="0" smtClean="0"/>
          </a:p>
          <a:p>
            <a:pPr marL="342900" indent="-342900" eaLnBrk="1" hangingPunct="1">
              <a:spcBef>
                <a:spcPts val="1000"/>
              </a:spcBef>
              <a:buFont typeface="Arial" pitchFamily="34" charset="0"/>
              <a:buChar char="•"/>
            </a:pPr>
            <a:r>
              <a:rPr lang="en-US" sz="2400" dirty="0" smtClean="0"/>
              <a:t>Provide non-judgmental feedback/information</a:t>
            </a:r>
            <a:endParaRPr lang="en-US" sz="1000" dirty="0" smtClean="0"/>
          </a:p>
          <a:p>
            <a:pPr marL="342900" indent="-342900" eaLnBrk="1" hangingPunct="1">
              <a:spcBef>
                <a:spcPts val="1000"/>
              </a:spcBef>
              <a:buFont typeface="Arial" pitchFamily="34" charset="0"/>
              <a:buChar char="•"/>
            </a:pPr>
            <a:r>
              <a:rPr lang="en-US" sz="2400" dirty="0" smtClean="0"/>
              <a:t>Watch for signs of discomfort with status quo or interest or ability to change</a:t>
            </a:r>
            <a:endParaRPr lang="en-US" sz="1000" dirty="0" smtClean="0"/>
          </a:p>
          <a:p>
            <a:pPr marL="342900" indent="-342900" eaLnBrk="1" hangingPunct="1">
              <a:spcBef>
                <a:spcPts val="1000"/>
              </a:spcBef>
              <a:buFont typeface="Arial" pitchFamily="34" charset="0"/>
              <a:buChar char="•"/>
            </a:pPr>
            <a:r>
              <a:rPr lang="en-US" sz="2400" b="1" dirty="0" smtClean="0"/>
              <a:t>Always ask this question: “What role, if any, do you think alcohol played in your (getting injured)?</a:t>
            </a:r>
            <a:endParaRPr lang="en-US" sz="1000" b="1" dirty="0" smtClean="0"/>
          </a:p>
          <a:p>
            <a:pPr marL="342900" indent="-342900" eaLnBrk="1" hangingPunct="1">
              <a:spcBef>
                <a:spcPts val="1000"/>
              </a:spcBef>
              <a:buFont typeface="Arial" pitchFamily="34" charset="0"/>
              <a:buChar char="•"/>
            </a:pPr>
            <a:r>
              <a:rPr lang="en-US" sz="2400" dirty="0" smtClean="0"/>
              <a:t>Let the patient decide.</a:t>
            </a:r>
            <a:endParaRPr lang="en-US" sz="1000" dirty="0" smtClean="0"/>
          </a:p>
          <a:p>
            <a:pPr marL="342900" indent="-342900" eaLnBrk="1" hangingPunct="1">
              <a:spcBef>
                <a:spcPts val="1000"/>
              </a:spcBef>
              <a:buFont typeface="Arial" pitchFamily="34" charset="0"/>
              <a:buChar char="•"/>
            </a:pPr>
            <a:r>
              <a:rPr lang="en-US" sz="2400" dirty="0" smtClean="0"/>
              <a:t>Just asking the question is helpful.</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143</a:t>
            </a:fld>
            <a:endParaRPr lang="en-US"/>
          </a:p>
        </p:txBody>
      </p:sp>
    </p:spTree>
    <p:extLst>
      <p:ext uri="{BB962C8B-B14F-4D97-AF65-F5344CB8AC3E}">
        <p14:creationId xmlns:p14="http://schemas.microsoft.com/office/powerpoint/2010/main" val="306359061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1" y="914400"/>
            <a:ext cx="7315200" cy="914400"/>
          </a:xfrm>
          <a:prstGeom prst="rect">
            <a:avLst/>
          </a:prstGeom>
          <a:noFill/>
          <a:ln w="9525">
            <a:noFill/>
            <a:miter lim="800000"/>
            <a:headEnd/>
            <a:tailEnd/>
          </a:ln>
          <a:effectLst/>
        </p:spPr>
        <p:txBody>
          <a:bodyPr anchor="ctr"/>
          <a:lstStyle/>
          <a:p>
            <a:pPr eaLnBrk="1" hangingPunct="1">
              <a:defRPr/>
            </a:pP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Activity: Role Play</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13667" name="Content Placeholder 2"/>
          <p:cNvSpPr>
            <a:spLocks noGrp="1"/>
          </p:cNvSpPr>
          <p:nvPr>
            <p:ph type="body" idx="1"/>
          </p:nvPr>
        </p:nvSpPr>
        <p:spPr>
          <a:xfrm>
            <a:off x="914400" y="1981200"/>
            <a:ext cx="7772400" cy="3886200"/>
          </a:xfrm>
        </p:spPr>
        <p:txBody>
          <a:bodyPr>
            <a:normAutofit fontScale="92500" lnSpcReduction="20000"/>
          </a:bodyPr>
          <a:lstStyle/>
          <a:p>
            <a:pPr eaLnBrk="1" hangingPunct="1">
              <a:buFont typeface="Wingdings" pitchFamily="2" charset="2"/>
              <a:buNone/>
            </a:pPr>
            <a:r>
              <a:rPr lang="en-US" sz="3000" dirty="0" smtClean="0"/>
              <a:t>Using </a:t>
            </a:r>
            <a:r>
              <a:rPr lang="en-US" sz="3000" dirty="0" smtClean="0">
                <a:solidFill>
                  <a:srgbClr val="FFC000"/>
                </a:solidFill>
              </a:rPr>
              <a:t>AUDIT or DAST </a:t>
            </a:r>
            <a:r>
              <a:rPr lang="en-US" sz="3000" dirty="0" smtClean="0"/>
              <a:t>Results, let’s practice </a:t>
            </a:r>
            <a:r>
              <a:rPr lang="en-US" sz="4300" b="1" dirty="0" smtClean="0"/>
              <a:t>F</a:t>
            </a:r>
            <a:r>
              <a:rPr lang="en-US" sz="3000" dirty="0" smtClean="0"/>
              <a:t>: </a:t>
            </a:r>
          </a:p>
          <a:p>
            <a:pPr eaLnBrk="1" hangingPunct="1">
              <a:buFont typeface="Wingdings" pitchFamily="2" charset="2"/>
              <a:buNone/>
            </a:pPr>
            <a:r>
              <a:rPr lang="en-US" sz="3000" dirty="0" smtClean="0"/>
              <a:t>Role Play Giving Feedback Using Completed Screening Tools </a:t>
            </a:r>
            <a:r>
              <a:rPr lang="en-US" sz="2800" b="1" dirty="0" smtClean="0"/>
              <a:t/>
            </a:r>
            <a:br>
              <a:rPr lang="en-US" sz="2800" b="1" dirty="0" smtClean="0"/>
            </a:br>
            <a:endParaRPr lang="en-US" sz="2800" b="1" dirty="0" smtClean="0"/>
          </a:p>
          <a:p>
            <a:pPr marL="457200" indent="-457200" eaLnBrk="1" hangingPunct="1">
              <a:spcBef>
                <a:spcPts val="1000"/>
              </a:spcBef>
              <a:buFont typeface="Arial" pitchFamily="34" charset="0"/>
              <a:buChar char="•"/>
            </a:pPr>
            <a:r>
              <a:rPr lang="en-US" sz="3000" dirty="0" smtClean="0"/>
              <a:t>Focus the conversation</a:t>
            </a:r>
          </a:p>
          <a:p>
            <a:pPr marL="457200" indent="-457200" eaLnBrk="1" hangingPunct="1">
              <a:spcBef>
                <a:spcPts val="1000"/>
              </a:spcBef>
              <a:buFont typeface="Arial" pitchFamily="34" charset="0"/>
              <a:buChar char="•"/>
            </a:pPr>
            <a:r>
              <a:rPr lang="en-US" sz="3000" dirty="0" smtClean="0"/>
              <a:t>Get the ball rolling</a:t>
            </a:r>
          </a:p>
          <a:p>
            <a:pPr marL="457200" indent="-457200" eaLnBrk="1" hangingPunct="1">
              <a:spcBef>
                <a:spcPts val="1000"/>
              </a:spcBef>
              <a:buFont typeface="Arial" pitchFamily="34" charset="0"/>
              <a:buChar char="•"/>
            </a:pPr>
            <a:r>
              <a:rPr lang="en-US" sz="3000" dirty="0" smtClean="0"/>
              <a:t>Gauge where the patient is </a:t>
            </a:r>
          </a:p>
          <a:p>
            <a:pPr marL="457200" indent="-457200" eaLnBrk="1" hangingPunct="1">
              <a:spcBef>
                <a:spcPts val="1000"/>
              </a:spcBef>
              <a:buFont typeface="Arial" pitchFamily="34" charset="0"/>
              <a:buChar char="•"/>
            </a:pPr>
            <a:r>
              <a:rPr lang="en-US" sz="3000" dirty="0" smtClean="0"/>
              <a:t>Hear their side of the story</a:t>
            </a:r>
          </a:p>
          <a:p>
            <a:pPr algn="ctr" eaLnBrk="1" hangingPunct="1">
              <a:buFont typeface="Wingdings" pitchFamily="2" charset="2"/>
              <a:buNone/>
            </a:pPr>
            <a:endParaRPr lang="en-US" sz="4000" b="1" i="1"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144</a:t>
            </a:fld>
            <a:endParaRPr lang="en-US"/>
          </a:p>
        </p:txBody>
      </p:sp>
    </p:spTree>
    <p:extLst>
      <p:ext uri="{BB962C8B-B14F-4D97-AF65-F5344CB8AC3E}">
        <p14:creationId xmlns:p14="http://schemas.microsoft.com/office/powerpoint/2010/main" val="38231923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14400" y="304800"/>
            <a:ext cx="7315200" cy="1362456"/>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400" smtClean="0">
                <a:solidFill>
                  <a:schemeClr val="tx2"/>
                </a:solidFill>
                <a:effectLst>
                  <a:outerShdw blurRad="38100" dist="38100" dir="2700000" algn="tl">
                    <a:srgbClr val="000000">
                      <a:alpha val="43137"/>
                    </a:srgbClr>
                  </a:outerShdw>
                </a:effectLst>
              </a:rPr>
              <a:t>The 3 Tasks of a BI</a:t>
            </a:r>
          </a:p>
        </p:txBody>
      </p:sp>
      <p:sp>
        <p:nvSpPr>
          <p:cNvPr id="12" name="TextBox 3"/>
          <p:cNvSpPr txBox="1">
            <a:spLocks noChangeArrowheads="1"/>
          </p:cNvSpPr>
          <p:nvPr/>
        </p:nvSpPr>
        <p:spPr bwMode="auto">
          <a:xfrm>
            <a:off x="2530006" y="1872331"/>
            <a:ext cx="654346" cy="1015663"/>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F</a:t>
            </a:r>
          </a:p>
        </p:txBody>
      </p:sp>
      <p:sp>
        <p:nvSpPr>
          <p:cNvPr id="13" name="TextBox 4"/>
          <p:cNvSpPr txBox="1">
            <a:spLocks noChangeArrowheads="1"/>
          </p:cNvSpPr>
          <p:nvPr/>
        </p:nvSpPr>
        <p:spPr bwMode="auto">
          <a:xfrm>
            <a:off x="4313316" y="1674351"/>
            <a:ext cx="732893" cy="1169551"/>
          </a:xfrm>
          <a:prstGeom prst="rect">
            <a:avLst/>
          </a:prstGeom>
          <a:noFill/>
          <a:ln w="9525">
            <a:noFill/>
            <a:miter lim="800000"/>
            <a:headEnd/>
            <a:tailEnd/>
          </a:ln>
        </p:spPr>
        <p:txBody>
          <a:bodyPr wrap="none">
            <a:spAutoFit/>
          </a:bodyPr>
          <a:lstStyle/>
          <a:p>
            <a:r>
              <a:rPr lang="en-US" sz="7000" b="1" dirty="0">
                <a:effectLst>
                  <a:outerShdw blurRad="38100" dist="38100" dir="2700000" algn="tl">
                    <a:srgbClr val="000000">
                      <a:alpha val="43137"/>
                    </a:srgbClr>
                  </a:outerShdw>
                </a:effectLst>
              </a:rPr>
              <a:t>L</a:t>
            </a:r>
          </a:p>
        </p:txBody>
      </p:sp>
      <p:sp>
        <p:nvSpPr>
          <p:cNvPr id="14" name="TextBox 5"/>
          <p:cNvSpPr txBox="1">
            <a:spLocks noChangeArrowheads="1"/>
          </p:cNvSpPr>
          <p:nvPr/>
        </p:nvSpPr>
        <p:spPr bwMode="auto">
          <a:xfrm>
            <a:off x="6042022" y="1949107"/>
            <a:ext cx="782638"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O</a:t>
            </a:r>
          </a:p>
        </p:txBody>
      </p:sp>
      <p:sp>
        <p:nvSpPr>
          <p:cNvPr id="15" name="Rectangle 14"/>
          <p:cNvSpPr/>
          <p:nvPr/>
        </p:nvSpPr>
        <p:spPr>
          <a:xfrm rot="5400000">
            <a:off x="1930483" y="3944011"/>
            <a:ext cx="1845377" cy="523220"/>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Feedback</a:t>
            </a:r>
          </a:p>
        </p:txBody>
      </p:sp>
      <p:sp>
        <p:nvSpPr>
          <p:cNvPr id="16" name="Rectangle 15"/>
          <p:cNvSpPr/>
          <p:nvPr/>
        </p:nvSpPr>
        <p:spPr>
          <a:xfrm rot="5400000">
            <a:off x="2667676" y="4540360"/>
            <a:ext cx="3946914" cy="553998"/>
          </a:xfrm>
          <a:prstGeom prst="rect">
            <a:avLst/>
          </a:prstGeom>
        </p:spPr>
        <p:txBody>
          <a:bodyPr wrap="none">
            <a:spAutoFit/>
          </a:bodyPr>
          <a:lstStyle/>
          <a:p>
            <a:pPr marL="342900" indent="-342900" eaLnBrk="1" hangingPunct="1">
              <a:spcBef>
                <a:spcPct val="20000"/>
              </a:spcBef>
              <a:buClr>
                <a:srgbClr val="CE8F10"/>
              </a:buClr>
              <a:buSzPct val="80000"/>
              <a:defRPr/>
            </a:pPr>
            <a:r>
              <a:rPr lang="en-US" sz="3000" b="1" kern="0" dirty="0">
                <a:effectLst>
                  <a:outerShdw blurRad="38100" dist="38100" dir="2700000" algn="tl">
                    <a:srgbClr val="000000">
                      <a:alpha val="43137"/>
                    </a:srgbClr>
                  </a:outerShdw>
                </a:effectLst>
                <a:latin typeface="Arial"/>
              </a:rPr>
              <a:t>Listen &amp; Understand</a:t>
            </a:r>
          </a:p>
        </p:txBody>
      </p:sp>
      <p:sp>
        <p:nvSpPr>
          <p:cNvPr id="17" name="Rectangle 16"/>
          <p:cNvSpPr/>
          <p:nvPr/>
        </p:nvSpPr>
        <p:spPr>
          <a:xfrm rot="5400000">
            <a:off x="4843460" y="4294167"/>
            <a:ext cx="3179763" cy="522287"/>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Options Explored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145</a:t>
            </a:fld>
            <a:endParaRPr lang="en-US"/>
          </a:p>
        </p:txBody>
      </p:sp>
    </p:spTree>
    <p:extLst>
      <p:ext uri="{BB962C8B-B14F-4D97-AF65-F5344CB8AC3E}">
        <p14:creationId xmlns:p14="http://schemas.microsoft.com/office/powerpoint/2010/main" val="3848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866173" y="304800"/>
            <a:ext cx="7388023" cy="1362456"/>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119811" name="Rectangle 4"/>
          <p:cNvSpPr>
            <a:spLocks noChangeArrowheads="1"/>
          </p:cNvSpPr>
          <p:nvPr/>
        </p:nvSpPr>
        <p:spPr bwMode="auto">
          <a:xfrm>
            <a:off x="889804" y="2133600"/>
            <a:ext cx="7364392" cy="1518364"/>
          </a:xfrm>
          <a:prstGeom prst="rect">
            <a:avLst/>
          </a:prstGeom>
          <a:noFill/>
          <a:ln w="9525">
            <a:noFill/>
            <a:miter lim="800000"/>
            <a:headEnd/>
            <a:tailEnd/>
          </a:ln>
        </p:spPr>
        <p:txBody>
          <a:bodyPr wrap="square">
            <a:spAutoFit/>
          </a:bodyPr>
          <a:lstStyle/>
          <a:p>
            <a:pPr marL="228600" indent="-228600">
              <a:spcBef>
                <a:spcPts val="1000"/>
              </a:spcBef>
              <a:spcAft>
                <a:spcPts val="0"/>
              </a:spcAft>
            </a:pPr>
            <a:r>
              <a:rPr lang="en-US" sz="2800" dirty="0"/>
              <a:t>Tools for </a:t>
            </a:r>
            <a:r>
              <a:rPr lang="en-US" sz="2800" dirty="0">
                <a:solidFill>
                  <a:srgbClr val="FFC000"/>
                </a:solidFill>
              </a:rPr>
              <a:t>Change </a:t>
            </a:r>
            <a:r>
              <a:rPr lang="en-US" sz="2800" dirty="0" smtClean="0">
                <a:solidFill>
                  <a:srgbClr val="FFC000"/>
                </a:solidFill>
              </a:rPr>
              <a:t>Talk</a:t>
            </a:r>
            <a:endParaRPr lang="en-US" sz="2800" dirty="0">
              <a:solidFill>
                <a:srgbClr val="FFC000"/>
              </a:solidFill>
            </a:endParaRPr>
          </a:p>
          <a:p>
            <a:pPr marL="228600" indent="-228600">
              <a:spcBef>
                <a:spcPts val="1000"/>
              </a:spcBef>
              <a:spcAft>
                <a:spcPts val="0"/>
              </a:spcAft>
              <a:buClr>
                <a:schemeClr val="bg2">
                  <a:lumMod val="60000"/>
                  <a:lumOff val="40000"/>
                </a:schemeClr>
              </a:buClr>
              <a:buFont typeface="Arial" charset="0"/>
              <a:buChar char="•"/>
            </a:pPr>
            <a:r>
              <a:rPr lang="en-US" sz="2400" dirty="0"/>
              <a:t>Pros and </a:t>
            </a:r>
            <a:r>
              <a:rPr lang="en-US" sz="2400" dirty="0" smtClean="0"/>
              <a:t>Cons</a:t>
            </a:r>
          </a:p>
          <a:p>
            <a:pPr marL="228600" indent="-228600">
              <a:spcBef>
                <a:spcPts val="1000"/>
              </a:spcBef>
              <a:spcAft>
                <a:spcPts val="0"/>
              </a:spcAft>
              <a:buClr>
                <a:schemeClr val="bg2">
                  <a:lumMod val="60000"/>
                  <a:lumOff val="40000"/>
                </a:schemeClr>
              </a:buClr>
              <a:buFont typeface="Arial" charset="0"/>
              <a:buChar char="•"/>
            </a:pPr>
            <a:r>
              <a:rPr lang="en-US" sz="2400" dirty="0" smtClean="0"/>
              <a:t>Importance/Readiness </a:t>
            </a:r>
            <a:r>
              <a:rPr lang="en-US" sz="2400" dirty="0"/>
              <a:t>Ruler</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146</a:t>
            </a:fld>
            <a:endParaRPr lang="en-US"/>
          </a:p>
        </p:txBody>
      </p:sp>
    </p:spTree>
    <p:extLst>
      <p:ext uri="{BB962C8B-B14F-4D97-AF65-F5344CB8AC3E}">
        <p14:creationId xmlns:p14="http://schemas.microsoft.com/office/powerpoint/2010/main" val="402717581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914400" y="304800"/>
            <a:ext cx="7315200" cy="1362456"/>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117763" name="Rectangle 4"/>
          <p:cNvSpPr>
            <a:spLocks noChangeArrowheads="1"/>
          </p:cNvSpPr>
          <p:nvPr/>
        </p:nvSpPr>
        <p:spPr bwMode="auto">
          <a:xfrm>
            <a:off x="838200" y="2057400"/>
            <a:ext cx="7543800" cy="4349909"/>
          </a:xfrm>
          <a:prstGeom prst="rect">
            <a:avLst/>
          </a:prstGeom>
          <a:noFill/>
          <a:ln w="9525">
            <a:noFill/>
            <a:miter lim="800000"/>
            <a:headEnd/>
            <a:tailEnd/>
          </a:ln>
        </p:spPr>
        <p:txBody>
          <a:bodyPr wrap="square">
            <a:spAutoFit/>
          </a:bodyPr>
          <a:lstStyle/>
          <a:p>
            <a:pPr>
              <a:spcBef>
                <a:spcPts val="1000"/>
              </a:spcBef>
              <a:spcAft>
                <a:spcPts val="0"/>
              </a:spcAft>
            </a:pPr>
            <a:r>
              <a:rPr lang="en-US" sz="2800" b="1" dirty="0"/>
              <a:t>Listen for the </a:t>
            </a:r>
            <a:r>
              <a:rPr lang="en-US" sz="2800" b="1" dirty="0">
                <a:solidFill>
                  <a:srgbClr val="FFC000"/>
                </a:solidFill>
              </a:rPr>
              <a:t>C</a:t>
            </a:r>
            <a:r>
              <a:rPr lang="en-US" sz="2800" b="1" dirty="0" smtClean="0">
                <a:solidFill>
                  <a:srgbClr val="FFC000"/>
                </a:solidFill>
              </a:rPr>
              <a:t>hange Talk</a:t>
            </a:r>
            <a:endParaRPr lang="en-US" sz="2800" b="1" dirty="0">
              <a:solidFill>
                <a:srgbClr val="FFC000"/>
              </a:solidFill>
            </a:endParaRPr>
          </a:p>
          <a:p>
            <a:pPr marL="342900" indent="-342900">
              <a:spcBef>
                <a:spcPts val="1000"/>
              </a:spcBef>
              <a:spcAft>
                <a:spcPts val="0"/>
              </a:spcAft>
              <a:buClr>
                <a:schemeClr val="bg2">
                  <a:lumMod val="60000"/>
                  <a:lumOff val="40000"/>
                </a:schemeClr>
              </a:buClr>
              <a:buFont typeface="Arial" pitchFamily="34" charset="0"/>
              <a:buChar char="•"/>
            </a:pPr>
            <a:r>
              <a:rPr lang="en-US" sz="2400" dirty="0"/>
              <a:t>Maybe drinking did play a role in what </a:t>
            </a:r>
            <a:r>
              <a:rPr lang="en-US" sz="2400" dirty="0" smtClean="0"/>
              <a:t>happened.</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a:t>If I wasn’t drinking this would never have </a:t>
            </a:r>
            <a:r>
              <a:rPr lang="en-US" sz="2400" dirty="0" smtClean="0"/>
              <a:t>happened.</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a:t>Using is not really much fun </a:t>
            </a:r>
            <a:r>
              <a:rPr lang="en-US" sz="2400" dirty="0" smtClean="0"/>
              <a:t>anymore.</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a:t>I can’t afford to be in this mess </a:t>
            </a:r>
            <a:r>
              <a:rPr lang="en-US" sz="2400" dirty="0" smtClean="0"/>
              <a:t>again.</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a:t>The last thing I want to do is hurt someone </a:t>
            </a:r>
            <a:r>
              <a:rPr lang="en-US" sz="2400" dirty="0" smtClean="0"/>
              <a:t>else.</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a:t>I know I can quit because I’ve stopped </a:t>
            </a:r>
            <a:r>
              <a:rPr lang="en-US" sz="2400" dirty="0" smtClean="0"/>
              <a:t>before.</a:t>
            </a:r>
            <a:endParaRPr lang="en-US" sz="2400" dirty="0"/>
          </a:p>
          <a:p>
            <a:pPr>
              <a:spcBef>
                <a:spcPts val="1000"/>
              </a:spcBef>
              <a:spcAft>
                <a:spcPts val="0"/>
              </a:spcAft>
            </a:pPr>
            <a:endParaRPr lang="en-US" sz="1000" b="1" dirty="0" smtClean="0"/>
          </a:p>
          <a:p>
            <a:pPr>
              <a:spcBef>
                <a:spcPts val="1000"/>
              </a:spcBef>
              <a:spcAft>
                <a:spcPts val="0"/>
              </a:spcAft>
            </a:pPr>
            <a:r>
              <a:rPr lang="en-US" sz="2400" b="1" dirty="0" smtClean="0"/>
              <a:t>Summarize</a:t>
            </a:r>
            <a:r>
              <a:rPr lang="en-US" sz="2400" b="1" dirty="0"/>
              <a:t>, so they hear it twice!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147</a:t>
            </a:fld>
            <a:endParaRPr lang="en-US"/>
          </a:p>
        </p:txBody>
      </p:sp>
    </p:spTree>
    <p:extLst>
      <p:ext uri="{BB962C8B-B14F-4D97-AF65-F5344CB8AC3E}">
        <p14:creationId xmlns:p14="http://schemas.microsoft.com/office/powerpoint/2010/main" val="121778822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0" y="1054100"/>
            <a:ext cx="9144000" cy="1003300"/>
          </a:xfrm>
          <a:extLst/>
        </p:spPr>
        <p:txBody>
          <a:bodyPr/>
          <a:lstStyle/>
          <a:p>
            <a:pPr algn="ctr" eaLnBrk="1" fontAlgn="auto" hangingPunct="1">
              <a:spcAft>
                <a:spcPts val="0"/>
              </a:spcAft>
              <a:defRPr/>
            </a:pPr>
            <a:r>
              <a:rPr lang="en-US" sz="4800" kern="1200" dirty="0" smtClean="0">
                <a:ea typeface="+mn-ea"/>
                <a:cs typeface="+mn-cs"/>
              </a:rPr>
              <a:t>Digging for Change: </a:t>
            </a:r>
            <a:br>
              <a:rPr lang="en-US" sz="4800" kern="1200" dirty="0" smtClean="0">
                <a:ea typeface="+mn-ea"/>
                <a:cs typeface="+mn-cs"/>
              </a:rPr>
            </a:br>
            <a:r>
              <a:rPr lang="en-US" sz="4800" kern="1200" dirty="0" smtClean="0">
                <a:ea typeface="+mn-ea"/>
                <a:cs typeface="+mn-cs"/>
              </a:rPr>
              <a:t>The Decisional Balance</a:t>
            </a:r>
            <a:endParaRPr sz="4800" kern="1200" dirty="0">
              <a:ea typeface="+mn-ea"/>
              <a:cs typeface="+mn-cs"/>
            </a:endParaRPr>
          </a:p>
        </p:txBody>
      </p:sp>
      <p:sp>
        <p:nvSpPr>
          <p:cNvPr id="89091" name="Rectangle 3"/>
          <p:cNvSpPr>
            <a:spLocks noChangeArrowheads="1"/>
          </p:cNvSpPr>
          <p:nvPr/>
        </p:nvSpPr>
        <p:spPr bwMode="auto">
          <a:xfrm>
            <a:off x="876300" y="1865313"/>
            <a:ext cx="73914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49100"/>
              </a:buClr>
              <a:buSzPct val="80000"/>
              <a:buFont typeface="Wingdings" pitchFamily="2" charset="2"/>
              <a:buChar char="l"/>
            </a:pPr>
            <a:endParaRPr lang="en-US" sz="2800">
              <a:solidFill>
                <a:prstClr val="white"/>
              </a:solidFill>
            </a:endParaRPr>
          </a:p>
        </p:txBody>
      </p:sp>
      <p:sp>
        <p:nvSpPr>
          <p:cNvPr id="89092" name="TextBox 5"/>
          <p:cNvSpPr txBox="1">
            <a:spLocks noChangeArrowheads="1"/>
          </p:cNvSpPr>
          <p:nvPr/>
        </p:nvSpPr>
        <p:spPr bwMode="auto">
          <a:xfrm>
            <a:off x="436563" y="6324600"/>
            <a:ext cx="8007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r>
              <a:rPr lang="en-US" sz="2800" dirty="0">
                <a:solidFill>
                  <a:srgbClr val="FFC000"/>
                </a:solidFill>
              </a:rPr>
              <a:t>Avoid questions that inspire a yes/no answer.</a:t>
            </a:r>
          </a:p>
        </p:txBody>
      </p:sp>
      <p:pic>
        <p:nvPicPr>
          <p:cNvPr id="8" name="Picture 7" descr="chuckle.gif"/>
          <p:cNvPicPr>
            <a:picLocks noChangeAspect="1"/>
          </p:cNvPicPr>
          <p:nvPr/>
        </p:nvPicPr>
        <p:blipFill>
          <a:blip r:embed="rId3" cstate="print">
            <a:extLst>
              <a:ext uri="{28A0092B-C50C-407E-A947-70E740481C1C}">
                <a14:useLocalDpi xmlns:a14="http://schemas.microsoft.com/office/drawing/2010/main" val="0"/>
              </a:ext>
            </a:extLst>
          </a:blip>
          <a:srcRect t="19872"/>
          <a:stretch>
            <a:fillRect/>
          </a:stretch>
        </p:blipFill>
        <p:spPr bwMode="auto">
          <a:xfrm>
            <a:off x="4572000" y="4344988"/>
            <a:ext cx="1468438"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ad.gif"/>
          <p:cNvPicPr>
            <a:picLocks noChangeAspect="1"/>
          </p:cNvPicPr>
          <p:nvPr/>
        </p:nvPicPr>
        <p:blipFill>
          <a:blip r:embed="rId4" cstate="print">
            <a:extLst>
              <a:ext uri="{28A0092B-C50C-407E-A947-70E740481C1C}">
                <a14:useLocalDpi xmlns:a14="http://schemas.microsoft.com/office/drawing/2010/main" val="0"/>
              </a:ext>
            </a:extLst>
          </a:blip>
          <a:srcRect t="15811"/>
          <a:stretch>
            <a:fillRect/>
          </a:stretch>
        </p:blipFill>
        <p:spPr bwMode="auto">
          <a:xfrm>
            <a:off x="2743200" y="4376738"/>
            <a:ext cx="13716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ad.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938338"/>
            <a:ext cx="1468438"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mile.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2888" y="2119312"/>
            <a:ext cx="133191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60265516"/>
              </p:ext>
            </p:extLst>
          </p:nvPr>
        </p:nvGraphicFramePr>
        <p:xfrm>
          <a:off x="844550" y="1797050"/>
          <a:ext cx="7232650" cy="4908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148</a:t>
            </a:fld>
            <a:endParaRPr lang="en-US"/>
          </a:p>
        </p:txBody>
      </p:sp>
    </p:spTree>
    <p:extLst>
      <p:ext uri="{BB962C8B-B14F-4D97-AF65-F5344CB8AC3E}">
        <p14:creationId xmlns:p14="http://schemas.microsoft.com/office/powerpoint/2010/main" val="2592752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75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2)">
                                      <p:cBhvr>
                                        <p:cTn id="12" dur="75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2)">
                                      <p:cBhvr>
                                        <p:cTn id="17" dur="75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2)">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47846" y="304800"/>
            <a:ext cx="7381754" cy="1362456"/>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5" name="Rectangle 4"/>
          <p:cNvSpPr/>
          <p:nvPr/>
        </p:nvSpPr>
        <p:spPr>
          <a:xfrm>
            <a:off x="847846" y="1905000"/>
            <a:ext cx="7543800" cy="2575064"/>
          </a:xfrm>
          <a:prstGeom prst="rect">
            <a:avLst/>
          </a:prstGeom>
        </p:spPr>
        <p:txBody>
          <a:bodyPr wrap="square">
            <a:spAutoFit/>
          </a:bodyPr>
          <a:lstStyle/>
          <a:p>
            <a:pPr>
              <a:spcBef>
                <a:spcPts val="1000"/>
              </a:spcBef>
              <a:defRPr/>
            </a:pPr>
            <a:r>
              <a:rPr lang="en-US" sz="2800" dirty="0" smtClean="0">
                <a:solidFill>
                  <a:srgbClr val="FFC000"/>
                </a:solidFill>
              </a:rPr>
              <a:t>Strategies </a:t>
            </a:r>
            <a:r>
              <a:rPr lang="en-US" sz="2800" dirty="0">
                <a:solidFill>
                  <a:srgbClr val="FFC000"/>
                </a:solidFill>
              </a:rPr>
              <a:t>for </a:t>
            </a:r>
            <a:r>
              <a:rPr lang="en-US" sz="2800" dirty="0" smtClean="0">
                <a:solidFill>
                  <a:srgbClr val="FFC000"/>
                </a:solidFill>
              </a:rPr>
              <a:t>Weighing </a:t>
            </a:r>
            <a:r>
              <a:rPr lang="en-US" sz="2800" dirty="0">
                <a:solidFill>
                  <a:srgbClr val="FFC000"/>
                </a:solidFill>
              </a:rPr>
              <a:t>the </a:t>
            </a:r>
            <a:r>
              <a:rPr lang="en-US" sz="2800" dirty="0" smtClean="0">
                <a:solidFill>
                  <a:srgbClr val="FFC000"/>
                </a:solidFill>
              </a:rPr>
              <a:t>Pros </a:t>
            </a:r>
            <a:r>
              <a:rPr lang="en-US" sz="2800" dirty="0">
                <a:solidFill>
                  <a:srgbClr val="FFC000"/>
                </a:solidFill>
              </a:rPr>
              <a:t>and C</a:t>
            </a:r>
            <a:r>
              <a:rPr lang="en-US" sz="2800" dirty="0" smtClean="0">
                <a:solidFill>
                  <a:srgbClr val="FFC000"/>
                </a:solidFill>
              </a:rPr>
              <a:t>ons</a:t>
            </a:r>
            <a:endParaRPr lang="en-US" sz="2800" dirty="0">
              <a:solidFill>
                <a:srgbClr val="FFC000"/>
              </a:solidFill>
            </a:endParaRPr>
          </a:p>
          <a:p>
            <a:pPr marL="288925" indent="-288925">
              <a:spcBef>
                <a:spcPts val="1000"/>
              </a:spcBef>
              <a:buClr>
                <a:schemeClr val="bg2">
                  <a:lumMod val="60000"/>
                  <a:lumOff val="40000"/>
                </a:schemeClr>
              </a:buClr>
              <a:buFont typeface="Arial" pitchFamily="34" charset="0"/>
              <a:buChar char="•"/>
              <a:defRPr/>
            </a:pPr>
            <a:r>
              <a:rPr lang="en-US" sz="2400" dirty="0" smtClean="0"/>
              <a:t>What </a:t>
            </a:r>
            <a:r>
              <a:rPr lang="en-US" sz="2400" dirty="0"/>
              <a:t>do you like about drinking</a:t>
            </a:r>
            <a:r>
              <a:rPr lang="en-US" sz="2400" dirty="0" smtClean="0"/>
              <a:t>?</a:t>
            </a:r>
            <a:endParaRPr lang="en-US" sz="2400" dirty="0"/>
          </a:p>
          <a:p>
            <a:pPr marL="288925" indent="-288925">
              <a:spcBef>
                <a:spcPts val="1000"/>
              </a:spcBef>
              <a:buClr>
                <a:schemeClr val="bg2">
                  <a:lumMod val="60000"/>
                  <a:lumOff val="40000"/>
                </a:schemeClr>
              </a:buClr>
              <a:buFont typeface="Arial" pitchFamily="34" charset="0"/>
              <a:buChar char="•"/>
              <a:defRPr/>
            </a:pPr>
            <a:r>
              <a:rPr lang="en-US" sz="2400" dirty="0" smtClean="0"/>
              <a:t>What </a:t>
            </a:r>
            <a:r>
              <a:rPr lang="en-US" sz="2400" dirty="0"/>
              <a:t>do you see as the downside of </a:t>
            </a:r>
            <a:r>
              <a:rPr lang="en-US" sz="2400" dirty="0" smtClean="0"/>
              <a:t>drinking?</a:t>
            </a:r>
            <a:endParaRPr lang="en-US" sz="2400" dirty="0"/>
          </a:p>
          <a:p>
            <a:pPr marL="288925" indent="-288925">
              <a:spcBef>
                <a:spcPts val="1000"/>
              </a:spcBef>
              <a:buClr>
                <a:schemeClr val="bg2">
                  <a:lumMod val="60000"/>
                  <a:lumOff val="40000"/>
                </a:schemeClr>
              </a:buClr>
              <a:buFont typeface="Arial" pitchFamily="34" charset="0"/>
              <a:buChar char="•"/>
              <a:defRPr/>
            </a:pPr>
            <a:r>
              <a:rPr lang="en-US" sz="2400" dirty="0" smtClean="0"/>
              <a:t>What </a:t>
            </a:r>
            <a:r>
              <a:rPr lang="en-US" sz="2400" dirty="0"/>
              <a:t>e</a:t>
            </a:r>
            <a:r>
              <a:rPr lang="en-US" sz="2400" dirty="0" smtClean="0"/>
              <a:t>lse?</a:t>
            </a:r>
            <a:endParaRPr lang="en-US" sz="2400" dirty="0"/>
          </a:p>
          <a:p>
            <a:pPr>
              <a:spcBef>
                <a:spcPts val="1000"/>
              </a:spcBef>
              <a:defRPr/>
            </a:pPr>
            <a:endParaRPr lang="en-US" sz="2800" dirty="0"/>
          </a:p>
        </p:txBody>
      </p:sp>
      <p:sp>
        <p:nvSpPr>
          <p:cNvPr id="2" name="TextBox 1"/>
          <p:cNvSpPr txBox="1"/>
          <p:nvPr/>
        </p:nvSpPr>
        <p:spPr>
          <a:xfrm>
            <a:off x="847846" y="4480064"/>
            <a:ext cx="7543800" cy="1795363"/>
          </a:xfrm>
          <a:prstGeom prst="rect">
            <a:avLst/>
          </a:prstGeom>
          <a:noFill/>
        </p:spPr>
        <p:txBody>
          <a:bodyPr wrap="square" rtlCol="0">
            <a:spAutoFit/>
          </a:bodyPr>
          <a:lstStyle/>
          <a:p>
            <a:pPr>
              <a:spcBef>
                <a:spcPts val="1000"/>
              </a:spcBef>
              <a:defRPr/>
            </a:pPr>
            <a:r>
              <a:rPr lang="en-US" sz="2800" dirty="0">
                <a:solidFill>
                  <a:srgbClr val="FFC000"/>
                </a:solidFill>
              </a:rPr>
              <a:t>Summarize Both Pros and Cons</a:t>
            </a:r>
            <a:endParaRPr lang="en-US" sz="2800" b="1" dirty="0">
              <a:solidFill>
                <a:srgbClr val="FFC000"/>
              </a:solidFill>
            </a:endParaRPr>
          </a:p>
          <a:p>
            <a:pPr algn="ctr">
              <a:spcBef>
                <a:spcPts val="1000"/>
              </a:spcBef>
              <a:defRPr/>
            </a:pPr>
            <a:r>
              <a:rPr lang="en-US" sz="2400" dirty="0"/>
              <a:t>“On the one hand you said..,</a:t>
            </a:r>
          </a:p>
          <a:p>
            <a:pPr algn="ctr">
              <a:spcBef>
                <a:spcPts val="1000"/>
              </a:spcBef>
              <a:defRPr/>
            </a:pPr>
            <a:r>
              <a:rPr lang="en-US" sz="2400" dirty="0"/>
              <a:t>and on the other you said….”</a:t>
            </a:r>
          </a:p>
          <a:p>
            <a:endParaRPr lang="en-US" dirty="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149</a:t>
            </a:fld>
            <a:endParaRPr lang="en-US"/>
          </a:p>
        </p:txBody>
      </p:sp>
    </p:spTree>
    <p:extLst>
      <p:ext uri="{BB962C8B-B14F-4D97-AF65-F5344CB8AC3E}">
        <p14:creationId xmlns:p14="http://schemas.microsoft.com/office/powerpoint/2010/main" val="32663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618744"/>
            <a:ext cx="7315200" cy="1362456"/>
          </a:xfrm>
        </p:spPr>
        <p:txBody>
          <a:bodyPr/>
          <a:lstStyle/>
          <a:p>
            <a:pPr algn="ctr" eaLnBrk="1" hangingPunct="1"/>
            <a:r>
              <a:rPr lang="en-US" sz="4400" b="1" dirty="0" smtClean="0">
                <a:solidFill>
                  <a:schemeClr val="tx2"/>
                </a:solidFill>
              </a:rPr>
              <a:t>Rationale for Screening and Brief Intervention</a:t>
            </a:r>
            <a:endParaRPr lang="bg-BG" sz="4400" b="1" dirty="0" smtClean="0">
              <a:solidFill>
                <a:schemeClr val="tx2"/>
              </a:solidFill>
            </a:endParaRPr>
          </a:p>
        </p:txBody>
      </p:sp>
      <p:sp>
        <p:nvSpPr>
          <p:cNvPr id="133124" name="Rectangle 3"/>
          <p:cNvSpPr>
            <a:spLocks noGrp="1" noChangeArrowheads="1"/>
          </p:cNvSpPr>
          <p:nvPr>
            <p:ph type="body" idx="1"/>
          </p:nvPr>
        </p:nvSpPr>
        <p:spPr>
          <a:xfrm>
            <a:off x="533400" y="2209800"/>
            <a:ext cx="7504176" cy="4419600"/>
          </a:xfrm>
        </p:spPr>
        <p:txBody>
          <a:bodyPr>
            <a:normAutofit/>
          </a:bodyPr>
          <a:lstStyle/>
          <a:p>
            <a:pPr marL="457200" indent="-457200" eaLnBrk="1" hangingPunct="1">
              <a:spcBef>
                <a:spcPts val="1000"/>
              </a:spcBef>
              <a:buFont typeface="Arial" pitchFamily="34" charset="0"/>
              <a:buChar char="•"/>
            </a:pPr>
            <a:r>
              <a:rPr lang="en-US" sz="3200" dirty="0" smtClean="0"/>
              <a:t>Substance abuse problems are widespread worldwide.</a:t>
            </a:r>
          </a:p>
          <a:p>
            <a:pPr marL="457200" indent="-457200" eaLnBrk="1" hangingPunct="1">
              <a:spcBef>
                <a:spcPts val="1000"/>
              </a:spcBef>
              <a:buFont typeface="Arial" pitchFamily="34" charset="0"/>
              <a:buChar char="•"/>
            </a:pPr>
            <a:r>
              <a:rPr lang="en-US" sz="3200" dirty="0" smtClean="0"/>
              <a:t>Substance use problems are associated with </a:t>
            </a:r>
            <a:r>
              <a:rPr lang="en-US" sz="3200" dirty="0" smtClean="0">
                <a:solidFill>
                  <a:srgbClr val="FFC000"/>
                </a:solidFill>
              </a:rPr>
              <a:t>significant morbidity </a:t>
            </a:r>
            <a:r>
              <a:rPr lang="en-US" sz="3200" dirty="0" smtClean="0"/>
              <a:t>and morta</a:t>
            </a:r>
            <a:r>
              <a:rPr lang="en-US" sz="3200" dirty="0" smtClean="0">
                <a:solidFill>
                  <a:schemeClr val="bg2">
                    <a:lumMod val="40000"/>
                    <a:lumOff val="60000"/>
                  </a:schemeClr>
                </a:solidFill>
              </a:rPr>
              <a:t>l</a:t>
            </a:r>
            <a:r>
              <a:rPr lang="en-US" sz="3200" dirty="0" smtClean="0"/>
              <a:t>ity.</a:t>
            </a:r>
          </a:p>
          <a:p>
            <a:pPr marL="457200" indent="-457200" eaLnBrk="1" hangingPunct="1">
              <a:spcBef>
                <a:spcPts val="1000"/>
              </a:spcBef>
              <a:buFont typeface="Arial" pitchFamily="34" charset="0"/>
              <a:buChar char="•"/>
            </a:pPr>
            <a:r>
              <a:rPr lang="en-US" sz="3200" dirty="0" smtClean="0"/>
              <a:t>Early identification and intervention can help </a:t>
            </a:r>
            <a:r>
              <a:rPr lang="en-US" sz="3200" dirty="0" smtClean="0">
                <a:solidFill>
                  <a:srgbClr val="FFC000"/>
                </a:solidFill>
              </a:rPr>
              <a:t>reduce </a:t>
            </a:r>
            <a:r>
              <a:rPr lang="en-US" sz="3200" dirty="0" smtClean="0"/>
              <a:t>substance use problems.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15</a:t>
            </a:fld>
            <a:endParaRPr lang="en-US">
              <a:solidFill>
                <a:srgbClr val="DBF5F9">
                  <a:shade val="90000"/>
                </a:srgbClr>
              </a:solidFill>
            </a:endParaRPr>
          </a:p>
        </p:txBody>
      </p:sp>
    </p:spTree>
    <p:extLst>
      <p:ext uri="{BB962C8B-B14F-4D97-AF65-F5344CB8AC3E}">
        <p14:creationId xmlns:p14="http://schemas.microsoft.com/office/powerpoint/2010/main" val="73600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4">
                                            <p:txEl>
                                              <p:pRg st="2" end="2"/>
                                            </p:txEl>
                                          </p:spTgt>
                                        </p:tgtEl>
                                        <p:attrNameLst>
                                          <p:attrName>style.visibility</p:attrName>
                                        </p:attrNameLst>
                                      </p:cBhvr>
                                      <p:to>
                                        <p:strVal val="visible"/>
                                      </p:to>
                                    </p:set>
                                    <p:animEffect transition="in" filter="wipe(left)">
                                      <p:cBhvr>
                                        <p:cTn id="17" dur="500"/>
                                        <p:tgtEl>
                                          <p:spTgt spid="1331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868362" y="304800"/>
            <a:ext cx="7361238" cy="1336413"/>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5" name="Rectangle 4"/>
          <p:cNvSpPr/>
          <p:nvPr/>
        </p:nvSpPr>
        <p:spPr>
          <a:xfrm>
            <a:off x="868362" y="1828800"/>
            <a:ext cx="7361238" cy="3795911"/>
          </a:xfrm>
          <a:prstGeom prst="rect">
            <a:avLst/>
          </a:prstGeom>
        </p:spPr>
        <p:txBody>
          <a:bodyPr wrap="square">
            <a:spAutoFit/>
          </a:bodyPr>
          <a:lstStyle/>
          <a:p>
            <a:pPr marL="228600" indent="-228600">
              <a:spcBef>
                <a:spcPts val="1000"/>
              </a:spcBef>
              <a:spcAft>
                <a:spcPts val="0"/>
              </a:spcAft>
              <a:defRPr/>
            </a:pPr>
            <a:r>
              <a:rPr lang="en-US" sz="2400" b="1" dirty="0">
                <a:solidFill>
                  <a:srgbClr val="FFC000"/>
                </a:solidFill>
              </a:rPr>
              <a:t>Importance/Confidence/Readiness</a:t>
            </a:r>
          </a:p>
          <a:p>
            <a:pPr>
              <a:spcBef>
                <a:spcPts val="1000"/>
              </a:spcBef>
              <a:spcAft>
                <a:spcPts val="0"/>
              </a:spcAft>
              <a:defRPr/>
            </a:pPr>
            <a:r>
              <a:rPr lang="en-US" sz="2000" dirty="0"/>
              <a:t>On a scale of 1–10… </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important is it for you to change your drinking?</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confident are you that you can change your drinking?</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ready are you to change your drinking?</a:t>
            </a:r>
          </a:p>
          <a:p>
            <a:pPr marL="285750" indent="-285750">
              <a:spcBef>
                <a:spcPts val="1000"/>
              </a:spcBef>
              <a:spcAft>
                <a:spcPts val="0"/>
              </a:spcAft>
              <a:defRPr/>
            </a:pPr>
            <a:endParaRPr lang="en-US" sz="1000" dirty="0"/>
          </a:p>
          <a:p>
            <a:pPr marL="285750" indent="-285750">
              <a:spcBef>
                <a:spcPts val="1000"/>
              </a:spcBef>
              <a:spcAft>
                <a:spcPts val="0"/>
              </a:spcAft>
              <a:defRPr/>
            </a:pPr>
            <a:r>
              <a:rPr lang="en-US" sz="2000" dirty="0"/>
              <a:t>For each </a:t>
            </a:r>
            <a:r>
              <a:rPr lang="en-US" sz="2000" dirty="0" smtClean="0"/>
              <a:t>ask:</a:t>
            </a:r>
            <a:endParaRPr lang="en-US" sz="2000" dirty="0"/>
          </a:p>
          <a:p>
            <a:pPr marL="285750" indent="-285750">
              <a:spcBef>
                <a:spcPts val="1000"/>
              </a:spcBef>
              <a:spcAft>
                <a:spcPts val="0"/>
              </a:spcAft>
              <a:buClr>
                <a:schemeClr val="bg2">
                  <a:lumMod val="60000"/>
                  <a:lumOff val="40000"/>
                </a:schemeClr>
              </a:buClr>
              <a:buFont typeface="Arial" pitchFamily="34" charset="0"/>
              <a:buChar char="•"/>
              <a:defRPr/>
            </a:pPr>
            <a:r>
              <a:rPr lang="en-US" sz="2000" dirty="0"/>
              <a:t>Why didn’t you give it a lower number?</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What would it take to raise that number?</a:t>
            </a:r>
          </a:p>
        </p:txBody>
      </p:sp>
      <p:sp>
        <p:nvSpPr>
          <p:cNvPr id="121860" name="TextBox 5"/>
          <p:cNvSpPr txBox="1">
            <a:spLocks noChangeArrowheads="1"/>
          </p:cNvSpPr>
          <p:nvPr/>
        </p:nvSpPr>
        <p:spPr bwMode="auto">
          <a:xfrm>
            <a:off x="649288" y="6096000"/>
            <a:ext cx="7656512" cy="523875"/>
          </a:xfrm>
          <a:prstGeom prst="rect">
            <a:avLst/>
          </a:prstGeom>
          <a:noFill/>
          <a:ln w="38100">
            <a:solidFill>
              <a:schemeClr val="bg2">
                <a:lumMod val="20000"/>
                <a:lumOff val="80000"/>
              </a:schemeClr>
            </a:solidFill>
            <a:miter lim="800000"/>
            <a:headEnd/>
            <a:tailEnd/>
          </a:ln>
        </p:spPr>
        <p:txBody>
          <a:bodyPr wrap="none">
            <a:spAutoFit/>
          </a:bodyPr>
          <a:lstStyle/>
          <a:p>
            <a:r>
              <a:rPr lang="en-US" sz="2800" b="1" dirty="0"/>
              <a:t>1      2      3      4      5      6      7      8      9     10</a:t>
            </a:r>
          </a:p>
        </p:txBody>
      </p:sp>
      <p:sp>
        <p:nvSpPr>
          <p:cNvPr id="6" name="Rectangle 5"/>
          <p:cNvSpPr>
            <a:spLocks noChangeArrowheads="1"/>
          </p:cNvSpPr>
          <p:nvPr/>
        </p:nvSpPr>
        <p:spPr bwMode="auto">
          <a:xfrm>
            <a:off x="644525" y="6096000"/>
            <a:ext cx="447675" cy="538163"/>
          </a:xfrm>
          <a:prstGeom prst="rect">
            <a:avLst/>
          </a:prstGeom>
          <a:noFill/>
          <a:ln w="57150" algn="ctr">
            <a:solidFill>
              <a:srgbClr val="C00000"/>
            </a:solidFill>
            <a:round/>
            <a:headEnd/>
            <a:tailEnd/>
          </a:ln>
        </p:spPr>
        <p:txBody>
          <a:bodyPr/>
          <a:lstStyle/>
          <a:p>
            <a:endParaRPr lang="en-US"/>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150</a:t>
            </a:fld>
            <a:endParaRPr lang="en-US"/>
          </a:p>
        </p:txBody>
      </p:sp>
    </p:spTree>
    <p:extLst>
      <p:ext uri="{BB962C8B-B14F-4D97-AF65-F5344CB8AC3E}">
        <p14:creationId xmlns:p14="http://schemas.microsoft.com/office/powerpoint/2010/main" val="338938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4.44444E-6 -2.45143E-6 L 0.34861 -2.45143E-6 " pathEditMode="relative" rAng="0" ptsTypes="AA">
                                      <p:cBhvr>
                                        <p:cTn id="6" dur="3000" fill="hold"/>
                                        <p:tgtEl>
                                          <p:spTgt spid="6"/>
                                        </p:tgtEl>
                                        <p:attrNameLst>
                                          <p:attrName>ppt_x</p:attrName>
                                          <p:attrName>ppt_y</p:attrName>
                                        </p:attrNameLst>
                                      </p:cBhvr>
                                      <p:rCtr x="174" y="0"/>
                                    </p:animMotion>
                                  </p:childTnLst>
                                </p:cTn>
                              </p:par>
                            </p:childTnLst>
                          </p:cTn>
                        </p:par>
                        <p:par>
                          <p:cTn id="7" fill="hold">
                            <p:stCondLst>
                              <p:cond delay="3000"/>
                            </p:stCondLst>
                            <p:childTnLst>
                              <p:par>
                                <p:cTn id="8" presetID="35" presetClass="path" presetSubtype="0" accel="50000" decel="50000" fill="hold" grpId="1" nodeType="afterEffect">
                                  <p:stCondLst>
                                    <p:cond delay="0"/>
                                  </p:stCondLst>
                                  <p:childTnLst>
                                    <p:animMotion origin="layout" path="M 0.34861 -2.45143E-6 L 0.16805 -2.45143E-6 " pathEditMode="relative" rAng="0" ptsTypes="AA">
                                      <p:cBhvr>
                                        <p:cTn id="9" dur="3000" fill="hold"/>
                                        <p:tgtEl>
                                          <p:spTgt spid="6"/>
                                        </p:tgtEl>
                                        <p:attrNameLst>
                                          <p:attrName>ppt_x</p:attrName>
                                          <p:attrName>ppt_y</p:attrName>
                                        </p:attrNameLst>
                                      </p:cBhvr>
                                      <p:rCtr x="-90" y="0"/>
                                    </p:animMotion>
                                  </p:childTnLst>
                                </p:cTn>
                              </p:par>
                            </p:childTnLst>
                          </p:cTn>
                        </p:par>
                        <p:par>
                          <p:cTn id="10" fill="hold">
                            <p:stCondLst>
                              <p:cond delay="6000"/>
                            </p:stCondLst>
                            <p:childTnLst>
                              <p:par>
                                <p:cTn id="11" presetID="63" presetClass="path" presetSubtype="0" accel="50000" decel="50000" fill="hold" grpId="2" nodeType="afterEffect">
                                  <p:stCondLst>
                                    <p:cond delay="0"/>
                                  </p:stCondLst>
                                  <p:childTnLst>
                                    <p:animMotion origin="layout" path="M 0.16805 -2.45143E-6 L 0.60694 -2.45143E-6 " pathEditMode="relative" rAng="0" ptsTypes="AA">
                                      <p:cBhvr>
                                        <p:cTn id="12" dur="3000" fill="hold"/>
                                        <p:tgtEl>
                                          <p:spTgt spid="6"/>
                                        </p:tgtEl>
                                        <p:attrNameLst>
                                          <p:attrName>ppt_x</p:attrName>
                                          <p:attrName>ppt_y</p:attrName>
                                        </p:attrNameLst>
                                      </p:cBhvr>
                                      <p:rCtr x="219" y="0"/>
                                    </p:animMotion>
                                  </p:childTnLst>
                                </p:cTn>
                              </p:par>
                            </p:childTnLst>
                          </p:cTn>
                        </p:par>
                        <p:par>
                          <p:cTn id="13" fill="hold">
                            <p:stCondLst>
                              <p:cond delay="9000"/>
                            </p:stCondLst>
                            <p:childTnLst>
                              <p:par>
                                <p:cTn id="14" presetID="35" presetClass="path" presetSubtype="0" accel="50000" decel="50000" fill="hold" grpId="3" nodeType="afterEffect">
                                  <p:stCondLst>
                                    <p:cond delay="0"/>
                                  </p:stCondLst>
                                  <p:childTnLst>
                                    <p:animMotion origin="layout" path="M 0.60694 -2.45143E-6 L 0.51527 -2.45143E-6 " pathEditMode="relative" rAng="0" ptsTypes="AA">
                                      <p:cBhvr>
                                        <p:cTn id="15" dur="3000" fill="hold"/>
                                        <p:tgtEl>
                                          <p:spTgt spid="6"/>
                                        </p:tgtEl>
                                        <p:attrNameLst>
                                          <p:attrName>ppt_x</p:attrName>
                                          <p:attrName>ppt_y</p:attrName>
                                        </p:attrNameLst>
                                      </p:cBhvr>
                                      <p:rCtr x="-46" y="0"/>
                                    </p:animMotion>
                                  </p:childTnLst>
                                </p:cTn>
                              </p:par>
                            </p:childTnLst>
                          </p:cTn>
                        </p:par>
                        <p:par>
                          <p:cTn id="16" fill="hold">
                            <p:stCondLst>
                              <p:cond delay="12000"/>
                            </p:stCondLst>
                            <p:childTnLst>
                              <p:par>
                                <p:cTn id="17" presetID="63" presetClass="path" presetSubtype="0" accel="50000" decel="50000" fill="hold" grpId="4" nodeType="afterEffect">
                                  <p:stCondLst>
                                    <p:cond delay="0"/>
                                  </p:stCondLst>
                                  <p:childTnLst>
                                    <p:animMotion origin="layout" path="M 0.51527 -2.45143E-6 L 0.77361 -2.45143E-6 " pathEditMode="relative" rAng="0" ptsTypes="AA">
                                      <p:cBhvr>
                                        <p:cTn id="18" dur="3000" fill="hold"/>
                                        <p:tgtEl>
                                          <p:spTgt spid="6"/>
                                        </p:tgtEl>
                                        <p:attrNameLst>
                                          <p:attrName>ppt_x</p:attrName>
                                          <p:attrName>ppt_y</p:attrName>
                                        </p:attrNameLst>
                                      </p:cBhvr>
                                      <p:rCtr x="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000" smtClean="0"/>
              <a:t>The Payoff for Asking the Questions…</a:t>
            </a:r>
          </a:p>
        </p:txBody>
      </p:sp>
      <p:sp>
        <p:nvSpPr>
          <p:cNvPr id="90115" name="Rectangle 3"/>
          <p:cNvSpPr>
            <a:spLocks noGrp="1" noChangeArrowheads="1"/>
          </p:cNvSpPr>
          <p:nvPr>
            <p:ph idx="1"/>
          </p:nvPr>
        </p:nvSpPr>
        <p:spPr>
          <a:xfrm>
            <a:off x="457200" y="2240280"/>
            <a:ext cx="8229600" cy="4389120"/>
          </a:xfrm>
        </p:spPr>
        <p:txBody>
          <a:bodyPr/>
          <a:lstStyle/>
          <a:p>
            <a:r>
              <a:rPr lang="en-US" dirty="0" smtClean="0"/>
              <a:t>These questions will lead to a working treatment plan</a:t>
            </a:r>
          </a:p>
          <a:p>
            <a:pPr lvl="1"/>
            <a:r>
              <a:rPr lang="en-US" dirty="0" smtClean="0"/>
              <a:t>Stage of change</a:t>
            </a:r>
          </a:p>
          <a:p>
            <a:pPr lvl="1"/>
            <a:r>
              <a:rPr lang="en-US" dirty="0" smtClean="0"/>
              <a:t>Benefits of use</a:t>
            </a:r>
          </a:p>
          <a:p>
            <a:pPr lvl="1"/>
            <a:r>
              <a:rPr lang="en-US" dirty="0" smtClean="0"/>
              <a:t>Consequences of use</a:t>
            </a:r>
          </a:p>
          <a:p>
            <a:pPr lvl="1"/>
            <a:r>
              <a:rPr lang="en-US" dirty="0" smtClean="0"/>
              <a:t>Willingness to work on these issues</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151</a:t>
            </a:fld>
            <a:endParaRPr lang="en-US"/>
          </a:p>
        </p:txBody>
      </p:sp>
    </p:spTree>
    <p:extLst>
      <p:ext uri="{BB962C8B-B14F-4D97-AF65-F5344CB8AC3E}">
        <p14:creationId xmlns:p14="http://schemas.microsoft.com/office/powerpoint/2010/main" val="15661031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1" y="838200"/>
            <a:ext cx="7315200" cy="914400"/>
          </a:xfrm>
          <a:prstGeom prst="rect">
            <a:avLst/>
          </a:prstGeom>
          <a:noFill/>
          <a:ln w="9525">
            <a:noFill/>
            <a:miter lim="800000"/>
            <a:headEnd/>
            <a:tailEnd/>
          </a:ln>
          <a:effectLst/>
        </p:spPr>
        <p:txBody>
          <a:bodyPr anchor="ctr"/>
          <a:lstStyle/>
          <a:p>
            <a:pPr eaLnBrk="1" hangingPunct="1">
              <a:defRPr/>
            </a:pP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Activity: Role Play  </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19811" name="Content Placeholder 2"/>
          <p:cNvSpPr>
            <a:spLocks noGrp="1"/>
          </p:cNvSpPr>
          <p:nvPr>
            <p:ph type="body" idx="1"/>
          </p:nvPr>
        </p:nvSpPr>
        <p:spPr>
          <a:xfrm>
            <a:off x="877824" y="1905000"/>
            <a:ext cx="7388352" cy="3962400"/>
          </a:xfrm>
        </p:spPr>
        <p:txBody>
          <a:bodyPr>
            <a:normAutofit fontScale="92500" lnSpcReduction="20000"/>
          </a:bodyPr>
          <a:lstStyle/>
          <a:p>
            <a:pPr eaLnBrk="1" hangingPunct="1">
              <a:lnSpc>
                <a:spcPct val="110000"/>
              </a:lnSpc>
              <a:spcBef>
                <a:spcPts val="1000"/>
              </a:spcBef>
              <a:buFont typeface="Wingdings" pitchFamily="2" charset="2"/>
              <a:buNone/>
              <a:defRPr/>
            </a:pPr>
            <a:r>
              <a:rPr lang="en-US" sz="3000" dirty="0" smtClean="0"/>
              <a:t>Let’s practice </a:t>
            </a:r>
            <a:r>
              <a:rPr lang="en-US" sz="4300" b="1" dirty="0" smtClean="0"/>
              <a:t>L</a:t>
            </a:r>
            <a:r>
              <a:rPr lang="en-US" sz="3000" b="1" dirty="0" smtClean="0"/>
              <a:t>:  </a:t>
            </a:r>
            <a:br>
              <a:rPr lang="en-US" sz="3000" b="1" dirty="0" smtClean="0"/>
            </a:br>
            <a:r>
              <a:rPr lang="en-US" sz="3000" dirty="0" smtClean="0"/>
              <a:t>Role Play Listen &amp; Understand</a:t>
            </a:r>
          </a:p>
          <a:p>
            <a:pPr eaLnBrk="1" hangingPunct="1">
              <a:lnSpc>
                <a:spcPct val="110000"/>
              </a:lnSpc>
              <a:spcBef>
                <a:spcPts val="1000"/>
              </a:spcBef>
              <a:buFont typeface="Wingdings" pitchFamily="2" charset="2"/>
              <a:buNone/>
              <a:defRPr/>
            </a:pPr>
            <a:r>
              <a:rPr lang="en-US" sz="3000" dirty="0" smtClean="0"/>
              <a:t>Using Completed Screening Tool</a:t>
            </a:r>
          </a:p>
          <a:p>
            <a:pPr algn="ctr" eaLnBrk="1" hangingPunct="1">
              <a:lnSpc>
                <a:spcPct val="110000"/>
              </a:lnSpc>
              <a:spcBef>
                <a:spcPts val="1000"/>
              </a:spcBef>
              <a:buFont typeface="Wingdings" pitchFamily="2" charset="2"/>
              <a:buNone/>
              <a:defRPr/>
            </a:pPr>
            <a:r>
              <a:rPr lang="en-US" sz="1100" b="1" i="1" dirty="0" smtClean="0"/>
              <a:t> </a:t>
            </a:r>
          </a:p>
          <a:p>
            <a:pPr marL="457200" indent="-457200" eaLnBrk="1" hangingPunct="1">
              <a:lnSpc>
                <a:spcPct val="110000"/>
              </a:lnSpc>
              <a:spcBef>
                <a:spcPts val="1000"/>
              </a:spcBef>
              <a:buClr>
                <a:schemeClr val="bg2">
                  <a:lumMod val="60000"/>
                  <a:lumOff val="40000"/>
                </a:schemeClr>
              </a:buClr>
              <a:buFont typeface="Arial" pitchFamily="34" charset="0"/>
              <a:buChar char="•"/>
              <a:defRPr/>
            </a:pPr>
            <a:r>
              <a:rPr lang="en-US" sz="3000" dirty="0" smtClean="0"/>
              <a:t>Pros and Cons</a:t>
            </a:r>
          </a:p>
          <a:p>
            <a:pPr marL="457200" indent="-457200" eaLnBrk="1" hangingPunct="1">
              <a:lnSpc>
                <a:spcPct val="110000"/>
              </a:lnSpc>
              <a:spcBef>
                <a:spcPts val="1000"/>
              </a:spcBef>
              <a:buClr>
                <a:schemeClr val="bg2">
                  <a:lumMod val="60000"/>
                  <a:lumOff val="40000"/>
                </a:schemeClr>
              </a:buClr>
              <a:buFont typeface="Arial" pitchFamily="34" charset="0"/>
              <a:buChar char="•"/>
              <a:defRPr/>
            </a:pPr>
            <a:r>
              <a:rPr lang="en-US" sz="3000" dirty="0" smtClean="0"/>
              <a:t>Importance/Confidence/Readiness Scales</a:t>
            </a:r>
          </a:p>
          <a:p>
            <a:pPr marL="457200" indent="-457200" eaLnBrk="1" hangingPunct="1">
              <a:lnSpc>
                <a:spcPct val="110000"/>
              </a:lnSpc>
              <a:spcBef>
                <a:spcPts val="1000"/>
              </a:spcBef>
              <a:buClr>
                <a:schemeClr val="bg2">
                  <a:lumMod val="60000"/>
                  <a:lumOff val="40000"/>
                </a:schemeClr>
              </a:buClr>
              <a:buFont typeface="Arial" pitchFamily="34" charset="0"/>
              <a:buChar char="•"/>
              <a:defRPr/>
            </a:pPr>
            <a:r>
              <a:rPr lang="en-US" sz="3000" dirty="0" smtClean="0"/>
              <a:t>Develop Discrepancy</a:t>
            </a:r>
          </a:p>
          <a:p>
            <a:pPr marL="457200" indent="-457200" eaLnBrk="1" hangingPunct="1">
              <a:lnSpc>
                <a:spcPct val="110000"/>
              </a:lnSpc>
              <a:spcBef>
                <a:spcPts val="1000"/>
              </a:spcBef>
              <a:buClr>
                <a:schemeClr val="bg2">
                  <a:lumMod val="60000"/>
                  <a:lumOff val="40000"/>
                </a:schemeClr>
              </a:buClr>
              <a:buFont typeface="Arial" pitchFamily="34" charset="0"/>
              <a:buChar char="•"/>
              <a:defRPr/>
            </a:pPr>
            <a:r>
              <a:rPr lang="en-US" sz="3000" dirty="0" smtClean="0"/>
              <a:t>Dig for Change</a:t>
            </a:r>
          </a:p>
          <a:p>
            <a:pPr marL="457200" indent="-457200" eaLnBrk="1" hangingPunct="1">
              <a:buNone/>
              <a:defRPr/>
            </a:pPr>
            <a:endParaRPr lang="en-US" dirty="0" smtClean="0"/>
          </a:p>
          <a:p>
            <a:pPr marL="457200" indent="-457200" eaLnBrk="1" hangingPunct="1">
              <a:defRPr/>
            </a:pPr>
            <a:endParaRPr lang="en-US" sz="3600" dirty="0" smtClean="0"/>
          </a:p>
          <a:p>
            <a:pPr algn="ctr" eaLnBrk="1" hangingPunct="1">
              <a:buFont typeface="Wingdings" pitchFamily="2" charset="2"/>
              <a:buNone/>
              <a:defRPr/>
            </a:pPr>
            <a:endParaRPr lang="en-US" sz="4000" b="1" i="1"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152</a:t>
            </a:fld>
            <a:endParaRPr lang="en-US"/>
          </a:p>
        </p:txBody>
      </p:sp>
    </p:spTree>
    <p:extLst>
      <p:ext uri="{BB962C8B-B14F-4D97-AF65-F5344CB8AC3E}">
        <p14:creationId xmlns:p14="http://schemas.microsoft.com/office/powerpoint/2010/main" val="18261538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TextBox 5"/>
          <p:cNvSpPr txBox="1">
            <a:spLocks noChangeArrowheads="1"/>
          </p:cNvSpPr>
          <p:nvPr/>
        </p:nvSpPr>
        <p:spPr bwMode="auto">
          <a:xfrm>
            <a:off x="6010323" y="1730519"/>
            <a:ext cx="883575" cy="1169551"/>
          </a:xfrm>
          <a:prstGeom prst="rect">
            <a:avLst/>
          </a:prstGeom>
          <a:noFill/>
          <a:ln w="9525">
            <a:noFill/>
            <a:miter lim="800000"/>
            <a:headEnd/>
            <a:tailEnd/>
          </a:ln>
        </p:spPr>
        <p:txBody>
          <a:bodyPr wrap="none">
            <a:spAutoFit/>
          </a:bodyPr>
          <a:lstStyle/>
          <a:p>
            <a:r>
              <a:rPr lang="en-US" sz="7000" b="1" dirty="0">
                <a:effectLst>
                  <a:outerShdw blurRad="38100" dist="38100" dir="2700000" algn="tl">
                    <a:srgbClr val="000000">
                      <a:alpha val="43137"/>
                    </a:srgbClr>
                  </a:outerShdw>
                </a:effectLst>
              </a:rPr>
              <a:t>O</a:t>
            </a:r>
          </a:p>
        </p:txBody>
      </p:sp>
      <p:sp>
        <p:nvSpPr>
          <p:cNvPr id="11" name="Rectangle 10"/>
          <p:cNvSpPr/>
          <p:nvPr/>
        </p:nvSpPr>
        <p:spPr>
          <a:xfrm rot="5400000">
            <a:off x="4652578" y="4524972"/>
            <a:ext cx="3599062" cy="584775"/>
          </a:xfrm>
          <a:prstGeom prst="rect">
            <a:avLst/>
          </a:prstGeom>
        </p:spPr>
        <p:txBody>
          <a:bodyPr wrap="none">
            <a:spAutoFit/>
          </a:bodyPr>
          <a:lstStyle/>
          <a:p>
            <a:pPr marL="342900" indent="-342900" eaLnBrk="1" hangingPunct="1">
              <a:spcBef>
                <a:spcPct val="20000"/>
              </a:spcBef>
              <a:buClr>
                <a:srgbClr val="CE8F10"/>
              </a:buClr>
              <a:buSzPct val="80000"/>
              <a:defRPr/>
            </a:pPr>
            <a:r>
              <a:rPr lang="en-US" sz="3200" b="1" kern="0" dirty="0">
                <a:effectLst>
                  <a:outerShdw blurRad="38100" dist="38100" dir="2700000" algn="tl">
                    <a:srgbClr val="000000">
                      <a:alpha val="43137"/>
                    </a:srgbClr>
                  </a:outerShdw>
                </a:effectLst>
                <a:latin typeface="Arial"/>
              </a:rPr>
              <a:t>Options Explored</a:t>
            </a:r>
          </a:p>
        </p:txBody>
      </p:sp>
      <p:sp>
        <p:nvSpPr>
          <p:cNvPr id="10" name="Title 1"/>
          <p:cNvSpPr txBox="1">
            <a:spLocks/>
          </p:cNvSpPr>
          <p:nvPr/>
        </p:nvSpPr>
        <p:spPr>
          <a:xfrm>
            <a:off x="914400" y="304800"/>
            <a:ext cx="7315200" cy="1362456"/>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400" smtClean="0">
                <a:solidFill>
                  <a:schemeClr val="tx2"/>
                </a:solidFill>
                <a:effectLst>
                  <a:outerShdw blurRad="38100" dist="38100" dir="2700000" algn="tl">
                    <a:srgbClr val="000000">
                      <a:alpha val="43137"/>
                    </a:srgbClr>
                  </a:outerShdw>
                </a:effectLst>
              </a:rPr>
              <a:t>The 3 Tasks of a BI</a:t>
            </a:r>
          </a:p>
        </p:txBody>
      </p:sp>
      <p:sp>
        <p:nvSpPr>
          <p:cNvPr id="12" name="TextBox 3"/>
          <p:cNvSpPr txBox="1">
            <a:spLocks noChangeArrowheads="1"/>
          </p:cNvSpPr>
          <p:nvPr/>
        </p:nvSpPr>
        <p:spPr bwMode="auto">
          <a:xfrm>
            <a:off x="2530006" y="1872331"/>
            <a:ext cx="654346" cy="1015663"/>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F</a:t>
            </a:r>
          </a:p>
        </p:txBody>
      </p:sp>
      <p:sp>
        <p:nvSpPr>
          <p:cNvPr id="13" name="TextBox 4"/>
          <p:cNvSpPr txBox="1">
            <a:spLocks noChangeArrowheads="1"/>
          </p:cNvSpPr>
          <p:nvPr/>
        </p:nvSpPr>
        <p:spPr bwMode="auto">
          <a:xfrm>
            <a:off x="4313314" y="1847418"/>
            <a:ext cx="655637"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L</a:t>
            </a:r>
          </a:p>
        </p:txBody>
      </p:sp>
      <p:sp>
        <p:nvSpPr>
          <p:cNvPr id="15" name="Rectangle 14"/>
          <p:cNvSpPr/>
          <p:nvPr/>
        </p:nvSpPr>
        <p:spPr>
          <a:xfrm rot="5400000">
            <a:off x="1930483" y="3944011"/>
            <a:ext cx="1845377" cy="523220"/>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Feedback</a:t>
            </a:r>
          </a:p>
        </p:txBody>
      </p:sp>
      <p:sp>
        <p:nvSpPr>
          <p:cNvPr id="16" name="Rectangle 15"/>
          <p:cNvSpPr/>
          <p:nvPr/>
        </p:nvSpPr>
        <p:spPr>
          <a:xfrm rot="5400000">
            <a:off x="2790108" y="4555422"/>
            <a:ext cx="3702050"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Listen &amp; Understand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153</a:t>
            </a:fld>
            <a:endParaRPr lang="en-US"/>
          </a:p>
        </p:txBody>
      </p:sp>
    </p:spTree>
    <p:extLst>
      <p:ext uri="{BB962C8B-B14F-4D97-AF65-F5344CB8AC3E}">
        <p14:creationId xmlns:p14="http://schemas.microsoft.com/office/powerpoint/2010/main" val="2506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857491" y="2170519"/>
            <a:ext cx="7448309" cy="3011081"/>
          </a:xfrm>
          <a:prstGeom prst="rect">
            <a:avLst/>
          </a:prstGeom>
          <a:noFill/>
          <a:ln w="9525">
            <a:noFill/>
            <a:miter lim="800000"/>
            <a:headEnd/>
            <a:tailEnd/>
          </a:ln>
        </p:spPr>
        <p:txBody>
          <a:bodyPr wrap="square">
            <a:spAutoFit/>
          </a:bodyPr>
          <a:lstStyle/>
          <a:p>
            <a:pPr>
              <a:spcBef>
                <a:spcPts val="1000"/>
              </a:spcBef>
              <a:spcAft>
                <a:spcPts val="0"/>
              </a:spcAft>
            </a:pPr>
            <a:r>
              <a:rPr lang="en-US" sz="2800" dirty="0">
                <a:solidFill>
                  <a:srgbClr val="FFC000"/>
                </a:solidFill>
              </a:rPr>
              <a:t>What now?</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do you think you will do?</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changes are you thinking about making?</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do you see as your options?</a:t>
            </a:r>
          </a:p>
          <a:p>
            <a:pPr marL="342900" indent="-342900">
              <a:spcBef>
                <a:spcPts val="1000"/>
              </a:spcBef>
              <a:spcAft>
                <a:spcPts val="0"/>
              </a:spcAft>
              <a:buClr>
                <a:schemeClr val="bg2">
                  <a:lumMod val="60000"/>
                  <a:lumOff val="40000"/>
                </a:schemeClr>
              </a:buClr>
              <a:buFont typeface="Arial" pitchFamily="34" charset="0"/>
              <a:buChar char="•"/>
            </a:pPr>
            <a:r>
              <a:rPr lang="en-US" sz="2400" dirty="0"/>
              <a:t>Where do we go from here?</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happens next?</a:t>
            </a:r>
          </a:p>
        </p:txBody>
      </p:sp>
      <p:sp>
        <p:nvSpPr>
          <p:cNvPr id="125955" name="Title 1"/>
          <p:cNvSpPr>
            <a:spLocks noGrp="1"/>
          </p:cNvSpPr>
          <p:nvPr>
            <p:ph type="title"/>
          </p:nvPr>
        </p:nvSpPr>
        <p:spPr>
          <a:xfrm>
            <a:off x="888357" y="533400"/>
            <a:ext cx="7874643" cy="11338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154</a:t>
            </a:fld>
            <a:endParaRPr lang="en-US"/>
          </a:p>
        </p:txBody>
      </p:sp>
    </p:spTree>
    <p:extLst>
      <p:ext uri="{BB962C8B-B14F-4D97-AF65-F5344CB8AC3E}">
        <p14:creationId xmlns:p14="http://schemas.microsoft.com/office/powerpoint/2010/main" val="8456983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914400" y="2057400"/>
            <a:ext cx="7315200" cy="3072636"/>
          </a:xfrm>
          <a:prstGeom prst="rect">
            <a:avLst/>
          </a:prstGeom>
          <a:noFill/>
          <a:ln w="9525">
            <a:noFill/>
            <a:miter lim="800000"/>
            <a:headEnd/>
            <a:tailEnd/>
          </a:ln>
        </p:spPr>
        <p:txBody>
          <a:bodyPr wrap="square">
            <a:spAutoFit/>
          </a:bodyPr>
          <a:lstStyle/>
          <a:p>
            <a:pPr>
              <a:spcBef>
                <a:spcPts val="1000"/>
              </a:spcBef>
              <a:spcAft>
                <a:spcPts val="0"/>
              </a:spcAft>
            </a:pPr>
            <a:r>
              <a:rPr lang="en-US" sz="2800" dirty="0">
                <a:solidFill>
                  <a:srgbClr val="FFC000"/>
                </a:solidFill>
              </a:rPr>
              <a:t>Offer a Menu of </a:t>
            </a:r>
            <a:r>
              <a:rPr lang="en-US" sz="2800" dirty="0" smtClean="0">
                <a:solidFill>
                  <a:srgbClr val="FFC000"/>
                </a:solidFill>
              </a:rPr>
              <a:t>Options</a:t>
            </a:r>
            <a:endParaRPr lang="en-US" sz="2800" dirty="0">
              <a:solidFill>
                <a:srgbClr val="FFC000"/>
              </a:solidFill>
            </a:endParaRPr>
          </a:p>
          <a:p>
            <a:pPr>
              <a:spcBef>
                <a:spcPts val="1000"/>
              </a:spcBef>
              <a:spcAft>
                <a:spcPts val="0"/>
              </a:spcAft>
              <a:buFont typeface="Arial" charset="0"/>
              <a:buChar char="•"/>
            </a:pPr>
            <a:r>
              <a:rPr lang="en-US" sz="2800" dirty="0"/>
              <a:t> </a:t>
            </a:r>
            <a:r>
              <a:rPr lang="en-US" sz="2400" dirty="0"/>
              <a:t>Manage drinking/use </a:t>
            </a:r>
            <a:r>
              <a:rPr lang="en-US" sz="2400" dirty="0" smtClean="0"/>
              <a:t>(</a:t>
            </a:r>
            <a:r>
              <a:rPr lang="en-US" sz="2400" dirty="0"/>
              <a:t>cut down to </a:t>
            </a:r>
            <a:r>
              <a:rPr lang="en-US" sz="2400" dirty="0" smtClean="0"/>
              <a:t>low-risk limits</a:t>
            </a:r>
            <a:r>
              <a:rPr lang="en-US" sz="2400" dirty="0"/>
              <a:t>)</a:t>
            </a:r>
          </a:p>
          <a:p>
            <a:pPr>
              <a:spcBef>
                <a:spcPts val="1000"/>
              </a:spcBef>
              <a:spcAft>
                <a:spcPts val="0"/>
              </a:spcAft>
              <a:buFont typeface="Arial" charset="0"/>
              <a:buChar char="•"/>
            </a:pPr>
            <a:r>
              <a:rPr lang="en-US" sz="2400" dirty="0"/>
              <a:t> Eliminate your drinking/drug use (quit)</a:t>
            </a:r>
          </a:p>
          <a:p>
            <a:pPr>
              <a:spcBef>
                <a:spcPts val="1000"/>
              </a:spcBef>
              <a:spcAft>
                <a:spcPts val="0"/>
              </a:spcAft>
              <a:buFont typeface="Arial" charset="0"/>
              <a:buChar char="•"/>
            </a:pPr>
            <a:r>
              <a:rPr lang="en-US" sz="2400" dirty="0"/>
              <a:t> Never drink and drive (reduce harm)</a:t>
            </a:r>
          </a:p>
          <a:p>
            <a:pPr>
              <a:spcBef>
                <a:spcPts val="1000"/>
              </a:spcBef>
              <a:spcAft>
                <a:spcPts val="0"/>
              </a:spcAft>
              <a:buFont typeface="Arial" charset="0"/>
              <a:buChar char="•"/>
            </a:pPr>
            <a:r>
              <a:rPr lang="en-US" sz="2400" dirty="0"/>
              <a:t> Utterly nothing (no change)</a:t>
            </a:r>
          </a:p>
          <a:p>
            <a:pPr>
              <a:spcBef>
                <a:spcPts val="1000"/>
              </a:spcBef>
              <a:spcAft>
                <a:spcPts val="0"/>
              </a:spcAft>
              <a:buFont typeface="Arial" charset="0"/>
              <a:buChar char="•"/>
            </a:pPr>
            <a:r>
              <a:rPr lang="en-US" sz="2400" dirty="0"/>
              <a:t> Seek help (refer to treatment)</a:t>
            </a:r>
          </a:p>
        </p:txBody>
      </p:sp>
      <p:sp>
        <p:nvSpPr>
          <p:cNvPr id="126979" name="Title 1"/>
          <p:cNvSpPr>
            <a:spLocks noGrp="1"/>
          </p:cNvSpPr>
          <p:nvPr>
            <p:ph type="title"/>
          </p:nvPr>
        </p:nvSpPr>
        <p:spPr>
          <a:xfrm>
            <a:off x="892215" y="304800"/>
            <a:ext cx="7772400" cy="13624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155</a:t>
            </a:fld>
            <a:endParaRPr lang="en-US"/>
          </a:p>
        </p:txBody>
      </p:sp>
    </p:spTree>
    <p:extLst>
      <p:ext uri="{BB962C8B-B14F-4D97-AF65-F5344CB8AC3E}">
        <p14:creationId xmlns:p14="http://schemas.microsoft.com/office/powerpoint/2010/main" val="418294073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ChangeArrowheads="1"/>
          </p:cNvSpPr>
          <p:nvPr/>
        </p:nvSpPr>
        <p:spPr bwMode="auto">
          <a:xfrm>
            <a:off x="870030" y="1905000"/>
            <a:ext cx="7435770" cy="3811300"/>
          </a:xfrm>
          <a:prstGeom prst="rect">
            <a:avLst/>
          </a:prstGeom>
          <a:noFill/>
          <a:ln w="9525">
            <a:noFill/>
            <a:miter lim="800000"/>
            <a:headEnd/>
            <a:tailEnd/>
          </a:ln>
        </p:spPr>
        <p:txBody>
          <a:bodyPr wrap="square">
            <a:spAutoFit/>
          </a:bodyPr>
          <a:lstStyle/>
          <a:p>
            <a:pPr>
              <a:spcBef>
                <a:spcPts val="1000"/>
              </a:spcBef>
              <a:spcAft>
                <a:spcPts val="0"/>
              </a:spcAft>
            </a:pPr>
            <a:r>
              <a:rPr lang="en-US" sz="2800" dirty="0">
                <a:solidFill>
                  <a:srgbClr val="FFC000"/>
                </a:solidFill>
              </a:rPr>
              <a:t>During MENUS </a:t>
            </a:r>
            <a:r>
              <a:rPr lang="en-US" sz="2800" dirty="0" smtClean="0">
                <a:solidFill>
                  <a:srgbClr val="FFC000"/>
                </a:solidFill>
              </a:rPr>
              <a:t>you </a:t>
            </a:r>
            <a:r>
              <a:rPr lang="en-US" sz="2800" dirty="0">
                <a:solidFill>
                  <a:srgbClr val="FFC000"/>
                </a:solidFill>
              </a:rPr>
              <a:t>can also explore previous strengths, </a:t>
            </a:r>
            <a:r>
              <a:rPr lang="en-US" sz="2800" dirty="0" smtClean="0">
                <a:solidFill>
                  <a:srgbClr val="FFC000"/>
                </a:solidFill>
              </a:rPr>
              <a:t>resources, </a:t>
            </a:r>
            <a:r>
              <a:rPr lang="en-US" sz="2800" dirty="0">
                <a:solidFill>
                  <a:srgbClr val="FFC000"/>
                </a:solidFill>
              </a:rPr>
              <a:t>and successes</a:t>
            </a:r>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Have </a:t>
            </a:r>
            <a:r>
              <a:rPr lang="en-US" sz="2400" dirty="0"/>
              <a:t>you stopped drinking/using drugs before</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What </a:t>
            </a:r>
            <a:r>
              <a:rPr lang="en-US" sz="2400" dirty="0"/>
              <a:t>personal strengths allowed you to do it</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Who </a:t>
            </a:r>
            <a:r>
              <a:rPr lang="en-US" sz="2400" dirty="0"/>
              <a:t>helped you and what did you do</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Have </a:t>
            </a:r>
            <a:r>
              <a:rPr lang="en-US" sz="2400" dirty="0"/>
              <a:t>you made other kinds of changes successfully in the past</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How </a:t>
            </a:r>
            <a:r>
              <a:rPr lang="en-US" sz="2400" dirty="0"/>
              <a:t>did you accomplish these things</a:t>
            </a:r>
            <a:r>
              <a:rPr lang="en-US" sz="2400" dirty="0" smtClean="0"/>
              <a:t>?</a:t>
            </a:r>
            <a:endParaRPr lang="en-US" sz="2400" dirty="0"/>
          </a:p>
        </p:txBody>
      </p:sp>
      <p:sp>
        <p:nvSpPr>
          <p:cNvPr id="128003" name="Title 1"/>
          <p:cNvSpPr>
            <a:spLocks noGrp="1"/>
          </p:cNvSpPr>
          <p:nvPr>
            <p:ph type="title"/>
          </p:nvPr>
        </p:nvSpPr>
        <p:spPr>
          <a:xfrm>
            <a:off x="938996" y="304800"/>
            <a:ext cx="7772400" cy="13624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156</a:t>
            </a:fld>
            <a:endParaRPr lang="en-US"/>
          </a:p>
        </p:txBody>
      </p:sp>
    </p:spTree>
    <p:extLst>
      <p:ext uri="{BB962C8B-B14F-4D97-AF65-F5344CB8AC3E}">
        <p14:creationId xmlns:p14="http://schemas.microsoft.com/office/powerpoint/2010/main" val="227886136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914400" y="304800"/>
            <a:ext cx="7772400" cy="1362456"/>
          </a:xfrm>
        </p:spPr>
        <p:txBody>
          <a:bodyPr/>
          <a:lstStyle/>
          <a:p>
            <a:pPr algn="ctr" eaLnBrk="1" hangingPunct="1"/>
            <a:r>
              <a:rPr lang="en-US" sz="4400" b="1" dirty="0" smtClean="0">
                <a:solidFill>
                  <a:schemeClr val="tx2"/>
                </a:solidFill>
              </a:rPr>
              <a:t>The </a:t>
            </a:r>
            <a:r>
              <a:rPr lang="en-US" sz="4400" dirty="0" smtClean="0">
                <a:solidFill>
                  <a:schemeClr val="tx2"/>
                </a:solidFill>
              </a:rPr>
              <a:t>3</a:t>
            </a:r>
            <a:r>
              <a:rPr lang="en-US" sz="4400" baseline="30000" dirty="0" smtClean="0">
                <a:solidFill>
                  <a:schemeClr val="tx2"/>
                </a:solidFill>
              </a:rPr>
              <a:t>rd</a:t>
            </a:r>
            <a:r>
              <a:rPr lang="en-US" sz="4400" dirty="0" smtClean="0">
                <a:solidFill>
                  <a:schemeClr val="tx2"/>
                </a:solidFill>
              </a:rPr>
              <a:t> </a:t>
            </a:r>
            <a:r>
              <a:rPr lang="en-US" sz="4400" b="1" dirty="0" smtClean="0">
                <a:solidFill>
                  <a:schemeClr val="tx2"/>
                </a:solidFill>
              </a:rPr>
              <a:t>Task:  Options for Change</a:t>
            </a:r>
          </a:p>
        </p:txBody>
      </p:sp>
      <p:sp>
        <p:nvSpPr>
          <p:cNvPr id="3" name="Content Placeholder 2"/>
          <p:cNvSpPr>
            <a:spLocks noGrp="1"/>
          </p:cNvSpPr>
          <p:nvPr>
            <p:ph type="body" idx="1"/>
          </p:nvPr>
        </p:nvSpPr>
        <p:spPr>
          <a:xfrm>
            <a:off x="877824" y="1828800"/>
            <a:ext cx="7961376" cy="4191000"/>
          </a:xfrm>
        </p:spPr>
        <p:txBody>
          <a:bodyPr>
            <a:noAutofit/>
          </a:bodyPr>
          <a:lstStyle/>
          <a:p>
            <a:pPr marL="0" indent="0" eaLnBrk="1" hangingPunct="1">
              <a:spcBef>
                <a:spcPts val="1000"/>
              </a:spcBef>
              <a:buFont typeface="Wingdings" pitchFamily="2" charset="2"/>
              <a:buNone/>
              <a:defRPr/>
            </a:pPr>
            <a:r>
              <a:rPr lang="en-US" sz="2800" b="1" dirty="0" smtClean="0">
                <a:solidFill>
                  <a:srgbClr val="FFC000"/>
                </a:solidFill>
              </a:rPr>
              <a:t>Giving Advice Without Telling Someone What to Do</a:t>
            </a:r>
          </a:p>
          <a:p>
            <a:pPr marL="457200" indent="-457200">
              <a:spcBef>
                <a:spcPts val="1000"/>
              </a:spcBef>
              <a:buFont typeface="Arial" pitchFamily="34" charset="0"/>
              <a:buChar char="•"/>
              <a:defRPr/>
            </a:pPr>
            <a:r>
              <a:rPr lang="en-US" sz="2800" dirty="0" smtClean="0"/>
              <a:t>Provide Clear Information (</a:t>
            </a:r>
            <a:r>
              <a:rPr lang="en-US" sz="2800" dirty="0"/>
              <a:t>Advise </a:t>
            </a:r>
            <a:r>
              <a:rPr lang="en-US" sz="2800" dirty="0" smtClean="0"/>
              <a:t>or Feedback </a:t>
            </a:r>
            <a:r>
              <a:rPr lang="en-US" sz="2800" dirty="0"/>
              <a:t>)</a:t>
            </a:r>
            <a:endParaRPr lang="en-US" sz="2800" dirty="0" smtClean="0"/>
          </a:p>
          <a:p>
            <a:pPr marL="850392" lvl="1" indent="-457200" eaLnBrk="1" hangingPunct="1">
              <a:spcBef>
                <a:spcPts val="1000"/>
              </a:spcBef>
              <a:buClr>
                <a:schemeClr val="tx1"/>
              </a:buClr>
              <a:buFont typeface="Arial" pitchFamily="34" charset="0"/>
              <a:buChar char="•"/>
              <a:defRPr/>
            </a:pPr>
            <a:r>
              <a:rPr lang="en-US" sz="2400" dirty="0" smtClean="0"/>
              <a:t>What happens to some people is that…</a:t>
            </a:r>
          </a:p>
          <a:p>
            <a:pPr marL="850392" lvl="1" indent="-457200" eaLnBrk="1" hangingPunct="1">
              <a:spcBef>
                <a:spcPts val="1000"/>
              </a:spcBef>
              <a:buClr>
                <a:schemeClr val="tx1"/>
              </a:buClr>
              <a:buFont typeface="Arial" pitchFamily="34" charset="0"/>
              <a:buChar char="•"/>
              <a:defRPr/>
            </a:pPr>
            <a:r>
              <a:rPr lang="en-US" sz="2400" dirty="0" smtClean="0"/>
              <a:t>My recommendation would be that…</a:t>
            </a:r>
          </a:p>
          <a:p>
            <a:pPr marL="457200" indent="-457200" eaLnBrk="1" hangingPunct="1">
              <a:spcBef>
                <a:spcPts val="1000"/>
              </a:spcBef>
              <a:buFont typeface="Arial" pitchFamily="34" charset="0"/>
              <a:buChar char="•"/>
              <a:defRPr/>
            </a:pPr>
            <a:r>
              <a:rPr lang="en-US" sz="2800" dirty="0" smtClean="0"/>
              <a:t>Elicit their reaction</a:t>
            </a:r>
          </a:p>
          <a:p>
            <a:pPr marL="850392" lvl="1" indent="-457200" eaLnBrk="1" hangingPunct="1">
              <a:spcBef>
                <a:spcPts val="1000"/>
              </a:spcBef>
              <a:buClr>
                <a:schemeClr val="tx1"/>
              </a:buClr>
              <a:buFont typeface="Arial" pitchFamily="34" charset="0"/>
              <a:buChar char="•"/>
              <a:defRPr/>
            </a:pPr>
            <a:r>
              <a:rPr lang="en-US" sz="2400" dirty="0" smtClean="0"/>
              <a:t>What do you think?</a:t>
            </a:r>
          </a:p>
          <a:p>
            <a:pPr marL="850392" lvl="1" indent="-457200" eaLnBrk="1" hangingPunct="1">
              <a:spcBef>
                <a:spcPts val="1000"/>
              </a:spcBef>
              <a:buClr>
                <a:schemeClr val="tx1"/>
              </a:buClr>
              <a:buFont typeface="Arial" pitchFamily="34" charset="0"/>
              <a:buChar char="•"/>
              <a:defRPr/>
            </a:pPr>
            <a:r>
              <a:rPr lang="en-US" sz="2400" dirty="0" smtClean="0"/>
              <a:t>What are your thoughts?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157</a:t>
            </a:fld>
            <a:endParaRPr lang="en-US"/>
          </a:p>
        </p:txBody>
      </p:sp>
    </p:spTree>
    <p:extLst>
      <p:ext uri="{BB962C8B-B14F-4D97-AF65-F5344CB8AC3E}">
        <p14:creationId xmlns:p14="http://schemas.microsoft.com/office/powerpoint/2010/main" val="36050074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838200" y="304800"/>
            <a:ext cx="7848600" cy="13624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129027" name="Content Placeholder 2"/>
          <p:cNvSpPr>
            <a:spLocks noGrp="1"/>
          </p:cNvSpPr>
          <p:nvPr>
            <p:ph type="body" idx="1"/>
          </p:nvPr>
        </p:nvSpPr>
        <p:spPr>
          <a:xfrm>
            <a:off x="0" y="2133600"/>
            <a:ext cx="9144000" cy="609600"/>
          </a:xfrm>
        </p:spPr>
        <p:txBody>
          <a:bodyPr>
            <a:normAutofit/>
          </a:bodyPr>
          <a:lstStyle/>
          <a:p>
            <a:pPr algn="ctr" eaLnBrk="1" hangingPunct="1">
              <a:buFont typeface="Wingdings" pitchFamily="2" charset="2"/>
              <a:buNone/>
            </a:pPr>
            <a:r>
              <a:rPr lang="en-US" sz="2800" b="1" dirty="0" smtClean="0">
                <a:solidFill>
                  <a:srgbClr val="FFC000"/>
                </a:solidFill>
              </a:rPr>
              <a:t>The Advice Sandwich</a:t>
            </a:r>
          </a:p>
          <a:p>
            <a:pPr eaLnBrk="1" hangingPunct="1">
              <a:buFont typeface="Wingdings" pitchFamily="2" charset="2"/>
              <a:buNone/>
            </a:pPr>
            <a:endParaRPr lang="en-US" sz="2800" b="1" dirty="0" smtClean="0"/>
          </a:p>
        </p:txBody>
      </p:sp>
      <p:sp>
        <p:nvSpPr>
          <p:cNvPr id="6" name="Content Placeholder 2"/>
          <p:cNvSpPr txBox="1">
            <a:spLocks/>
          </p:cNvSpPr>
          <p:nvPr/>
        </p:nvSpPr>
        <p:spPr bwMode="auto">
          <a:xfrm>
            <a:off x="4572000" y="2971800"/>
            <a:ext cx="38100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Wingdings" pitchFamily="2" charset="2"/>
              <a:buNone/>
              <a:defRPr/>
            </a:pPr>
            <a:r>
              <a:rPr lang="en-US" sz="2800" kern="0" dirty="0">
                <a:latin typeface="+mn-lt"/>
              </a:rPr>
              <a:t>Ask </a:t>
            </a:r>
            <a:r>
              <a:rPr lang="en-US" sz="2800" kern="0" dirty="0" smtClean="0">
                <a:latin typeface="+mn-lt"/>
              </a:rPr>
              <a:t>Permission</a:t>
            </a:r>
            <a:endParaRPr lang="en-US" sz="2800" kern="0" dirty="0">
              <a:latin typeface="+mn-lt"/>
            </a:endParaRPr>
          </a:p>
          <a:p>
            <a:pPr algn="ctr" eaLnBrk="1" hangingPunct="1">
              <a:spcBef>
                <a:spcPct val="20000"/>
              </a:spcBef>
              <a:buClr>
                <a:schemeClr val="hlink"/>
              </a:buClr>
              <a:buSzPct val="80000"/>
              <a:buFont typeface="Wingdings" pitchFamily="2" charset="2"/>
              <a:buNone/>
              <a:defRPr/>
            </a:pPr>
            <a:endParaRPr lang="en-US" sz="2800" kern="0" dirty="0">
              <a:latin typeface="+mn-lt"/>
            </a:endParaRPr>
          </a:p>
          <a:p>
            <a:pPr algn="ctr" eaLnBrk="1" hangingPunct="1">
              <a:spcBef>
                <a:spcPct val="20000"/>
              </a:spcBef>
              <a:buClr>
                <a:schemeClr val="hlink"/>
              </a:buClr>
              <a:buSzPct val="80000"/>
              <a:buFont typeface="Wingdings" pitchFamily="2" charset="2"/>
              <a:buNone/>
              <a:defRPr/>
            </a:pPr>
            <a:r>
              <a:rPr lang="en-US" sz="2800" kern="0" dirty="0">
                <a:latin typeface="+mn-lt"/>
              </a:rPr>
              <a:t>Give Advice</a:t>
            </a:r>
          </a:p>
          <a:p>
            <a:pPr algn="ctr" eaLnBrk="1" hangingPunct="1">
              <a:spcBef>
                <a:spcPct val="20000"/>
              </a:spcBef>
              <a:buClr>
                <a:schemeClr val="hlink"/>
              </a:buClr>
              <a:buSzPct val="80000"/>
              <a:buFont typeface="Wingdings" pitchFamily="2" charset="2"/>
              <a:buNone/>
              <a:defRPr/>
            </a:pPr>
            <a:endParaRPr lang="en-US" sz="2800" kern="0" dirty="0">
              <a:latin typeface="+mn-lt"/>
            </a:endParaRPr>
          </a:p>
          <a:p>
            <a:pPr algn="ctr" eaLnBrk="1" hangingPunct="1">
              <a:spcBef>
                <a:spcPct val="20000"/>
              </a:spcBef>
              <a:buClr>
                <a:schemeClr val="hlink"/>
              </a:buClr>
              <a:buSzPct val="80000"/>
              <a:buFont typeface="Wingdings" pitchFamily="2" charset="2"/>
              <a:buNone/>
              <a:defRPr/>
            </a:pPr>
            <a:r>
              <a:rPr lang="en-US" sz="2800" kern="0" dirty="0">
                <a:latin typeface="+mn-lt"/>
              </a:rPr>
              <a:t>Ask for Response</a:t>
            </a:r>
          </a:p>
          <a:p>
            <a:pPr marL="342900" indent="-342900" algn="ctr" eaLnBrk="1" hangingPunct="1">
              <a:spcBef>
                <a:spcPct val="20000"/>
              </a:spcBef>
              <a:buClr>
                <a:schemeClr val="hlink"/>
              </a:buClr>
              <a:buSzPct val="80000"/>
              <a:buFont typeface="Wingdings" pitchFamily="2" charset="2"/>
              <a:buNone/>
              <a:defRPr/>
            </a:pPr>
            <a:endParaRPr lang="en-US" sz="2800" b="1" i="1" kern="0" dirty="0">
              <a:latin typeface="+mn-lt"/>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66" b="100000" l="30769" r="91026"/>
                    </a14:imgEffect>
                  </a14:imgLayer>
                </a14:imgProps>
              </a:ext>
              <a:ext uri="{28A0092B-C50C-407E-A947-70E740481C1C}">
                <a14:useLocalDpi xmlns:a14="http://schemas.microsoft.com/office/drawing/2010/main" val="0"/>
              </a:ext>
            </a:extLst>
          </a:blip>
          <a:srcRect l="30454" r="8066" b="2595"/>
          <a:stretch/>
        </p:blipFill>
        <p:spPr>
          <a:xfrm>
            <a:off x="990600" y="3209223"/>
            <a:ext cx="3035968" cy="3191577"/>
          </a:xfrm>
          <a:prstGeom prst="rect">
            <a:avLst/>
          </a:prstGeom>
        </p:spPr>
      </p:pic>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158</a:t>
            </a:fld>
            <a:endParaRPr lang="en-US"/>
          </a:p>
        </p:txBody>
      </p:sp>
    </p:spTree>
    <p:extLst>
      <p:ext uri="{BB962C8B-B14F-4D97-AF65-F5344CB8AC3E}">
        <p14:creationId xmlns:p14="http://schemas.microsoft.com/office/powerpoint/2010/main" val="342179469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914400" y="304800"/>
            <a:ext cx="7772400" cy="13624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3" name="Content Placeholder 2"/>
          <p:cNvSpPr>
            <a:spLocks noGrp="1"/>
          </p:cNvSpPr>
          <p:nvPr>
            <p:ph type="body" idx="1"/>
          </p:nvPr>
        </p:nvSpPr>
        <p:spPr>
          <a:xfrm>
            <a:off x="888357" y="1981200"/>
            <a:ext cx="7341243" cy="990600"/>
          </a:xfrm>
        </p:spPr>
        <p:txBody>
          <a:bodyPr>
            <a:normAutofit/>
          </a:bodyPr>
          <a:lstStyle/>
          <a:p>
            <a:pPr marL="0" indent="0" eaLnBrk="1" hangingPunct="1">
              <a:spcBef>
                <a:spcPts val="1000"/>
              </a:spcBef>
              <a:buFont typeface="Wingdings" pitchFamily="2" charset="2"/>
              <a:buNone/>
              <a:defRPr/>
            </a:pPr>
            <a:r>
              <a:rPr lang="en-US" sz="2800" b="1" dirty="0" smtClean="0">
                <a:solidFill>
                  <a:srgbClr val="FFC000"/>
                </a:solidFill>
              </a:rPr>
              <a:t>Closing the Conversation (“SEW”)</a:t>
            </a:r>
          </a:p>
        </p:txBody>
      </p:sp>
      <p:sp>
        <p:nvSpPr>
          <p:cNvPr id="5" name="Content Placeholder 2"/>
          <p:cNvSpPr txBox="1">
            <a:spLocks/>
          </p:cNvSpPr>
          <p:nvPr/>
        </p:nvSpPr>
        <p:spPr bwMode="auto">
          <a:xfrm>
            <a:off x="885464" y="2743200"/>
            <a:ext cx="7315200" cy="2133600"/>
          </a:xfrm>
          <a:prstGeom prst="rect">
            <a:avLst/>
          </a:prstGeom>
          <a:noFill/>
          <a:ln w="9525">
            <a:noFill/>
            <a:miter lim="800000"/>
            <a:headEnd/>
            <a:tailEnd/>
          </a:ln>
          <a:effectLst/>
        </p:spPr>
        <p:txBody>
          <a:bodyPr/>
          <a:lstStyle/>
          <a:p>
            <a:pPr marL="457200" indent="-457200" eaLnBrk="1" hangingPunct="1">
              <a:spcBef>
                <a:spcPts val="1000"/>
              </a:spcBef>
              <a:buClr>
                <a:schemeClr val="bg2">
                  <a:lumMod val="60000"/>
                  <a:lumOff val="40000"/>
                </a:schemeClr>
              </a:buClr>
              <a:buSzPct val="80000"/>
              <a:buFont typeface="Arial" pitchFamily="34" charset="0"/>
              <a:buChar char="•"/>
              <a:defRPr/>
            </a:pPr>
            <a:r>
              <a:rPr lang="en-US" sz="3200" b="1" u="sng" kern="0" dirty="0">
                <a:latin typeface="+mn-lt"/>
              </a:rPr>
              <a:t>S</a:t>
            </a:r>
            <a:r>
              <a:rPr lang="en-US" sz="2800" kern="0" dirty="0">
                <a:latin typeface="+mn-lt"/>
              </a:rPr>
              <a:t>ummarize patients views (especially the pro)</a:t>
            </a:r>
          </a:p>
          <a:p>
            <a:pPr marL="457200" indent="-457200" eaLnBrk="1" hangingPunct="1">
              <a:spcBef>
                <a:spcPts val="1000"/>
              </a:spcBef>
              <a:buClr>
                <a:schemeClr val="bg2">
                  <a:lumMod val="60000"/>
                  <a:lumOff val="40000"/>
                </a:schemeClr>
              </a:buClr>
              <a:buSzPct val="80000"/>
              <a:buFont typeface="Arial" pitchFamily="34" charset="0"/>
              <a:buChar char="•"/>
              <a:defRPr/>
            </a:pPr>
            <a:r>
              <a:rPr lang="en-US" sz="3200" b="1" u="sng" kern="0" dirty="0">
                <a:latin typeface="+mn-lt"/>
              </a:rPr>
              <a:t>E</a:t>
            </a:r>
            <a:r>
              <a:rPr lang="en-US" sz="2800" kern="0" dirty="0">
                <a:latin typeface="+mn-lt"/>
              </a:rPr>
              <a:t>ncourage them to share their views</a:t>
            </a:r>
          </a:p>
          <a:p>
            <a:pPr marL="457200" indent="-457200" eaLnBrk="1" hangingPunct="1">
              <a:spcBef>
                <a:spcPts val="1000"/>
              </a:spcBef>
              <a:buClr>
                <a:schemeClr val="bg2">
                  <a:lumMod val="60000"/>
                  <a:lumOff val="40000"/>
                </a:schemeClr>
              </a:buClr>
              <a:buSzPct val="80000"/>
              <a:buFont typeface="Arial" pitchFamily="34" charset="0"/>
              <a:buChar char="•"/>
              <a:defRPr/>
            </a:pPr>
            <a:r>
              <a:rPr lang="en-US" sz="3200" b="1" u="sng" kern="0" dirty="0">
                <a:latin typeface="+mn-lt"/>
              </a:rPr>
              <a:t>W</a:t>
            </a:r>
            <a:r>
              <a:rPr lang="en-US" sz="2800" kern="0" dirty="0">
                <a:latin typeface="+mn-lt"/>
              </a:rPr>
              <a:t>hat agreement was reached (repeat it)</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159</a:t>
            </a:fld>
            <a:endParaRPr lang="en-US"/>
          </a:p>
        </p:txBody>
      </p:sp>
    </p:spTree>
    <p:extLst>
      <p:ext uri="{BB962C8B-B14F-4D97-AF65-F5344CB8AC3E}">
        <p14:creationId xmlns:p14="http://schemas.microsoft.com/office/powerpoint/2010/main" val="25872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618744"/>
            <a:ext cx="7315200" cy="1362456"/>
          </a:xfrm>
        </p:spPr>
        <p:txBody>
          <a:bodyPr/>
          <a:lstStyle/>
          <a:p>
            <a:pPr algn="ctr" eaLnBrk="1" hangingPunct="1"/>
            <a:r>
              <a:rPr lang="en-US" sz="4400" b="1" dirty="0" smtClean="0">
                <a:solidFill>
                  <a:schemeClr val="tx2"/>
                </a:solidFill>
              </a:rPr>
              <a:t>Top 10 Risk Factors for Disease Globally</a:t>
            </a:r>
            <a:endParaRPr lang="bg-BG" sz="4400" b="1" dirty="0" smtClean="0">
              <a:solidFill>
                <a:schemeClr val="tx2"/>
              </a:solidFill>
            </a:endParaRPr>
          </a:p>
        </p:txBody>
      </p:sp>
      <p:sp>
        <p:nvSpPr>
          <p:cNvPr id="133124" name="Rectangle 3"/>
          <p:cNvSpPr>
            <a:spLocks noGrp="1" noChangeArrowheads="1"/>
          </p:cNvSpPr>
          <p:nvPr>
            <p:ph type="body" idx="1"/>
          </p:nvPr>
        </p:nvSpPr>
        <p:spPr>
          <a:xfrm>
            <a:off x="496824" y="1600200"/>
            <a:ext cx="7504176" cy="4419600"/>
          </a:xfrm>
        </p:spPr>
        <p:txBody>
          <a:bodyPr>
            <a:noAutofit/>
          </a:bodyPr>
          <a:lstStyle/>
          <a:p>
            <a:pPr marL="514350" indent="-514350" eaLnBrk="1" hangingPunct="1">
              <a:spcBef>
                <a:spcPts val="1000"/>
              </a:spcBef>
              <a:buFont typeface="+mj-lt"/>
              <a:buAutoNum type="arabicPeriod"/>
            </a:pPr>
            <a:r>
              <a:rPr lang="en-US" sz="2600" dirty="0" smtClean="0"/>
              <a:t>Underweight</a:t>
            </a:r>
          </a:p>
          <a:p>
            <a:pPr marL="514350" indent="-514350" eaLnBrk="1" hangingPunct="1">
              <a:spcBef>
                <a:spcPts val="1000"/>
              </a:spcBef>
              <a:buFont typeface="+mj-lt"/>
              <a:buAutoNum type="arabicPeriod"/>
            </a:pPr>
            <a:r>
              <a:rPr lang="en-US" sz="2600" dirty="0" smtClean="0"/>
              <a:t>Unsafe sex</a:t>
            </a:r>
          </a:p>
          <a:p>
            <a:pPr marL="514350" indent="-514350" eaLnBrk="1" hangingPunct="1">
              <a:spcBef>
                <a:spcPts val="1000"/>
              </a:spcBef>
              <a:buFont typeface="+mj-lt"/>
              <a:buAutoNum type="arabicPeriod"/>
            </a:pPr>
            <a:r>
              <a:rPr lang="en-US" sz="2600" dirty="0" smtClean="0"/>
              <a:t>High blood pressure</a:t>
            </a:r>
          </a:p>
          <a:p>
            <a:pPr marL="514350" indent="-514350" eaLnBrk="1" hangingPunct="1">
              <a:spcBef>
                <a:spcPts val="1000"/>
              </a:spcBef>
              <a:buFont typeface="+mj-lt"/>
              <a:buAutoNum type="arabicPeriod"/>
            </a:pPr>
            <a:r>
              <a:rPr lang="en-US" sz="2600" dirty="0" smtClean="0">
                <a:solidFill>
                  <a:srgbClr val="FFC000"/>
                </a:solidFill>
              </a:rPr>
              <a:t>Tobacco consumption</a:t>
            </a:r>
          </a:p>
          <a:p>
            <a:pPr marL="514350" indent="-514350" eaLnBrk="1" hangingPunct="1">
              <a:spcBef>
                <a:spcPts val="1000"/>
              </a:spcBef>
              <a:buFont typeface="+mj-lt"/>
              <a:buAutoNum type="arabicPeriod"/>
            </a:pPr>
            <a:r>
              <a:rPr lang="en-US" sz="2600" dirty="0" smtClean="0">
                <a:solidFill>
                  <a:srgbClr val="FFC000"/>
                </a:solidFill>
              </a:rPr>
              <a:t>Alcohol consumption</a:t>
            </a:r>
          </a:p>
          <a:p>
            <a:pPr marL="514350" indent="-514350" eaLnBrk="1" hangingPunct="1">
              <a:spcBef>
                <a:spcPts val="1000"/>
              </a:spcBef>
              <a:buFont typeface="+mj-lt"/>
              <a:buAutoNum type="arabicPeriod"/>
            </a:pPr>
            <a:r>
              <a:rPr lang="en-US" sz="2600" dirty="0" smtClean="0"/>
              <a:t>Unsafe water, sanitation, and hygiene</a:t>
            </a:r>
          </a:p>
          <a:p>
            <a:pPr marL="514350" indent="-514350" eaLnBrk="1" hangingPunct="1">
              <a:spcBef>
                <a:spcPts val="1000"/>
              </a:spcBef>
              <a:buFont typeface="+mj-lt"/>
              <a:buAutoNum type="arabicPeriod"/>
            </a:pPr>
            <a:r>
              <a:rPr lang="en-US" sz="2600" dirty="0" smtClean="0"/>
              <a:t>Iron deficiency</a:t>
            </a:r>
          </a:p>
          <a:p>
            <a:pPr marL="514350" indent="-514350" eaLnBrk="1" hangingPunct="1">
              <a:spcBef>
                <a:spcPts val="1000"/>
              </a:spcBef>
              <a:buFont typeface="+mj-lt"/>
              <a:buAutoNum type="arabicPeriod"/>
            </a:pPr>
            <a:r>
              <a:rPr lang="en-US" sz="2600" dirty="0" smtClean="0"/>
              <a:t>Indoor smoke from solid fuels</a:t>
            </a:r>
          </a:p>
          <a:p>
            <a:pPr marL="514350" indent="-514350" eaLnBrk="1" hangingPunct="1">
              <a:spcBef>
                <a:spcPts val="1000"/>
              </a:spcBef>
              <a:buFont typeface="+mj-lt"/>
              <a:buAutoNum type="arabicPeriod"/>
            </a:pPr>
            <a:r>
              <a:rPr lang="en-US" sz="2600" dirty="0" smtClean="0"/>
              <a:t>High cholesterol</a:t>
            </a:r>
          </a:p>
          <a:p>
            <a:pPr marL="514350" indent="-514350" eaLnBrk="1" hangingPunct="1">
              <a:spcBef>
                <a:spcPts val="1000"/>
              </a:spcBef>
              <a:buFont typeface="+mj-lt"/>
              <a:buAutoNum type="arabicPeriod"/>
            </a:pPr>
            <a:r>
              <a:rPr lang="en-US" sz="2600" dirty="0" smtClean="0"/>
              <a:t>Obesity</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16</a:t>
            </a:fld>
            <a:endParaRPr lang="en-US">
              <a:solidFill>
                <a:srgbClr val="DBF5F9">
                  <a:shade val="90000"/>
                </a:srgbClr>
              </a:solidFill>
            </a:endParaRPr>
          </a:p>
        </p:txBody>
      </p:sp>
      <p:pic>
        <p:nvPicPr>
          <p:cNvPr id="4098" name="Picture 2" descr="C:\Users\bfinnerty\AppData\Local\Microsoft\Windows\Temporary Internet Files\Content.IE5\0YR237V3\MC9004325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1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4">
                                            <p:txEl>
                                              <p:pRg st="2" end="2"/>
                                            </p:txEl>
                                          </p:spTgt>
                                        </p:tgtEl>
                                        <p:attrNameLst>
                                          <p:attrName>style.visibility</p:attrName>
                                        </p:attrNameLst>
                                      </p:cBhvr>
                                      <p:to>
                                        <p:strVal val="visible"/>
                                      </p:to>
                                    </p:set>
                                    <p:animEffect transition="in" filter="wipe(left)">
                                      <p:cBhvr>
                                        <p:cTn id="17" dur="500"/>
                                        <p:tgtEl>
                                          <p:spTgt spid="133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24">
                                            <p:txEl>
                                              <p:pRg st="3" end="3"/>
                                            </p:txEl>
                                          </p:spTgt>
                                        </p:tgtEl>
                                        <p:attrNameLst>
                                          <p:attrName>style.visibility</p:attrName>
                                        </p:attrNameLst>
                                      </p:cBhvr>
                                      <p:to>
                                        <p:strVal val="visible"/>
                                      </p:to>
                                    </p:set>
                                    <p:animEffect transition="in" filter="wipe(left)">
                                      <p:cBhvr>
                                        <p:cTn id="22" dur="500"/>
                                        <p:tgtEl>
                                          <p:spTgt spid="133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24">
                                            <p:txEl>
                                              <p:pRg st="4" end="4"/>
                                            </p:txEl>
                                          </p:spTgt>
                                        </p:tgtEl>
                                        <p:attrNameLst>
                                          <p:attrName>style.visibility</p:attrName>
                                        </p:attrNameLst>
                                      </p:cBhvr>
                                      <p:to>
                                        <p:strVal val="visible"/>
                                      </p:to>
                                    </p:set>
                                    <p:animEffect transition="in" filter="wipe(left)">
                                      <p:cBhvr>
                                        <p:cTn id="27" dur="500"/>
                                        <p:tgtEl>
                                          <p:spTgt spid="133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3124">
                                            <p:txEl>
                                              <p:pRg st="5" end="5"/>
                                            </p:txEl>
                                          </p:spTgt>
                                        </p:tgtEl>
                                        <p:attrNameLst>
                                          <p:attrName>style.visibility</p:attrName>
                                        </p:attrNameLst>
                                      </p:cBhvr>
                                      <p:to>
                                        <p:strVal val="visible"/>
                                      </p:to>
                                    </p:set>
                                    <p:animEffect transition="in" filter="wipe(left)">
                                      <p:cBhvr>
                                        <p:cTn id="32" dur="500"/>
                                        <p:tgtEl>
                                          <p:spTgt spid="1331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24">
                                            <p:txEl>
                                              <p:pRg st="6" end="6"/>
                                            </p:txEl>
                                          </p:spTgt>
                                        </p:tgtEl>
                                        <p:attrNameLst>
                                          <p:attrName>style.visibility</p:attrName>
                                        </p:attrNameLst>
                                      </p:cBhvr>
                                      <p:to>
                                        <p:strVal val="visible"/>
                                      </p:to>
                                    </p:set>
                                    <p:animEffect transition="in" filter="wipe(left)">
                                      <p:cBhvr>
                                        <p:cTn id="37" dur="500"/>
                                        <p:tgtEl>
                                          <p:spTgt spid="1331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24">
                                            <p:txEl>
                                              <p:pRg st="7" end="7"/>
                                            </p:txEl>
                                          </p:spTgt>
                                        </p:tgtEl>
                                        <p:attrNameLst>
                                          <p:attrName>style.visibility</p:attrName>
                                        </p:attrNameLst>
                                      </p:cBhvr>
                                      <p:to>
                                        <p:strVal val="visible"/>
                                      </p:to>
                                    </p:set>
                                    <p:animEffect transition="in" filter="wipe(left)">
                                      <p:cBhvr>
                                        <p:cTn id="42" dur="500"/>
                                        <p:tgtEl>
                                          <p:spTgt spid="1331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3124">
                                            <p:txEl>
                                              <p:pRg st="8" end="8"/>
                                            </p:txEl>
                                          </p:spTgt>
                                        </p:tgtEl>
                                        <p:attrNameLst>
                                          <p:attrName>style.visibility</p:attrName>
                                        </p:attrNameLst>
                                      </p:cBhvr>
                                      <p:to>
                                        <p:strVal val="visible"/>
                                      </p:to>
                                    </p:set>
                                    <p:animEffect transition="in" filter="wipe(left)">
                                      <p:cBhvr>
                                        <p:cTn id="47" dur="500"/>
                                        <p:tgtEl>
                                          <p:spTgt spid="1331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3124">
                                            <p:txEl>
                                              <p:pRg st="9" end="9"/>
                                            </p:txEl>
                                          </p:spTgt>
                                        </p:tgtEl>
                                        <p:attrNameLst>
                                          <p:attrName>style.visibility</p:attrName>
                                        </p:attrNameLst>
                                      </p:cBhvr>
                                      <p:to>
                                        <p:strVal val="visible"/>
                                      </p:to>
                                    </p:set>
                                    <p:animEffect transition="in" filter="wipe(left)">
                                      <p:cBhvr>
                                        <p:cTn id="52" dur="500"/>
                                        <p:tgtEl>
                                          <p:spTgt spid="13312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3436" y="871960"/>
            <a:ext cx="7315200" cy="914400"/>
          </a:xfrm>
          <a:prstGeom prst="rect">
            <a:avLst/>
          </a:prstGeom>
          <a:noFill/>
          <a:ln w="9525">
            <a:noFill/>
            <a:miter lim="800000"/>
            <a:headEnd/>
            <a:tailEnd/>
          </a:ln>
          <a:effectLst/>
        </p:spPr>
        <p:txBody>
          <a:bodyPr anchor="ctr"/>
          <a:lstStyle/>
          <a:p>
            <a:pPr eaLnBrk="1" hangingPunct="1">
              <a:defRPr/>
            </a:pP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Activity: Role Play  </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19811" name="Content Placeholder 2"/>
          <p:cNvSpPr>
            <a:spLocks noGrp="1"/>
          </p:cNvSpPr>
          <p:nvPr>
            <p:ph type="body" idx="1"/>
          </p:nvPr>
        </p:nvSpPr>
        <p:spPr>
          <a:xfrm>
            <a:off x="914401" y="1981200"/>
            <a:ext cx="7315200" cy="3315136"/>
          </a:xfrm>
        </p:spPr>
        <p:txBody>
          <a:bodyPr>
            <a:normAutofit/>
          </a:bodyPr>
          <a:lstStyle/>
          <a:p>
            <a:pPr eaLnBrk="1" hangingPunct="1">
              <a:spcBef>
                <a:spcPts val="1000"/>
              </a:spcBef>
              <a:buFont typeface="Wingdings" pitchFamily="2" charset="2"/>
              <a:buNone/>
              <a:defRPr/>
            </a:pPr>
            <a:r>
              <a:rPr lang="en-US" sz="2800" dirty="0" smtClean="0"/>
              <a:t>Let’s practice </a:t>
            </a:r>
            <a:r>
              <a:rPr lang="en-US" sz="4000" b="1" dirty="0" smtClean="0"/>
              <a:t>O</a:t>
            </a:r>
            <a:r>
              <a:rPr lang="en-US" sz="2800" b="1" dirty="0" smtClean="0"/>
              <a:t>:  </a:t>
            </a:r>
            <a:r>
              <a:rPr lang="en-US" sz="2800" dirty="0" smtClean="0"/>
              <a:t>Role Play Options Explored</a:t>
            </a:r>
            <a:r>
              <a:rPr lang="en-US" sz="2800" i="1" dirty="0" smtClean="0"/>
              <a:t> </a:t>
            </a:r>
          </a:p>
          <a:p>
            <a:pPr marL="457200" indent="-457200" eaLnBrk="1" hangingPunct="1">
              <a:spcBef>
                <a:spcPts val="1000"/>
              </a:spcBef>
              <a:buClr>
                <a:schemeClr val="bg2">
                  <a:lumMod val="60000"/>
                  <a:lumOff val="40000"/>
                </a:schemeClr>
              </a:buClr>
              <a:buFont typeface="Arial" pitchFamily="34" charset="0"/>
              <a:buChar char="•"/>
              <a:defRPr/>
            </a:pPr>
            <a:r>
              <a:rPr lang="en-US" sz="2800" dirty="0" smtClean="0"/>
              <a:t>Ask about next steps, offer menu of options</a:t>
            </a:r>
          </a:p>
          <a:p>
            <a:pPr marL="457200" indent="-457200" eaLnBrk="1" hangingPunct="1">
              <a:spcBef>
                <a:spcPts val="1000"/>
              </a:spcBef>
              <a:buClr>
                <a:schemeClr val="bg2">
                  <a:lumMod val="60000"/>
                  <a:lumOff val="40000"/>
                </a:schemeClr>
              </a:buClr>
              <a:buFont typeface="Arial" pitchFamily="34" charset="0"/>
              <a:buChar char="•"/>
              <a:defRPr/>
            </a:pPr>
            <a:r>
              <a:rPr lang="en-US" sz="2800" dirty="0" smtClean="0"/>
              <a:t>Offer advice if relevant</a:t>
            </a:r>
          </a:p>
          <a:p>
            <a:pPr marL="457200" indent="-457200" eaLnBrk="1" hangingPunct="1">
              <a:spcBef>
                <a:spcPts val="1000"/>
              </a:spcBef>
              <a:buClr>
                <a:schemeClr val="bg2">
                  <a:lumMod val="60000"/>
                  <a:lumOff val="40000"/>
                </a:schemeClr>
              </a:buClr>
              <a:buFont typeface="Arial" pitchFamily="34" charset="0"/>
              <a:buChar char="•"/>
              <a:defRPr/>
            </a:pPr>
            <a:r>
              <a:rPr lang="en-US" sz="2800" dirty="0" smtClean="0"/>
              <a:t>Summarize patient’s views</a:t>
            </a:r>
          </a:p>
          <a:p>
            <a:pPr marL="457200" indent="-457200" eaLnBrk="1" hangingPunct="1">
              <a:spcBef>
                <a:spcPts val="1000"/>
              </a:spcBef>
              <a:buClr>
                <a:schemeClr val="bg2">
                  <a:lumMod val="60000"/>
                  <a:lumOff val="40000"/>
                </a:schemeClr>
              </a:buClr>
              <a:buFont typeface="Arial" pitchFamily="34" charset="0"/>
              <a:buChar char="•"/>
              <a:defRPr/>
            </a:pPr>
            <a:r>
              <a:rPr lang="en-US" sz="2800" dirty="0" smtClean="0"/>
              <a:t>Repeat what patient agrees to do</a:t>
            </a:r>
          </a:p>
          <a:p>
            <a:pPr marL="457200" indent="-457200" eaLnBrk="1" hangingPunct="1">
              <a:defRPr/>
            </a:pPr>
            <a:endParaRPr lang="en-US" sz="3600" dirty="0" smtClean="0"/>
          </a:p>
          <a:p>
            <a:pPr algn="ctr" eaLnBrk="1" hangingPunct="1">
              <a:buFont typeface="Wingdings" pitchFamily="2" charset="2"/>
              <a:buNone/>
              <a:defRPr/>
            </a:pPr>
            <a:endParaRPr lang="en-US" sz="4000" b="1" i="1"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160</a:t>
            </a:fld>
            <a:endParaRPr lang="en-US"/>
          </a:p>
        </p:txBody>
      </p:sp>
    </p:spTree>
    <p:extLst>
      <p:ext uri="{BB962C8B-B14F-4D97-AF65-F5344CB8AC3E}">
        <p14:creationId xmlns:p14="http://schemas.microsoft.com/office/powerpoint/2010/main" val="167211622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304800"/>
            <a:ext cx="7772400" cy="1362456"/>
          </a:xfrm>
        </p:spPr>
        <p:txBody>
          <a:bodyPr/>
          <a:lstStyle/>
          <a:p>
            <a:pPr algn="ctr" eaLnBrk="1" hangingPunct="1"/>
            <a:r>
              <a:rPr lang="en-US" sz="4400" b="1" dirty="0" smtClean="0">
                <a:solidFill>
                  <a:schemeClr val="tx2"/>
                </a:solidFill>
              </a:rPr>
              <a:t>Putting It All Together</a:t>
            </a:r>
          </a:p>
        </p:txBody>
      </p:sp>
      <p:sp>
        <p:nvSpPr>
          <p:cNvPr id="3" name="TextBox 2"/>
          <p:cNvSpPr txBox="1"/>
          <p:nvPr/>
        </p:nvSpPr>
        <p:spPr>
          <a:xfrm>
            <a:off x="838200" y="1905000"/>
            <a:ext cx="8001000" cy="4401205"/>
          </a:xfrm>
          <a:prstGeom prst="rect">
            <a:avLst/>
          </a:prstGeom>
          <a:noFill/>
        </p:spPr>
        <p:txBody>
          <a:bodyPr wrap="square" rtlCol="0">
            <a:spAutoFit/>
          </a:bodyPr>
          <a:lstStyle/>
          <a:p>
            <a:r>
              <a:rPr lang="en-US" sz="2800" b="1" dirty="0" smtClean="0">
                <a:solidFill>
                  <a:srgbClr val="FFC000"/>
                </a:solidFill>
              </a:rPr>
              <a:t>Feedback</a:t>
            </a:r>
          </a:p>
          <a:p>
            <a:pPr marL="457200" indent="-457200">
              <a:buClr>
                <a:schemeClr val="bg2">
                  <a:lumMod val="60000"/>
                  <a:lumOff val="40000"/>
                </a:schemeClr>
              </a:buClr>
              <a:buFont typeface="Arial" pitchFamily="34" charset="0"/>
              <a:buChar char="•"/>
            </a:pPr>
            <a:r>
              <a:rPr lang="en-US" sz="2600" dirty="0" smtClean="0"/>
              <a:t>Range</a:t>
            </a:r>
            <a:r>
              <a:rPr lang="en-US" sz="2800" dirty="0" smtClean="0"/>
              <a:t/>
            </a:r>
            <a:br>
              <a:rPr lang="en-US" sz="2800" dirty="0" smtClean="0"/>
            </a:br>
            <a:endParaRPr lang="en-US" sz="2800" dirty="0" smtClean="0"/>
          </a:p>
          <a:p>
            <a:r>
              <a:rPr lang="en-US" sz="2800" b="1" dirty="0" smtClean="0">
                <a:solidFill>
                  <a:srgbClr val="FFC000"/>
                </a:solidFill>
              </a:rPr>
              <a:t>Listen and Understand</a:t>
            </a:r>
          </a:p>
          <a:p>
            <a:pPr marL="457200" indent="-457200">
              <a:buClr>
                <a:schemeClr val="bg2">
                  <a:lumMod val="60000"/>
                  <a:lumOff val="40000"/>
                </a:schemeClr>
              </a:buClr>
              <a:buFont typeface="Arial" pitchFamily="34" charset="0"/>
              <a:buChar char="•"/>
            </a:pPr>
            <a:r>
              <a:rPr lang="en-US" sz="2600" dirty="0" smtClean="0"/>
              <a:t>Pros and Cons</a:t>
            </a:r>
          </a:p>
          <a:p>
            <a:pPr marL="457200" indent="-457200">
              <a:buClr>
                <a:schemeClr val="bg2">
                  <a:lumMod val="60000"/>
                  <a:lumOff val="40000"/>
                </a:schemeClr>
              </a:buClr>
              <a:buFont typeface="Arial" pitchFamily="34" charset="0"/>
              <a:buChar char="•"/>
            </a:pPr>
            <a:r>
              <a:rPr lang="en-US" sz="2600" dirty="0" smtClean="0"/>
              <a:t>Importance/Confidence/Readiness Scales</a:t>
            </a:r>
          </a:p>
          <a:p>
            <a:pPr marL="457200" indent="-457200">
              <a:buClr>
                <a:schemeClr val="bg2">
                  <a:lumMod val="60000"/>
                  <a:lumOff val="40000"/>
                </a:schemeClr>
              </a:buClr>
              <a:buFont typeface="Arial" pitchFamily="34" charset="0"/>
              <a:buChar char="•"/>
            </a:pPr>
            <a:r>
              <a:rPr lang="en-US" sz="2600" dirty="0" smtClean="0"/>
              <a:t>Summary</a:t>
            </a:r>
            <a:r>
              <a:rPr lang="en-US" sz="2800" dirty="0" smtClean="0"/>
              <a:t/>
            </a:r>
            <a:br>
              <a:rPr lang="en-US" sz="2800" dirty="0" smtClean="0"/>
            </a:br>
            <a:endParaRPr lang="en-US" sz="2800" dirty="0" smtClean="0"/>
          </a:p>
          <a:p>
            <a:r>
              <a:rPr lang="en-US" sz="2800" b="1" dirty="0" smtClean="0">
                <a:solidFill>
                  <a:srgbClr val="FFC000"/>
                </a:solidFill>
              </a:rPr>
              <a:t>Options</a:t>
            </a:r>
            <a:r>
              <a:rPr lang="en-US" sz="2800" b="1" dirty="0" smtClean="0"/>
              <a:t> </a:t>
            </a:r>
            <a:r>
              <a:rPr lang="en-US" sz="2800" b="1" dirty="0" smtClean="0">
                <a:solidFill>
                  <a:srgbClr val="FFC000"/>
                </a:solidFill>
              </a:rPr>
              <a:t>Explored</a:t>
            </a:r>
          </a:p>
          <a:p>
            <a:pPr marL="457200" indent="-457200">
              <a:buClr>
                <a:schemeClr val="bg2">
                  <a:lumMod val="60000"/>
                  <a:lumOff val="40000"/>
                </a:schemeClr>
              </a:buClr>
              <a:buFont typeface="Arial" pitchFamily="34" charset="0"/>
              <a:buChar char="•"/>
            </a:pPr>
            <a:r>
              <a:rPr lang="en-US" sz="2600" dirty="0" smtClean="0"/>
              <a:t>Menu of Options</a:t>
            </a:r>
            <a:endParaRPr lang="en-US" sz="2600" dirty="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161</a:t>
            </a:fld>
            <a:endParaRPr lang="en-US"/>
          </a:p>
        </p:txBody>
      </p:sp>
    </p:spTree>
    <p:extLst>
      <p:ext uri="{BB962C8B-B14F-4D97-AF65-F5344CB8AC3E}">
        <p14:creationId xmlns:p14="http://schemas.microsoft.com/office/powerpoint/2010/main" val="17374342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228600"/>
            <a:ext cx="7315200" cy="1362456"/>
          </a:xfrm>
        </p:spPr>
        <p:txBody>
          <a:bodyPr/>
          <a:lstStyle/>
          <a:p>
            <a:pPr algn="ctr"/>
            <a:r>
              <a:rPr lang="en-US" sz="4400" b="1" dirty="0" smtClean="0">
                <a:solidFill>
                  <a:schemeClr val="tx2"/>
                </a:solidFill>
              </a:rPr>
              <a:t>Encourage Follow-Up </a:t>
            </a:r>
            <a:r>
              <a:rPr lang="en-US" sz="4400" dirty="0">
                <a:solidFill>
                  <a:schemeClr val="tx2"/>
                </a:solidFill>
              </a:rPr>
              <a:t>V</a:t>
            </a:r>
            <a:r>
              <a:rPr lang="en-US" sz="4400" b="1" dirty="0" smtClean="0">
                <a:solidFill>
                  <a:schemeClr val="tx2"/>
                </a:solidFill>
              </a:rPr>
              <a:t>isits</a:t>
            </a:r>
          </a:p>
        </p:txBody>
      </p:sp>
      <p:sp>
        <p:nvSpPr>
          <p:cNvPr id="48131" name="Rectangle 3"/>
          <p:cNvSpPr>
            <a:spLocks noGrp="1" noChangeArrowheads="1"/>
          </p:cNvSpPr>
          <p:nvPr>
            <p:ph type="body" idx="1"/>
          </p:nvPr>
        </p:nvSpPr>
        <p:spPr>
          <a:xfrm>
            <a:off x="877824" y="1981200"/>
            <a:ext cx="7388352" cy="2743200"/>
          </a:xfrm>
        </p:spPr>
        <p:txBody>
          <a:bodyPr>
            <a:normAutofit/>
          </a:bodyPr>
          <a:lstStyle/>
          <a:p>
            <a:pPr>
              <a:spcBef>
                <a:spcPts val="1000"/>
              </a:spcBef>
              <a:buFont typeface="Wingdings" pitchFamily="2" charset="2"/>
              <a:buNone/>
            </a:pPr>
            <a:r>
              <a:rPr lang="en-US" sz="2800" dirty="0" smtClean="0">
                <a:solidFill>
                  <a:srgbClr val="FFC000"/>
                </a:solidFill>
              </a:rPr>
              <a:t>At follow-up visit:</a:t>
            </a:r>
          </a:p>
          <a:p>
            <a:pPr marL="342900" indent="-342900">
              <a:spcBef>
                <a:spcPts val="1000"/>
              </a:spcBef>
              <a:buClr>
                <a:schemeClr val="bg2">
                  <a:lumMod val="60000"/>
                  <a:lumOff val="40000"/>
                </a:schemeClr>
              </a:buClr>
              <a:buFont typeface="Arial" pitchFamily="34" charset="0"/>
              <a:buChar char="•"/>
            </a:pPr>
            <a:r>
              <a:rPr lang="en-US" sz="2800" dirty="0" smtClean="0"/>
              <a:t>Inquire about use</a:t>
            </a:r>
          </a:p>
          <a:p>
            <a:pPr marL="342900" indent="-342900">
              <a:spcBef>
                <a:spcPts val="1000"/>
              </a:spcBef>
              <a:buClr>
                <a:schemeClr val="bg2">
                  <a:lumMod val="60000"/>
                  <a:lumOff val="40000"/>
                </a:schemeClr>
              </a:buClr>
              <a:buFont typeface="Arial" pitchFamily="34" charset="0"/>
              <a:buChar char="•"/>
            </a:pPr>
            <a:r>
              <a:rPr lang="en-US" sz="2800" dirty="0" smtClean="0"/>
              <a:t>Review goals and progress</a:t>
            </a:r>
          </a:p>
          <a:p>
            <a:pPr marL="342900" indent="-342900">
              <a:spcBef>
                <a:spcPts val="1000"/>
              </a:spcBef>
              <a:buClr>
                <a:schemeClr val="bg2">
                  <a:lumMod val="60000"/>
                  <a:lumOff val="40000"/>
                </a:schemeClr>
              </a:buClr>
              <a:buFont typeface="Arial" pitchFamily="34" charset="0"/>
              <a:buChar char="•"/>
            </a:pPr>
            <a:r>
              <a:rPr lang="en-US" sz="2800" dirty="0" smtClean="0"/>
              <a:t>Reinforce and motivate</a:t>
            </a:r>
          </a:p>
          <a:p>
            <a:pPr marL="342900" indent="-342900">
              <a:spcBef>
                <a:spcPts val="1000"/>
              </a:spcBef>
              <a:buClr>
                <a:schemeClr val="bg2">
                  <a:lumMod val="60000"/>
                  <a:lumOff val="40000"/>
                </a:schemeClr>
              </a:buClr>
              <a:buFont typeface="Arial" pitchFamily="34" charset="0"/>
              <a:buChar char="•"/>
            </a:pPr>
            <a:r>
              <a:rPr lang="en-US" sz="2800" dirty="0" smtClean="0"/>
              <a:t>Review tips for progress</a:t>
            </a:r>
          </a:p>
          <a:p>
            <a:pPr>
              <a:buFont typeface="Wingdings" pitchFamily="2" charset="2"/>
              <a:buNone/>
            </a:pPr>
            <a:endParaRPr lang="en-US"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162</a:t>
            </a:fld>
            <a:endParaRPr lang="en-US"/>
          </a:p>
        </p:txBody>
      </p:sp>
    </p:spTree>
    <p:extLst>
      <p:ext uri="{BB962C8B-B14F-4D97-AF65-F5344CB8AC3E}">
        <p14:creationId xmlns:p14="http://schemas.microsoft.com/office/powerpoint/2010/main" val="201626844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0178" name="Title 3"/>
          <p:cNvSpPr>
            <a:spLocks noGrp="1"/>
          </p:cNvSpPr>
          <p:nvPr>
            <p:ph type="title"/>
          </p:nvPr>
        </p:nvSpPr>
        <p:spPr>
          <a:xfrm>
            <a:off x="914400" y="1066800"/>
            <a:ext cx="7315200" cy="2895600"/>
          </a:xfrm>
        </p:spPr>
        <p:txBody>
          <a:bodyPr>
            <a:normAutofit/>
          </a:bodyPr>
          <a:lstStyle/>
          <a:p>
            <a:pPr algn="ctr" fontAlgn="auto">
              <a:spcAft>
                <a:spcPts val="0"/>
              </a:spcAft>
              <a:defRPr/>
            </a:pPr>
            <a:r>
              <a:rPr lang="en-US" sz="4400" b="1" dirty="0" smtClean="0">
                <a:effectLst>
                  <a:outerShdw blurRad="38100" dist="38100" dir="2700000" algn="tl">
                    <a:srgbClr val="000000">
                      <a:alpha val="43137"/>
                    </a:srgbClr>
                  </a:outerShdw>
                </a:effectLst>
              </a:rPr>
              <a:t>Referral to Treatment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for Patients at Risk for Substance Dependence</a:t>
            </a:r>
            <a:endParaRPr lang="en-US" sz="4400" dirty="0" smtClean="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163</a:t>
            </a:fld>
            <a:endParaRPr lang="en-US"/>
          </a:p>
        </p:txBody>
      </p:sp>
    </p:spTree>
    <p:extLst>
      <p:ext uri="{BB962C8B-B14F-4D97-AF65-F5344CB8AC3E}">
        <p14:creationId xmlns:p14="http://schemas.microsoft.com/office/powerpoint/2010/main" val="3522319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Referral to Treatment</a:t>
            </a:r>
          </a:p>
        </p:txBody>
      </p:sp>
      <p:sp>
        <p:nvSpPr>
          <p:cNvPr id="52227" name="Content Placeholder 2"/>
          <p:cNvSpPr>
            <a:spLocks noGrp="1"/>
          </p:cNvSpPr>
          <p:nvPr>
            <p:ph type="body" idx="1"/>
          </p:nvPr>
        </p:nvSpPr>
        <p:spPr>
          <a:xfrm>
            <a:off x="877888" y="1905000"/>
            <a:ext cx="7388225" cy="4648200"/>
          </a:xfrm>
        </p:spPr>
        <p:txBody>
          <a:bodyPr>
            <a:noAutofit/>
          </a:bodyPr>
          <a:lstStyle/>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Approximately 5% of patients screened will require referral to substance use evaluation and treatment.  </a:t>
            </a:r>
          </a:p>
          <a:p>
            <a:pPr marL="342900" indent="-342900" fontAlgn="auto">
              <a:spcBef>
                <a:spcPts val="1000"/>
              </a:spcBef>
              <a:spcAft>
                <a:spcPts val="0"/>
              </a:spcAft>
              <a:buClr>
                <a:schemeClr val="bg2">
                  <a:lumMod val="60000"/>
                  <a:lumOff val="40000"/>
                </a:schemeClr>
              </a:buClr>
              <a:buFont typeface="Arial" pitchFamily="34" charset="0"/>
              <a:buChar char="•"/>
              <a:defRPr/>
            </a:pPr>
            <a:r>
              <a:rPr lang="en-US" sz="2800" dirty="0" smtClean="0"/>
              <a:t>A patient may be appropriate for referral when:</a:t>
            </a:r>
          </a:p>
          <a:p>
            <a:pPr marL="736092" lvl="1" indent="-342900" fontAlgn="auto">
              <a:spcBef>
                <a:spcPts val="1000"/>
              </a:spcBef>
              <a:spcAft>
                <a:spcPts val="0"/>
              </a:spcAft>
              <a:buClr>
                <a:schemeClr val="tx1"/>
              </a:buClr>
              <a:buFont typeface="Arial" pitchFamily="34" charset="0"/>
              <a:buChar char="•"/>
              <a:defRPr/>
            </a:pPr>
            <a:r>
              <a:rPr lang="en-US" sz="2200" dirty="0" smtClean="0"/>
              <a:t>Assessment of the patient’s responses to the screening reveals serious medical, social, legal, or interpersonal consequences associated with their substance use.</a:t>
            </a:r>
            <a:br>
              <a:rPr lang="en-US" sz="2200" dirty="0" smtClean="0"/>
            </a:br>
            <a:endParaRPr lang="en-US" sz="1000" dirty="0"/>
          </a:p>
          <a:p>
            <a:pPr marL="0" lvl="1" indent="0" fontAlgn="auto">
              <a:spcBef>
                <a:spcPts val="1000"/>
              </a:spcBef>
              <a:spcAft>
                <a:spcPts val="0"/>
              </a:spcAft>
              <a:buClr>
                <a:schemeClr val="tx1"/>
              </a:buClr>
              <a:buFont typeface="Wingdings 2"/>
              <a:buNone/>
              <a:defRPr/>
            </a:pPr>
            <a:r>
              <a:rPr lang="en-US" sz="2800" dirty="0" smtClean="0"/>
              <a:t>These high risk patients will receive a brief intervention followed by referral.</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164</a:t>
            </a:fld>
            <a:endParaRPr lang="en-US"/>
          </a:p>
        </p:txBody>
      </p:sp>
    </p:spTree>
    <p:extLst>
      <p:ext uri="{BB962C8B-B14F-4D97-AF65-F5344CB8AC3E}">
        <p14:creationId xmlns:p14="http://schemas.microsoft.com/office/powerpoint/2010/main" val="262863553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77824" y="914400"/>
            <a:ext cx="7351776" cy="1362456"/>
          </a:xfrm>
        </p:spPr>
        <p:txBody>
          <a:bodyPr>
            <a:normAutofit/>
          </a:bodyPr>
          <a:lstStyle/>
          <a:p>
            <a:pPr algn="ctr"/>
            <a:r>
              <a:rPr lang="en-US" sz="4400" b="1" dirty="0" smtClean="0">
                <a:solidFill>
                  <a:schemeClr val="tx2"/>
                </a:solidFill>
              </a:rPr>
              <a:t>“Warm hand-off” </a:t>
            </a:r>
            <a:br>
              <a:rPr lang="en-US" sz="4400" b="1" dirty="0" smtClean="0">
                <a:solidFill>
                  <a:schemeClr val="tx2"/>
                </a:solidFill>
              </a:rPr>
            </a:br>
            <a:r>
              <a:rPr lang="en-US" sz="4400" b="1" dirty="0" smtClean="0">
                <a:solidFill>
                  <a:schemeClr val="tx2"/>
                </a:solidFill>
              </a:rPr>
              <a:t>Approach to Referrals</a:t>
            </a:r>
          </a:p>
        </p:txBody>
      </p:sp>
      <p:sp>
        <p:nvSpPr>
          <p:cNvPr id="53251" name="Content Placeholder 2"/>
          <p:cNvSpPr>
            <a:spLocks noGrp="1"/>
          </p:cNvSpPr>
          <p:nvPr>
            <p:ph type="body" idx="1"/>
          </p:nvPr>
        </p:nvSpPr>
        <p:spPr>
          <a:xfrm>
            <a:off x="877824" y="2438400"/>
            <a:ext cx="7388352" cy="4267200"/>
          </a:xfrm>
        </p:spPr>
        <p:txBody>
          <a:bodyPr>
            <a:normAutofit fontScale="62500" lnSpcReduction="20000"/>
          </a:bodyPr>
          <a:lstStyle/>
          <a:p>
            <a:pPr marL="457200" indent="-457200">
              <a:lnSpc>
                <a:spcPct val="120000"/>
              </a:lnSpc>
              <a:spcBef>
                <a:spcPts val="1000"/>
              </a:spcBef>
              <a:buClr>
                <a:schemeClr val="bg2">
                  <a:lumMod val="60000"/>
                  <a:lumOff val="40000"/>
                </a:schemeClr>
              </a:buClr>
              <a:buFont typeface="Arial" pitchFamily="34" charset="0"/>
              <a:buChar char="•"/>
            </a:pPr>
            <a:r>
              <a:rPr lang="en-US" sz="4000" dirty="0" smtClean="0"/>
              <a:t>Describe treatment options to patients based on available services</a:t>
            </a:r>
          </a:p>
          <a:p>
            <a:pPr marL="457200" indent="-457200">
              <a:lnSpc>
                <a:spcPct val="120000"/>
              </a:lnSpc>
              <a:spcBef>
                <a:spcPts val="1000"/>
              </a:spcBef>
              <a:buClr>
                <a:schemeClr val="bg2">
                  <a:lumMod val="60000"/>
                  <a:lumOff val="40000"/>
                </a:schemeClr>
              </a:buClr>
              <a:buFont typeface="Arial" pitchFamily="34" charset="0"/>
              <a:buChar char="•"/>
            </a:pPr>
            <a:r>
              <a:rPr lang="en-US" sz="4000" dirty="0" smtClean="0"/>
              <a:t>Develop relationships between health centers, who do screening, and local treatment centers</a:t>
            </a:r>
          </a:p>
          <a:p>
            <a:pPr marL="457200" indent="-457200">
              <a:lnSpc>
                <a:spcPct val="120000"/>
              </a:lnSpc>
              <a:spcBef>
                <a:spcPts val="1000"/>
              </a:spcBef>
              <a:buClr>
                <a:schemeClr val="bg2">
                  <a:lumMod val="60000"/>
                  <a:lumOff val="40000"/>
                </a:schemeClr>
              </a:buClr>
              <a:buFont typeface="Arial" pitchFamily="34" charset="0"/>
              <a:buChar char="•"/>
            </a:pPr>
            <a:r>
              <a:rPr lang="en-US" sz="4000" dirty="0" smtClean="0"/>
              <a:t>Facilitate hand-off by:</a:t>
            </a:r>
          </a:p>
          <a:p>
            <a:pPr marL="850392" lvl="1" indent="-457200">
              <a:lnSpc>
                <a:spcPct val="120000"/>
              </a:lnSpc>
              <a:spcBef>
                <a:spcPts val="1000"/>
              </a:spcBef>
              <a:buClr>
                <a:schemeClr val="bg2">
                  <a:lumMod val="20000"/>
                  <a:lumOff val="80000"/>
                </a:schemeClr>
              </a:buClr>
              <a:buFont typeface="Arial" pitchFamily="34" charset="0"/>
              <a:buChar char="•"/>
            </a:pPr>
            <a:r>
              <a:rPr lang="en-US" sz="3400" dirty="0" smtClean="0">
                <a:solidFill>
                  <a:srgbClr val="FFC000"/>
                </a:solidFill>
              </a:rPr>
              <a:t>Calling to make appointment for patient/student</a:t>
            </a:r>
          </a:p>
          <a:p>
            <a:pPr marL="850392" lvl="1" indent="-457200">
              <a:lnSpc>
                <a:spcPct val="120000"/>
              </a:lnSpc>
              <a:spcBef>
                <a:spcPts val="1000"/>
              </a:spcBef>
              <a:buClr>
                <a:schemeClr val="bg2">
                  <a:lumMod val="20000"/>
                  <a:lumOff val="80000"/>
                </a:schemeClr>
              </a:buClr>
              <a:buFont typeface="Arial" pitchFamily="34" charset="0"/>
              <a:buChar char="•"/>
            </a:pPr>
            <a:r>
              <a:rPr lang="en-US" sz="3400" dirty="0" smtClean="0">
                <a:solidFill>
                  <a:srgbClr val="FFC000"/>
                </a:solidFill>
              </a:rPr>
              <a:t>Providing directions and clinic hours to patient/student</a:t>
            </a:r>
          </a:p>
          <a:p>
            <a:pPr marL="850392" lvl="1" indent="-457200">
              <a:lnSpc>
                <a:spcPct val="120000"/>
              </a:lnSpc>
              <a:spcBef>
                <a:spcPts val="1000"/>
              </a:spcBef>
              <a:buClr>
                <a:schemeClr val="bg2">
                  <a:lumMod val="20000"/>
                  <a:lumOff val="80000"/>
                </a:schemeClr>
              </a:buClr>
              <a:buFont typeface="Arial" pitchFamily="34" charset="0"/>
              <a:buChar char="•"/>
            </a:pPr>
            <a:r>
              <a:rPr lang="en-US" sz="3400" dirty="0" smtClean="0">
                <a:solidFill>
                  <a:srgbClr val="FFC000"/>
                </a:solidFill>
              </a:rPr>
              <a:t>Coordinating transportation when needed</a:t>
            </a:r>
          </a:p>
          <a:p>
            <a:pPr>
              <a:buNone/>
            </a:pPr>
            <a:r>
              <a:rPr lang="en-US" sz="2400" dirty="0" smtClean="0"/>
              <a:t>	</a:t>
            </a:r>
          </a:p>
          <a:p>
            <a:pPr>
              <a:buNone/>
            </a:pPr>
            <a:r>
              <a:rPr lang="en-US" sz="2400" dirty="0" smtClean="0"/>
              <a:t>	</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165</a:t>
            </a:fld>
            <a:endParaRPr lang="en-US"/>
          </a:p>
        </p:txBody>
      </p:sp>
    </p:spTree>
    <p:extLst>
      <p:ext uri="{BB962C8B-B14F-4D97-AF65-F5344CB8AC3E}">
        <p14:creationId xmlns:p14="http://schemas.microsoft.com/office/powerpoint/2010/main" val="42236035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Practice FLO – Dive Right In!</a:t>
            </a:r>
            <a:endParaRPr lang="en-US" sz="4400" b="1" dirty="0">
              <a:solidFill>
                <a:schemeClr val="tx2"/>
              </a:solidFill>
            </a:endParaRPr>
          </a:p>
        </p:txBody>
      </p:sp>
      <p:sp>
        <p:nvSpPr>
          <p:cNvPr id="14" name="Text Placeholder 13"/>
          <p:cNvSpPr>
            <a:spLocks noGrp="1"/>
          </p:cNvSpPr>
          <p:nvPr>
            <p:ph type="body" idx="1"/>
          </p:nvPr>
        </p:nvSpPr>
        <p:spPr>
          <a:xfrm>
            <a:off x="228600" y="1905000"/>
            <a:ext cx="4038600" cy="44958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t>Try screening and giving feedback only.</a:t>
            </a:r>
          </a:p>
          <a:p>
            <a:pPr marL="457200" indent="-457200">
              <a:spcBef>
                <a:spcPts val="1000"/>
              </a:spcBef>
              <a:buClr>
                <a:schemeClr val="bg2">
                  <a:lumMod val="60000"/>
                  <a:lumOff val="40000"/>
                </a:schemeClr>
              </a:buClr>
              <a:buFont typeface="Arial" pitchFamily="34" charset="0"/>
              <a:buChar char="•"/>
            </a:pPr>
            <a:r>
              <a:rPr lang="en-US" sz="2800" dirty="0" smtClean="0"/>
              <a:t>After several practices with F add in L &amp; O.</a:t>
            </a:r>
          </a:p>
          <a:p>
            <a:pPr marL="457200" indent="-457200">
              <a:spcBef>
                <a:spcPts val="1000"/>
              </a:spcBef>
              <a:buClr>
                <a:schemeClr val="bg2">
                  <a:lumMod val="60000"/>
                  <a:lumOff val="40000"/>
                </a:schemeClr>
              </a:buClr>
              <a:buFont typeface="Arial" pitchFamily="34" charset="0"/>
              <a:buChar char="•"/>
            </a:pPr>
            <a:r>
              <a:rPr lang="en-US" sz="2800" dirty="0" smtClean="0"/>
              <a:t>Post your questions and share your experiences on The World of SBIRT blog.</a:t>
            </a:r>
          </a:p>
          <a:p>
            <a:endParaRPr lang="en-US" sz="2800" dirty="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166</a:t>
            </a:fld>
            <a:endParaRPr lang="en-US"/>
          </a:p>
        </p:txBody>
      </p:sp>
      <p:pic>
        <p:nvPicPr>
          <p:cNvPr id="3075" name="Picture 3" descr="C:\Documents and Settings\bfinnerty\Local Settings\Temporary Internet Files\Content.IE5\WPCO3PFJ\MP9004306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3200400" cy="379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93655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077200" cy="2209800"/>
          </a:xfrm>
        </p:spPr>
        <p:txBody>
          <a:bodyPr/>
          <a:lstStyle/>
          <a:p>
            <a:r>
              <a:rPr lang="en-US" dirty="0" smtClean="0">
                <a:solidFill>
                  <a:schemeClr val="tx2"/>
                </a:solidFill>
              </a:rPr>
              <a:t>SBIRT Billing and Implementation Issues </a:t>
            </a:r>
            <a:br>
              <a:rPr lang="en-US" dirty="0" smtClean="0">
                <a:solidFill>
                  <a:schemeClr val="tx2"/>
                </a:solidFill>
              </a:rPr>
            </a:br>
            <a:r>
              <a:rPr lang="en-US" dirty="0" smtClean="0">
                <a:solidFill>
                  <a:schemeClr val="tx2"/>
                </a:solidFill>
              </a:rPr>
              <a:t>and Questions</a:t>
            </a:r>
            <a:endParaRPr lang="en-US" dirty="0">
              <a:solidFill>
                <a:schemeClr val="tx2"/>
              </a:solidFill>
            </a:endParaRPr>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167</a:t>
            </a:fld>
            <a:endParaRPr lang="en-US"/>
          </a:p>
        </p:txBody>
      </p:sp>
    </p:spTree>
    <p:extLst>
      <p:ext uri="{BB962C8B-B14F-4D97-AF65-F5344CB8AC3E}">
        <p14:creationId xmlns:p14="http://schemas.microsoft.com/office/powerpoint/2010/main" val="367639453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solidFill>
                  <a:srgbClr val="FFC000"/>
                </a:solidFill>
              </a:rPr>
              <a:t>Study and Learn</a:t>
            </a:r>
          </a:p>
          <a:p>
            <a:pPr marL="1097280" lvl="1" indent="-457200">
              <a:spcBef>
                <a:spcPts val="1000"/>
              </a:spcBef>
              <a:buClr>
                <a:schemeClr val="bg2">
                  <a:lumMod val="60000"/>
                  <a:lumOff val="40000"/>
                </a:schemeClr>
              </a:buClr>
              <a:buFont typeface="Calibri" pitchFamily="34" charset="0"/>
              <a:buChar char="—"/>
            </a:pPr>
            <a:r>
              <a:rPr lang="en-US" sz="2800" dirty="0" smtClean="0"/>
              <a:t>Study the SBIRT models and guidelines</a:t>
            </a:r>
          </a:p>
          <a:p>
            <a:pPr marL="1097280" lvl="1" indent="-457200">
              <a:spcBef>
                <a:spcPts val="1000"/>
              </a:spcBef>
              <a:buClr>
                <a:schemeClr val="bg2">
                  <a:lumMod val="60000"/>
                  <a:lumOff val="40000"/>
                </a:schemeClr>
              </a:buClr>
              <a:buFont typeface="Calibri" pitchFamily="34" charset="0"/>
              <a:buChar char="—"/>
            </a:pPr>
            <a:r>
              <a:rPr lang="en-US" sz="2800" dirty="0" smtClean="0"/>
              <a:t>Consider how to apply best in your setting</a:t>
            </a:r>
          </a:p>
          <a:p>
            <a:pPr marL="1097280" lvl="1" indent="-457200">
              <a:spcBef>
                <a:spcPts val="1000"/>
              </a:spcBef>
              <a:buClr>
                <a:schemeClr val="bg2">
                  <a:lumMod val="60000"/>
                  <a:lumOff val="40000"/>
                </a:schemeClr>
              </a:buClr>
              <a:buFont typeface="Calibri" pitchFamily="34" charset="0"/>
              <a:buChar char="—"/>
            </a:pPr>
            <a:r>
              <a:rPr lang="en-US" sz="2800" dirty="0" smtClean="0"/>
              <a:t>Determine availability of behavioral health services for referral and treatment</a:t>
            </a:r>
          </a:p>
          <a:p>
            <a:endParaRPr lang="en-US" sz="2800" dirty="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168</a:t>
            </a:fld>
            <a:endParaRPr lang="en-US"/>
          </a:p>
        </p:txBody>
      </p:sp>
      <p:sp>
        <p:nvSpPr>
          <p:cNvPr id="5" name="TextBox 4"/>
          <p:cNvSpPr txBox="1"/>
          <p:nvPr/>
        </p:nvSpPr>
        <p:spPr>
          <a:xfrm>
            <a:off x="14468" y="6259721"/>
            <a:ext cx="8138932" cy="598279"/>
          </a:xfrm>
          <a:prstGeom prst="rect">
            <a:avLst/>
          </a:prstGeom>
          <a:noFill/>
        </p:spPr>
        <p:txBody>
          <a:bodyPr wrap="square" rtlCol="0">
            <a:spAutoFit/>
          </a:bodyPr>
          <a:lstStyle/>
          <a:p>
            <a:r>
              <a:rPr lang="en-US" sz="1600" dirty="0" smtClean="0"/>
              <a:t>Source: Amy Brom, SBIRT presentation conducted at Northern CAIRS Provider Conference, August 7, 2012</a:t>
            </a:r>
            <a:endParaRPr lang="en-US" sz="1600" dirty="0"/>
          </a:p>
        </p:txBody>
      </p:sp>
    </p:spTree>
    <p:extLst>
      <p:ext uri="{BB962C8B-B14F-4D97-AF65-F5344CB8AC3E}">
        <p14:creationId xmlns:p14="http://schemas.microsoft.com/office/powerpoint/2010/main" val="374460961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solidFill>
                  <a:srgbClr val="FFC000"/>
                </a:solidFill>
              </a:rPr>
              <a:t>Decide</a:t>
            </a:r>
          </a:p>
          <a:p>
            <a:pPr marL="1097280" lvl="1" indent="-457200">
              <a:spcBef>
                <a:spcPts val="1000"/>
              </a:spcBef>
              <a:buClr>
                <a:schemeClr val="bg2">
                  <a:lumMod val="60000"/>
                  <a:lumOff val="40000"/>
                </a:schemeClr>
              </a:buClr>
              <a:buFont typeface="Calibri" pitchFamily="34" charset="0"/>
              <a:buChar char="—"/>
            </a:pPr>
            <a:r>
              <a:rPr lang="en-US" sz="2800" dirty="0" smtClean="0"/>
              <a:t>Choose the best screening method for you</a:t>
            </a:r>
          </a:p>
          <a:p>
            <a:pPr marL="1371600" lvl="2" indent="-457200">
              <a:spcBef>
                <a:spcPts val="1000"/>
              </a:spcBef>
              <a:buClr>
                <a:schemeClr val="bg2">
                  <a:lumMod val="60000"/>
                  <a:lumOff val="40000"/>
                </a:schemeClr>
              </a:buClr>
              <a:buFont typeface="Calibri" pitchFamily="34" charset="0"/>
              <a:buChar char="—"/>
            </a:pPr>
            <a:r>
              <a:rPr lang="en-US" sz="2600" dirty="0" smtClean="0"/>
              <a:t>Annually</a:t>
            </a:r>
          </a:p>
          <a:p>
            <a:pPr marL="1371600" lvl="2" indent="-457200">
              <a:spcBef>
                <a:spcPts val="1000"/>
              </a:spcBef>
              <a:buClr>
                <a:schemeClr val="bg2">
                  <a:lumMod val="60000"/>
                  <a:lumOff val="40000"/>
                </a:schemeClr>
              </a:buClr>
              <a:buFont typeface="Calibri" pitchFamily="34" charset="0"/>
              <a:buChar char="—"/>
            </a:pPr>
            <a:r>
              <a:rPr lang="en-US" sz="2600" dirty="0" smtClean="0"/>
              <a:t>What assessment tool to use</a:t>
            </a:r>
          </a:p>
          <a:p>
            <a:pPr marL="1371600" lvl="2" indent="-457200">
              <a:spcBef>
                <a:spcPts val="1000"/>
              </a:spcBef>
              <a:buClr>
                <a:schemeClr val="bg2">
                  <a:lumMod val="60000"/>
                  <a:lumOff val="40000"/>
                </a:schemeClr>
              </a:buClr>
              <a:buFont typeface="Calibri" pitchFamily="34" charset="0"/>
              <a:buChar char="—"/>
            </a:pPr>
            <a:r>
              <a:rPr lang="en-US" sz="2600" dirty="0" smtClean="0"/>
              <a:t>Who is going to administer</a:t>
            </a:r>
          </a:p>
          <a:p>
            <a:pPr marL="1371600" lvl="2" indent="-457200">
              <a:spcBef>
                <a:spcPts val="1000"/>
              </a:spcBef>
              <a:buClr>
                <a:schemeClr val="bg2">
                  <a:lumMod val="60000"/>
                  <a:lumOff val="40000"/>
                </a:schemeClr>
              </a:buClr>
              <a:buFont typeface="Calibri" pitchFamily="34" charset="0"/>
              <a:buChar char="—"/>
            </a:pPr>
            <a:r>
              <a:rPr lang="en-US" sz="2600" dirty="0" smtClean="0"/>
              <a:t>Indications for screening (everyone, age groups, certain diagnoses)</a:t>
            </a:r>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169</a:t>
            </a:fld>
            <a:endParaRPr lang="en-US"/>
          </a:p>
        </p:txBody>
      </p:sp>
      <p:sp>
        <p:nvSpPr>
          <p:cNvPr id="5" name="TextBox 4"/>
          <p:cNvSpPr txBox="1"/>
          <p:nvPr/>
        </p:nvSpPr>
        <p:spPr>
          <a:xfrm>
            <a:off x="14468" y="6259721"/>
            <a:ext cx="8138932" cy="598279"/>
          </a:xfrm>
          <a:prstGeom prst="rect">
            <a:avLst/>
          </a:prstGeom>
          <a:noFill/>
        </p:spPr>
        <p:txBody>
          <a:bodyPr wrap="square" rtlCol="0">
            <a:spAutoFit/>
          </a:bodyPr>
          <a:lstStyle/>
          <a:p>
            <a:r>
              <a:rPr lang="en-US" sz="1600" dirty="0" smtClean="0"/>
              <a:t>Source: Amy Brom, SBIRT presentation conducted at Northern CAIRS Provider Conference, August 7, 2012</a:t>
            </a:r>
            <a:endParaRPr lang="en-US" sz="1600" dirty="0"/>
          </a:p>
        </p:txBody>
      </p:sp>
    </p:spTree>
    <p:extLst>
      <p:ext uri="{BB962C8B-B14F-4D97-AF65-F5344CB8AC3E}">
        <p14:creationId xmlns:p14="http://schemas.microsoft.com/office/powerpoint/2010/main" val="4178232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0"/>
            <a:ext cx="7315200" cy="1362456"/>
          </a:xfrm>
        </p:spPr>
        <p:txBody>
          <a:bodyPr/>
          <a:lstStyle/>
          <a:p>
            <a:pPr algn="ctr" eaLnBrk="1" hangingPunct="1"/>
            <a:r>
              <a:rPr lang="en-US" sz="4400" b="1" dirty="0" smtClean="0">
                <a:solidFill>
                  <a:schemeClr val="tx2"/>
                </a:solidFill>
              </a:rPr>
              <a:t>Injection Drug Use and HIV</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981200"/>
            <a:ext cx="7504176" cy="4419600"/>
          </a:xfrm>
        </p:spPr>
        <p:txBody>
          <a:bodyPr>
            <a:noAutofit/>
          </a:bodyPr>
          <a:lstStyle/>
          <a:p>
            <a:pPr marL="514350" indent="-514350" eaLnBrk="1" hangingPunct="1">
              <a:spcBef>
                <a:spcPts val="1000"/>
              </a:spcBef>
              <a:buFont typeface="Arial" pitchFamily="34" charset="0"/>
              <a:buChar char="•"/>
            </a:pPr>
            <a:r>
              <a:rPr lang="en-US" sz="2800" dirty="0" smtClean="0"/>
              <a:t>Injection drug use (IDU) has played a role in the global diffusion of HIV infection.</a:t>
            </a:r>
          </a:p>
          <a:p>
            <a:pPr marL="514350" indent="-514350" eaLnBrk="1" hangingPunct="1">
              <a:spcBef>
                <a:spcPts val="1000"/>
              </a:spcBef>
              <a:buFont typeface="Arial" pitchFamily="34" charset="0"/>
              <a:buChar char="•"/>
            </a:pPr>
            <a:r>
              <a:rPr lang="en-US" sz="2800" dirty="0" smtClean="0"/>
              <a:t>Globally, between 5% and 10% of HIV infections result from IDU</a:t>
            </a:r>
          </a:p>
          <a:p>
            <a:pPr marL="1154430" lvl="1" indent="-514350">
              <a:spcBef>
                <a:spcPts val="1000"/>
              </a:spcBef>
              <a:buClr>
                <a:schemeClr val="tx1"/>
              </a:buClr>
              <a:buSzPct val="100000"/>
              <a:buFont typeface="Courier New" pitchFamily="49" charset="0"/>
              <a:buChar char="o"/>
            </a:pPr>
            <a:r>
              <a:rPr lang="en-US" sz="2800" dirty="0" smtClean="0">
                <a:solidFill>
                  <a:srgbClr val="FFC000"/>
                </a:solidFill>
              </a:rPr>
              <a:t>In Asia and Europe, over </a:t>
            </a:r>
          </a:p>
          <a:p>
            <a:pPr lvl="1" indent="0">
              <a:spcBef>
                <a:spcPts val="1000"/>
              </a:spcBef>
              <a:buClr>
                <a:schemeClr val="tx1"/>
              </a:buClr>
              <a:buSzPct val="100000"/>
            </a:pPr>
            <a:r>
              <a:rPr lang="en-US" sz="2800" dirty="0" smtClean="0">
                <a:solidFill>
                  <a:srgbClr val="FFC000"/>
                </a:solidFill>
              </a:rPr>
              <a:t>70% due to IDU</a:t>
            </a:r>
            <a:endParaRPr lang="en-US" sz="2800" dirty="0">
              <a:solidFill>
                <a:srgbClr val="FFC000"/>
              </a:solidFill>
            </a:endParaRPr>
          </a:p>
          <a:p>
            <a:pPr marL="514350" indent="-514350" eaLnBrk="1" hangingPunct="1">
              <a:spcBef>
                <a:spcPts val="1000"/>
              </a:spcBef>
              <a:buFont typeface="Arial" pitchFamily="34" charset="0"/>
              <a:buChar char="•"/>
            </a:pPr>
            <a:r>
              <a:rPr lang="en-US" sz="2800" dirty="0" smtClean="0"/>
              <a:t>IDU is the dominant mode of </a:t>
            </a:r>
          </a:p>
          <a:p>
            <a:pPr eaLnBrk="1" hangingPunct="1">
              <a:spcBef>
                <a:spcPts val="1000"/>
              </a:spcBef>
            </a:pPr>
            <a:r>
              <a:rPr lang="en-US" sz="2800" dirty="0" smtClean="0"/>
              <a:t>transmission of hepatitis C virus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17</a:t>
            </a:fld>
            <a:endParaRPr lang="en-US">
              <a:solidFill>
                <a:srgbClr val="DBF5F9">
                  <a:shade val="90000"/>
                </a:srgbClr>
              </a:solidFill>
            </a:endParaRPr>
          </a:p>
        </p:txBody>
      </p:sp>
      <p:sp>
        <p:nvSpPr>
          <p:cNvPr id="7" name="Text Box 4"/>
          <p:cNvSpPr txBox="1">
            <a:spLocks noChangeArrowheads="1"/>
          </p:cNvSpPr>
          <p:nvPr/>
        </p:nvSpPr>
        <p:spPr bwMode="auto">
          <a:xfrm>
            <a:off x="0" y="6550223"/>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400" dirty="0" smtClean="0"/>
              <a:t>SOURCE: </a:t>
            </a:r>
            <a:r>
              <a:rPr lang="en-US" sz="1400" dirty="0"/>
              <a:t>UNODC, </a:t>
            </a:r>
            <a:r>
              <a:rPr lang="en-US" sz="1400" dirty="0" smtClean="0"/>
              <a:t>2004.</a:t>
            </a:r>
            <a:endParaRPr lang="en-US" sz="1400" dirty="0"/>
          </a:p>
        </p:txBody>
      </p:sp>
      <p:pic>
        <p:nvPicPr>
          <p:cNvPr id="5127" name="Picture 7" descr="C:\Users\bfinnerty\AppData\Local\Microsoft\Windows\Temporary Internet Files\Content.IE5\7AAI95C1\MP9001749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81400"/>
            <a:ext cx="36576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500"/>
                                        <p:tgtEl>
                                          <p:spTgt spid="13312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3124">
                                            <p:txEl>
                                              <p:pRg st="3" end="3"/>
                                            </p:txEl>
                                          </p:spTgt>
                                        </p:tgtEl>
                                        <p:attrNameLst>
                                          <p:attrName>style.visibility</p:attrName>
                                        </p:attrNameLst>
                                      </p:cBhvr>
                                      <p:to>
                                        <p:strVal val="visible"/>
                                      </p:to>
                                    </p:set>
                                    <p:animEffect transition="in" filter="wipe(left)">
                                      <p:cBhvr>
                                        <p:cTn id="18" dur="500"/>
                                        <p:tgtEl>
                                          <p:spTgt spid="13312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3124">
                                            <p:txEl>
                                              <p:pRg st="4" end="4"/>
                                            </p:txEl>
                                          </p:spTgt>
                                        </p:tgtEl>
                                        <p:attrNameLst>
                                          <p:attrName>style.visibility</p:attrName>
                                        </p:attrNameLst>
                                      </p:cBhvr>
                                      <p:to>
                                        <p:strVal val="visible"/>
                                      </p:to>
                                    </p:set>
                                    <p:animEffect transition="in" filter="wipe(left)">
                                      <p:cBhvr>
                                        <p:cTn id="23" dur="500"/>
                                        <p:tgtEl>
                                          <p:spTgt spid="13312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3124">
                                            <p:txEl>
                                              <p:pRg st="5" end="5"/>
                                            </p:txEl>
                                          </p:spTgt>
                                        </p:tgtEl>
                                        <p:attrNameLst>
                                          <p:attrName>style.visibility</p:attrName>
                                        </p:attrNameLst>
                                      </p:cBhvr>
                                      <p:to>
                                        <p:strVal val="visible"/>
                                      </p:to>
                                    </p:set>
                                    <p:animEffect transition="in" filter="wipe(left)">
                                      <p:cBhvr>
                                        <p:cTn id="28" dur="500"/>
                                        <p:tgtEl>
                                          <p:spTgt spid="1331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solidFill>
                  <a:srgbClr val="FFC000"/>
                </a:solidFill>
              </a:rPr>
              <a:t>Prepare</a:t>
            </a:r>
          </a:p>
          <a:p>
            <a:pPr marL="1097280" lvl="1" indent="-457200">
              <a:spcBef>
                <a:spcPts val="1000"/>
              </a:spcBef>
              <a:buClr>
                <a:schemeClr val="bg2">
                  <a:lumMod val="60000"/>
                  <a:lumOff val="40000"/>
                </a:schemeClr>
              </a:buClr>
              <a:buFont typeface="Calibri" pitchFamily="34" charset="0"/>
              <a:buChar char="—"/>
            </a:pPr>
            <a:r>
              <a:rPr lang="en-US" sz="2800" dirty="0" smtClean="0"/>
              <a:t>Select a “champion” for the effort</a:t>
            </a:r>
          </a:p>
          <a:p>
            <a:pPr marL="1097280" lvl="1" indent="-457200">
              <a:spcBef>
                <a:spcPts val="1000"/>
              </a:spcBef>
              <a:buClr>
                <a:schemeClr val="bg2">
                  <a:lumMod val="60000"/>
                  <a:lumOff val="40000"/>
                </a:schemeClr>
              </a:buClr>
              <a:buFont typeface="Calibri" pitchFamily="34" charset="0"/>
              <a:buChar char="—"/>
            </a:pPr>
            <a:r>
              <a:rPr lang="en-US" sz="2800" dirty="0" smtClean="0"/>
              <a:t>Train clinicians and staff on their specific responsibilities</a:t>
            </a:r>
          </a:p>
          <a:p>
            <a:pPr marL="1097280" lvl="1" indent="-457200">
              <a:spcBef>
                <a:spcPts val="1000"/>
              </a:spcBef>
              <a:buClr>
                <a:schemeClr val="bg2">
                  <a:lumMod val="60000"/>
                  <a:lumOff val="40000"/>
                </a:schemeClr>
              </a:buClr>
              <a:buFont typeface="Calibri" pitchFamily="34" charset="0"/>
              <a:buChar char="—"/>
            </a:pPr>
            <a:r>
              <a:rPr lang="en-US" sz="2800" dirty="0" smtClean="0"/>
              <a:t>Put copies of screener, guidelines, etc. in exam rooms</a:t>
            </a:r>
          </a:p>
          <a:p>
            <a:pPr marL="1097280" lvl="1" indent="-457200">
              <a:spcBef>
                <a:spcPts val="1000"/>
              </a:spcBef>
              <a:buClr>
                <a:schemeClr val="bg2">
                  <a:lumMod val="60000"/>
                  <a:lumOff val="40000"/>
                </a:schemeClr>
              </a:buClr>
              <a:buFont typeface="Calibri" pitchFamily="34" charset="0"/>
              <a:buChar char="—"/>
            </a:pPr>
            <a:r>
              <a:rPr lang="en-US" sz="2800" dirty="0" smtClean="0"/>
              <a:t>Determine a record-keeping system</a:t>
            </a:r>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170</a:t>
            </a:fld>
            <a:endParaRPr lang="en-US"/>
          </a:p>
        </p:txBody>
      </p:sp>
      <p:sp>
        <p:nvSpPr>
          <p:cNvPr id="5" name="TextBox 4"/>
          <p:cNvSpPr txBox="1"/>
          <p:nvPr/>
        </p:nvSpPr>
        <p:spPr>
          <a:xfrm>
            <a:off x="14468" y="6259721"/>
            <a:ext cx="8138932" cy="598279"/>
          </a:xfrm>
          <a:prstGeom prst="rect">
            <a:avLst/>
          </a:prstGeom>
          <a:noFill/>
        </p:spPr>
        <p:txBody>
          <a:bodyPr wrap="square" rtlCol="0">
            <a:spAutoFit/>
          </a:bodyPr>
          <a:lstStyle/>
          <a:p>
            <a:r>
              <a:rPr lang="en-US" sz="1600" dirty="0" smtClean="0"/>
              <a:t>Source: Amy Brom, SBIRT presentation conducted at Northern CAIRS Provider Conference, August 7, 2012</a:t>
            </a:r>
            <a:endParaRPr lang="en-US" sz="1600" dirty="0"/>
          </a:p>
        </p:txBody>
      </p:sp>
    </p:spTree>
    <p:extLst>
      <p:ext uri="{BB962C8B-B14F-4D97-AF65-F5344CB8AC3E}">
        <p14:creationId xmlns:p14="http://schemas.microsoft.com/office/powerpoint/2010/main" val="253213152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solidFill>
                  <a:srgbClr val="FFC000"/>
                </a:solidFill>
              </a:rPr>
              <a:t>Reinforce</a:t>
            </a:r>
          </a:p>
          <a:p>
            <a:pPr marL="1097280" lvl="1" indent="-457200">
              <a:spcBef>
                <a:spcPts val="1000"/>
              </a:spcBef>
              <a:buClr>
                <a:schemeClr val="bg2">
                  <a:lumMod val="60000"/>
                  <a:lumOff val="40000"/>
                </a:schemeClr>
              </a:buClr>
              <a:buFont typeface="Calibri" pitchFamily="34" charset="0"/>
              <a:buChar char="—"/>
            </a:pPr>
            <a:r>
              <a:rPr lang="en-US" sz="2800" dirty="0" smtClean="0"/>
              <a:t>Remind staff regularly</a:t>
            </a:r>
          </a:p>
          <a:p>
            <a:pPr marL="1097280" lvl="1" indent="-457200">
              <a:spcBef>
                <a:spcPts val="1000"/>
              </a:spcBef>
              <a:buClr>
                <a:schemeClr val="bg2">
                  <a:lumMod val="60000"/>
                  <a:lumOff val="40000"/>
                </a:schemeClr>
              </a:buClr>
              <a:buFont typeface="Calibri" pitchFamily="34" charset="0"/>
              <a:buChar char="—"/>
            </a:pPr>
            <a:r>
              <a:rPr lang="en-US" sz="2800" dirty="0" smtClean="0"/>
              <a:t>Collect success stories to encourage ongoing implementation/support</a:t>
            </a:r>
          </a:p>
          <a:p>
            <a:pPr marL="1097280" lvl="1" indent="-457200">
              <a:spcBef>
                <a:spcPts val="1000"/>
              </a:spcBef>
              <a:buClr>
                <a:schemeClr val="bg2">
                  <a:lumMod val="60000"/>
                  <a:lumOff val="40000"/>
                </a:schemeClr>
              </a:buClr>
              <a:buFont typeface="Calibri" pitchFamily="34" charset="0"/>
              <a:buChar char="—"/>
            </a:pPr>
            <a:r>
              <a:rPr lang="en-US" sz="2800" dirty="0" smtClean="0"/>
              <a:t>Accept feedback from staff and patients and adapt as you go</a:t>
            </a:r>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171</a:t>
            </a:fld>
            <a:endParaRPr lang="en-US"/>
          </a:p>
        </p:txBody>
      </p:sp>
      <p:sp>
        <p:nvSpPr>
          <p:cNvPr id="5" name="TextBox 4"/>
          <p:cNvSpPr txBox="1"/>
          <p:nvPr/>
        </p:nvSpPr>
        <p:spPr>
          <a:xfrm>
            <a:off x="14468" y="6259721"/>
            <a:ext cx="8138932" cy="598279"/>
          </a:xfrm>
          <a:prstGeom prst="rect">
            <a:avLst/>
          </a:prstGeom>
          <a:noFill/>
        </p:spPr>
        <p:txBody>
          <a:bodyPr wrap="square" rtlCol="0">
            <a:spAutoFit/>
          </a:bodyPr>
          <a:lstStyle/>
          <a:p>
            <a:r>
              <a:rPr lang="en-US" sz="1600" dirty="0" smtClean="0"/>
              <a:t>Source: Amy Brom, SBIRT presentation conducted at Northern CAIRS Provider Conference, August 7, 2012</a:t>
            </a:r>
            <a:endParaRPr lang="en-US" sz="1600" dirty="0"/>
          </a:p>
        </p:txBody>
      </p:sp>
    </p:spTree>
    <p:extLst>
      <p:ext uri="{BB962C8B-B14F-4D97-AF65-F5344CB8AC3E}">
        <p14:creationId xmlns:p14="http://schemas.microsoft.com/office/powerpoint/2010/main" val="422072043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1362456"/>
          </a:xfrm>
        </p:spPr>
        <p:txBody>
          <a:bodyPr/>
          <a:lstStyle/>
          <a:p>
            <a:pPr algn="ctr"/>
            <a:r>
              <a:rPr lang="en-US" sz="6000" b="1" dirty="0" smtClean="0">
                <a:solidFill>
                  <a:schemeClr val="tx2"/>
                </a:solidFill>
              </a:rPr>
              <a:t>Thank You!!</a:t>
            </a:r>
            <a:endParaRPr lang="en-US" sz="6000" b="1" dirty="0">
              <a:solidFill>
                <a:schemeClr val="tx2"/>
              </a:solidFill>
            </a:endParaRPr>
          </a:p>
        </p:txBody>
      </p:sp>
      <p:sp>
        <p:nvSpPr>
          <p:cNvPr id="3" name="Content Placeholder 2"/>
          <p:cNvSpPr>
            <a:spLocks noGrp="1"/>
          </p:cNvSpPr>
          <p:nvPr>
            <p:ph type="body" idx="1"/>
          </p:nvPr>
        </p:nvSpPr>
        <p:spPr>
          <a:xfrm>
            <a:off x="914400" y="1676400"/>
            <a:ext cx="7315200" cy="3391336"/>
          </a:xfrm>
        </p:spPr>
        <p:txBody>
          <a:bodyPr>
            <a:noAutofit/>
          </a:bodyPr>
          <a:lstStyle/>
          <a:p>
            <a:pPr algn="ctr">
              <a:buNone/>
            </a:pPr>
            <a:endParaRPr lang="en-US" sz="2800" b="1" dirty="0" smtClean="0"/>
          </a:p>
          <a:p>
            <a:pPr algn="ctr">
              <a:buNone/>
            </a:pPr>
            <a:r>
              <a:rPr lang="en-US" sz="2800" b="1" dirty="0" smtClean="0"/>
              <a:t>For additional information on SBIRT or other training topics, visit: </a:t>
            </a:r>
          </a:p>
          <a:p>
            <a:pPr algn="ctr">
              <a:buNone/>
            </a:pPr>
            <a:r>
              <a:rPr lang="en-US" sz="2600" b="1" u="sng" dirty="0" smtClean="0">
                <a:solidFill>
                  <a:srgbClr val="FFFF00"/>
                </a:solidFill>
              </a:rPr>
              <a:t>www.psattc.org</a:t>
            </a:r>
          </a:p>
          <a:p>
            <a:pPr algn="ctr">
              <a:buNone/>
            </a:pPr>
            <a:r>
              <a:rPr lang="en-US" sz="2600" b="1" u="sng" dirty="0" smtClean="0">
                <a:solidFill>
                  <a:srgbClr val="FFFF00"/>
                </a:solidFill>
              </a:rPr>
              <a:t>www.worldofsbirt.wordpress.com</a:t>
            </a:r>
          </a:p>
          <a:p>
            <a:pPr algn="ctr"/>
            <a:r>
              <a:rPr lang="en-US" sz="2600" b="1" u="sng" dirty="0" smtClean="0">
                <a:solidFill>
                  <a:srgbClr val="FFFF00"/>
                </a:solidFill>
              </a:rPr>
              <a:t>http://www.attcelearn.org/ </a:t>
            </a:r>
          </a:p>
          <a:p>
            <a:pPr algn="ctr"/>
            <a:r>
              <a:rPr lang="en-US" sz="2600" b="1" dirty="0" smtClean="0"/>
              <a:t>(“Foundations of SBIRT”)</a:t>
            </a:r>
          </a:p>
          <a:p>
            <a:pPr algn="ctr"/>
            <a:endParaRPr lang="en-US" sz="2600" b="1" dirty="0" smtClean="0"/>
          </a:p>
          <a:p>
            <a:pPr algn="ctr"/>
            <a:r>
              <a:rPr lang="en-US" sz="2800" b="1" dirty="0" smtClean="0">
                <a:solidFill>
                  <a:srgbClr val="FFFF00"/>
                </a:solidFill>
              </a:rPr>
              <a:t>tfreese@mednet.ucla.edu</a:t>
            </a:r>
            <a:br>
              <a:rPr lang="en-US" sz="2800" b="1" dirty="0" smtClean="0">
                <a:solidFill>
                  <a:srgbClr val="FFFF00"/>
                </a:solidFill>
              </a:rPr>
            </a:br>
            <a:r>
              <a:rPr lang="en-US" sz="2800" b="1" dirty="0" smtClean="0">
                <a:solidFill>
                  <a:srgbClr val="FFFF00"/>
                </a:solidFill>
              </a:rPr>
              <a:t>brutkowski@mednet.ucla.edu</a:t>
            </a:r>
          </a:p>
          <a:p>
            <a:pPr algn="ctr">
              <a:buNone/>
            </a:pPr>
            <a:endParaRPr lang="en-US" sz="2600" b="1"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172</a:t>
            </a:fld>
            <a:endParaRPr lang="en-US"/>
          </a:p>
        </p:txBody>
      </p:sp>
    </p:spTree>
    <p:extLst>
      <p:ext uri="{BB962C8B-B14F-4D97-AF65-F5344CB8AC3E}">
        <p14:creationId xmlns:p14="http://schemas.microsoft.com/office/powerpoint/2010/main" val="4256369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694944"/>
            <a:ext cx="7315200" cy="1362456"/>
          </a:xfrm>
        </p:spPr>
        <p:txBody>
          <a:bodyPr/>
          <a:lstStyle/>
          <a:p>
            <a:pPr algn="ctr" eaLnBrk="1" hangingPunct="1"/>
            <a:r>
              <a:rPr lang="en-US" sz="4400" b="1" dirty="0" smtClean="0">
                <a:solidFill>
                  <a:schemeClr val="tx2"/>
                </a:solidFill>
              </a:rPr>
              <a:t>Problems Related to Substance Use</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981200"/>
            <a:ext cx="7504176" cy="4419600"/>
          </a:xfrm>
        </p:spPr>
        <p:txBody>
          <a:bodyPr>
            <a:noAutofit/>
          </a:bodyPr>
          <a:lstStyle/>
          <a:p>
            <a:pPr eaLnBrk="1" hangingPunct="1">
              <a:spcBef>
                <a:spcPts val="1000"/>
              </a:spcBef>
            </a:pPr>
            <a:r>
              <a:rPr lang="en-US" sz="2800" dirty="0" smtClean="0"/>
              <a:t>Acute intoxication (immediate effects from use):</a:t>
            </a:r>
            <a:endParaRPr lang="en-US" sz="2400" dirty="0"/>
          </a:p>
          <a:p>
            <a:pPr marL="514350" indent="-514350" eaLnBrk="1" hangingPunct="1">
              <a:spcBef>
                <a:spcPts val="1000"/>
              </a:spcBef>
              <a:buFont typeface="Arial" pitchFamily="34" charset="0"/>
              <a:buChar char="•"/>
            </a:pPr>
            <a:r>
              <a:rPr lang="en-US" sz="2800" dirty="0" smtClean="0"/>
              <a:t>Physical</a:t>
            </a:r>
          </a:p>
          <a:p>
            <a:pPr marL="1154430" lvl="1" indent="-514350">
              <a:spcBef>
                <a:spcPts val="1000"/>
              </a:spcBef>
              <a:buClr>
                <a:schemeClr val="tx1"/>
              </a:buClr>
              <a:buSzPct val="100000"/>
              <a:buFont typeface="Calibri" pitchFamily="34" charset="0"/>
              <a:buChar char="―"/>
            </a:pPr>
            <a:r>
              <a:rPr lang="en-US" sz="2400" dirty="0" smtClean="0">
                <a:solidFill>
                  <a:srgbClr val="FFC000"/>
                </a:solidFill>
              </a:rPr>
              <a:t>Overdose</a:t>
            </a:r>
          </a:p>
          <a:p>
            <a:pPr marL="1154430" lvl="1" indent="-514350">
              <a:spcBef>
                <a:spcPts val="1000"/>
              </a:spcBef>
              <a:buClr>
                <a:schemeClr val="tx1"/>
              </a:buClr>
              <a:buSzPct val="100000"/>
              <a:buFont typeface="Calibri" pitchFamily="34" charset="0"/>
              <a:buChar char="―"/>
            </a:pPr>
            <a:r>
              <a:rPr lang="en-US" sz="2400" dirty="0" smtClean="0">
                <a:solidFill>
                  <a:srgbClr val="FFC000"/>
                </a:solidFill>
              </a:rPr>
              <a:t>Fever, vomiting</a:t>
            </a:r>
          </a:p>
          <a:p>
            <a:pPr marL="514350" indent="-514350">
              <a:spcBef>
                <a:spcPts val="1000"/>
              </a:spcBef>
              <a:buFont typeface="Arial" pitchFamily="34" charset="0"/>
              <a:buChar char="•"/>
            </a:pPr>
            <a:r>
              <a:rPr lang="en-US" sz="2800" dirty="0" smtClean="0"/>
              <a:t>Behavioral</a:t>
            </a:r>
            <a:endParaRPr lang="en-US" sz="2800" dirty="0"/>
          </a:p>
          <a:p>
            <a:pPr marL="1154430" lvl="1" indent="-514350">
              <a:spcBef>
                <a:spcPts val="1000"/>
              </a:spcBef>
              <a:buClr>
                <a:schemeClr val="tx1"/>
              </a:buClr>
              <a:buSzPct val="100000"/>
              <a:buFont typeface="Calibri" pitchFamily="34" charset="0"/>
              <a:buChar char="―"/>
            </a:pPr>
            <a:r>
              <a:rPr lang="en-US" sz="2400" dirty="0" smtClean="0">
                <a:solidFill>
                  <a:srgbClr val="FFC000"/>
                </a:solidFill>
              </a:rPr>
              <a:t>Accidents and injury</a:t>
            </a:r>
          </a:p>
          <a:p>
            <a:pPr marL="1154430" lvl="1" indent="-514350">
              <a:spcBef>
                <a:spcPts val="1000"/>
              </a:spcBef>
              <a:buClr>
                <a:schemeClr val="tx1"/>
              </a:buClr>
              <a:buSzPct val="100000"/>
              <a:buFont typeface="Calibri" pitchFamily="34" charset="0"/>
              <a:buChar char="―"/>
            </a:pPr>
            <a:r>
              <a:rPr lang="en-US" sz="2400" dirty="0" smtClean="0">
                <a:solidFill>
                  <a:srgbClr val="FFC000"/>
                </a:solidFill>
              </a:rPr>
              <a:t>Aggression and violence</a:t>
            </a:r>
          </a:p>
          <a:p>
            <a:pPr marL="1154430" lvl="1" indent="-514350">
              <a:spcBef>
                <a:spcPts val="1000"/>
              </a:spcBef>
              <a:buClr>
                <a:schemeClr val="tx1"/>
              </a:buClr>
              <a:buSzPct val="100000"/>
              <a:buFont typeface="Calibri" pitchFamily="34" charset="0"/>
              <a:buChar char="―"/>
            </a:pPr>
            <a:r>
              <a:rPr lang="en-US" sz="2400" dirty="0" smtClean="0">
                <a:solidFill>
                  <a:srgbClr val="FFC000"/>
                </a:solidFill>
              </a:rPr>
              <a:t>Unintended sex and unsafe sexual practices</a:t>
            </a:r>
          </a:p>
          <a:p>
            <a:pPr marL="1154430" lvl="1" indent="-514350">
              <a:spcBef>
                <a:spcPts val="1000"/>
              </a:spcBef>
              <a:buClr>
                <a:schemeClr val="tx1"/>
              </a:buClr>
              <a:buSzPct val="100000"/>
              <a:buFont typeface="Calibri" pitchFamily="34" charset="0"/>
              <a:buChar char="―"/>
            </a:pPr>
            <a:r>
              <a:rPr lang="en-US" sz="2400" dirty="0" smtClean="0">
                <a:solidFill>
                  <a:srgbClr val="FFC000"/>
                </a:solidFill>
              </a:rPr>
              <a:t>Reduced work performance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18</a:t>
            </a:fld>
            <a:endParaRPr lang="en-US">
              <a:solidFill>
                <a:srgbClr val="DBF5F9">
                  <a:shade val="90000"/>
                </a:srgbClr>
              </a:solidFill>
            </a:endParaRPr>
          </a:p>
        </p:txBody>
      </p:sp>
    </p:spTree>
    <p:extLst>
      <p:ext uri="{BB962C8B-B14F-4D97-AF65-F5344CB8AC3E}">
        <p14:creationId xmlns:p14="http://schemas.microsoft.com/office/powerpoint/2010/main" val="420407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500"/>
                                        <p:tgtEl>
                                          <p:spTgt spid="13312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3124">
                                            <p:txEl>
                                              <p:pRg st="3" end="3"/>
                                            </p:txEl>
                                          </p:spTgt>
                                        </p:tgtEl>
                                        <p:attrNameLst>
                                          <p:attrName>style.visibility</p:attrName>
                                        </p:attrNameLst>
                                      </p:cBhvr>
                                      <p:to>
                                        <p:strVal val="visible"/>
                                      </p:to>
                                    </p:set>
                                    <p:animEffect transition="in" filter="wipe(left)">
                                      <p:cBhvr>
                                        <p:cTn id="18" dur="500"/>
                                        <p:tgtEl>
                                          <p:spTgt spid="13312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3124">
                                            <p:txEl>
                                              <p:pRg st="4" end="4"/>
                                            </p:txEl>
                                          </p:spTgt>
                                        </p:tgtEl>
                                        <p:attrNameLst>
                                          <p:attrName>style.visibility</p:attrName>
                                        </p:attrNameLst>
                                      </p:cBhvr>
                                      <p:to>
                                        <p:strVal val="visible"/>
                                      </p:to>
                                    </p:set>
                                    <p:animEffect transition="in" filter="wipe(left)">
                                      <p:cBhvr>
                                        <p:cTn id="23" dur="500"/>
                                        <p:tgtEl>
                                          <p:spTgt spid="13312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3124">
                                            <p:txEl>
                                              <p:pRg st="5" end="5"/>
                                            </p:txEl>
                                          </p:spTgt>
                                        </p:tgtEl>
                                        <p:attrNameLst>
                                          <p:attrName>style.visibility</p:attrName>
                                        </p:attrNameLst>
                                      </p:cBhvr>
                                      <p:to>
                                        <p:strVal val="visible"/>
                                      </p:to>
                                    </p:set>
                                    <p:animEffect transition="in" filter="wipe(left)">
                                      <p:cBhvr>
                                        <p:cTn id="28" dur="500"/>
                                        <p:tgtEl>
                                          <p:spTgt spid="133124">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3124">
                                            <p:txEl>
                                              <p:pRg st="6" end="6"/>
                                            </p:txEl>
                                          </p:spTgt>
                                        </p:tgtEl>
                                        <p:attrNameLst>
                                          <p:attrName>style.visibility</p:attrName>
                                        </p:attrNameLst>
                                      </p:cBhvr>
                                      <p:to>
                                        <p:strVal val="visible"/>
                                      </p:to>
                                    </p:set>
                                    <p:animEffect transition="in" filter="wipe(left)">
                                      <p:cBhvr>
                                        <p:cTn id="31" dur="500"/>
                                        <p:tgtEl>
                                          <p:spTgt spid="133124">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3124">
                                            <p:txEl>
                                              <p:pRg st="7" end="7"/>
                                            </p:txEl>
                                          </p:spTgt>
                                        </p:tgtEl>
                                        <p:attrNameLst>
                                          <p:attrName>style.visibility</p:attrName>
                                        </p:attrNameLst>
                                      </p:cBhvr>
                                      <p:to>
                                        <p:strVal val="visible"/>
                                      </p:to>
                                    </p:set>
                                    <p:animEffect transition="in" filter="wipe(left)">
                                      <p:cBhvr>
                                        <p:cTn id="34" dur="500"/>
                                        <p:tgtEl>
                                          <p:spTgt spid="133124">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3124">
                                            <p:txEl>
                                              <p:pRg st="8" end="8"/>
                                            </p:txEl>
                                          </p:spTgt>
                                        </p:tgtEl>
                                        <p:attrNameLst>
                                          <p:attrName>style.visibility</p:attrName>
                                        </p:attrNameLst>
                                      </p:cBhvr>
                                      <p:to>
                                        <p:strVal val="visible"/>
                                      </p:to>
                                    </p:set>
                                    <p:animEffect transition="in" filter="wipe(left)">
                                      <p:cBhvr>
                                        <p:cTn id="37" dur="500"/>
                                        <p:tgtEl>
                                          <p:spTgt spid="1331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457200"/>
            <a:ext cx="8610600" cy="1057656"/>
          </a:xfrm>
        </p:spPr>
        <p:txBody>
          <a:bodyPr/>
          <a:lstStyle/>
          <a:p>
            <a:pPr algn="ctr" eaLnBrk="1" hangingPunct="1"/>
            <a:r>
              <a:rPr lang="en-US" sz="4400" b="1" dirty="0" smtClean="0">
                <a:solidFill>
                  <a:schemeClr val="tx2"/>
                </a:solidFill>
              </a:rPr>
              <a:t>Problems Related to Substance Use</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676400"/>
            <a:ext cx="7504176" cy="4419600"/>
          </a:xfrm>
        </p:spPr>
        <p:txBody>
          <a:bodyPr>
            <a:noAutofit/>
          </a:bodyPr>
          <a:lstStyle/>
          <a:p>
            <a:pPr eaLnBrk="1" hangingPunct="1">
              <a:spcBef>
                <a:spcPts val="1000"/>
              </a:spcBef>
            </a:pPr>
            <a:r>
              <a:rPr lang="en-US" sz="2600" dirty="0" smtClean="0">
                <a:solidFill>
                  <a:srgbClr val="FFC000"/>
                </a:solidFill>
              </a:rPr>
              <a:t>Effects of regular use include:</a:t>
            </a:r>
            <a:endParaRPr lang="en-US" sz="2600" dirty="0">
              <a:solidFill>
                <a:srgbClr val="FFC000"/>
              </a:solidFill>
            </a:endParaRPr>
          </a:p>
          <a:p>
            <a:pPr marL="514350" indent="-514350" eaLnBrk="1" hangingPunct="1">
              <a:spcBef>
                <a:spcPts val="1000"/>
              </a:spcBef>
              <a:buFont typeface="Arial" pitchFamily="34" charset="0"/>
              <a:buChar char="•"/>
            </a:pPr>
            <a:r>
              <a:rPr lang="en-US" sz="2600" dirty="0" smtClean="0"/>
              <a:t>Specific physical and mental health problems</a:t>
            </a:r>
          </a:p>
          <a:p>
            <a:pPr marL="514350" indent="-514350" eaLnBrk="1" hangingPunct="1">
              <a:spcBef>
                <a:spcPts val="1000"/>
              </a:spcBef>
              <a:buFont typeface="Arial" pitchFamily="34" charset="0"/>
              <a:buChar char="•"/>
            </a:pPr>
            <a:r>
              <a:rPr lang="en-US" sz="2600" dirty="0" smtClean="0"/>
              <a:t>Increased risk for infectious diseases</a:t>
            </a:r>
          </a:p>
          <a:p>
            <a:pPr marL="514350" indent="-514350" eaLnBrk="1" hangingPunct="1">
              <a:spcBef>
                <a:spcPts val="1000"/>
              </a:spcBef>
              <a:buFont typeface="Arial" pitchFamily="34" charset="0"/>
              <a:buChar char="•"/>
            </a:pPr>
            <a:r>
              <a:rPr lang="en-US" sz="2600" dirty="0" smtClean="0"/>
              <a:t>Psychiatric symptoms</a:t>
            </a:r>
          </a:p>
          <a:p>
            <a:pPr marL="514350" indent="-514350" eaLnBrk="1" hangingPunct="1">
              <a:spcBef>
                <a:spcPts val="1000"/>
              </a:spcBef>
              <a:buFont typeface="Arial" pitchFamily="34" charset="0"/>
              <a:buChar char="•"/>
            </a:pPr>
            <a:r>
              <a:rPr lang="en-US" sz="2600" dirty="0" smtClean="0"/>
              <a:t>Sleep problems</a:t>
            </a:r>
          </a:p>
          <a:p>
            <a:pPr marL="514350" indent="-514350" eaLnBrk="1" hangingPunct="1">
              <a:spcBef>
                <a:spcPts val="1000"/>
              </a:spcBef>
              <a:buFont typeface="Arial" pitchFamily="34" charset="0"/>
              <a:buChar char="•"/>
            </a:pPr>
            <a:r>
              <a:rPr lang="en-US" sz="2600" dirty="0" smtClean="0"/>
              <a:t>Financial difficulties</a:t>
            </a:r>
          </a:p>
          <a:p>
            <a:pPr marL="514350" indent="-514350" eaLnBrk="1" hangingPunct="1">
              <a:spcBef>
                <a:spcPts val="1000"/>
              </a:spcBef>
              <a:buFont typeface="Arial" pitchFamily="34" charset="0"/>
              <a:buChar char="•"/>
            </a:pPr>
            <a:r>
              <a:rPr lang="en-US" sz="2600" dirty="0" smtClean="0"/>
              <a:t>Legal, relationship, or work problems</a:t>
            </a:r>
          </a:p>
          <a:p>
            <a:pPr marL="514350" indent="-514350" eaLnBrk="1" hangingPunct="1">
              <a:spcBef>
                <a:spcPts val="1000"/>
              </a:spcBef>
              <a:buFont typeface="Arial" pitchFamily="34" charset="0"/>
              <a:buChar char="•"/>
            </a:pPr>
            <a:r>
              <a:rPr lang="en-US" sz="2600" dirty="0" smtClean="0"/>
              <a:t>Risk of dependence</a:t>
            </a:r>
          </a:p>
          <a:p>
            <a:pPr marL="514350" indent="-514350" eaLnBrk="1" hangingPunct="1">
              <a:spcBef>
                <a:spcPts val="1000"/>
              </a:spcBef>
              <a:buFont typeface="Arial" pitchFamily="34" charset="0"/>
              <a:buChar char="•"/>
            </a:pPr>
            <a:r>
              <a:rPr lang="en-US" sz="2600" dirty="0" smtClean="0"/>
              <a:t>Withdrawal symptoms when use is reduced or stopped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19</a:t>
            </a:fld>
            <a:endParaRPr lang="en-US">
              <a:solidFill>
                <a:srgbClr val="DBF5F9">
                  <a:shade val="90000"/>
                </a:srgbClr>
              </a:solidFill>
            </a:endParaRPr>
          </a:p>
        </p:txBody>
      </p:sp>
    </p:spTree>
    <p:extLst>
      <p:ext uri="{BB962C8B-B14F-4D97-AF65-F5344CB8AC3E}">
        <p14:creationId xmlns:p14="http://schemas.microsoft.com/office/powerpoint/2010/main" val="26506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3124">
                                            <p:txEl>
                                              <p:pRg st="1" end="1"/>
                                            </p:txEl>
                                          </p:spTgt>
                                        </p:tgtEl>
                                        <p:attrNameLst>
                                          <p:attrName>style.visibility</p:attrName>
                                        </p:attrNameLst>
                                      </p:cBhvr>
                                      <p:to>
                                        <p:strVal val="visible"/>
                                      </p:to>
                                    </p:set>
                                    <p:animEffect transition="in" filter="wipe(left)">
                                      <p:cBhvr>
                                        <p:cTn id="10" dur="500"/>
                                        <p:tgtEl>
                                          <p:spTgt spid="1331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500"/>
                                        <p:tgtEl>
                                          <p:spTgt spid="1331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3124">
                                            <p:txEl>
                                              <p:pRg st="3" end="3"/>
                                            </p:txEl>
                                          </p:spTgt>
                                        </p:tgtEl>
                                        <p:attrNameLst>
                                          <p:attrName>style.visibility</p:attrName>
                                        </p:attrNameLst>
                                      </p:cBhvr>
                                      <p:to>
                                        <p:strVal val="visible"/>
                                      </p:to>
                                    </p:set>
                                    <p:animEffect transition="in" filter="wipe(left)">
                                      <p:cBhvr>
                                        <p:cTn id="20" dur="500"/>
                                        <p:tgtEl>
                                          <p:spTgt spid="13312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3124">
                                            <p:txEl>
                                              <p:pRg st="4" end="4"/>
                                            </p:txEl>
                                          </p:spTgt>
                                        </p:tgtEl>
                                        <p:attrNameLst>
                                          <p:attrName>style.visibility</p:attrName>
                                        </p:attrNameLst>
                                      </p:cBhvr>
                                      <p:to>
                                        <p:strVal val="visible"/>
                                      </p:to>
                                    </p:set>
                                    <p:animEffect transition="in" filter="wipe(left)">
                                      <p:cBhvr>
                                        <p:cTn id="25" dur="500"/>
                                        <p:tgtEl>
                                          <p:spTgt spid="13312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3124">
                                            <p:txEl>
                                              <p:pRg st="5" end="5"/>
                                            </p:txEl>
                                          </p:spTgt>
                                        </p:tgtEl>
                                        <p:attrNameLst>
                                          <p:attrName>style.visibility</p:attrName>
                                        </p:attrNameLst>
                                      </p:cBhvr>
                                      <p:to>
                                        <p:strVal val="visible"/>
                                      </p:to>
                                    </p:set>
                                    <p:animEffect transition="in" filter="wipe(left)">
                                      <p:cBhvr>
                                        <p:cTn id="30" dur="500"/>
                                        <p:tgtEl>
                                          <p:spTgt spid="13312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3124">
                                            <p:txEl>
                                              <p:pRg st="6" end="6"/>
                                            </p:txEl>
                                          </p:spTgt>
                                        </p:tgtEl>
                                        <p:attrNameLst>
                                          <p:attrName>style.visibility</p:attrName>
                                        </p:attrNameLst>
                                      </p:cBhvr>
                                      <p:to>
                                        <p:strVal val="visible"/>
                                      </p:to>
                                    </p:set>
                                    <p:animEffect transition="in" filter="wipe(left)">
                                      <p:cBhvr>
                                        <p:cTn id="35" dur="500"/>
                                        <p:tgtEl>
                                          <p:spTgt spid="13312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3124">
                                            <p:txEl>
                                              <p:pRg st="7" end="7"/>
                                            </p:txEl>
                                          </p:spTgt>
                                        </p:tgtEl>
                                        <p:attrNameLst>
                                          <p:attrName>style.visibility</p:attrName>
                                        </p:attrNameLst>
                                      </p:cBhvr>
                                      <p:to>
                                        <p:strVal val="visible"/>
                                      </p:to>
                                    </p:set>
                                    <p:animEffect transition="in" filter="wipe(left)">
                                      <p:cBhvr>
                                        <p:cTn id="40" dur="500"/>
                                        <p:tgtEl>
                                          <p:spTgt spid="13312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3124">
                                            <p:txEl>
                                              <p:pRg st="8" end="8"/>
                                            </p:txEl>
                                          </p:spTgt>
                                        </p:tgtEl>
                                        <p:attrNameLst>
                                          <p:attrName>style.visibility</p:attrName>
                                        </p:attrNameLst>
                                      </p:cBhvr>
                                      <p:to>
                                        <p:strVal val="visible"/>
                                      </p:to>
                                    </p:set>
                                    <p:animEffect transition="in" filter="wipe(left)">
                                      <p:cBhvr>
                                        <p:cTn id="45" dur="500"/>
                                        <p:tgtEl>
                                          <p:spTgt spid="1331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533400" y="228600"/>
            <a:ext cx="7315200" cy="1133856"/>
          </a:xfrm>
        </p:spPr>
        <p:txBody>
          <a:bodyPr/>
          <a:lstStyle/>
          <a:p>
            <a:pPr algn="ctr" fontAlgn="auto">
              <a:spcAft>
                <a:spcPts val="0"/>
              </a:spcAft>
              <a:defRPr/>
            </a:pPr>
            <a:r>
              <a:rPr sz="4400" dirty="0" smtClean="0">
                <a:solidFill>
                  <a:schemeClr val="tx2"/>
                </a:solidFill>
              </a:rPr>
              <a:t>Training Goals</a:t>
            </a:r>
          </a:p>
        </p:txBody>
      </p:sp>
      <p:sp>
        <p:nvSpPr>
          <p:cNvPr id="6" name="Rectangle 4"/>
          <p:cNvSpPr>
            <a:spLocks noGrp="1" noChangeArrowheads="1"/>
          </p:cNvSpPr>
          <p:nvPr>
            <p:ph type="body" idx="1"/>
          </p:nvPr>
        </p:nvSpPr>
        <p:spPr>
          <a:xfrm>
            <a:off x="304800" y="1371600"/>
            <a:ext cx="6096000" cy="4419600"/>
          </a:xfrm>
        </p:spPr>
        <p:txBody>
          <a:bodyPr>
            <a:noAutofit/>
          </a:bodyPr>
          <a:lstStyle/>
          <a:p>
            <a:pPr marL="609600" indent="-609600" eaLnBrk="1" hangingPunct="1">
              <a:buFont typeface="Wingdings" pitchFamily="2" charset="2"/>
              <a:buAutoNum type="arabicPeriod"/>
              <a:tabLst>
                <a:tab pos="411163" algn="l"/>
              </a:tabLst>
            </a:pPr>
            <a:r>
              <a:rPr lang="en-US" sz="2800" dirty="0" smtClean="0"/>
              <a:t>Increase knowledge of screening and brief intervention concepts </a:t>
            </a:r>
            <a:br>
              <a:rPr lang="en-US" sz="2800" dirty="0" smtClean="0"/>
            </a:br>
            <a:r>
              <a:rPr lang="en-US" sz="2800" dirty="0" smtClean="0"/>
              <a:t>and techniques</a:t>
            </a:r>
          </a:p>
          <a:p>
            <a:pPr marL="609600" indent="-609600" eaLnBrk="1" hangingPunct="1">
              <a:buFont typeface="Wingdings" pitchFamily="2" charset="2"/>
              <a:buAutoNum type="arabicPeriod"/>
              <a:tabLst>
                <a:tab pos="411163" algn="l"/>
              </a:tabLst>
            </a:pPr>
            <a:r>
              <a:rPr lang="en-US" sz="2800" dirty="0" smtClean="0"/>
              <a:t>Introduce and practice </a:t>
            </a:r>
            <a:br>
              <a:rPr lang="en-US" sz="2800" dirty="0" smtClean="0"/>
            </a:br>
            <a:r>
              <a:rPr lang="en-US" sz="2800" dirty="0" smtClean="0"/>
              <a:t>screening and </a:t>
            </a:r>
            <a:br>
              <a:rPr lang="en-US" sz="2800" dirty="0" smtClean="0"/>
            </a:br>
            <a:r>
              <a:rPr lang="en-US" sz="2800" dirty="0" smtClean="0"/>
              <a:t>identification skills</a:t>
            </a:r>
          </a:p>
          <a:p>
            <a:pPr marL="609600" indent="-609600" eaLnBrk="1" hangingPunct="1">
              <a:buFont typeface="Wingdings" pitchFamily="2" charset="2"/>
              <a:buAutoNum type="arabicPeriod"/>
              <a:tabLst>
                <a:tab pos="411163" algn="l"/>
              </a:tabLst>
            </a:pPr>
            <a:r>
              <a:rPr lang="en-US" sz="2800" dirty="0" smtClean="0"/>
              <a:t>Review Motivational </a:t>
            </a:r>
            <a:br>
              <a:rPr lang="en-US" sz="2800" dirty="0" smtClean="0"/>
            </a:br>
            <a:r>
              <a:rPr lang="en-US" sz="2800" dirty="0" smtClean="0"/>
              <a:t>Interviewing Skills needed </a:t>
            </a:r>
            <a:br>
              <a:rPr lang="en-US" sz="2800" dirty="0" smtClean="0"/>
            </a:br>
            <a:r>
              <a:rPr lang="en-US" sz="2800" dirty="0" smtClean="0"/>
              <a:t>for doing Brief </a:t>
            </a:r>
            <a:br>
              <a:rPr lang="en-US" sz="2800" dirty="0" smtClean="0"/>
            </a:br>
            <a:r>
              <a:rPr lang="en-US" sz="2800" dirty="0" smtClean="0"/>
              <a:t>Interventions</a:t>
            </a:r>
          </a:p>
          <a:p>
            <a:pPr marL="609600" indent="-609600" eaLnBrk="1" hangingPunct="1">
              <a:buFont typeface="Wingdings" pitchFamily="2" charset="2"/>
              <a:buAutoNum type="arabicPeriod"/>
              <a:tabLst>
                <a:tab pos="411163" algn="l"/>
              </a:tabLst>
            </a:pPr>
            <a:r>
              <a:rPr lang="en-US" sz="2800" dirty="0" smtClean="0"/>
              <a:t>Develop skills to deliver the F.L.O. Brief Intervention</a:t>
            </a:r>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2</a:t>
            </a:fld>
            <a:endParaRPr lang="en-US" dirty="0"/>
          </a:p>
        </p:txBody>
      </p:sp>
      <p:pic>
        <p:nvPicPr>
          <p:cNvPr id="1028" name="Picture 4" descr="C:\Users\bfinnerty\AppData\Local\Microsoft\Windows\Temporary Internet Files\Content.IE5\7AAI95C1\MC90030302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810000" cy="367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93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20</a:t>
            </a:fld>
            <a:endParaRPr lang="en-US">
              <a:solidFill>
                <a:srgbClr val="DBF5F9">
                  <a:shade val="90000"/>
                </a:srgbClr>
              </a:solidFill>
            </a:endParaRPr>
          </a:p>
        </p:txBody>
      </p:sp>
      <p:grpSp>
        <p:nvGrpSpPr>
          <p:cNvPr id="6" name="Group 5"/>
          <p:cNvGrpSpPr/>
          <p:nvPr/>
        </p:nvGrpSpPr>
        <p:grpSpPr>
          <a:xfrm>
            <a:off x="457200" y="1905000"/>
            <a:ext cx="8156575" cy="4876800"/>
            <a:chOff x="457200" y="1752600"/>
            <a:chExt cx="8156575" cy="4876800"/>
          </a:xfrm>
        </p:grpSpPr>
        <p:sp>
          <p:nvSpPr>
            <p:cNvPr id="7" name="Down Arrow 6"/>
            <p:cNvSpPr/>
            <p:nvPr/>
          </p:nvSpPr>
          <p:spPr>
            <a:xfrm>
              <a:off x="1905000" y="2786063"/>
              <a:ext cx="1143000" cy="3767137"/>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8" name="Down Arrow 7"/>
            <p:cNvSpPr/>
            <p:nvPr/>
          </p:nvSpPr>
          <p:spPr>
            <a:xfrm>
              <a:off x="6629400" y="2743200"/>
              <a:ext cx="1143000" cy="38862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3825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srcRect/>
            <a:stretch>
              <a:fillRect/>
            </a:stretch>
          </p:blipFill>
          <p:spPr bwMode="auto">
            <a:xfrm>
              <a:off x="5791200" y="1828800"/>
              <a:ext cx="2822575" cy="3886200"/>
            </a:xfrm>
            <a:prstGeom prst="rect">
              <a:avLst/>
            </a:prstGeom>
            <a:solidFill>
              <a:schemeClr val="accent2">
                <a:lumMod val="40000"/>
                <a:lumOff val="60000"/>
              </a:schemeClr>
            </a:solidFill>
            <a:ln w="9525">
              <a:noFill/>
              <a:miter lim="800000"/>
              <a:headEnd/>
              <a:tailEnd/>
            </a:ln>
          </p:spPr>
        </p:pic>
        <p:sp>
          <p:nvSpPr>
            <p:cNvPr id="11" name="Down Arrow 10"/>
            <p:cNvSpPr/>
            <p:nvPr/>
          </p:nvSpPr>
          <p:spPr>
            <a:xfrm>
              <a:off x="4343400" y="1752600"/>
              <a:ext cx="1143000" cy="48006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grpSp>
    </p:spTree>
    <p:extLst>
      <p:ext uri="{BB962C8B-B14F-4D97-AF65-F5344CB8AC3E}">
        <p14:creationId xmlns:p14="http://schemas.microsoft.com/office/powerpoint/2010/main" val="3460708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21</a:t>
            </a:fld>
            <a:endParaRPr lang="en-US">
              <a:solidFill>
                <a:srgbClr val="DBF5F9">
                  <a:shade val="90000"/>
                </a:srgbClr>
              </a:solidFill>
            </a:endParaRPr>
          </a:p>
        </p:txBody>
      </p:sp>
      <p:grpSp>
        <p:nvGrpSpPr>
          <p:cNvPr id="12" name="Group 11"/>
          <p:cNvGrpSpPr/>
          <p:nvPr/>
        </p:nvGrpSpPr>
        <p:grpSpPr>
          <a:xfrm>
            <a:off x="400050" y="1814513"/>
            <a:ext cx="8040688" cy="4967287"/>
            <a:chOff x="400050" y="1662113"/>
            <a:chExt cx="8040688" cy="4967287"/>
          </a:xfrm>
        </p:grpSpPr>
        <p:sp>
          <p:nvSpPr>
            <p:cNvPr id="13" name="Down Arrow 12"/>
            <p:cNvSpPr/>
            <p:nvPr/>
          </p:nvSpPr>
          <p:spPr>
            <a:xfrm>
              <a:off x="1752600" y="2286000"/>
              <a:ext cx="1371600" cy="43434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14" name="Down Arrow 13"/>
            <p:cNvSpPr/>
            <p:nvPr/>
          </p:nvSpPr>
          <p:spPr>
            <a:xfrm>
              <a:off x="6096000" y="2286000"/>
              <a:ext cx="1371600" cy="43434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62113"/>
              <a:ext cx="3505200"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32870">
              <a:off x="400050" y="3602038"/>
              <a:ext cx="27114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4495800"/>
              <a:ext cx="21256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64567">
              <a:off x="6061075" y="3692525"/>
              <a:ext cx="237966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633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22</a:t>
            </a:fld>
            <a:endParaRPr lang="en-US">
              <a:solidFill>
                <a:srgbClr val="DBF5F9">
                  <a:shade val="90000"/>
                </a:srgbClr>
              </a:solidFill>
            </a:endParaRPr>
          </a:p>
        </p:txBody>
      </p:sp>
      <p:grpSp>
        <p:nvGrpSpPr>
          <p:cNvPr id="11" name="Group 10"/>
          <p:cNvGrpSpPr/>
          <p:nvPr/>
        </p:nvGrpSpPr>
        <p:grpSpPr>
          <a:xfrm>
            <a:off x="533400" y="2133600"/>
            <a:ext cx="8153400" cy="4267200"/>
            <a:chOff x="381000" y="1879600"/>
            <a:chExt cx="8153400" cy="4267200"/>
          </a:xfrm>
        </p:grpSpPr>
        <p:sp>
          <p:nvSpPr>
            <p:cNvPr id="19" name="Down Arrow 18"/>
            <p:cNvSpPr/>
            <p:nvPr/>
          </p:nvSpPr>
          <p:spPr>
            <a:xfrm rot="18368804">
              <a:off x="3602832" y="1685131"/>
              <a:ext cx="2235200" cy="4605337"/>
            </a:xfrm>
            <a:prstGeom prst="downArrow">
              <a:avLst/>
            </a:prstGeom>
            <a:solidFill>
              <a:srgbClr val="5D288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20" name="TextBox 5"/>
            <p:cNvSpPr txBox="1">
              <a:spLocks noChangeArrowheads="1"/>
            </p:cNvSpPr>
            <p:nvPr/>
          </p:nvSpPr>
          <p:spPr bwMode="auto">
            <a:xfrm>
              <a:off x="381000" y="18796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4800" b="1" dirty="0" smtClean="0">
                  <a:solidFill>
                    <a:srgbClr val="FFFFFF"/>
                  </a:solidFill>
                  <a:latin typeface="Calibri" pitchFamily="34" charset="0"/>
                </a:rPr>
                <a:t>$1 Spent</a:t>
              </a:r>
            </a:p>
          </p:txBody>
        </p:sp>
        <p:sp>
          <p:nvSpPr>
            <p:cNvPr id="21" name="TextBox 6"/>
            <p:cNvSpPr txBox="1">
              <a:spLocks noChangeArrowheads="1"/>
            </p:cNvSpPr>
            <p:nvPr/>
          </p:nvSpPr>
          <p:spPr bwMode="auto">
            <a:xfrm rot="2167162">
              <a:off x="3505200" y="3509963"/>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5400" smtClean="0">
                  <a:solidFill>
                    <a:srgbClr val="FFFFFF"/>
                  </a:solidFill>
                  <a:latin typeface="Calibri" pitchFamily="34" charset="0"/>
                </a:rPr>
                <a:t>Saves</a:t>
              </a:r>
            </a:p>
          </p:txBody>
        </p:sp>
        <p:sp>
          <p:nvSpPr>
            <p:cNvPr id="22" name="TextBox 7"/>
            <p:cNvSpPr txBox="1">
              <a:spLocks noChangeArrowheads="1"/>
            </p:cNvSpPr>
            <p:nvPr/>
          </p:nvSpPr>
          <p:spPr bwMode="auto">
            <a:xfrm>
              <a:off x="6096000" y="531653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4800" b="1" smtClean="0">
                  <a:solidFill>
                    <a:srgbClr val="FFFFFF"/>
                  </a:solidFill>
                  <a:latin typeface="Calibri" pitchFamily="34" charset="0"/>
                </a:rPr>
                <a:t>$2-4 </a:t>
              </a:r>
            </a:p>
          </p:txBody>
        </p:sp>
      </p:grpSp>
    </p:spTree>
    <p:extLst>
      <p:ext uri="{BB962C8B-B14F-4D97-AF65-F5344CB8AC3E}">
        <p14:creationId xmlns:p14="http://schemas.microsoft.com/office/powerpoint/2010/main" val="3060543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847344"/>
            <a:ext cx="8610600" cy="1057656"/>
          </a:xfrm>
        </p:spPr>
        <p:txBody>
          <a:bodyPr/>
          <a:lstStyle/>
          <a:p>
            <a:pPr algn="ctr" eaLnBrk="1" hangingPunct="1"/>
            <a:r>
              <a:rPr lang="en-US" sz="4400" b="1" dirty="0" smtClean="0">
                <a:solidFill>
                  <a:schemeClr val="tx2"/>
                </a:solidFill>
              </a:rPr>
              <a:t>Benefits of Screening and Brief Intervention</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23</a:t>
            </a:fld>
            <a:endParaRPr lang="en-US">
              <a:solidFill>
                <a:srgbClr val="DBF5F9">
                  <a:shade val="90000"/>
                </a:srgbClr>
              </a:solidFill>
            </a:endParaRPr>
          </a:p>
        </p:txBody>
      </p:sp>
      <p:grpSp>
        <p:nvGrpSpPr>
          <p:cNvPr id="9" name="Group 8"/>
          <p:cNvGrpSpPr/>
          <p:nvPr/>
        </p:nvGrpSpPr>
        <p:grpSpPr>
          <a:xfrm>
            <a:off x="533400" y="1905000"/>
            <a:ext cx="7924800" cy="4876800"/>
            <a:chOff x="533400" y="1447800"/>
            <a:chExt cx="7924800" cy="4876800"/>
          </a:xfrm>
        </p:grpSpPr>
        <p:sp>
          <p:nvSpPr>
            <p:cNvPr id="10" name="Down Arrow 9"/>
            <p:cNvSpPr/>
            <p:nvPr/>
          </p:nvSpPr>
          <p:spPr>
            <a:xfrm flipV="1">
              <a:off x="1581150" y="1524000"/>
              <a:ext cx="1143000" cy="31242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12" name="Down Arrow 11"/>
            <p:cNvSpPr/>
            <p:nvPr/>
          </p:nvSpPr>
          <p:spPr>
            <a:xfrm flipV="1">
              <a:off x="6305550" y="1447800"/>
              <a:ext cx="1143000" cy="32004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sp>
          <p:nvSpPr>
            <p:cNvPr id="13" name="Down Arrow 12"/>
            <p:cNvSpPr/>
            <p:nvPr/>
          </p:nvSpPr>
          <p:spPr>
            <a:xfrm flipV="1">
              <a:off x="3962400" y="1524000"/>
              <a:ext cx="1143000" cy="480060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rgbClr val="FFFFFF"/>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87600"/>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p:cNvSpPr txBox="1">
              <a:spLocks noChangeArrowheads="1"/>
            </p:cNvSpPr>
            <p:nvPr/>
          </p:nvSpPr>
          <p:spPr bwMode="auto">
            <a:xfrm>
              <a:off x="533400" y="5359400"/>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3200" dirty="0" smtClean="0">
                  <a:solidFill>
                    <a:srgbClr val="FFFFFF"/>
                  </a:solidFill>
                  <a:latin typeface="Calibri" pitchFamily="34" charset="0"/>
                </a:rPr>
                <a:t>Work Performance</a:t>
              </a: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863" y="2514600"/>
              <a:ext cx="3382962"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4953000" y="4978400"/>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3200" dirty="0" smtClean="0">
                  <a:solidFill>
                    <a:srgbClr val="FFFFFF"/>
                  </a:solidFill>
                  <a:latin typeface="Calibri" pitchFamily="34" charset="0"/>
                </a:rPr>
                <a:t>Neonatal Outcomes</a:t>
              </a:r>
            </a:p>
          </p:txBody>
        </p:sp>
      </p:grpSp>
    </p:spTree>
    <p:extLst>
      <p:ext uri="{BB962C8B-B14F-4D97-AF65-F5344CB8AC3E}">
        <p14:creationId xmlns:p14="http://schemas.microsoft.com/office/powerpoint/2010/main" val="3948589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923544"/>
            <a:ext cx="8610600" cy="1057656"/>
          </a:xfrm>
        </p:spPr>
        <p:txBody>
          <a:bodyPr/>
          <a:lstStyle/>
          <a:p>
            <a:pPr algn="ctr" eaLnBrk="1" hangingPunct="1"/>
            <a:r>
              <a:rPr lang="en-US" sz="4400" b="1" dirty="0" smtClean="0">
                <a:solidFill>
                  <a:schemeClr val="tx2"/>
                </a:solidFill>
              </a:rPr>
              <a:t>SBIRT for Alcohol: Major Impact of SBI on Morbidity and Mortality</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24</a:t>
            </a:fld>
            <a:endParaRPr lang="en-US">
              <a:solidFill>
                <a:srgbClr val="DBF5F9">
                  <a:shade val="90000"/>
                </a:srgbClr>
              </a:solidFill>
            </a:endParaRPr>
          </a:p>
        </p:txBody>
      </p:sp>
      <p:graphicFrame>
        <p:nvGraphicFramePr>
          <p:cNvPr id="18" name="Group 3"/>
          <p:cNvGraphicFramePr>
            <a:graphicFrameLocks/>
          </p:cNvGraphicFramePr>
          <p:nvPr>
            <p:extLst>
              <p:ext uri="{D42A27DB-BD31-4B8C-83A1-F6EECF244321}">
                <p14:modId xmlns:p14="http://schemas.microsoft.com/office/powerpoint/2010/main" val="3915937720"/>
              </p:ext>
            </p:extLst>
          </p:nvPr>
        </p:nvGraphicFramePr>
        <p:xfrm>
          <a:off x="228600" y="2036762"/>
          <a:ext cx="8763000" cy="4674881"/>
        </p:xfrm>
        <a:graphic>
          <a:graphicData uri="http://schemas.openxmlformats.org/drawingml/2006/table">
            <a:tbl>
              <a:tblPr/>
              <a:tblGrid>
                <a:gridCol w="1795463"/>
                <a:gridCol w="4876800"/>
                <a:gridCol w="2090737"/>
              </a:tblGrid>
              <a:tr h="4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FF"/>
                          </a:solidFill>
                          <a:effectLst/>
                          <a:latin typeface="Arial" charset="0"/>
                        </a:rPr>
                        <a:t>Study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Results - conclusions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FF"/>
                          </a:solidFill>
                          <a:effectLst/>
                          <a:latin typeface="Arial" charset="0"/>
                        </a:rPr>
                        <a:t>Reference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Trauma patients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48% fewer re-injury (18 months)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50% less likely to re-hospitalize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FFFF"/>
                          </a:solidFill>
                          <a:effectLst/>
                          <a:latin typeface="Arial" charset="0"/>
                        </a:rPr>
                        <a:t>Gentilello</a:t>
                      </a:r>
                      <a:r>
                        <a:rPr kumimoji="0" lang="en-US" sz="1400" b="0" i="0" u="none" strike="noStrike" cap="none" normalizeH="0" baseline="0" dirty="0" smtClean="0">
                          <a:ln>
                            <a:noFill/>
                          </a:ln>
                          <a:solidFill>
                            <a:srgbClr val="FFFFFF"/>
                          </a:solidFill>
                          <a:effectLst/>
                          <a:latin typeface="Arial" charset="0"/>
                        </a:rPr>
                        <a:t> et al, 1999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Hospital ER screening</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Reduced DUI arrests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1 DUI arrest prevented for 9 screens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FFFF"/>
                          </a:solidFill>
                          <a:effectLst/>
                          <a:latin typeface="Arial" charset="0"/>
                        </a:rPr>
                        <a:t>Schermer</a:t>
                      </a:r>
                      <a:r>
                        <a:rPr kumimoji="0" lang="en-US" sz="1400" b="0" i="0" u="none" strike="noStrike" cap="none" normalizeH="0" baseline="0" dirty="0" smtClean="0">
                          <a:ln>
                            <a:noFill/>
                          </a:ln>
                          <a:solidFill>
                            <a:srgbClr val="FFFFFF"/>
                          </a:solidFill>
                          <a:effectLst/>
                          <a:latin typeface="Arial" charset="0"/>
                        </a:rPr>
                        <a:t> et al, 2006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2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Physician offices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20% fewer motor vehicle crashes over 48 month follow-up</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Fleming et al, 2002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Meta-analysis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Interventions reduced mortality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FFFF"/>
                          </a:solidFill>
                          <a:effectLst/>
                          <a:latin typeface="Arial" charset="0"/>
                        </a:rPr>
                        <a:t>Cuijpers</a:t>
                      </a:r>
                      <a:r>
                        <a:rPr kumimoji="0" lang="en-US" sz="1400" b="0" i="0" u="none" strike="noStrike" cap="none" normalizeH="0" baseline="0" dirty="0" smtClean="0">
                          <a:ln>
                            <a:noFill/>
                          </a:ln>
                          <a:solidFill>
                            <a:srgbClr val="FFFFFF"/>
                          </a:solidFill>
                          <a:effectLst/>
                          <a:latin typeface="Arial" charset="0"/>
                        </a:rPr>
                        <a:t> et al, 2004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Meta-analysis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Treatment reduced alcohol, drug use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Positive social outcomes: substance-related work or academic impairment, physical symptoms (e.g., memory loss, injuries) or legal problems (e.g., driving under the influence)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Burke et al, 2003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Meta-analysis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Interventions can provide effective public health approach to reducing risky use.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Whitlock et al, 2004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70143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923544"/>
            <a:ext cx="8610600" cy="1057656"/>
          </a:xfrm>
        </p:spPr>
        <p:txBody>
          <a:bodyPr/>
          <a:lstStyle/>
          <a:p>
            <a:pPr algn="ctr" eaLnBrk="1" hangingPunct="1"/>
            <a:r>
              <a:rPr lang="en-US" sz="4400" b="1" dirty="0" smtClean="0">
                <a:solidFill>
                  <a:schemeClr val="tx2"/>
                </a:solidFill>
              </a:rPr>
              <a:t>SBIRT for Alcohol: Saves </a:t>
            </a:r>
            <a:br>
              <a:rPr lang="en-US" sz="4400" b="1" dirty="0" smtClean="0">
                <a:solidFill>
                  <a:schemeClr val="tx2"/>
                </a:solidFill>
              </a:rPr>
            </a:br>
            <a:r>
              <a:rPr lang="en-US" sz="4400" b="1" dirty="0" smtClean="0">
                <a:solidFill>
                  <a:schemeClr val="tx2"/>
                </a:solidFill>
              </a:rPr>
              <a:t>Healthcare Costs</a:t>
            </a:r>
            <a:endParaRPr lang="bg-BG" sz="44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25</a:t>
            </a:fld>
            <a:endParaRPr lang="en-US">
              <a:solidFill>
                <a:srgbClr val="DBF5F9">
                  <a:shade val="90000"/>
                </a:srgbClr>
              </a:solidFill>
            </a:endParaRPr>
          </a:p>
        </p:txBody>
      </p:sp>
      <p:graphicFrame>
        <p:nvGraphicFramePr>
          <p:cNvPr id="5" name="Group 2"/>
          <p:cNvGraphicFramePr>
            <a:graphicFrameLocks/>
          </p:cNvGraphicFramePr>
          <p:nvPr>
            <p:extLst>
              <p:ext uri="{D42A27DB-BD31-4B8C-83A1-F6EECF244321}">
                <p14:modId xmlns:p14="http://schemas.microsoft.com/office/powerpoint/2010/main" val="3770479443"/>
              </p:ext>
            </p:extLst>
          </p:nvPr>
        </p:nvGraphicFramePr>
        <p:xfrm>
          <a:off x="228600" y="2209800"/>
          <a:ext cx="8610600" cy="3986216"/>
        </p:xfrm>
        <a:graphic>
          <a:graphicData uri="http://schemas.openxmlformats.org/drawingml/2006/table">
            <a:tbl>
              <a:tblPr/>
              <a:tblGrid>
                <a:gridCol w="2819400"/>
                <a:gridCol w="4114800"/>
                <a:gridCol w="1676400"/>
              </a:tblGrid>
              <a:tr h="5332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FF"/>
                          </a:solidFill>
                          <a:effectLst/>
                          <a:latin typeface="Arial" charset="0"/>
                        </a:rPr>
                        <a:t>Study</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FFFF"/>
                          </a:solidFill>
                          <a:effectLst/>
                          <a:latin typeface="Arial" charset="0"/>
                        </a:rPr>
                        <a:t>Cost Savings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FF"/>
                          </a:solidFill>
                          <a:effectLst/>
                          <a:latin typeface="Arial" charset="0"/>
                        </a:rPr>
                        <a:t>Authors</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78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Randomized trial of brief treatment in the UK (UKATT)</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Reductions in one-year healthcare costs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rgbClr val="FFFFFF"/>
                          </a:solidFill>
                          <a:effectLst/>
                          <a:latin typeface="Arial" charset="0"/>
                        </a:rPr>
                        <a:t>$2.30 cost savings for each $1.00 spent  in intervention</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(Hall, 2005)</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42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Project TREAT (Trial for Early Alcohol Treatment) randomized clinical trial: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Screening, brief counseling in 64 primary care clinics of </a:t>
                      </a:r>
                      <a:r>
                        <a:rPr kumimoji="0" lang="en-US" sz="1400" b="0" i="1" u="none" strike="noStrike" cap="none" normalizeH="0" baseline="0" smtClean="0">
                          <a:ln>
                            <a:noFill/>
                          </a:ln>
                          <a:solidFill>
                            <a:srgbClr val="FFFFFF"/>
                          </a:solidFill>
                          <a:effectLst/>
                          <a:latin typeface="Arial" charset="0"/>
                        </a:rPr>
                        <a:t>nondependent alcohol misuse</a:t>
                      </a:r>
                      <a:r>
                        <a:rPr kumimoji="0" lang="en-US" sz="1400" b="0" i="0" u="none" strike="noStrike" cap="none" normalizeH="0" baseline="0" smtClean="0">
                          <a:ln>
                            <a:noFill/>
                          </a:ln>
                          <a:solidFill>
                            <a:srgbClr val="FFFFFF"/>
                          </a:solidFill>
                          <a:effectLst/>
                          <a:latin typeface="Arial" charset="0"/>
                        </a:rPr>
                        <a:t>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Reductions in future healthcare costs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rgbClr val="FFFFFF"/>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rgbClr val="FFFFFF"/>
                          </a:solidFill>
                          <a:effectLst/>
                          <a:latin typeface="Arial" charset="0"/>
                        </a:rPr>
                        <a:t>$4.30 cost savings for each $1.00 spent in  intervention (48-month follow-up)</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rgbClr val="FFFFFF"/>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(Fleming et al, 2002)</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rgbClr val="FFFFFF"/>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0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Randomized control trial of SBI in a Level I trauma center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FFFFFF"/>
                          </a:solidFill>
                          <a:effectLst/>
                          <a:latin typeface="Arial" charset="0"/>
                        </a:rPr>
                        <a:t>Alcohol screening and counseling for trauma patients (&gt;700 patients).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Reductions in medical costs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rgbClr val="FFFFFF"/>
                          </a:solidFill>
                          <a:effectLst/>
                          <a:latin typeface="Arial" charset="0"/>
                        </a:rPr>
                        <a:t>$3.81 cost savings for each $1.00 spent in intervention.</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charset="0"/>
                        </a:rPr>
                        <a:t>(</a:t>
                      </a:r>
                      <a:r>
                        <a:rPr kumimoji="0" lang="en-US" sz="1400" b="0" i="0" u="none" strike="noStrike" cap="none" normalizeH="0" baseline="0" dirty="0" err="1" smtClean="0">
                          <a:ln>
                            <a:noFill/>
                          </a:ln>
                          <a:solidFill>
                            <a:srgbClr val="FFFFFF"/>
                          </a:solidFill>
                          <a:effectLst/>
                          <a:latin typeface="Arial" charset="0"/>
                        </a:rPr>
                        <a:t>Gentilello</a:t>
                      </a:r>
                      <a:r>
                        <a:rPr kumimoji="0" lang="en-US" sz="1400" b="0" i="0" u="none" strike="noStrike" cap="none" normalizeH="0" baseline="0" dirty="0" smtClean="0">
                          <a:ln>
                            <a:noFill/>
                          </a:ln>
                          <a:solidFill>
                            <a:srgbClr val="FFFFFF"/>
                          </a:solidFill>
                          <a:effectLst/>
                          <a:latin typeface="Arial" charset="0"/>
                        </a:rPr>
                        <a:t> et al, 2005)</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27911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04800"/>
            <a:ext cx="8305800" cy="1362456"/>
          </a:xfrm>
        </p:spPr>
        <p:txBody>
          <a:bodyPr>
            <a:noAutofit/>
          </a:bodyPr>
          <a:lstStyle/>
          <a:p>
            <a:pPr algn="ctr"/>
            <a:r>
              <a:rPr lang="en-US" sz="4200" b="1" dirty="0" smtClean="0">
                <a:solidFill>
                  <a:schemeClr val="tx2"/>
                </a:solidFill>
              </a:rPr>
              <a:t>The Key to </a:t>
            </a:r>
            <a:r>
              <a:rPr lang="en-US" sz="4200" dirty="0" smtClean="0">
                <a:solidFill>
                  <a:schemeClr val="tx2"/>
                </a:solidFill>
              </a:rPr>
              <a:t>S</a:t>
            </a:r>
            <a:r>
              <a:rPr lang="en-US" sz="4200" b="1" dirty="0" smtClean="0">
                <a:solidFill>
                  <a:schemeClr val="tx2"/>
                </a:solidFill>
              </a:rPr>
              <a:t>uccessful </a:t>
            </a:r>
            <a:r>
              <a:rPr lang="en-US" sz="4200" dirty="0" smtClean="0">
                <a:solidFill>
                  <a:schemeClr val="tx2"/>
                </a:solidFill>
              </a:rPr>
              <a:t>I</a:t>
            </a:r>
            <a:r>
              <a:rPr lang="en-US" sz="4200" b="1" dirty="0" smtClean="0">
                <a:solidFill>
                  <a:schemeClr val="tx2"/>
                </a:solidFill>
              </a:rPr>
              <a:t>nterventions</a:t>
            </a:r>
          </a:p>
        </p:txBody>
      </p:sp>
      <p:sp>
        <p:nvSpPr>
          <p:cNvPr id="9219" name="Rectangle 3"/>
          <p:cNvSpPr>
            <a:spLocks noGrp="1" noChangeArrowheads="1"/>
          </p:cNvSpPr>
          <p:nvPr>
            <p:ph type="body" idx="1"/>
          </p:nvPr>
        </p:nvSpPr>
        <p:spPr>
          <a:xfrm>
            <a:off x="838200" y="2528888"/>
            <a:ext cx="7315200" cy="1509712"/>
          </a:xfrm>
        </p:spPr>
        <p:txBody>
          <a:bodyPr>
            <a:noAutofit/>
          </a:bodyPr>
          <a:lstStyle/>
          <a:p>
            <a:pPr>
              <a:lnSpc>
                <a:spcPct val="90000"/>
              </a:lnSpc>
            </a:pPr>
            <a:r>
              <a:rPr lang="en-US" sz="3600" dirty="0" smtClean="0"/>
              <a:t>Brief interventions are successful when clinicians relate patients’ </a:t>
            </a:r>
            <a:r>
              <a:rPr lang="en-US" sz="3600" i="1" dirty="0" smtClean="0">
                <a:solidFill>
                  <a:srgbClr val="FFC000"/>
                </a:solidFill>
              </a:rPr>
              <a:t>risky substance use</a:t>
            </a:r>
            <a:r>
              <a:rPr lang="en-US" sz="3600" dirty="0" smtClean="0"/>
              <a:t> to </a:t>
            </a:r>
            <a:r>
              <a:rPr lang="en-US" sz="3600" i="1" dirty="0" smtClean="0">
                <a:solidFill>
                  <a:srgbClr val="FFC000"/>
                </a:solidFill>
              </a:rPr>
              <a:t>improvement in </a:t>
            </a:r>
            <a:r>
              <a:rPr lang="en-US" sz="3600" dirty="0" smtClean="0"/>
              <a:t>patients’ </a:t>
            </a:r>
            <a:r>
              <a:rPr lang="en-US" sz="3600" i="1" dirty="0" smtClean="0">
                <a:solidFill>
                  <a:srgbClr val="FFC000"/>
                </a:solidFill>
              </a:rPr>
              <a:t>overall health </a:t>
            </a:r>
            <a:r>
              <a:rPr lang="en-US" sz="3600" dirty="0" smtClean="0"/>
              <a:t>and</a:t>
            </a:r>
            <a:r>
              <a:rPr lang="en-US" sz="3600" dirty="0" smtClean="0">
                <a:solidFill>
                  <a:srgbClr val="FFC000"/>
                </a:solidFill>
              </a:rPr>
              <a:t> </a:t>
            </a:r>
            <a:r>
              <a:rPr lang="en-US" sz="3600" i="1" dirty="0" smtClean="0">
                <a:solidFill>
                  <a:srgbClr val="FFC000"/>
                </a:solidFill>
              </a:rPr>
              <a:t>well-being</a:t>
            </a:r>
            <a:r>
              <a:rPr lang="en-US" sz="3600" dirty="0" smtClean="0"/>
              <a:t>.</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26</a:t>
            </a:fld>
            <a:endParaRPr lang="en-US"/>
          </a:p>
        </p:txBody>
      </p:sp>
    </p:spTree>
    <p:extLst>
      <p:ext uri="{BB962C8B-B14F-4D97-AF65-F5344CB8AC3E}">
        <p14:creationId xmlns:p14="http://schemas.microsoft.com/office/powerpoint/2010/main" val="3072090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52400" y="1262067"/>
            <a:ext cx="3505200" cy="1862133"/>
          </a:xfrm>
        </p:spPr>
        <p:txBody>
          <a:bodyPr/>
          <a:lstStyle/>
          <a:p>
            <a:pPr eaLnBrk="1" hangingPunct="1"/>
            <a:r>
              <a:rPr lang="en-US" sz="3600" dirty="0" smtClean="0">
                <a:solidFill>
                  <a:schemeClr val="tx2"/>
                </a:solidFill>
              </a:rPr>
              <a:t>Distribution of Alcohol </a:t>
            </a:r>
            <a:br>
              <a:rPr lang="en-US" sz="3600" dirty="0" smtClean="0">
                <a:solidFill>
                  <a:schemeClr val="tx2"/>
                </a:solidFill>
              </a:rPr>
            </a:br>
            <a:r>
              <a:rPr lang="en-US" sz="3600" dirty="0" smtClean="0">
                <a:solidFill>
                  <a:schemeClr val="tx2"/>
                </a:solidFill>
              </a:rPr>
              <a:t>(or Drug) Problems</a:t>
            </a:r>
            <a:endParaRPr lang="bg-BG" sz="3600" b="1"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27</a:t>
            </a:fld>
            <a:endParaRPr lang="en-US">
              <a:solidFill>
                <a:srgbClr val="DBF5F9">
                  <a:shade val="90000"/>
                </a:srgbClr>
              </a:solidFill>
            </a:endParaRPr>
          </a:p>
        </p:txBody>
      </p:sp>
      <p:graphicFrame>
        <p:nvGraphicFramePr>
          <p:cNvPr id="6" name="Diagram 5"/>
          <p:cNvGraphicFramePr/>
          <p:nvPr>
            <p:extLst>
              <p:ext uri="{D42A27DB-BD31-4B8C-83A1-F6EECF244321}">
                <p14:modId xmlns:p14="http://schemas.microsoft.com/office/powerpoint/2010/main" val="3761051512"/>
              </p:ext>
            </p:extLst>
          </p:nvPr>
        </p:nvGraphicFramePr>
        <p:xfrm>
          <a:off x="0" y="762000"/>
          <a:ext cx="67056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4572000" y="685800"/>
            <a:ext cx="4505125" cy="6096000"/>
            <a:chOff x="4572000" y="685800"/>
            <a:chExt cx="4505125" cy="6096000"/>
          </a:xfrm>
        </p:grpSpPr>
        <p:grpSp>
          <p:nvGrpSpPr>
            <p:cNvPr id="9" name="Group 8"/>
            <p:cNvGrpSpPr>
              <a:grpSpLocks/>
            </p:cNvGrpSpPr>
            <p:nvPr/>
          </p:nvGrpSpPr>
          <p:grpSpPr bwMode="auto">
            <a:xfrm>
              <a:off x="4572000" y="685800"/>
              <a:ext cx="2262749" cy="2514600"/>
              <a:chOff x="6477000" y="762000"/>
              <a:chExt cx="2263423" cy="2362200"/>
            </a:xfrm>
          </p:grpSpPr>
          <p:sp>
            <p:nvSpPr>
              <p:cNvPr id="16" name="Right Brace 15"/>
              <p:cNvSpPr/>
              <p:nvPr/>
            </p:nvSpPr>
            <p:spPr>
              <a:xfrm>
                <a:off x="6477000" y="762000"/>
                <a:ext cx="686004" cy="2362200"/>
              </a:xfrm>
              <a:prstGeom prst="rightBrace">
                <a:avLst>
                  <a:gd name="adj1" fmla="val 8333"/>
                  <a:gd name="adj2" fmla="val 50553"/>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FFFFFF"/>
                  </a:solidFill>
                </a:endParaRPr>
              </a:p>
            </p:txBody>
          </p:sp>
          <p:sp>
            <p:nvSpPr>
              <p:cNvPr id="17" name="TextBox 7"/>
              <p:cNvSpPr txBox="1">
                <a:spLocks noChangeArrowheads="1"/>
              </p:cNvSpPr>
              <p:nvPr/>
            </p:nvSpPr>
            <p:spPr bwMode="auto">
              <a:xfrm>
                <a:off x="7109875" y="1116330"/>
                <a:ext cx="1630548" cy="78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dirty="0" smtClean="0">
                    <a:solidFill>
                      <a:srgbClr val="FFFFFF"/>
                    </a:solidFill>
                    <a:latin typeface="+mj-lt"/>
                  </a:rPr>
                  <a:t>Specialized </a:t>
                </a:r>
              </a:p>
              <a:p>
                <a:pPr algn="ctr" eaLnBrk="1" hangingPunct="1"/>
                <a:r>
                  <a:rPr lang="en-US" dirty="0" smtClean="0">
                    <a:solidFill>
                      <a:srgbClr val="FFFFFF"/>
                    </a:solidFill>
                    <a:latin typeface="+mj-lt"/>
                  </a:rPr>
                  <a:t>Treatment</a:t>
                </a:r>
              </a:p>
            </p:txBody>
          </p:sp>
        </p:grpSp>
        <p:grpSp>
          <p:nvGrpSpPr>
            <p:cNvPr id="10" name="Group 9"/>
            <p:cNvGrpSpPr>
              <a:grpSpLocks/>
            </p:cNvGrpSpPr>
            <p:nvPr/>
          </p:nvGrpSpPr>
          <p:grpSpPr bwMode="auto">
            <a:xfrm>
              <a:off x="6019800" y="2286000"/>
              <a:ext cx="2311052" cy="3048000"/>
              <a:chOff x="6477000" y="762000"/>
              <a:chExt cx="2311171" cy="2362200"/>
            </a:xfrm>
          </p:grpSpPr>
          <p:sp>
            <p:nvSpPr>
              <p:cNvPr id="14" name="Right Brace 13"/>
              <p:cNvSpPr/>
              <p:nvPr/>
            </p:nvSpPr>
            <p:spPr>
              <a:xfrm>
                <a:off x="6477000" y="762000"/>
                <a:ext cx="685835" cy="2362200"/>
              </a:xfrm>
              <a:prstGeom prst="rightBrace">
                <a:avLst>
                  <a:gd name="adj1" fmla="val 8333"/>
                  <a:gd name="adj2" fmla="val 50553"/>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FFFFFF"/>
                  </a:solidFill>
                </a:endParaRPr>
              </a:p>
            </p:txBody>
          </p:sp>
          <p:sp>
            <p:nvSpPr>
              <p:cNvPr id="15" name="TextBox 11"/>
              <p:cNvSpPr txBox="1">
                <a:spLocks noChangeArrowheads="1"/>
              </p:cNvSpPr>
              <p:nvPr/>
            </p:nvSpPr>
            <p:spPr bwMode="auto">
              <a:xfrm>
                <a:off x="7057736" y="1568214"/>
                <a:ext cx="1730435" cy="64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dirty="0" smtClean="0">
                    <a:solidFill>
                      <a:srgbClr val="FFFFFF"/>
                    </a:solidFill>
                    <a:latin typeface="+mj-lt"/>
                  </a:rPr>
                  <a:t>Brief</a:t>
                </a:r>
              </a:p>
              <a:p>
                <a:pPr algn="ctr" eaLnBrk="1" hangingPunct="1"/>
                <a:r>
                  <a:rPr lang="en-US" dirty="0" smtClean="0">
                    <a:solidFill>
                      <a:srgbClr val="FFFFFF"/>
                    </a:solidFill>
                    <a:latin typeface="+mj-lt"/>
                  </a:rPr>
                  <a:t>Intervention</a:t>
                </a:r>
              </a:p>
            </p:txBody>
          </p:sp>
        </p:grpSp>
        <p:grpSp>
          <p:nvGrpSpPr>
            <p:cNvPr id="11" name="Group 12"/>
            <p:cNvGrpSpPr>
              <a:grpSpLocks/>
            </p:cNvGrpSpPr>
            <p:nvPr/>
          </p:nvGrpSpPr>
          <p:grpSpPr bwMode="auto">
            <a:xfrm>
              <a:off x="6857999" y="4572000"/>
              <a:ext cx="2219126" cy="2209800"/>
              <a:chOff x="6477000" y="762000"/>
              <a:chExt cx="2218419" cy="2362200"/>
            </a:xfrm>
          </p:grpSpPr>
          <p:sp>
            <p:nvSpPr>
              <p:cNvPr id="12" name="Right Brace 11"/>
              <p:cNvSpPr/>
              <p:nvPr/>
            </p:nvSpPr>
            <p:spPr>
              <a:xfrm>
                <a:off x="6477000" y="762000"/>
                <a:ext cx="685581" cy="2362200"/>
              </a:xfrm>
              <a:prstGeom prst="rightBrace">
                <a:avLst>
                  <a:gd name="adj1" fmla="val 8333"/>
                  <a:gd name="adj2" fmla="val 50553"/>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FFFFFF"/>
                  </a:solidFill>
                </a:endParaRPr>
              </a:p>
            </p:txBody>
          </p:sp>
          <p:sp>
            <p:nvSpPr>
              <p:cNvPr id="13" name="TextBox 14"/>
              <p:cNvSpPr txBox="1">
                <a:spLocks noChangeArrowheads="1"/>
              </p:cNvSpPr>
              <p:nvPr/>
            </p:nvSpPr>
            <p:spPr bwMode="auto">
              <a:xfrm>
                <a:off x="7150488" y="1568214"/>
                <a:ext cx="1544931" cy="49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dirty="0" smtClean="0">
                    <a:solidFill>
                      <a:srgbClr val="FFFFFF"/>
                    </a:solidFill>
                    <a:latin typeface="+mj-lt"/>
                  </a:rPr>
                  <a:t>Prevention</a:t>
                </a:r>
              </a:p>
            </p:txBody>
          </p:sp>
        </p:grpSp>
      </p:grpSp>
    </p:spTree>
    <p:extLst>
      <p:ext uri="{BB962C8B-B14F-4D97-AF65-F5344CB8AC3E}">
        <p14:creationId xmlns:p14="http://schemas.microsoft.com/office/powerpoint/2010/main" val="1152588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25000">
              <a:srgbClr val="00B0F0"/>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grpSp>
        <p:nvGrpSpPr>
          <p:cNvPr id="54274" name="Group 814"/>
          <p:cNvGrpSpPr>
            <a:grpSpLocks/>
          </p:cNvGrpSpPr>
          <p:nvPr/>
        </p:nvGrpSpPr>
        <p:grpSpPr bwMode="auto">
          <a:xfrm>
            <a:off x="5054600" y="6164263"/>
            <a:ext cx="155575" cy="617537"/>
            <a:chOff x="6958013" y="2370932"/>
            <a:chExt cx="227013" cy="600869"/>
          </a:xfrm>
        </p:grpSpPr>
        <p:sp>
          <p:nvSpPr>
            <p:cNvPr id="5461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5" name="Group 813"/>
          <p:cNvGrpSpPr>
            <a:grpSpLocks/>
          </p:cNvGrpSpPr>
          <p:nvPr/>
        </p:nvGrpSpPr>
        <p:grpSpPr bwMode="auto">
          <a:xfrm>
            <a:off x="5314950" y="6172200"/>
            <a:ext cx="171450" cy="609600"/>
            <a:chOff x="7605713" y="2393949"/>
            <a:chExt cx="227013" cy="584202"/>
          </a:xfrm>
        </p:grpSpPr>
        <p:sp>
          <p:nvSpPr>
            <p:cNvPr id="5461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6" name="Group 816"/>
          <p:cNvGrpSpPr>
            <a:grpSpLocks/>
          </p:cNvGrpSpPr>
          <p:nvPr/>
        </p:nvGrpSpPr>
        <p:grpSpPr bwMode="auto">
          <a:xfrm>
            <a:off x="4518025" y="6164263"/>
            <a:ext cx="155575" cy="617537"/>
            <a:chOff x="6958013" y="2370932"/>
            <a:chExt cx="227013" cy="600869"/>
          </a:xfrm>
        </p:grpSpPr>
        <p:sp>
          <p:nvSpPr>
            <p:cNvPr id="5461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7" name="Group 819"/>
          <p:cNvGrpSpPr>
            <a:grpSpLocks/>
          </p:cNvGrpSpPr>
          <p:nvPr/>
        </p:nvGrpSpPr>
        <p:grpSpPr bwMode="auto">
          <a:xfrm>
            <a:off x="4778375" y="6172200"/>
            <a:ext cx="171450" cy="609600"/>
            <a:chOff x="7605713" y="2393949"/>
            <a:chExt cx="227013" cy="584202"/>
          </a:xfrm>
        </p:grpSpPr>
        <p:sp>
          <p:nvSpPr>
            <p:cNvPr id="5461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8" name="Group 822"/>
          <p:cNvGrpSpPr>
            <a:grpSpLocks/>
          </p:cNvGrpSpPr>
          <p:nvPr/>
        </p:nvGrpSpPr>
        <p:grpSpPr bwMode="auto">
          <a:xfrm>
            <a:off x="3981450" y="6164263"/>
            <a:ext cx="155575" cy="617537"/>
            <a:chOff x="6958013" y="2370932"/>
            <a:chExt cx="227013" cy="600869"/>
          </a:xfrm>
        </p:grpSpPr>
        <p:sp>
          <p:nvSpPr>
            <p:cNvPr id="5461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1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79" name="Group 825"/>
          <p:cNvGrpSpPr>
            <a:grpSpLocks/>
          </p:cNvGrpSpPr>
          <p:nvPr/>
        </p:nvGrpSpPr>
        <p:grpSpPr bwMode="auto">
          <a:xfrm>
            <a:off x="4241800" y="6172200"/>
            <a:ext cx="171450" cy="609600"/>
            <a:chOff x="7605713" y="2393949"/>
            <a:chExt cx="227013" cy="584202"/>
          </a:xfrm>
        </p:grpSpPr>
        <p:sp>
          <p:nvSpPr>
            <p:cNvPr id="5460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0" name="Group 828"/>
          <p:cNvGrpSpPr>
            <a:grpSpLocks/>
          </p:cNvGrpSpPr>
          <p:nvPr/>
        </p:nvGrpSpPr>
        <p:grpSpPr bwMode="auto">
          <a:xfrm>
            <a:off x="3446463" y="6164263"/>
            <a:ext cx="153987" cy="617537"/>
            <a:chOff x="6958013" y="2370932"/>
            <a:chExt cx="227013" cy="600869"/>
          </a:xfrm>
        </p:grpSpPr>
        <p:sp>
          <p:nvSpPr>
            <p:cNvPr id="5460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1" name="Group 831"/>
          <p:cNvGrpSpPr>
            <a:grpSpLocks/>
          </p:cNvGrpSpPr>
          <p:nvPr/>
        </p:nvGrpSpPr>
        <p:grpSpPr bwMode="auto">
          <a:xfrm>
            <a:off x="3705225" y="6172200"/>
            <a:ext cx="173038" cy="609600"/>
            <a:chOff x="7605713" y="2393949"/>
            <a:chExt cx="227013" cy="584202"/>
          </a:xfrm>
        </p:grpSpPr>
        <p:sp>
          <p:nvSpPr>
            <p:cNvPr id="5460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2" name="Group 834"/>
          <p:cNvGrpSpPr>
            <a:grpSpLocks/>
          </p:cNvGrpSpPr>
          <p:nvPr/>
        </p:nvGrpSpPr>
        <p:grpSpPr bwMode="auto">
          <a:xfrm>
            <a:off x="2909888" y="6164263"/>
            <a:ext cx="155575" cy="617537"/>
            <a:chOff x="6958013" y="2370932"/>
            <a:chExt cx="227013" cy="600869"/>
          </a:xfrm>
        </p:grpSpPr>
        <p:sp>
          <p:nvSpPr>
            <p:cNvPr id="5460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3" name="Group 837"/>
          <p:cNvGrpSpPr>
            <a:grpSpLocks/>
          </p:cNvGrpSpPr>
          <p:nvPr/>
        </p:nvGrpSpPr>
        <p:grpSpPr bwMode="auto">
          <a:xfrm>
            <a:off x="3168650" y="6172200"/>
            <a:ext cx="173038" cy="609600"/>
            <a:chOff x="7605713" y="2393949"/>
            <a:chExt cx="227013" cy="584202"/>
          </a:xfrm>
        </p:grpSpPr>
        <p:sp>
          <p:nvSpPr>
            <p:cNvPr id="5460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60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4" name="Group 840"/>
          <p:cNvGrpSpPr>
            <a:grpSpLocks/>
          </p:cNvGrpSpPr>
          <p:nvPr/>
        </p:nvGrpSpPr>
        <p:grpSpPr bwMode="auto">
          <a:xfrm>
            <a:off x="2373313" y="6164263"/>
            <a:ext cx="155575" cy="617537"/>
            <a:chOff x="6958013" y="2370932"/>
            <a:chExt cx="227013" cy="600869"/>
          </a:xfrm>
        </p:grpSpPr>
        <p:sp>
          <p:nvSpPr>
            <p:cNvPr id="5459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5" name="Group 843"/>
          <p:cNvGrpSpPr>
            <a:grpSpLocks/>
          </p:cNvGrpSpPr>
          <p:nvPr/>
        </p:nvGrpSpPr>
        <p:grpSpPr bwMode="auto">
          <a:xfrm>
            <a:off x="2633663" y="6172200"/>
            <a:ext cx="171450" cy="609600"/>
            <a:chOff x="7605713" y="2393949"/>
            <a:chExt cx="227013" cy="584202"/>
          </a:xfrm>
        </p:grpSpPr>
        <p:sp>
          <p:nvSpPr>
            <p:cNvPr id="5459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6" name="Group 846"/>
          <p:cNvGrpSpPr>
            <a:grpSpLocks/>
          </p:cNvGrpSpPr>
          <p:nvPr/>
        </p:nvGrpSpPr>
        <p:grpSpPr bwMode="auto">
          <a:xfrm>
            <a:off x="1836738" y="6164263"/>
            <a:ext cx="155575" cy="617537"/>
            <a:chOff x="6958013" y="2370932"/>
            <a:chExt cx="227013" cy="600869"/>
          </a:xfrm>
        </p:grpSpPr>
        <p:sp>
          <p:nvSpPr>
            <p:cNvPr id="5459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7" name="Group 849"/>
          <p:cNvGrpSpPr>
            <a:grpSpLocks/>
          </p:cNvGrpSpPr>
          <p:nvPr/>
        </p:nvGrpSpPr>
        <p:grpSpPr bwMode="auto">
          <a:xfrm>
            <a:off x="2097088" y="6172200"/>
            <a:ext cx="171450" cy="609600"/>
            <a:chOff x="7605713" y="2393949"/>
            <a:chExt cx="227013" cy="584202"/>
          </a:xfrm>
        </p:grpSpPr>
        <p:sp>
          <p:nvSpPr>
            <p:cNvPr id="5459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8" name="Group 852"/>
          <p:cNvGrpSpPr>
            <a:grpSpLocks/>
          </p:cNvGrpSpPr>
          <p:nvPr/>
        </p:nvGrpSpPr>
        <p:grpSpPr bwMode="auto">
          <a:xfrm>
            <a:off x="1301750" y="6164263"/>
            <a:ext cx="153988" cy="617537"/>
            <a:chOff x="6958013" y="2370932"/>
            <a:chExt cx="227013" cy="600869"/>
          </a:xfrm>
        </p:grpSpPr>
        <p:sp>
          <p:nvSpPr>
            <p:cNvPr id="5459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9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89" name="Group 855"/>
          <p:cNvGrpSpPr>
            <a:grpSpLocks/>
          </p:cNvGrpSpPr>
          <p:nvPr/>
        </p:nvGrpSpPr>
        <p:grpSpPr bwMode="auto">
          <a:xfrm>
            <a:off x="1560513" y="6172200"/>
            <a:ext cx="173037" cy="609600"/>
            <a:chOff x="7605713" y="2393949"/>
            <a:chExt cx="227013" cy="584202"/>
          </a:xfrm>
        </p:grpSpPr>
        <p:sp>
          <p:nvSpPr>
            <p:cNvPr id="5458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0" name="Group 858"/>
          <p:cNvGrpSpPr>
            <a:grpSpLocks/>
          </p:cNvGrpSpPr>
          <p:nvPr/>
        </p:nvGrpSpPr>
        <p:grpSpPr bwMode="auto">
          <a:xfrm>
            <a:off x="765175" y="6164263"/>
            <a:ext cx="155575" cy="617537"/>
            <a:chOff x="6958013" y="2370932"/>
            <a:chExt cx="227013" cy="600869"/>
          </a:xfrm>
        </p:grpSpPr>
        <p:sp>
          <p:nvSpPr>
            <p:cNvPr id="5458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1" name="Group 861"/>
          <p:cNvGrpSpPr>
            <a:grpSpLocks/>
          </p:cNvGrpSpPr>
          <p:nvPr/>
        </p:nvGrpSpPr>
        <p:grpSpPr bwMode="auto">
          <a:xfrm>
            <a:off x="1023938" y="6172200"/>
            <a:ext cx="173037" cy="609600"/>
            <a:chOff x="7605713" y="2393949"/>
            <a:chExt cx="227013" cy="584202"/>
          </a:xfrm>
        </p:grpSpPr>
        <p:sp>
          <p:nvSpPr>
            <p:cNvPr id="5458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2" name="Group 864"/>
          <p:cNvGrpSpPr>
            <a:grpSpLocks/>
          </p:cNvGrpSpPr>
          <p:nvPr/>
        </p:nvGrpSpPr>
        <p:grpSpPr bwMode="auto">
          <a:xfrm>
            <a:off x="228600" y="6164263"/>
            <a:ext cx="155575" cy="617537"/>
            <a:chOff x="6958013" y="2370932"/>
            <a:chExt cx="227013" cy="600869"/>
          </a:xfrm>
        </p:grpSpPr>
        <p:sp>
          <p:nvSpPr>
            <p:cNvPr id="5458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3" name="Group 867"/>
          <p:cNvGrpSpPr>
            <a:grpSpLocks/>
          </p:cNvGrpSpPr>
          <p:nvPr/>
        </p:nvGrpSpPr>
        <p:grpSpPr bwMode="auto">
          <a:xfrm>
            <a:off x="488950" y="6172200"/>
            <a:ext cx="171450" cy="609600"/>
            <a:chOff x="7605713" y="2393949"/>
            <a:chExt cx="227013" cy="584202"/>
          </a:xfrm>
        </p:grpSpPr>
        <p:sp>
          <p:nvSpPr>
            <p:cNvPr id="5458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8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4" name="Group 870"/>
          <p:cNvGrpSpPr>
            <a:grpSpLocks/>
          </p:cNvGrpSpPr>
          <p:nvPr/>
        </p:nvGrpSpPr>
        <p:grpSpPr bwMode="auto">
          <a:xfrm>
            <a:off x="4656138" y="5503863"/>
            <a:ext cx="155575" cy="617537"/>
            <a:chOff x="6958013" y="2370932"/>
            <a:chExt cx="227013" cy="600869"/>
          </a:xfrm>
        </p:grpSpPr>
        <p:sp>
          <p:nvSpPr>
            <p:cNvPr id="5457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5" name="Group 873"/>
          <p:cNvGrpSpPr>
            <a:grpSpLocks/>
          </p:cNvGrpSpPr>
          <p:nvPr/>
        </p:nvGrpSpPr>
        <p:grpSpPr bwMode="auto">
          <a:xfrm>
            <a:off x="4916488" y="5511800"/>
            <a:ext cx="171450" cy="609600"/>
            <a:chOff x="7605713" y="2393949"/>
            <a:chExt cx="227013" cy="584202"/>
          </a:xfrm>
        </p:grpSpPr>
        <p:sp>
          <p:nvSpPr>
            <p:cNvPr id="5457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6" name="Group 876"/>
          <p:cNvGrpSpPr>
            <a:grpSpLocks/>
          </p:cNvGrpSpPr>
          <p:nvPr/>
        </p:nvGrpSpPr>
        <p:grpSpPr bwMode="auto">
          <a:xfrm>
            <a:off x="4121150" y="5503863"/>
            <a:ext cx="153988" cy="617537"/>
            <a:chOff x="6958013" y="2370932"/>
            <a:chExt cx="227013" cy="600869"/>
          </a:xfrm>
        </p:grpSpPr>
        <p:sp>
          <p:nvSpPr>
            <p:cNvPr id="5457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7" name="Group 879"/>
          <p:cNvGrpSpPr>
            <a:grpSpLocks/>
          </p:cNvGrpSpPr>
          <p:nvPr/>
        </p:nvGrpSpPr>
        <p:grpSpPr bwMode="auto">
          <a:xfrm>
            <a:off x="4379913" y="5511800"/>
            <a:ext cx="173037" cy="609600"/>
            <a:chOff x="7605713" y="2393949"/>
            <a:chExt cx="227013" cy="584202"/>
          </a:xfrm>
        </p:grpSpPr>
        <p:sp>
          <p:nvSpPr>
            <p:cNvPr id="5457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8" name="Group 882"/>
          <p:cNvGrpSpPr>
            <a:grpSpLocks/>
          </p:cNvGrpSpPr>
          <p:nvPr/>
        </p:nvGrpSpPr>
        <p:grpSpPr bwMode="auto">
          <a:xfrm>
            <a:off x="3584575" y="5503863"/>
            <a:ext cx="155575" cy="617537"/>
            <a:chOff x="6958013" y="2370932"/>
            <a:chExt cx="227013" cy="600869"/>
          </a:xfrm>
        </p:grpSpPr>
        <p:sp>
          <p:nvSpPr>
            <p:cNvPr id="5457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7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299" name="Group 885"/>
          <p:cNvGrpSpPr>
            <a:grpSpLocks/>
          </p:cNvGrpSpPr>
          <p:nvPr/>
        </p:nvGrpSpPr>
        <p:grpSpPr bwMode="auto">
          <a:xfrm>
            <a:off x="3843338" y="5511800"/>
            <a:ext cx="173037" cy="609600"/>
            <a:chOff x="7605713" y="2393949"/>
            <a:chExt cx="227013" cy="584202"/>
          </a:xfrm>
        </p:grpSpPr>
        <p:sp>
          <p:nvSpPr>
            <p:cNvPr id="5456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0" name="Group 888"/>
          <p:cNvGrpSpPr>
            <a:grpSpLocks/>
          </p:cNvGrpSpPr>
          <p:nvPr/>
        </p:nvGrpSpPr>
        <p:grpSpPr bwMode="auto">
          <a:xfrm>
            <a:off x="3048000" y="5503863"/>
            <a:ext cx="155575" cy="617537"/>
            <a:chOff x="6958013" y="2370932"/>
            <a:chExt cx="227013" cy="600869"/>
          </a:xfrm>
        </p:grpSpPr>
        <p:sp>
          <p:nvSpPr>
            <p:cNvPr id="5456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1" name="Group 891"/>
          <p:cNvGrpSpPr>
            <a:grpSpLocks/>
          </p:cNvGrpSpPr>
          <p:nvPr/>
        </p:nvGrpSpPr>
        <p:grpSpPr bwMode="auto">
          <a:xfrm>
            <a:off x="3308350" y="5511800"/>
            <a:ext cx="171450" cy="609600"/>
            <a:chOff x="7605713" y="2393949"/>
            <a:chExt cx="227013" cy="584202"/>
          </a:xfrm>
        </p:grpSpPr>
        <p:sp>
          <p:nvSpPr>
            <p:cNvPr id="5456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2" name="Group 894"/>
          <p:cNvGrpSpPr>
            <a:grpSpLocks/>
          </p:cNvGrpSpPr>
          <p:nvPr/>
        </p:nvGrpSpPr>
        <p:grpSpPr bwMode="auto">
          <a:xfrm>
            <a:off x="2511425" y="5503863"/>
            <a:ext cx="155575" cy="617537"/>
            <a:chOff x="6958013" y="2370932"/>
            <a:chExt cx="227013" cy="600869"/>
          </a:xfrm>
        </p:grpSpPr>
        <p:sp>
          <p:nvSpPr>
            <p:cNvPr id="5456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3" name="Group 897"/>
          <p:cNvGrpSpPr>
            <a:grpSpLocks/>
          </p:cNvGrpSpPr>
          <p:nvPr/>
        </p:nvGrpSpPr>
        <p:grpSpPr bwMode="auto">
          <a:xfrm>
            <a:off x="2771775" y="5511800"/>
            <a:ext cx="171450" cy="609600"/>
            <a:chOff x="7605713" y="2393949"/>
            <a:chExt cx="227013" cy="584202"/>
          </a:xfrm>
        </p:grpSpPr>
        <p:sp>
          <p:nvSpPr>
            <p:cNvPr id="5456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6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4" name="Group 900"/>
          <p:cNvGrpSpPr>
            <a:grpSpLocks/>
          </p:cNvGrpSpPr>
          <p:nvPr/>
        </p:nvGrpSpPr>
        <p:grpSpPr bwMode="auto">
          <a:xfrm>
            <a:off x="1974850" y="5503863"/>
            <a:ext cx="155575" cy="617537"/>
            <a:chOff x="6958013" y="2370932"/>
            <a:chExt cx="227013" cy="600869"/>
          </a:xfrm>
        </p:grpSpPr>
        <p:sp>
          <p:nvSpPr>
            <p:cNvPr id="5455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5" name="Group 903"/>
          <p:cNvGrpSpPr>
            <a:grpSpLocks/>
          </p:cNvGrpSpPr>
          <p:nvPr/>
        </p:nvGrpSpPr>
        <p:grpSpPr bwMode="auto">
          <a:xfrm>
            <a:off x="2235200" y="5511800"/>
            <a:ext cx="171450" cy="609600"/>
            <a:chOff x="7605713" y="2393949"/>
            <a:chExt cx="227013" cy="584202"/>
          </a:xfrm>
        </p:grpSpPr>
        <p:sp>
          <p:nvSpPr>
            <p:cNvPr id="5455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6" name="Group 906"/>
          <p:cNvGrpSpPr>
            <a:grpSpLocks/>
          </p:cNvGrpSpPr>
          <p:nvPr/>
        </p:nvGrpSpPr>
        <p:grpSpPr bwMode="auto">
          <a:xfrm>
            <a:off x="1439863" y="5503863"/>
            <a:ext cx="153987" cy="617537"/>
            <a:chOff x="6958013" y="2370932"/>
            <a:chExt cx="227013" cy="600869"/>
          </a:xfrm>
        </p:grpSpPr>
        <p:sp>
          <p:nvSpPr>
            <p:cNvPr id="5455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7" name="Group 909"/>
          <p:cNvGrpSpPr>
            <a:grpSpLocks/>
          </p:cNvGrpSpPr>
          <p:nvPr/>
        </p:nvGrpSpPr>
        <p:grpSpPr bwMode="auto">
          <a:xfrm>
            <a:off x="1698625" y="5511800"/>
            <a:ext cx="173038" cy="609600"/>
            <a:chOff x="7605713" y="2393949"/>
            <a:chExt cx="227013" cy="584202"/>
          </a:xfrm>
        </p:grpSpPr>
        <p:sp>
          <p:nvSpPr>
            <p:cNvPr id="5455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8" name="Group 912"/>
          <p:cNvGrpSpPr>
            <a:grpSpLocks/>
          </p:cNvGrpSpPr>
          <p:nvPr/>
        </p:nvGrpSpPr>
        <p:grpSpPr bwMode="auto">
          <a:xfrm>
            <a:off x="903288" y="5503863"/>
            <a:ext cx="155575" cy="617537"/>
            <a:chOff x="6958013" y="2370932"/>
            <a:chExt cx="227013" cy="600869"/>
          </a:xfrm>
        </p:grpSpPr>
        <p:sp>
          <p:nvSpPr>
            <p:cNvPr id="5455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5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09" name="Group 915"/>
          <p:cNvGrpSpPr>
            <a:grpSpLocks/>
          </p:cNvGrpSpPr>
          <p:nvPr/>
        </p:nvGrpSpPr>
        <p:grpSpPr bwMode="auto">
          <a:xfrm>
            <a:off x="1162050" y="5511800"/>
            <a:ext cx="173038" cy="609600"/>
            <a:chOff x="7605713" y="2393949"/>
            <a:chExt cx="227013" cy="584202"/>
          </a:xfrm>
        </p:grpSpPr>
        <p:sp>
          <p:nvSpPr>
            <p:cNvPr id="5454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0" name="Group 918"/>
          <p:cNvGrpSpPr>
            <a:grpSpLocks/>
          </p:cNvGrpSpPr>
          <p:nvPr/>
        </p:nvGrpSpPr>
        <p:grpSpPr bwMode="auto">
          <a:xfrm>
            <a:off x="627063" y="5511800"/>
            <a:ext cx="171450" cy="609600"/>
            <a:chOff x="7605713" y="2393949"/>
            <a:chExt cx="227013" cy="584202"/>
          </a:xfrm>
        </p:grpSpPr>
        <p:sp>
          <p:nvSpPr>
            <p:cNvPr id="5454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1" name="Group 921"/>
          <p:cNvGrpSpPr>
            <a:grpSpLocks/>
          </p:cNvGrpSpPr>
          <p:nvPr/>
        </p:nvGrpSpPr>
        <p:grpSpPr bwMode="auto">
          <a:xfrm>
            <a:off x="4387850" y="4843463"/>
            <a:ext cx="155575" cy="617537"/>
            <a:chOff x="6958013" y="2370932"/>
            <a:chExt cx="227013" cy="600869"/>
          </a:xfrm>
        </p:grpSpPr>
        <p:sp>
          <p:nvSpPr>
            <p:cNvPr id="5454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2" name="Group 924"/>
          <p:cNvGrpSpPr>
            <a:grpSpLocks/>
          </p:cNvGrpSpPr>
          <p:nvPr/>
        </p:nvGrpSpPr>
        <p:grpSpPr bwMode="auto">
          <a:xfrm>
            <a:off x="4648200" y="4851400"/>
            <a:ext cx="171450" cy="609600"/>
            <a:chOff x="7605713" y="2393949"/>
            <a:chExt cx="227013" cy="584202"/>
          </a:xfrm>
        </p:grpSpPr>
        <p:sp>
          <p:nvSpPr>
            <p:cNvPr id="5454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3" name="Group 927"/>
          <p:cNvGrpSpPr>
            <a:grpSpLocks/>
          </p:cNvGrpSpPr>
          <p:nvPr/>
        </p:nvGrpSpPr>
        <p:grpSpPr bwMode="auto">
          <a:xfrm>
            <a:off x="3852863" y="4843463"/>
            <a:ext cx="153987" cy="617537"/>
            <a:chOff x="6958013" y="2370932"/>
            <a:chExt cx="227013" cy="600869"/>
          </a:xfrm>
        </p:grpSpPr>
        <p:sp>
          <p:nvSpPr>
            <p:cNvPr id="5454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4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4" name="Group 930"/>
          <p:cNvGrpSpPr>
            <a:grpSpLocks/>
          </p:cNvGrpSpPr>
          <p:nvPr/>
        </p:nvGrpSpPr>
        <p:grpSpPr bwMode="auto">
          <a:xfrm>
            <a:off x="4111625" y="4851400"/>
            <a:ext cx="173038" cy="609600"/>
            <a:chOff x="7605713" y="2393949"/>
            <a:chExt cx="227013" cy="584202"/>
          </a:xfrm>
        </p:grpSpPr>
        <p:sp>
          <p:nvSpPr>
            <p:cNvPr id="5453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5" name="Group 933"/>
          <p:cNvGrpSpPr>
            <a:grpSpLocks/>
          </p:cNvGrpSpPr>
          <p:nvPr/>
        </p:nvGrpSpPr>
        <p:grpSpPr bwMode="auto">
          <a:xfrm>
            <a:off x="3316288" y="4843463"/>
            <a:ext cx="155575" cy="617537"/>
            <a:chOff x="6958013" y="2370932"/>
            <a:chExt cx="227013" cy="600869"/>
          </a:xfrm>
        </p:grpSpPr>
        <p:sp>
          <p:nvSpPr>
            <p:cNvPr id="5453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6" name="Group 936"/>
          <p:cNvGrpSpPr>
            <a:grpSpLocks/>
          </p:cNvGrpSpPr>
          <p:nvPr/>
        </p:nvGrpSpPr>
        <p:grpSpPr bwMode="auto">
          <a:xfrm>
            <a:off x="3575050" y="4851400"/>
            <a:ext cx="173038" cy="609600"/>
            <a:chOff x="7605713" y="2393949"/>
            <a:chExt cx="227013" cy="584202"/>
          </a:xfrm>
        </p:grpSpPr>
        <p:sp>
          <p:nvSpPr>
            <p:cNvPr id="5453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7" name="Group 939"/>
          <p:cNvGrpSpPr>
            <a:grpSpLocks/>
          </p:cNvGrpSpPr>
          <p:nvPr/>
        </p:nvGrpSpPr>
        <p:grpSpPr bwMode="auto">
          <a:xfrm>
            <a:off x="2779713" y="4843463"/>
            <a:ext cx="155575" cy="617537"/>
            <a:chOff x="6958013" y="2370932"/>
            <a:chExt cx="227013" cy="600869"/>
          </a:xfrm>
        </p:grpSpPr>
        <p:sp>
          <p:nvSpPr>
            <p:cNvPr id="5453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8" name="Group 942"/>
          <p:cNvGrpSpPr>
            <a:grpSpLocks/>
          </p:cNvGrpSpPr>
          <p:nvPr/>
        </p:nvGrpSpPr>
        <p:grpSpPr bwMode="auto">
          <a:xfrm>
            <a:off x="3040063" y="4851400"/>
            <a:ext cx="171450" cy="609600"/>
            <a:chOff x="7605713" y="2393949"/>
            <a:chExt cx="227013" cy="584202"/>
          </a:xfrm>
        </p:grpSpPr>
        <p:sp>
          <p:nvSpPr>
            <p:cNvPr id="5453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3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19" name="Group 945"/>
          <p:cNvGrpSpPr>
            <a:grpSpLocks/>
          </p:cNvGrpSpPr>
          <p:nvPr/>
        </p:nvGrpSpPr>
        <p:grpSpPr bwMode="auto">
          <a:xfrm>
            <a:off x="2243138" y="4843463"/>
            <a:ext cx="155575" cy="617537"/>
            <a:chOff x="6958013" y="2370932"/>
            <a:chExt cx="227013" cy="600869"/>
          </a:xfrm>
        </p:grpSpPr>
        <p:sp>
          <p:nvSpPr>
            <p:cNvPr id="5452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0" name="Group 948"/>
          <p:cNvGrpSpPr>
            <a:grpSpLocks/>
          </p:cNvGrpSpPr>
          <p:nvPr/>
        </p:nvGrpSpPr>
        <p:grpSpPr bwMode="auto">
          <a:xfrm>
            <a:off x="2503488" y="4851400"/>
            <a:ext cx="171450" cy="609600"/>
            <a:chOff x="7605713" y="2393949"/>
            <a:chExt cx="227013" cy="584202"/>
          </a:xfrm>
        </p:grpSpPr>
        <p:sp>
          <p:nvSpPr>
            <p:cNvPr id="5452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1" name="Group 951"/>
          <p:cNvGrpSpPr>
            <a:grpSpLocks/>
          </p:cNvGrpSpPr>
          <p:nvPr/>
        </p:nvGrpSpPr>
        <p:grpSpPr bwMode="auto">
          <a:xfrm>
            <a:off x="1708150" y="4843463"/>
            <a:ext cx="153988" cy="617537"/>
            <a:chOff x="6958013" y="2370932"/>
            <a:chExt cx="227013" cy="600869"/>
          </a:xfrm>
        </p:grpSpPr>
        <p:sp>
          <p:nvSpPr>
            <p:cNvPr id="5452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2" name="Group 954"/>
          <p:cNvGrpSpPr>
            <a:grpSpLocks/>
          </p:cNvGrpSpPr>
          <p:nvPr/>
        </p:nvGrpSpPr>
        <p:grpSpPr bwMode="auto">
          <a:xfrm>
            <a:off x="1966913" y="4851400"/>
            <a:ext cx="173037" cy="609600"/>
            <a:chOff x="7605713" y="2393949"/>
            <a:chExt cx="227013" cy="584202"/>
          </a:xfrm>
        </p:grpSpPr>
        <p:sp>
          <p:nvSpPr>
            <p:cNvPr id="5452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3" name="Group 957"/>
          <p:cNvGrpSpPr>
            <a:grpSpLocks/>
          </p:cNvGrpSpPr>
          <p:nvPr/>
        </p:nvGrpSpPr>
        <p:grpSpPr bwMode="auto">
          <a:xfrm>
            <a:off x="1171575" y="4843463"/>
            <a:ext cx="155575" cy="617537"/>
            <a:chOff x="6958013" y="2370932"/>
            <a:chExt cx="227013" cy="600869"/>
          </a:xfrm>
        </p:grpSpPr>
        <p:sp>
          <p:nvSpPr>
            <p:cNvPr id="5452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2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4" name="Group 960"/>
          <p:cNvGrpSpPr>
            <a:grpSpLocks/>
          </p:cNvGrpSpPr>
          <p:nvPr/>
        </p:nvGrpSpPr>
        <p:grpSpPr bwMode="auto">
          <a:xfrm>
            <a:off x="1430338" y="4851400"/>
            <a:ext cx="173037" cy="609600"/>
            <a:chOff x="7605713" y="2393949"/>
            <a:chExt cx="227013" cy="584202"/>
          </a:xfrm>
        </p:grpSpPr>
        <p:sp>
          <p:nvSpPr>
            <p:cNvPr id="5451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5" name="Group 963"/>
          <p:cNvGrpSpPr>
            <a:grpSpLocks/>
          </p:cNvGrpSpPr>
          <p:nvPr/>
        </p:nvGrpSpPr>
        <p:grpSpPr bwMode="auto">
          <a:xfrm>
            <a:off x="895350" y="4851400"/>
            <a:ext cx="171450" cy="609600"/>
            <a:chOff x="7605713" y="2393949"/>
            <a:chExt cx="227013" cy="584202"/>
          </a:xfrm>
        </p:grpSpPr>
        <p:sp>
          <p:nvSpPr>
            <p:cNvPr id="5451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6" name="Group 966"/>
          <p:cNvGrpSpPr>
            <a:grpSpLocks/>
          </p:cNvGrpSpPr>
          <p:nvPr/>
        </p:nvGrpSpPr>
        <p:grpSpPr bwMode="auto">
          <a:xfrm>
            <a:off x="4121150" y="4184650"/>
            <a:ext cx="153988" cy="615950"/>
            <a:chOff x="6958013" y="2370932"/>
            <a:chExt cx="227013" cy="600869"/>
          </a:xfrm>
        </p:grpSpPr>
        <p:sp>
          <p:nvSpPr>
            <p:cNvPr id="5451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7" name="Group 969"/>
          <p:cNvGrpSpPr>
            <a:grpSpLocks/>
          </p:cNvGrpSpPr>
          <p:nvPr/>
        </p:nvGrpSpPr>
        <p:grpSpPr bwMode="auto">
          <a:xfrm>
            <a:off x="4379913" y="4191000"/>
            <a:ext cx="173037" cy="609600"/>
            <a:chOff x="7605713" y="2393949"/>
            <a:chExt cx="227013" cy="584202"/>
          </a:xfrm>
        </p:grpSpPr>
        <p:sp>
          <p:nvSpPr>
            <p:cNvPr id="5451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8" name="Group 972"/>
          <p:cNvGrpSpPr>
            <a:grpSpLocks/>
          </p:cNvGrpSpPr>
          <p:nvPr/>
        </p:nvGrpSpPr>
        <p:grpSpPr bwMode="auto">
          <a:xfrm>
            <a:off x="3584575" y="4184650"/>
            <a:ext cx="155575" cy="615950"/>
            <a:chOff x="6958013" y="2370932"/>
            <a:chExt cx="227013" cy="600869"/>
          </a:xfrm>
        </p:grpSpPr>
        <p:sp>
          <p:nvSpPr>
            <p:cNvPr id="54510"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11"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29" name="Group 975"/>
          <p:cNvGrpSpPr>
            <a:grpSpLocks/>
          </p:cNvGrpSpPr>
          <p:nvPr/>
        </p:nvGrpSpPr>
        <p:grpSpPr bwMode="auto">
          <a:xfrm>
            <a:off x="3843338" y="4191000"/>
            <a:ext cx="173037" cy="609600"/>
            <a:chOff x="7605713" y="2393949"/>
            <a:chExt cx="227013" cy="584202"/>
          </a:xfrm>
        </p:grpSpPr>
        <p:sp>
          <p:nvSpPr>
            <p:cNvPr id="54508"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9"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0" name="Group 978"/>
          <p:cNvGrpSpPr>
            <a:grpSpLocks/>
          </p:cNvGrpSpPr>
          <p:nvPr/>
        </p:nvGrpSpPr>
        <p:grpSpPr bwMode="auto">
          <a:xfrm>
            <a:off x="3048000" y="4184650"/>
            <a:ext cx="155575" cy="615950"/>
            <a:chOff x="6958013" y="2370932"/>
            <a:chExt cx="227013" cy="600869"/>
          </a:xfrm>
        </p:grpSpPr>
        <p:sp>
          <p:nvSpPr>
            <p:cNvPr id="54506"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7"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1" name="Group 981"/>
          <p:cNvGrpSpPr>
            <a:grpSpLocks/>
          </p:cNvGrpSpPr>
          <p:nvPr/>
        </p:nvGrpSpPr>
        <p:grpSpPr bwMode="auto">
          <a:xfrm>
            <a:off x="3308350" y="4191000"/>
            <a:ext cx="171450" cy="609600"/>
            <a:chOff x="7605713" y="2393949"/>
            <a:chExt cx="227013" cy="584202"/>
          </a:xfrm>
        </p:grpSpPr>
        <p:sp>
          <p:nvSpPr>
            <p:cNvPr id="54504"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5"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2" name="Group 984"/>
          <p:cNvGrpSpPr>
            <a:grpSpLocks/>
          </p:cNvGrpSpPr>
          <p:nvPr/>
        </p:nvGrpSpPr>
        <p:grpSpPr bwMode="auto">
          <a:xfrm>
            <a:off x="2511425" y="4184650"/>
            <a:ext cx="155575" cy="615950"/>
            <a:chOff x="6958013" y="2370932"/>
            <a:chExt cx="227013" cy="600869"/>
          </a:xfrm>
        </p:grpSpPr>
        <p:sp>
          <p:nvSpPr>
            <p:cNvPr id="54502"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3"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3" name="Group 987"/>
          <p:cNvGrpSpPr>
            <a:grpSpLocks/>
          </p:cNvGrpSpPr>
          <p:nvPr/>
        </p:nvGrpSpPr>
        <p:grpSpPr bwMode="auto">
          <a:xfrm>
            <a:off x="2771775" y="4191000"/>
            <a:ext cx="171450" cy="609600"/>
            <a:chOff x="7605713" y="2393949"/>
            <a:chExt cx="227013" cy="584202"/>
          </a:xfrm>
        </p:grpSpPr>
        <p:sp>
          <p:nvSpPr>
            <p:cNvPr id="5450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50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4" name="Group 990"/>
          <p:cNvGrpSpPr>
            <a:grpSpLocks/>
          </p:cNvGrpSpPr>
          <p:nvPr/>
        </p:nvGrpSpPr>
        <p:grpSpPr bwMode="auto">
          <a:xfrm>
            <a:off x="1974850" y="4184650"/>
            <a:ext cx="155575" cy="615950"/>
            <a:chOff x="6958013" y="2370932"/>
            <a:chExt cx="227013" cy="600869"/>
          </a:xfrm>
        </p:grpSpPr>
        <p:sp>
          <p:nvSpPr>
            <p:cNvPr id="54498"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9"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5" name="Group 993"/>
          <p:cNvGrpSpPr>
            <a:grpSpLocks/>
          </p:cNvGrpSpPr>
          <p:nvPr/>
        </p:nvGrpSpPr>
        <p:grpSpPr bwMode="auto">
          <a:xfrm>
            <a:off x="2235200" y="4191000"/>
            <a:ext cx="171450" cy="609600"/>
            <a:chOff x="7605713" y="2393949"/>
            <a:chExt cx="227013" cy="584202"/>
          </a:xfrm>
        </p:grpSpPr>
        <p:sp>
          <p:nvSpPr>
            <p:cNvPr id="54496"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7"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6" name="Group 996"/>
          <p:cNvGrpSpPr>
            <a:grpSpLocks/>
          </p:cNvGrpSpPr>
          <p:nvPr/>
        </p:nvGrpSpPr>
        <p:grpSpPr bwMode="auto">
          <a:xfrm>
            <a:off x="1439863" y="4184650"/>
            <a:ext cx="153987" cy="615950"/>
            <a:chOff x="6958013" y="2370932"/>
            <a:chExt cx="227013" cy="600869"/>
          </a:xfrm>
        </p:grpSpPr>
        <p:sp>
          <p:nvSpPr>
            <p:cNvPr id="54494"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5"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7" name="Group 999"/>
          <p:cNvGrpSpPr>
            <a:grpSpLocks/>
          </p:cNvGrpSpPr>
          <p:nvPr/>
        </p:nvGrpSpPr>
        <p:grpSpPr bwMode="auto">
          <a:xfrm>
            <a:off x="1698625" y="4191000"/>
            <a:ext cx="173038" cy="609600"/>
            <a:chOff x="7605713" y="2393949"/>
            <a:chExt cx="227013" cy="584202"/>
          </a:xfrm>
        </p:grpSpPr>
        <p:sp>
          <p:nvSpPr>
            <p:cNvPr id="54492"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3"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4338" name="Group 1002"/>
          <p:cNvGrpSpPr>
            <a:grpSpLocks/>
          </p:cNvGrpSpPr>
          <p:nvPr/>
        </p:nvGrpSpPr>
        <p:grpSpPr bwMode="auto">
          <a:xfrm>
            <a:off x="1162050" y="4191000"/>
            <a:ext cx="173038" cy="609600"/>
            <a:chOff x="7605713" y="2393949"/>
            <a:chExt cx="227013" cy="584202"/>
          </a:xfrm>
        </p:grpSpPr>
        <p:sp>
          <p:nvSpPr>
            <p:cNvPr id="54490"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4491"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1005" name="Group 1005"/>
          <p:cNvGrpSpPr/>
          <p:nvPr/>
        </p:nvGrpSpPr>
        <p:grpSpPr>
          <a:xfrm>
            <a:off x="3852314" y="3523568"/>
            <a:ext cx="155264" cy="616954"/>
            <a:chOff x="6958013" y="2370932"/>
            <a:chExt cx="227013" cy="600869"/>
          </a:xfrm>
          <a:solidFill>
            <a:srgbClr val="FFC000"/>
          </a:solidFill>
        </p:grpSpPr>
        <p:sp>
          <p:nvSpPr>
            <p:cNvPr id="100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0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06" name="Group 1008"/>
          <p:cNvGrpSpPr/>
          <p:nvPr/>
        </p:nvGrpSpPr>
        <p:grpSpPr>
          <a:xfrm>
            <a:off x="4112001" y="3530200"/>
            <a:ext cx="172115" cy="610322"/>
            <a:chOff x="7605713" y="2393949"/>
            <a:chExt cx="227013" cy="584202"/>
          </a:xfrm>
          <a:solidFill>
            <a:srgbClr val="FFC000"/>
          </a:solidFill>
        </p:grpSpPr>
        <p:sp>
          <p:nvSpPr>
            <p:cNvPr id="101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09" name="Group 1011"/>
          <p:cNvGrpSpPr/>
          <p:nvPr/>
        </p:nvGrpSpPr>
        <p:grpSpPr>
          <a:xfrm>
            <a:off x="3316091" y="3523568"/>
            <a:ext cx="155264" cy="616954"/>
            <a:chOff x="6958013" y="2370932"/>
            <a:chExt cx="227013" cy="600869"/>
          </a:xfrm>
          <a:solidFill>
            <a:srgbClr val="FFC000"/>
          </a:solidFill>
        </p:grpSpPr>
        <p:sp>
          <p:nvSpPr>
            <p:cNvPr id="101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12" name="Group 1014"/>
          <p:cNvGrpSpPr/>
          <p:nvPr/>
        </p:nvGrpSpPr>
        <p:grpSpPr>
          <a:xfrm>
            <a:off x="3575778" y="3530200"/>
            <a:ext cx="172115" cy="610322"/>
            <a:chOff x="7605713" y="2393949"/>
            <a:chExt cx="227013" cy="584202"/>
          </a:xfrm>
          <a:solidFill>
            <a:srgbClr val="FFC000"/>
          </a:solidFill>
        </p:grpSpPr>
        <p:sp>
          <p:nvSpPr>
            <p:cNvPr id="10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15" name="Group 1017"/>
          <p:cNvGrpSpPr/>
          <p:nvPr/>
        </p:nvGrpSpPr>
        <p:grpSpPr>
          <a:xfrm>
            <a:off x="2779868" y="3523568"/>
            <a:ext cx="155264" cy="616954"/>
            <a:chOff x="6958013" y="2370932"/>
            <a:chExt cx="227013" cy="600869"/>
          </a:xfrm>
          <a:solidFill>
            <a:schemeClr val="bg1"/>
          </a:solidFill>
        </p:grpSpPr>
        <p:sp>
          <p:nvSpPr>
            <p:cNvPr id="101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18" name="Group 1020"/>
          <p:cNvGrpSpPr/>
          <p:nvPr/>
        </p:nvGrpSpPr>
        <p:grpSpPr>
          <a:xfrm>
            <a:off x="3039555" y="3530200"/>
            <a:ext cx="172115" cy="610322"/>
            <a:chOff x="7605713" y="2393949"/>
            <a:chExt cx="227013" cy="584202"/>
          </a:xfrm>
          <a:solidFill>
            <a:srgbClr val="FFC000"/>
          </a:solidFill>
        </p:grpSpPr>
        <p:sp>
          <p:nvSpPr>
            <p:cNvPr id="10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21" name="Group 1023"/>
          <p:cNvGrpSpPr/>
          <p:nvPr/>
        </p:nvGrpSpPr>
        <p:grpSpPr>
          <a:xfrm>
            <a:off x="2243645" y="3523568"/>
            <a:ext cx="155264" cy="616954"/>
            <a:chOff x="6958013" y="2370932"/>
            <a:chExt cx="227013" cy="600869"/>
          </a:xfrm>
          <a:solidFill>
            <a:srgbClr val="FFC000"/>
          </a:solidFill>
        </p:grpSpPr>
        <p:sp>
          <p:nvSpPr>
            <p:cNvPr id="1025"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6"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8" name="Group 1026"/>
          <p:cNvGrpSpPr/>
          <p:nvPr/>
        </p:nvGrpSpPr>
        <p:grpSpPr>
          <a:xfrm>
            <a:off x="2503332" y="3530200"/>
            <a:ext cx="172115" cy="610322"/>
            <a:chOff x="7605713" y="2393949"/>
            <a:chExt cx="227013" cy="584202"/>
          </a:xfrm>
          <a:solidFill>
            <a:srgbClr val="FFC000"/>
          </a:solidFill>
        </p:grpSpPr>
        <p:sp>
          <p:nvSpPr>
            <p:cNvPr id="10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9" name="Group 1029"/>
          <p:cNvGrpSpPr/>
          <p:nvPr/>
        </p:nvGrpSpPr>
        <p:grpSpPr>
          <a:xfrm>
            <a:off x="1707422" y="3523568"/>
            <a:ext cx="155264" cy="616954"/>
            <a:chOff x="6958013" y="2370932"/>
            <a:chExt cx="227013" cy="600869"/>
          </a:xfrm>
          <a:solidFill>
            <a:srgbClr val="FFC000"/>
          </a:solidFill>
        </p:grpSpPr>
        <p:sp>
          <p:nvSpPr>
            <p:cNvPr id="1031"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2"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0" name="Group 1032"/>
          <p:cNvGrpSpPr/>
          <p:nvPr/>
        </p:nvGrpSpPr>
        <p:grpSpPr>
          <a:xfrm>
            <a:off x="1967109" y="3530200"/>
            <a:ext cx="172115" cy="610322"/>
            <a:chOff x="7605713" y="2393949"/>
            <a:chExt cx="227013" cy="584202"/>
          </a:xfrm>
          <a:solidFill>
            <a:srgbClr val="FFC000"/>
          </a:solidFill>
        </p:grpSpPr>
        <p:sp>
          <p:nvSpPr>
            <p:cNvPr id="10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1" name="Group 1035"/>
          <p:cNvGrpSpPr/>
          <p:nvPr/>
        </p:nvGrpSpPr>
        <p:grpSpPr>
          <a:xfrm>
            <a:off x="1430886" y="3530200"/>
            <a:ext cx="172115" cy="610322"/>
            <a:chOff x="7605713" y="2393949"/>
            <a:chExt cx="227013" cy="584202"/>
          </a:xfrm>
          <a:solidFill>
            <a:srgbClr val="FFC000"/>
          </a:solidFill>
        </p:grpSpPr>
        <p:sp>
          <p:nvSpPr>
            <p:cNvPr id="103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2" name="Group 1038"/>
          <p:cNvGrpSpPr/>
          <p:nvPr/>
        </p:nvGrpSpPr>
        <p:grpSpPr>
          <a:xfrm>
            <a:off x="3584202" y="2863248"/>
            <a:ext cx="155264" cy="616954"/>
            <a:chOff x="6958013" y="2370932"/>
            <a:chExt cx="227013" cy="600869"/>
          </a:xfrm>
          <a:solidFill>
            <a:srgbClr val="FFC000"/>
          </a:solidFill>
        </p:grpSpPr>
        <p:sp>
          <p:nvSpPr>
            <p:cNvPr id="104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3" name="Group 1041"/>
          <p:cNvGrpSpPr/>
          <p:nvPr/>
        </p:nvGrpSpPr>
        <p:grpSpPr>
          <a:xfrm>
            <a:off x="3843889" y="2869880"/>
            <a:ext cx="172115" cy="610322"/>
            <a:chOff x="7605713" y="2393949"/>
            <a:chExt cx="227013" cy="584202"/>
          </a:xfrm>
          <a:solidFill>
            <a:srgbClr val="FFC000"/>
          </a:solidFill>
        </p:grpSpPr>
        <p:sp>
          <p:nvSpPr>
            <p:cNvPr id="1043"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4"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4" name="Group 1044"/>
          <p:cNvGrpSpPr/>
          <p:nvPr/>
        </p:nvGrpSpPr>
        <p:grpSpPr>
          <a:xfrm>
            <a:off x="3047979" y="2863248"/>
            <a:ext cx="155264" cy="616954"/>
            <a:chOff x="6958013" y="2370932"/>
            <a:chExt cx="227013" cy="600869"/>
          </a:xfrm>
          <a:solidFill>
            <a:srgbClr val="FFC000"/>
          </a:solidFill>
        </p:grpSpPr>
        <p:sp>
          <p:nvSpPr>
            <p:cNvPr id="104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5" name="Group 1047"/>
          <p:cNvGrpSpPr/>
          <p:nvPr/>
        </p:nvGrpSpPr>
        <p:grpSpPr>
          <a:xfrm>
            <a:off x="3307666" y="2869880"/>
            <a:ext cx="172115" cy="610322"/>
            <a:chOff x="7605713" y="2393949"/>
            <a:chExt cx="227013" cy="584202"/>
          </a:xfrm>
          <a:solidFill>
            <a:srgbClr val="FFC000"/>
          </a:solidFill>
        </p:grpSpPr>
        <p:sp>
          <p:nvSpPr>
            <p:cNvPr id="104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6" name="Group 1050"/>
          <p:cNvGrpSpPr/>
          <p:nvPr/>
        </p:nvGrpSpPr>
        <p:grpSpPr>
          <a:xfrm>
            <a:off x="2511756" y="2863248"/>
            <a:ext cx="155264" cy="616954"/>
            <a:chOff x="6958013" y="2370932"/>
            <a:chExt cx="227013" cy="600869"/>
          </a:xfrm>
          <a:solidFill>
            <a:srgbClr val="FFC000"/>
          </a:solidFill>
        </p:grpSpPr>
        <p:sp>
          <p:nvSpPr>
            <p:cNvPr id="105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7" name="Group 1053"/>
          <p:cNvGrpSpPr/>
          <p:nvPr/>
        </p:nvGrpSpPr>
        <p:grpSpPr>
          <a:xfrm>
            <a:off x="2771443" y="2869880"/>
            <a:ext cx="172115" cy="610322"/>
            <a:chOff x="7605713" y="2393949"/>
            <a:chExt cx="227013" cy="584202"/>
          </a:xfrm>
          <a:solidFill>
            <a:srgbClr val="FFC000"/>
          </a:solidFill>
        </p:grpSpPr>
        <p:sp>
          <p:nvSpPr>
            <p:cNvPr id="105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8" name="Group 1056"/>
          <p:cNvGrpSpPr/>
          <p:nvPr/>
        </p:nvGrpSpPr>
        <p:grpSpPr>
          <a:xfrm>
            <a:off x="1975533" y="2863248"/>
            <a:ext cx="155264" cy="616954"/>
            <a:chOff x="6958013" y="2370932"/>
            <a:chExt cx="227013" cy="600869"/>
          </a:xfrm>
          <a:solidFill>
            <a:srgbClr val="FFC000"/>
          </a:solidFill>
        </p:grpSpPr>
        <p:sp>
          <p:nvSpPr>
            <p:cNvPr id="10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9" name="Group 1059"/>
          <p:cNvGrpSpPr/>
          <p:nvPr/>
        </p:nvGrpSpPr>
        <p:grpSpPr>
          <a:xfrm>
            <a:off x="2235220" y="2869880"/>
            <a:ext cx="172115" cy="610322"/>
            <a:chOff x="7605713" y="2393949"/>
            <a:chExt cx="227013" cy="584202"/>
          </a:xfrm>
          <a:solidFill>
            <a:srgbClr val="FFC000"/>
          </a:solidFill>
        </p:grpSpPr>
        <p:sp>
          <p:nvSpPr>
            <p:cNvPr id="106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0" name="Group 1062"/>
          <p:cNvGrpSpPr/>
          <p:nvPr/>
        </p:nvGrpSpPr>
        <p:grpSpPr>
          <a:xfrm>
            <a:off x="1698997" y="2869880"/>
            <a:ext cx="172115" cy="610322"/>
            <a:chOff x="7605713" y="2393949"/>
            <a:chExt cx="227013" cy="584202"/>
          </a:xfrm>
          <a:solidFill>
            <a:srgbClr val="FFC000"/>
          </a:solidFill>
        </p:grpSpPr>
        <p:sp>
          <p:nvSpPr>
            <p:cNvPr id="10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1" name="Group 1065"/>
          <p:cNvGrpSpPr/>
          <p:nvPr/>
        </p:nvGrpSpPr>
        <p:grpSpPr>
          <a:xfrm>
            <a:off x="3316091" y="2202928"/>
            <a:ext cx="155264" cy="616954"/>
            <a:chOff x="6958013" y="2370932"/>
            <a:chExt cx="227013" cy="600869"/>
          </a:xfrm>
          <a:solidFill>
            <a:srgbClr val="FFC000"/>
          </a:solidFill>
        </p:grpSpPr>
        <p:sp>
          <p:nvSpPr>
            <p:cNvPr id="106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2" name="Group 1068"/>
          <p:cNvGrpSpPr/>
          <p:nvPr/>
        </p:nvGrpSpPr>
        <p:grpSpPr>
          <a:xfrm>
            <a:off x="3575778" y="2209560"/>
            <a:ext cx="172115" cy="610322"/>
            <a:chOff x="7605713" y="2393949"/>
            <a:chExt cx="227013" cy="584202"/>
          </a:xfrm>
          <a:solidFill>
            <a:srgbClr val="FFC000"/>
          </a:solidFill>
        </p:grpSpPr>
        <p:sp>
          <p:nvSpPr>
            <p:cNvPr id="10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3" name="Group 1071"/>
          <p:cNvGrpSpPr/>
          <p:nvPr/>
        </p:nvGrpSpPr>
        <p:grpSpPr>
          <a:xfrm>
            <a:off x="2779868" y="2202928"/>
            <a:ext cx="155264" cy="616954"/>
            <a:chOff x="6958013" y="2370932"/>
            <a:chExt cx="227013" cy="600869"/>
          </a:xfrm>
          <a:solidFill>
            <a:srgbClr val="FFC000"/>
          </a:solidFill>
        </p:grpSpPr>
        <p:sp>
          <p:nvSpPr>
            <p:cNvPr id="107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4" name="Group 1074"/>
          <p:cNvGrpSpPr/>
          <p:nvPr/>
        </p:nvGrpSpPr>
        <p:grpSpPr>
          <a:xfrm>
            <a:off x="3039555" y="2209560"/>
            <a:ext cx="172115" cy="610322"/>
            <a:chOff x="7605713" y="2393949"/>
            <a:chExt cx="227013" cy="584202"/>
          </a:xfrm>
          <a:solidFill>
            <a:srgbClr val="FFC000"/>
          </a:solidFill>
        </p:grpSpPr>
        <p:sp>
          <p:nvSpPr>
            <p:cNvPr id="107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5" name="Group 1077"/>
          <p:cNvGrpSpPr/>
          <p:nvPr/>
        </p:nvGrpSpPr>
        <p:grpSpPr>
          <a:xfrm>
            <a:off x="2243645" y="2202928"/>
            <a:ext cx="155264" cy="616954"/>
            <a:chOff x="6958013" y="2370932"/>
            <a:chExt cx="227013" cy="600869"/>
          </a:xfrm>
          <a:solidFill>
            <a:srgbClr val="FFC000"/>
          </a:solidFill>
        </p:grpSpPr>
        <p:sp>
          <p:nvSpPr>
            <p:cNvPr id="107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6" name="Group 1080"/>
          <p:cNvGrpSpPr/>
          <p:nvPr/>
        </p:nvGrpSpPr>
        <p:grpSpPr>
          <a:xfrm>
            <a:off x="2503332" y="2209560"/>
            <a:ext cx="172115" cy="610322"/>
            <a:chOff x="7605713" y="2393949"/>
            <a:chExt cx="227013" cy="584202"/>
          </a:xfrm>
          <a:solidFill>
            <a:srgbClr val="FFC000"/>
          </a:solidFill>
        </p:grpSpPr>
        <p:sp>
          <p:nvSpPr>
            <p:cNvPr id="10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7" name="Group 1083"/>
          <p:cNvGrpSpPr/>
          <p:nvPr/>
        </p:nvGrpSpPr>
        <p:grpSpPr>
          <a:xfrm>
            <a:off x="1967109" y="2209560"/>
            <a:ext cx="172115" cy="610322"/>
            <a:chOff x="7605713" y="2393949"/>
            <a:chExt cx="227013" cy="584202"/>
          </a:xfrm>
          <a:solidFill>
            <a:srgbClr val="FFC000"/>
          </a:solidFill>
        </p:grpSpPr>
        <p:sp>
          <p:nvSpPr>
            <p:cNvPr id="108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8" name="Group 1086"/>
          <p:cNvGrpSpPr/>
          <p:nvPr/>
        </p:nvGrpSpPr>
        <p:grpSpPr>
          <a:xfrm>
            <a:off x="3047979" y="1542608"/>
            <a:ext cx="155264" cy="616954"/>
            <a:chOff x="6958013" y="2370932"/>
            <a:chExt cx="227013" cy="600869"/>
          </a:xfrm>
          <a:solidFill>
            <a:srgbClr val="FF0000"/>
          </a:solidFill>
        </p:grpSpPr>
        <p:sp>
          <p:nvSpPr>
            <p:cNvPr id="108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9" name="Group 1089"/>
          <p:cNvGrpSpPr/>
          <p:nvPr/>
        </p:nvGrpSpPr>
        <p:grpSpPr>
          <a:xfrm>
            <a:off x="3307666" y="1549240"/>
            <a:ext cx="172115" cy="610322"/>
            <a:chOff x="7605713" y="2393949"/>
            <a:chExt cx="227013" cy="584202"/>
          </a:xfrm>
          <a:solidFill>
            <a:srgbClr val="FF0000"/>
          </a:solidFill>
        </p:grpSpPr>
        <p:sp>
          <p:nvSpPr>
            <p:cNvPr id="109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0" name="Group 1092"/>
          <p:cNvGrpSpPr/>
          <p:nvPr/>
        </p:nvGrpSpPr>
        <p:grpSpPr>
          <a:xfrm>
            <a:off x="2511756" y="1542608"/>
            <a:ext cx="155264" cy="616954"/>
            <a:chOff x="6958013" y="2370932"/>
            <a:chExt cx="227013" cy="600869"/>
          </a:xfrm>
          <a:solidFill>
            <a:srgbClr val="FF0000"/>
          </a:solidFill>
        </p:grpSpPr>
        <p:sp>
          <p:nvSpPr>
            <p:cNvPr id="109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1" name="Group 1095"/>
          <p:cNvGrpSpPr/>
          <p:nvPr/>
        </p:nvGrpSpPr>
        <p:grpSpPr>
          <a:xfrm>
            <a:off x="2771443" y="1549240"/>
            <a:ext cx="172115" cy="610322"/>
            <a:chOff x="7605713" y="2393949"/>
            <a:chExt cx="227013" cy="584202"/>
          </a:xfrm>
          <a:solidFill>
            <a:srgbClr val="FFC000"/>
          </a:solidFill>
        </p:grpSpPr>
        <p:sp>
          <p:nvSpPr>
            <p:cNvPr id="109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2" name="Group 1098"/>
          <p:cNvGrpSpPr/>
          <p:nvPr/>
        </p:nvGrpSpPr>
        <p:grpSpPr>
          <a:xfrm>
            <a:off x="2235220" y="1549240"/>
            <a:ext cx="172115" cy="610322"/>
            <a:chOff x="7605713" y="2393949"/>
            <a:chExt cx="227013" cy="584202"/>
          </a:xfrm>
          <a:solidFill>
            <a:srgbClr val="FF0000"/>
          </a:solidFill>
        </p:grpSpPr>
        <p:sp>
          <p:nvSpPr>
            <p:cNvPr id="110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3" name="Group 1101"/>
          <p:cNvGrpSpPr/>
          <p:nvPr/>
        </p:nvGrpSpPr>
        <p:grpSpPr>
          <a:xfrm>
            <a:off x="2779868" y="882288"/>
            <a:ext cx="155264" cy="616954"/>
            <a:chOff x="6958013" y="2370932"/>
            <a:chExt cx="227013" cy="600869"/>
          </a:xfrm>
          <a:solidFill>
            <a:srgbClr val="FF0000"/>
          </a:solidFill>
        </p:grpSpPr>
        <p:sp>
          <p:nvSpPr>
            <p:cNvPr id="110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4" name="Group 1104"/>
          <p:cNvGrpSpPr/>
          <p:nvPr/>
        </p:nvGrpSpPr>
        <p:grpSpPr>
          <a:xfrm>
            <a:off x="3039555" y="888920"/>
            <a:ext cx="172115" cy="610322"/>
            <a:chOff x="7605713" y="2393949"/>
            <a:chExt cx="227013" cy="584202"/>
          </a:xfrm>
          <a:solidFill>
            <a:srgbClr val="FF0000"/>
          </a:solidFill>
        </p:grpSpPr>
        <p:sp>
          <p:nvSpPr>
            <p:cNvPr id="110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5" name="Group 1107"/>
          <p:cNvGrpSpPr/>
          <p:nvPr/>
        </p:nvGrpSpPr>
        <p:grpSpPr>
          <a:xfrm>
            <a:off x="2503332" y="888920"/>
            <a:ext cx="172115" cy="610322"/>
            <a:chOff x="7605713" y="2393949"/>
            <a:chExt cx="227013" cy="584202"/>
          </a:xfrm>
          <a:solidFill>
            <a:srgbClr val="FF0000"/>
          </a:solidFill>
        </p:grpSpPr>
        <p:sp>
          <p:nvSpPr>
            <p:cNvPr id="110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1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6" name="Group 1122"/>
          <p:cNvGrpSpPr/>
          <p:nvPr/>
        </p:nvGrpSpPr>
        <p:grpSpPr>
          <a:xfrm>
            <a:off x="2771443" y="228600"/>
            <a:ext cx="172115" cy="610322"/>
            <a:chOff x="2717059" y="533400"/>
            <a:chExt cx="151342" cy="560645"/>
          </a:xfrm>
          <a:solidFill>
            <a:srgbClr val="800000"/>
          </a:solidFill>
        </p:grpSpPr>
        <p:sp>
          <p:nvSpPr>
            <p:cNvPr id="1112"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13"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9" name="Group 1135"/>
          <p:cNvGrpSpPr>
            <a:grpSpLocks/>
          </p:cNvGrpSpPr>
          <p:nvPr/>
        </p:nvGrpSpPr>
        <p:grpSpPr bwMode="auto">
          <a:xfrm>
            <a:off x="3124200" y="304800"/>
            <a:ext cx="5715000" cy="461963"/>
            <a:chOff x="3124200" y="304800"/>
            <a:chExt cx="4876800" cy="461367"/>
          </a:xfrm>
        </p:grpSpPr>
        <p:sp>
          <p:nvSpPr>
            <p:cNvPr id="54488" name="TextBox 7"/>
            <p:cNvSpPr txBox="1">
              <a:spLocks noChangeArrowheads="1"/>
            </p:cNvSpPr>
            <p:nvPr/>
          </p:nvSpPr>
          <p:spPr bwMode="auto">
            <a:xfrm>
              <a:off x="3657600" y="304800"/>
              <a:ext cx="4343400" cy="4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mtClean="0">
                  <a:solidFill>
                    <a:srgbClr val="FFFFFF"/>
                  </a:solidFill>
                  <a:latin typeface="Calibri" pitchFamily="34" charset="0"/>
                </a:rPr>
                <a:t>2M people (0.8%) receiving treatment*</a:t>
              </a:r>
            </a:p>
          </p:txBody>
        </p:sp>
        <p:cxnSp>
          <p:nvCxnSpPr>
            <p:cNvPr id="1130" name="Straight Connector 1129"/>
            <p:cNvCxnSpPr>
              <a:stCxn id="54488" idx="1"/>
            </p:cNvCxnSpPr>
            <p:nvPr/>
          </p:nvCxnSpPr>
          <p:spPr>
            <a:xfrm rot="10800000" flipV="1">
              <a:off x="3124200" y="536276"/>
              <a:ext cx="533739"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123" name="Group 1137"/>
          <p:cNvGrpSpPr>
            <a:grpSpLocks/>
          </p:cNvGrpSpPr>
          <p:nvPr/>
        </p:nvGrpSpPr>
        <p:grpSpPr bwMode="auto">
          <a:xfrm>
            <a:off x="3287713" y="903288"/>
            <a:ext cx="5716587" cy="830262"/>
            <a:chOff x="3288323" y="902677"/>
            <a:chExt cx="5716489" cy="830997"/>
          </a:xfrm>
        </p:grpSpPr>
        <p:sp>
          <p:nvSpPr>
            <p:cNvPr id="54486" name="TextBox 7"/>
            <p:cNvSpPr txBox="1">
              <a:spLocks noChangeArrowheads="1"/>
            </p:cNvSpPr>
            <p:nvPr/>
          </p:nvSpPr>
          <p:spPr bwMode="auto">
            <a:xfrm>
              <a:off x="3814993" y="902677"/>
              <a:ext cx="51898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mtClean="0">
                  <a:solidFill>
                    <a:srgbClr val="FFFFFF"/>
                  </a:solidFill>
                  <a:latin typeface="Calibri" pitchFamily="34" charset="0"/>
                </a:rPr>
                <a:t>21M people (7%) have problems </a:t>
              </a:r>
              <a:br>
                <a:rPr lang="en-US" smtClean="0">
                  <a:solidFill>
                    <a:srgbClr val="FFFFFF"/>
                  </a:solidFill>
                  <a:latin typeface="Calibri" pitchFamily="34" charset="0"/>
                </a:rPr>
              </a:br>
              <a:r>
                <a:rPr lang="en-US" smtClean="0">
                  <a:solidFill>
                    <a:srgbClr val="FFFFFF"/>
                  </a:solidFill>
                  <a:latin typeface="Calibri" pitchFamily="34" charset="0"/>
                </a:rPr>
                <a:t>needing treatment, but not receiving it*</a:t>
              </a:r>
            </a:p>
          </p:txBody>
        </p:sp>
        <p:cxnSp>
          <p:nvCxnSpPr>
            <p:cNvPr id="1137" name="Straight Connector 1136"/>
            <p:cNvCxnSpPr/>
            <p:nvPr/>
          </p:nvCxnSpPr>
          <p:spPr>
            <a:xfrm rot="10800000" flipV="1">
              <a:off x="3288323" y="1295136"/>
              <a:ext cx="533391"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124" name="Group 1139"/>
          <p:cNvGrpSpPr>
            <a:grpSpLocks/>
          </p:cNvGrpSpPr>
          <p:nvPr/>
        </p:nvGrpSpPr>
        <p:grpSpPr bwMode="auto">
          <a:xfrm>
            <a:off x="3886200" y="2185988"/>
            <a:ext cx="4268788" cy="830262"/>
            <a:chOff x="3886200" y="2186353"/>
            <a:chExt cx="4268973" cy="830145"/>
          </a:xfrm>
        </p:grpSpPr>
        <p:sp>
          <p:nvSpPr>
            <p:cNvPr id="54484" name="TextBox 7"/>
            <p:cNvSpPr txBox="1">
              <a:spLocks noChangeArrowheads="1"/>
            </p:cNvSpPr>
            <p:nvPr/>
          </p:nvSpPr>
          <p:spPr bwMode="auto">
            <a:xfrm>
              <a:off x="4421459" y="2186353"/>
              <a:ext cx="3733714" cy="8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mtClean="0">
                  <a:solidFill>
                    <a:srgbClr val="FFFFFF"/>
                  </a:solidFill>
                  <a:latin typeface="Calibri" pitchFamily="34" charset="0"/>
                </a:rPr>
                <a:t>≈ 60-80M people (≈20-25%) </a:t>
              </a:r>
              <a:br>
                <a:rPr lang="en-US" smtClean="0">
                  <a:solidFill>
                    <a:srgbClr val="FFFFFF"/>
                  </a:solidFill>
                  <a:latin typeface="Calibri" pitchFamily="34" charset="0"/>
                </a:rPr>
              </a:br>
              <a:r>
                <a:rPr lang="en-US" smtClean="0">
                  <a:solidFill>
                    <a:srgbClr val="FFFFFF"/>
                  </a:solidFill>
                  <a:latin typeface="Calibri" pitchFamily="34" charset="0"/>
                </a:rPr>
                <a:t>using  at risky levels </a:t>
              </a:r>
            </a:p>
          </p:txBody>
        </p:sp>
        <p:cxnSp>
          <p:nvCxnSpPr>
            <p:cNvPr id="1139" name="Straight Connector 1138"/>
            <p:cNvCxnSpPr/>
            <p:nvPr/>
          </p:nvCxnSpPr>
          <p:spPr>
            <a:xfrm rot="10800000" flipV="1">
              <a:off x="3886200" y="2591108"/>
              <a:ext cx="533423" cy="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41" name="TextBox 7"/>
          <p:cNvSpPr txBox="1">
            <a:spLocks noChangeArrowheads="1"/>
          </p:cNvSpPr>
          <p:nvPr/>
        </p:nvSpPr>
        <p:spPr bwMode="auto">
          <a:xfrm>
            <a:off x="5681663" y="4983163"/>
            <a:ext cx="3403600" cy="1570037"/>
          </a:xfrm>
          <a:prstGeom prst="rect">
            <a:avLst/>
          </a:prstGeom>
          <a:noFill/>
          <a:ln w="9525">
            <a:noFill/>
            <a:miter lim="800000"/>
            <a:headEnd/>
            <a:tailEnd/>
          </a:ln>
        </p:spPr>
        <p:txBody>
          <a:bodyPr wrap="none">
            <a:spAutoFit/>
          </a:bodyPr>
          <a:lstStyle/>
          <a:p>
            <a:pPr algn="ctr">
              <a:defRPr/>
            </a:pPr>
            <a:r>
              <a:rPr lang="en-US" sz="3200" b="1" dirty="0">
                <a:solidFill>
                  <a:srgbClr val="FFC000"/>
                </a:solidFill>
                <a:latin typeface="Calibri" pitchFamily="34" charset="0"/>
                <a:cs typeface="Calibri" pitchFamily="34" charset="0"/>
              </a:rPr>
              <a:t>US Population:</a:t>
            </a:r>
          </a:p>
          <a:p>
            <a:pPr algn="ctr">
              <a:defRPr/>
            </a:pPr>
            <a:r>
              <a:rPr lang="en-US" sz="3200" dirty="0">
                <a:solidFill>
                  <a:srgbClr val="FFC000"/>
                </a:solidFill>
                <a:latin typeface="Calibri" pitchFamily="34" charset="0"/>
                <a:cs typeface="Calibri" pitchFamily="34" charset="0"/>
              </a:rPr>
              <a:t>307,006,550 </a:t>
            </a:r>
          </a:p>
          <a:p>
            <a:pPr algn="ctr">
              <a:defRPr/>
            </a:pPr>
            <a:r>
              <a:rPr lang="en-US" sz="1600" dirty="0">
                <a:solidFill>
                  <a:srgbClr val="FFC000"/>
                </a:solidFill>
                <a:latin typeface="Calibri" pitchFamily="34" charset="0"/>
                <a:cs typeface="Calibri" pitchFamily="34" charset="0"/>
              </a:rPr>
              <a:t>US Census Bureau, Population Division</a:t>
            </a:r>
          </a:p>
          <a:p>
            <a:pPr algn="ctr">
              <a:defRPr/>
            </a:pPr>
            <a:r>
              <a:rPr lang="en-US" sz="1600" dirty="0">
                <a:solidFill>
                  <a:srgbClr val="FFC000"/>
                </a:solidFill>
                <a:latin typeface="Calibri" pitchFamily="34" charset="0"/>
                <a:cs typeface="Calibri" pitchFamily="34" charset="0"/>
              </a:rPr>
              <a:t>July 2009 estimate</a:t>
            </a:r>
          </a:p>
        </p:txBody>
      </p:sp>
      <p:sp>
        <p:nvSpPr>
          <p:cNvPr id="1143" name="Rectangle 1142"/>
          <p:cNvSpPr>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smtClean="0">
                <a:solidFill>
                  <a:srgbClr val="FFC000"/>
                </a:solidFill>
                <a:latin typeface="Calibri" pitchFamily="34" charset="0"/>
                <a:cs typeface="Arial" pitchFamily="34" charset="0"/>
              </a:rPr>
              <a:t>*NSUDH, 2008</a:t>
            </a:r>
          </a:p>
        </p:txBody>
      </p:sp>
      <p:grpSp>
        <p:nvGrpSpPr>
          <p:cNvPr id="76125" name="Group 619"/>
          <p:cNvGrpSpPr>
            <a:grpSpLocks/>
          </p:cNvGrpSpPr>
          <p:nvPr/>
        </p:nvGrpSpPr>
        <p:grpSpPr bwMode="auto">
          <a:xfrm>
            <a:off x="228600" y="1549400"/>
            <a:ext cx="5257800" cy="5232400"/>
            <a:chOff x="228600" y="1549240"/>
            <a:chExt cx="5257800" cy="5232560"/>
          </a:xfrm>
        </p:grpSpPr>
        <p:grpSp>
          <p:nvGrpSpPr>
            <p:cNvPr id="76126" name="Group 814"/>
            <p:cNvGrpSpPr>
              <a:grpSpLocks/>
            </p:cNvGrpSpPr>
            <p:nvPr/>
          </p:nvGrpSpPr>
          <p:grpSpPr bwMode="auto">
            <a:xfrm>
              <a:off x="5054600" y="6164263"/>
              <a:ext cx="155575" cy="617537"/>
              <a:chOff x="6958013" y="2370932"/>
              <a:chExt cx="227013" cy="600869"/>
            </a:xfrm>
            <a:solidFill>
              <a:schemeClr val="bg1"/>
            </a:solidFill>
          </p:grpSpPr>
          <p:sp>
            <p:nvSpPr>
              <p:cNvPr id="31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1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76127" name="Group 813"/>
            <p:cNvGrpSpPr>
              <a:grpSpLocks/>
            </p:cNvGrpSpPr>
            <p:nvPr/>
          </p:nvGrpSpPr>
          <p:grpSpPr bwMode="auto">
            <a:xfrm>
              <a:off x="5314950" y="6172200"/>
              <a:ext cx="171450" cy="609600"/>
              <a:chOff x="7605713" y="2393949"/>
              <a:chExt cx="227013" cy="584202"/>
            </a:xfrm>
            <a:solidFill>
              <a:schemeClr val="bg1"/>
            </a:solidFill>
          </p:grpSpPr>
          <p:sp>
            <p:nvSpPr>
              <p:cNvPr id="32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24" name="Group 816"/>
            <p:cNvGrpSpPr>
              <a:grpSpLocks/>
            </p:cNvGrpSpPr>
            <p:nvPr/>
          </p:nvGrpSpPr>
          <p:grpSpPr bwMode="auto">
            <a:xfrm>
              <a:off x="4518025" y="6164263"/>
              <a:ext cx="155575" cy="617537"/>
              <a:chOff x="6958013" y="2370932"/>
              <a:chExt cx="227013" cy="600869"/>
            </a:xfrm>
            <a:solidFill>
              <a:schemeClr val="bg1"/>
            </a:solidFill>
          </p:grpSpPr>
          <p:sp>
            <p:nvSpPr>
              <p:cNvPr id="32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27" name="Group 819"/>
            <p:cNvGrpSpPr>
              <a:grpSpLocks/>
            </p:cNvGrpSpPr>
            <p:nvPr/>
          </p:nvGrpSpPr>
          <p:grpSpPr bwMode="auto">
            <a:xfrm>
              <a:off x="4778375" y="6172200"/>
              <a:ext cx="171450" cy="609600"/>
              <a:chOff x="7605713" y="2393949"/>
              <a:chExt cx="227013" cy="584202"/>
            </a:xfrm>
            <a:solidFill>
              <a:schemeClr val="bg1"/>
            </a:solidFill>
          </p:grpSpPr>
          <p:sp>
            <p:nvSpPr>
              <p:cNvPr id="32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0" name="Group 822"/>
            <p:cNvGrpSpPr>
              <a:grpSpLocks/>
            </p:cNvGrpSpPr>
            <p:nvPr/>
          </p:nvGrpSpPr>
          <p:grpSpPr bwMode="auto">
            <a:xfrm>
              <a:off x="3981450" y="6164263"/>
              <a:ext cx="155575" cy="617537"/>
              <a:chOff x="6958013" y="2370932"/>
              <a:chExt cx="227013" cy="600869"/>
            </a:xfrm>
            <a:solidFill>
              <a:schemeClr val="bg1"/>
            </a:solidFill>
          </p:grpSpPr>
          <p:sp>
            <p:nvSpPr>
              <p:cNvPr id="32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3" name="Group 825"/>
            <p:cNvGrpSpPr>
              <a:grpSpLocks/>
            </p:cNvGrpSpPr>
            <p:nvPr/>
          </p:nvGrpSpPr>
          <p:grpSpPr bwMode="auto">
            <a:xfrm>
              <a:off x="4241800" y="6172200"/>
              <a:ext cx="171450" cy="609600"/>
              <a:chOff x="7605713" y="2393949"/>
              <a:chExt cx="227013" cy="584202"/>
            </a:xfrm>
            <a:solidFill>
              <a:schemeClr val="bg1"/>
            </a:solidFill>
          </p:grpSpPr>
          <p:sp>
            <p:nvSpPr>
              <p:cNvPr id="33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6" name="Group 828"/>
            <p:cNvGrpSpPr>
              <a:grpSpLocks/>
            </p:cNvGrpSpPr>
            <p:nvPr/>
          </p:nvGrpSpPr>
          <p:grpSpPr bwMode="auto">
            <a:xfrm>
              <a:off x="3446463" y="6164263"/>
              <a:ext cx="153987" cy="617537"/>
              <a:chOff x="6958013" y="2370932"/>
              <a:chExt cx="227013" cy="600869"/>
            </a:xfrm>
            <a:solidFill>
              <a:schemeClr val="bg1"/>
            </a:solidFill>
          </p:grpSpPr>
          <p:sp>
            <p:nvSpPr>
              <p:cNvPr id="33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39" name="Group 831"/>
            <p:cNvGrpSpPr>
              <a:grpSpLocks/>
            </p:cNvGrpSpPr>
            <p:nvPr/>
          </p:nvGrpSpPr>
          <p:grpSpPr bwMode="auto">
            <a:xfrm>
              <a:off x="3705225" y="6172200"/>
              <a:ext cx="173038" cy="609600"/>
              <a:chOff x="7605713" y="2393949"/>
              <a:chExt cx="227013" cy="584202"/>
            </a:xfrm>
            <a:solidFill>
              <a:schemeClr val="bg1"/>
            </a:solidFill>
          </p:grpSpPr>
          <p:sp>
            <p:nvSpPr>
              <p:cNvPr id="33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42" name="Group 834"/>
            <p:cNvGrpSpPr>
              <a:grpSpLocks/>
            </p:cNvGrpSpPr>
            <p:nvPr/>
          </p:nvGrpSpPr>
          <p:grpSpPr bwMode="auto">
            <a:xfrm>
              <a:off x="2909888" y="6164263"/>
              <a:ext cx="155575" cy="617537"/>
              <a:chOff x="6958013" y="2370932"/>
              <a:chExt cx="227013" cy="600869"/>
            </a:xfrm>
            <a:solidFill>
              <a:schemeClr val="bg1"/>
            </a:solidFill>
          </p:grpSpPr>
          <p:sp>
            <p:nvSpPr>
              <p:cNvPr id="34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45" name="Group 837"/>
            <p:cNvGrpSpPr>
              <a:grpSpLocks/>
            </p:cNvGrpSpPr>
            <p:nvPr/>
          </p:nvGrpSpPr>
          <p:grpSpPr bwMode="auto">
            <a:xfrm>
              <a:off x="3168650" y="6172200"/>
              <a:ext cx="173038" cy="609600"/>
              <a:chOff x="7605713" y="2393949"/>
              <a:chExt cx="227013" cy="584202"/>
            </a:xfrm>
            <a:solidFill>
              <a:schemeClr val="bg1"/>
            </a:solidFill>
          </p:grpSpPr>
          <p:sp>
            <p:nvSpPr>
              <p:cNvPr id="34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48" name="Group 840"/>
            <p:cNvGrpSpPr>
              <a:grpSpLocks/>
            </p:cNvGrpSpPr>
            <p:nvPr/>
          </p:nvGrpSpPr>
          <p:grpSpPr bwMode="auto">
            <a:xfrm>
              <a:off x="2373313" y="6164263"/>
              <a:ext cx="155575" cy="617537"/>
              <a:chOff x="6958013" y="2370932"/>
              <a:chExt cx="227013" cy="600869"/>
            </a:xfrm>
            <a:solidFill>
              <a:schemeClr val="bg1"/>
            </a:solidFill>
          </p:grpSpPr>
          <p:sp>
            <p:nvSpPr>
              <p:cNvPr id="34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51" name="Group 843"/>
            <p:cNvGrpSpPr>
              <a:grpSpLocks/>
            </p:cNvGrpSpPr>
            <p:nvPr/>
          </p:nvGrpSpPr>
          <p:grpSpPr bwMode="auto">
            <a:xfrm>
              <a:off x="2633663" y="6172200"/>
              <a:ext cx="171450" cy="609600"/>
              <a:chOff x="7605713" y="2393949"/>
              <a:chExt cx="227013" cy="584202"/>
            </a:xfrm>
            <a:solidFill>
              <a:schemeClr val="bg1"/>
            </a:solidFill>
          </p:grpSpPr>
          <p:sp>
            <p:nvSpPr>
              <p:cNvPr id="35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5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54" name="Group 846"/>
            <p:cNvGrpSpPr>
              <a:grpSpLocks/>
            </p:cNvGrpSpPr>
            <p:nvPr/>
          </p:nvGrpSpPr>
          <p:grpSpPr bwMode="auto">
            <a:xfrm>
              <a:off x="1836738" y="6164263"/>
              <a:ext cx="155575" cy="617537"/>
              <a:chOff x="6958013" y="2370932"/>
              <a:chExt cx="227013" cy="600869"/>
            </a:xfrm>
            <a:solidFill>
              <a:schemeClr val="bg1"/>
            </a:solidFill>
          </p:grpSpPr>
          <p:sp>
            <p:nvSpPr>
              <p:cNvPr id="35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5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2" name="Group 849"/>
            <p:cNvGrpSpPr>
              <a:grpSpLocks/>
            </p:cNvGrpSpPr>
            <p:nvPr/>
          </p:nvGrpSpPr>
          <p:grpSpPr bwMode="auto">
            <a:xfrm>
              <a:off x="2097088" y="6172200"/>
              <a:ext cx="171450" cy="609600"/>
              <a:chOff x="7605713" y="2393949"/>
              <a:chExt cx="227013" cy="584202"/>
            </a:xfrm>
            <a:solidFill>
              <a:schemeClr val="bg1"/>
            </a:solidFill>
          </p:grpSpPr>
          <p:sp>
            <p:nvSpPr>
              <p:cNvPr id="35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5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5" name="Group 852"/>
            <p:cNvGrpSpPr>
              <a:grpSpLocks/>
            </p:cNvGrpSpPr>
            <p:nvPr/>
          </p:nvGrpSpPr>
          <p:grpSpPr bwMode="auto">
            <a:xfrm>
              <a:off x="1301750" y="6164263"/>
              <a:ext cx="153988" cy="617537"/>
              <a:chOff x="6958013" y="2370932"/>
              <a:chExt cx="227013" cy="600869"/>
            </a:xfrm>
            <a:solidFill>
              <a:schemeClr val="bg1"/>
            </a:solidFill>
          </p:grpSpPr>
          <p:sp>
            <p:nvSpPr>
              <p:cNvPr id="35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8" name="Group 855"/>
            <p:cNvGrpSpPr>
              <a:grpSpLocks/>
            </p:cNvGrpSpPr>
            <p:nvPr/>
          </p:nvGrpSpPr>
          <p:grpSpPr bwMode="auto">
            <a:xfrm>
              <a:off x="1560513" y="6172200"/>
              <a:ext cx="173037" cy="609600"/>
              <a:chOff x="7605713" y="2393949"/>
              <a:chExt cx="227013" cy="584202"/>
            </a:xfrm>
            <a:solidFill>
              <a:schemeClr val="bg1"/>
            </a:solidFill>
          </p:grpSpPr>
          <p:sp>
            <p:nvSpPr>
              <p:cNvPr id="36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1" name="Group 858"/>
            <p:cNvGrpSpPr>
              <a:grpSpLocks/>
            </p:cNvGrpSpPr>
            <p:nvPr/>
          </p:nvGrpSpPr>
          <p:grpSpPr bwMode="auto">
            <a:xfrm>
              <a:off x="765175" y="6164263"/>
              <a:ext cx="155575" cy="617537"/>
              <a:chOff x="6958013" y="2370932"/>
              <a:chExt cx="227013" cy="600869"/>
            </a:xfrm>
            <a:solidFill>
              <a:schemeClr val="bg1"/>
            </a:solidFill>
          </p:grpSpPr>
          <p:sp>
            <p:nvSpPr>
              <p:cNvPr id="36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4" name="Group 861"/>
            <p:cNvGrpSpPr>
              <a:grpSpLocks/>
            </p:cNvGrpSpPr>
            <p:nvPr/>
          </p:nvGrpSpPr>
          <p:grpSpPr bwMode="auto">
            <a:xfrm>
              <a:off x="1023938" y="6172200"/>
              <a:ext cx="173037" cy="609600"/>
              <a:chOff x="7605713" y="2393949"/>
              <a:chExt cx="227013" cy="584202"/>
            </a:xfrm>
            <a:solidFill>
              <a:schemeClr val="bg1"/>
            </a:solidFill>
          </p:grpSpPr>
          <p:sp>
            <p:nvSpPr>
              <p:cNvPr id="36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6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7" name="Group 864"/>
            <p:cNvGrpSpPr>
              <a:grpSpLocks/>
            </p:cNvGrpSpPr>
            <p:nvPr/>
          </p:nvGrpSpPr>
          <p:grpSpPr bwMode="auto">
            <a:xfrm>
              <a:off x="228600" y="6164263"/>
              <a:ext cx="155575" cy="617537"/>
              <a:chOff x="6958013" y="2370932"/>
              <a:chExt cx="227013" cy="600869"/>
            </a:xfrm>
            <a:solidFill>
              <a:schemeClr val="bg1"/>
            </a:solidFill>
          </p:grpSpPr>
          <p:sp>
            <p:nvSpPr>
              <p:cNvPr id="37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7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0" name="Group 867"/>
            <p:cNvGrpSpPr>
              <a:grpSpLocks/>
            </p:cNvGrpSpPr>
            <p:nvPr/>
          </p:nvGrpSpPr>
          <p:grpSpPr bwMode="auto">
            <a:xfrm>
              <a:off x="488950" y="6172200"/>
              <a:ext cx="171450" cy="609600"/>
              <a:chOff x="7605713" y="2393949"/>
              <a:chExt cx="227013" cy="584202"/>
            </a:xfrm>
            <a:solidFill>
              <a:schemeClr val="bg1"/>
            </a:solidFill>
          </p:grpSpPr>
          <p:sp>
            <p:nvSpPr>
              <p:cNvPr id="37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7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3" name="Group 870"/>
            <p:cNvGrpSpPr>
              <a:grpSpLocks/>
            </p:cNvGrpSpPr>
            <p:nvPr/>
          </p:nvGrpSpPr>
          <p:grpSpPr bwMode="auto">
            <a:xfrm>
              <a:off x="4656138" y="5503863"/>
              <a:ext cx="155575" cy="617537"/>
              <a:chOff x="6958013" y="2370932"/>
              <a:chExt cx="227013" cy="600869"/>
            </a:xfrm>
            <a:solidFill>
              <a:schemeClr val="bg1"/>
            </a:solidFill>
          </p:grpSpPr>
          <p:sp>
            <p:nvSpPr>
              <p:cNvPr id="37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7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6" name="Group 873"/>
            <p:cNvGrpSpPr>
              <a:grpSpLocks/>
            </p:cNvGrpSpPr>
            <p:nvPr/>
          </p:nvGrpSpPr>
          <p:grpSpPr bwMode="auto">
            <a:xfrm>
              <a:off x="4916488" y="5511800"/>
              <a:ext cx="171450" cy="609600"/>
              <a:chOff x="7605713" y="2393949"/>
              <a:chExt cx="227013" cy="584202"/>
            </a:xfrm>
            <a:solidFill>
              <a:schemeClr val="bg1"/>
            </a:solidFill>
          </p:grpSpPr>
          <p:sp>
            <p:nvSpPr>
              <p:cNvPr id="38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8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9" name="Group 876"/>
            <p:cNvGrpSpPr>
              <a:grpSpLocks/>
            </p:cNvGrpSpPr>
            <p:nvPr/>
          </p:nvGrpSpPr>
          <p:grpSpPr bwMode="auto">
            <a:xfrm>
              <a:off x="4121150" y="5503863"/>
              <a:ext cx="153988" cy="617537"/>
              <a:chOff x="6958013" y="2370932"/>
              <a:chExt cx="227013" cy="600869"/>
            </a:xfrm>
            <a:solidFill>
              <a:schemeClr val="bg1"/>
            </a:solidFill>
          </p:grpSpPr>
          <p:sp>
            <p:nvSpPr>
              <p:cNvPr id="38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8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57" name="Group 879"/>
            <p:cNvGrpSpPr>
              <a:grpSpLocks/>
            </p:cNvGrpSpPr>
            <p:nvPr/>
          </p:nvGrpSpPr>
          <p:grpSpPr bwMode="auto">
            <a:xfrm>
              <a:off x="4379913" y="5511800"/>
              <a:ext cx="173037" cy="609600"/>
              <a:chOff x="7605713" y="2393949"/>
              <a:chExt cx="227013" cy="584202"/>
            </a:xfrm>
            <a:solidFill>
              <a:schemeClr val="bg1"/>
            </a:solidFill>
          </p:grpSpPr>
          <p:sp>
            <p:nvSpPr>
              <p:cNvPr id="38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8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0" name="Group 882"/>
            <p:cNvGrpSpPr>
              <a:grpSpLocks/>
            </p:cNvGrpSpPr>
            <p:nvPr/>
          </p:nvGrpSpPr>
          <p:grpSpPr bwMode="auto">
            <a:xfrm>
              <a:off x="3584575" y="5503863"/>
              <a:ext cx="155575" cy="617537"/>
              <a:chOff x="6958013" y="2370932"/>
              <a:chExt cx="227013" cy="600869"/>
            </a:xfrm>
            <a:solidFill>
              <a:schemeClr val="bg1"/>
            </a:solidFill>
          </p:grpSpPr>
          <p:sp>
            <p:nvSpPr>
              <p:cNvPr id="38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3" name="Group 885"/>
            <p:cNvGrpSpPr>
              <a:grpSpLocks/>
            </p:cNvGrpSpPr>
            <p:nvPr/>
          </p:nvGrpSpPr>
          <p:grpSpPr bwMode="auto">
            <a:xfrm>
              <a:off x="3843338" y="5511800"/>
              <a:ext cx="173037" cy="609600"/>
              <a:chOff x="7605713" y="2393949"/>
              <a:chExt cx="227013" cy="584202"/>
            </a:xfrm>
            <a:solidFill>
              <a:schemeClr val="bg1"/>
            </a:solidFill>
          </p:grpSpPr>
          <p:sp>
            <p:nvSpPr>
              <p:cNvPr id="39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6" name="Group 888"/>
            <p:cNvGrpSpPr>
              <a:grpSpLocks/>
            </p:cNvGrpSpPr>
            <p:nvPr/>
          </p:nvGrpSpPr>
          <p:grpSpPr bwMode="auto">
            <a:xfrm>
              <a:off x="3048000" y="5503863"/>
              <a:ext cx="155575" cy="617537"/>
              <a:chOff x="6958013" y="2370932"/>
              <a:chExt cx="227013" cy="600869"/>
            </a:xfrm>
            <a:solidFill>
              <a:schemeClr val="bg1"/>
            </a:solidFill>
          </p:grpSpPr>
          <p:sp>
            <p:nvSpPr>
              <p:cNvPr id="39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69" name="Group 891"/>
            <p:cNvGrpSpPr>
              <a:grpSpLocks/>
            </p:cNvGrpSpPr>
            <p:nvPr/>
          </p:nvGrpSpPr>
          <p:grpSpPr bwMode="auto">
            <a:xfrm>
              <a:off x="3308350" y="5511800"/>
              <a:ext cx="171450" cy="609600"/>
              <a:chOff x="7605713" y="2393949"/>
              <a:chExt cx="227013" cy="584202"/>
            </a:xfrm>
            <a:solidFill>
              <a:schemeClr val="bg1"/>
            </a:solidFill>
          </p:grpSpPr>
          <p:sp>
            <p:nvSpPr>
              <p:cNvPr id="39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9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72" name="Group 894"/>
            <p:cNvGrpSpPr>
              <a:grpSpLocks/>
            </p:cNvGrpSpPr>
            <p:nvPr/>
          </p:nvGrpSpPr>
          <p:grpSpPr bwMode="auto">
            <a:xfrm>
              <a:off x="2511425" y="5503863"/>
              <a:ext cx="155575" cy="617537"/>
              <a:chOff x="6958013" y="2370932"/>
              <a:chExt cx="227013" cy="600869"/>
            </a:xfrm>
            <a:solidFill>
              <a:schemeClr val="bg1"/>
            </a:solidFill>
          </p:grpSpPr>
          <p:sp>
            <p:nvSpPr>
              <p:cNvPr id="40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0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75" name="Group 897"/>
            <p:cNvGrpSpPr>
              <a:grpSpLocks/>
            </p:cNvGrpSpPr>
            <p:nvPr/>
          </p:nvGrpSpPr>
          <p:grpSpPr bwMode="auto">
            <a:xfrm>
              <a:off x="2771775" y="5511800"/>
              <a:ext cx="171450" cy="609600"/>
              <a:chOff x="7605713" y="2393949"/>
              <a:chExt cx="227013" cy="584202"/>
            </a:xfrm>
            <a:solidFill>
              <a:schemeClr val="bg1"/>
            </a:solidFill>
          </p:grpSpPr>
          <p:sp>
            <p:nvSpPr>
              <p:cNvPr id="40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0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78" name="Group 900"/>
            <p:cNvGrpSpPr>
              <a:grpSpLocks/>
            </p:cNvGrpSpPr>
            <p:nvPr/>
          </p:nvGrpSpPr>
          <p:grpSpPr bwMode="auto">
            <a:xfrm>
              <a:off x="1974850" y="5503863"/>
              <a:ext cx="155575" cy="617537"/>
              <a:chOff x="6958013" y="2370932"/>
              <a:chExt cx="227013" cy="600869"/>
            </a:xfrm>
            <a:solidFill>
              <a:schemeClr val="bg1"/>
            </a:solidFill>
          </p:grpSpPr>
          <p:sp>
            <p:nvSpPr>
              <p:cNvPr id="40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0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81" name="Group 903"/>
            <p:cNvGrpSpPr>
              <a:grpSpLocks/>
            </p:cNvGrpSpPr>
            <p:nvPr/>
          </p:nvGrpSpPr>
          <p:grpSpPr bwMode="auto">
            <a:xfrm>
              <a:off x="2235200" y="5511800"/>
              <a:ext cx="171450" cy="609600"/>
              <a:chOff x="7605713" y="2393949"/>
              <a:chExt cx="227013" cy="584202"/>
            </a:xfrm>
            <a:solidFill>
              <a:schemeClr val="bg1"/>
            </a:solidFill>
          </p:grpSpPr>
          <p:sp>
            <p:nvSpPr>
              <p:cNvPr id="41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84" name="Group 906"/>
            <p:cNvGrpSpPr>
              <a:grpSpLocks/>
            </p:cNvGrpSpPr>
            <p:nvPr/>
          </p:nvGrpSpPr>
          <p:grpSpPr bwMode="auto">
            <a:xfrm>
              <a:off x="1439863" y="5503863"/>
              <a:ext cx="153987" cy="617537"/>
              <a:chOff x="6958013" y="2370932"/>
              <a:chExt cx="227013" cy="600869"/>
            </a:xfrm>
            <a:solidFill>
              <a:schemeClr val="bg1"/>
            </a:solidFill>
          </p:grpSpPr>
          <p:sp>
            <p:nvSpPr>
              <p:cNvPr id="41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87" name="Group 909"/>
            <p:cNvGrpSpPr>
              <a:grpSpLocks/>
            </p:cNvGrpSpPr>
            <p:nvPr/>
          </p:nvGrpSpPr>
          <p:grpSpPr bwMode="auto">
            <a:xfrm>
              <a:off x="1698625" y="5511800"/>
              <a:ext cx="173038" cy="609600"/>
              <a:chOff x="7605713" y="2393949"/>
              <a:chExt cx="227013" cy="584202"/>
            </a:xfrm>
            <a:solidFill>
              <a:schemeClr val="bg1"/>
            </a:solidFill>
          </p:grpSpPr>
          <p:sp>
            <p:nvSpPr>
              <p:cNvPr id="41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52" name="Group 912"/>
            <p:cNvGrpSpPr>
              <a:grpSpLocks/>
            </p:cNvGrpSpPr>
            <p:nvPr/>
          </p:nvGrpSpPr>
          <p:grpSpPr bwMode="auto">
            <a:xfrm>
              <a:off x="903288" y="5503863"/>
              <a:ext cx="155575" cy="617537"/>
              <a:chOff x="6958013" y="2370932"/>
              <a:chExt cx="227013" cy="600869"/>
            </a:xfrm>
            <a:solidFill>
              <a:schemeClr val="bg1"/>
            </a:solidFill>
          </p:grpSpPr>
          <p:sp>
            <p:nvSpPr>
              <p:cNvPr id="41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55" name="Group 915"/>
            <p:cNvGrpSpPr>
              <a:grpSpLocks/>
            </p:cNvGrpSpPr>
            <p:nvPr/>
          </p:nvGrpSpPr>
          <p:grpSpPr bwMode="auto">
            <a:xfrm>
              <a:off x="1162050" y="5511800"/>
              <a:ext cx="173038" cy="609600"/>
              <a:chOff x="7605713" y="2393949"/>
              <a:chExt cx="227013" cy="584202"/>
            </a:xfrm>
            <a:solidFill>
              <a:schemeClr val="bg1"/>
            </a:solidFill>
          </p:grpSpPr>
          <p:sp>
            <p:nvSpPr>
              <p:cNvPr id="42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58" name="Group 918"/>
            <p:cNvGrpSpPr>
              <a:grpSpLocks/>
            </p:cNvGrpSpPr>
            <p:nvPr/>
          </p:nvGrpSpPr>
          <p:grpSpPr bwMode="auto">
            <a:xfrm>
              <a:off x="627063" y="5511800"/>
              <a:ext cx="171450" cy="609600"/>
              <a:chOff x="7605713" y="2393949"/>
              <a:chExt cx="227013" cy="584202"/>
            </a:xfrm>
            <a:solidFill>
              <a:schemeClr val="bg1"/>
            </a:solidFill>
          </p:grpSpPr>
          <p:sp>
            <p:nvSpPr>
              <p:cNvPr id="425"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6"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61" name="Group 921"/>
            <p:cNvGrpSpPr>
              <a:grpSpLocks/>
            </p:cNvGrpSpPr>
            <p:nvPr/>
          </p:nvGrpSpPr>
          <p:grpSpPr bwMode="auto">
            <a:xfrm>
              <a:off x="4387850" y="4843463"/>
              <a:ext cx="155575" cy="617537"/>
              <a:chOff x="6958013" y="2370932"/>
              <a:chExt cx="227013" cy="600869"/>
            </a:xfrm>
            <a:solidFill>
              <a:schemeClr val="bg1"/>
            </a:solidFill>
          </p:grpSpPr>
          <p:sp>
            <p:nvSpPr>
              <p:cNvPr id="428"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9"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64" name="Group 924"/>
            <p:cNvGrpSpPr>
              <a:grpSpLocks/>
            </p:cNvGrpSpPr>
            <p:nvPr/>
          </p:nvGrpSpPr>
          <p:grpSpPr bwMode="auto">
            <a:xfrm>
              <a:off x="4648200" y="4851400"/>
              <a:ext cx="171450" cy="609600"/>
              <a:chOff x="7605713" y="2393949"/>
              <a:chExt cx="227013" cy="584202"/>
            </a:xfrm>
            <a:solidFill>
              <a:schemeClr val="bg1"/>
            </a:solidFill>
          </p:grpSpPr>
          <p:sp>
            <p:nvSpPr>
              <p:cNvPr id="431"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2"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67" name="Group 927"/>
            <p:cNvGrpSpPr>
              <a:grpSpLocks/>
            </p:cNvGrpSpPr>
            <p:nvPr/>
          </p:nvGrpSpPr>
          <p:grpSpPr bwMode="auto">
            <a:xfrm>
              <a:off x="3852863" y="4843463"/>
              <a:ext cx="153987" cy="617537"/>
              <a:chOff x="6958013" y="2370932"/>
              <a:chExt cx="227013" cy="600869"/>
            </a:xfrm>
            <a:solidFill>
              <a:schemeClr val="bg1"/>
            </a:solidFill>
          </p:grpSpPr>
          <p:sp>
            <p:nvSpPr>
              <p:cNvPr id="434"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5"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0" name="Group 930"/>
            <p:cNvGrpSpPr>
              <a:grpSpLocks/>
            </p:cNvGrpSpPr>
            <p:nvPr/>
          </p:nvGrpSpPr>
          <p:grpSpPr bwMode="auto">
            <a:xfrm>
              <a:off x="4111625" y="4851400"/>
              <a:ext cx="173038" cy="609600"/>
              <a:chOff x="7605713" y="2393949"/>
              <a:chExt cx="227013" cy="584202"/>
            </a:xfrm>
            <a:solidFill>
              <a:schemeClr val="bg1"/>
            </a:solidFill>
          </p:grpSpPr>
          <p:sp>
            <p:nvSpPr>
              <p:cNvPr id="437"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8"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3" name="Group 933"/>
            <p:cNvGrpSpPr>
              <a:grpSpLocks/>
            </p:cNvGrpSpPr>
            <p:nvPr/>
          </p:nvGrpSpPr>
          <p:grpSpPr bwMode="auto">
            <a:xfrm>
              <a:off x="3316288" y="4843463"/>
              <a:ext cx="155575" cy="617537"/>
              <a:chOff x="6958013" y="2370932"/>
              <a:chExt cx="227013" cy="600869"/>
            </a:xfrm>
            <a:solidFill>
              <a:schemeClr val="bg1"/>
            </a:solidFill>
          </p:grpSpPr>
          <p:sp>
            <p:nvSpPr>
              <p:cNvPr id="440"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1"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6" name="Group 936"/>
            <p:cNvGrpSpPr>
              <a:grpSpLocks/>
            </p:cNvGrpSpPr>
            <p:nvPr/>
          </p:nvGrpSpPr>
          <p:grpSpPr bwMode="auto">
            <a:xfrm>
              <a:off x="3575050" y="4851400"/>
              <a:ext cx="173038" cy="609600"/>
              <a:chOff x="7605713" y="2393949"/>
              <a:chExt cx="227013" cy="584202"/>
            </a:xfrm>
            <a:solidFill>
              <a:schemeClr val="bg1"/>
            </a:solidFill>
          </p:grpSpPr>
          <p:sp>
            <p:nvSpPr>
              <p:cNvPr id="443"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4"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79" name="Group 939"/>
            <p:cNvGrpSpPr>
              <a:grpSpLocks/>
            </p:cNvGrpSpPr>
            <p:nvPr/>
          </p:nvGrpSpPr>
          <p:grpSpPr bwMode="auto">
            <a:xfrm>
              <a:off x="2779713" y="4843463"/>
              <a:ext cx="155575" cy="617537"/>
              <a:chOff x="6958013" y="2370932"/>
              <a:chExt cx="227013" cy="600869"/>
            </a:xfrm>
            <a:solidFill>
              <a:schemeClr val="bg1"/>
            </a:solidFill>
          </p:grpSpPr>
          <p:sp>
            <p:nvSpPr>
              <p:cNvPr id="446"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7"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82" name="Group 942"/>
            <p:cNvGrpSpPr>
              <a:grpSpLocks/>
            </p:cNvGrpSpPr>
            <p:nvPr/>
          </p:nvGrpSpPr>
          <p:grpSpPr bwMode="auto">
            <a:xfrm>
              <a:off x="3040063" y="4851400"/>
              <a:ext cx="171450" cy="609600"/>
              <a:chOff x="7605713" y="2393949"/>
              <a:chExt cx="227013" cy="584202"/>
            </a:xfrm>
            <a:solidFill>
              <a:schemeClr val="bg1"/>
            </a:solidFill>
          </p:grpSpPr>
          <p:sp>
            <p:nvSpPr>
              <p:cNvPr id="449"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0"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0" name="Group 945"/>
            <p:cNvGrpSpPr>
              <a:grpSpLocks/>
            </p:cNvGrpSpPr>
            <p:nvPr/>
          </p:nvGrpSpPr>
          <p:grpSpPr bwMode="auto">
            <a:xfrm>
              <a:off x="2243138" y="4843463"/>
              <a:ext cx="155575" cy="617537"/>
              <a:chOff x="6958013" y="2370932"/>
              <a:chExt cx="227013" cy="600869"/>
            </a:xfrm>
            <a:solidFill>
              <a:schemeClr val="bg1"/>
            </a:solidFill>
          </p:grpSpPr>
          <p:sp>
            <p:nvSpPr>
              <p:cNvPr id="452"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3"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3" name="Group 948"/>
            <p:cNvGrpSpPr>
              <a:grpSpLocks/>
            </p:cNvGrpSpPr>
            <p:nvPr/>
          </p:nvGrpSpPr>
          <p:grpSpPr bwMode="auto">
            <a:xfrm>
              <a:off x="2503488" y="4851400"/>
              <a:ext cx="171450" cy="609600"/>
              <a:chOff x="7605713" y="2393949"/>
              <a:chExt cx="227013" cy="584202"/>
            </a:xfrm>
            <a:solidFill>
              <a:schemeClr val="bg1"/>
            </a:solidFill>
          </p:grpSpPr>
          <p:sp>
            <p:nvSpPr>
              <p:cNvPr id="455"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6"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6" name="Group 951"/>
            <p:cNvGrpSpPr>
              <a:grpSpLocks/>
            </p:cNvGrpSpPr>
            <p:nvPr/>
          </p:nvGrpSpPr>
          <p:grpSpPr bwMode="auto">
            <a:xfrm>
              <a:off x="1708150" y="4843463"/>
              <a:ext cx="153988" cy="617537"/>
              <a:chOff x="6958013" y="2370932"/>
              <a:chExt cx="227013" cy="600869"/>
            </a:xfrm>
            <a:solidFill>
              <a:schemeClr val="bg1"/>
            </a:solidFill>
          </p:grpSpPr>
          <p:sp>
            <p:nvSpPr>
              <p:cNvPr id="458"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9"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99" name="Group 954"/>
            <p:cNvGrpSpPr>
              <a:grpSpLocks/>
            </p:cNvGrpSpPr>
            <p:nvPr/>
          </p:nvGrpSpPr>
          <p:grpSpPr bwMode="auto">
            <a:xfrm>
              <a:off x="1966913" y="4851400"/>
              <a:ext cx="173037" cy="609600"/>
              <a:chOff x="7605713" y="2393949"/>
              <a:chExt cx="227013" cy="584202"/>
            </a:xfrm>
            <a:solidFill>
              <a:schemeClr val="bg1"/>
            </a:solidFill>
          </p:grpSpPr>
          <p:sp>
            <p:nvSpPr>
              <p:cNvPr id="461"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2"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02" name="Group 957"/>
            <p:cNvGrpSpPr>
              <a:grpSpLocks/>
            </p:cNvGrpSpPr>
            <p:nvPr/>
          </p:nvGrpSpPr>
          <p:grpSpPr bwMode="auto">
            <a:xfrm>
              <a:off x="1171575" y="4843463"/>
              <a:ext cx="155575" cy="617537"/>
              <a:chOff x="6958013" y="2370932"/>
              <a:chExt cx="227013" cy="600869"/>
            </a:xfrm>
            <a:solidFill>
              <a:schemeClr val="bg1"/>
            </a:solidFill>
          </p:grpSpPr>
          <p:sp>
            <p:nvSpPr>
              <p:cNvPr id="464"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5"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05" name="Group 960"/>
            <p:cNvGrpSpPr>
              <a:grpSpLocks/>
            </p:cNvGrpSpPr>
            <p:nvPr/>
          </p:nvGrpSpPr>
          <p:grpSpPr bwMode="auto">
            <a:xfrm>
              <a:off x="1430338" y="4851400"/>
              <a:ext cx="173037" cy="609600"/>
              <a:chOff x="7605713" y="2393949"/>
              <a:chExt cx="227013" cy="584202"/>
            </a:xfrm>
            <a:solidFill>
              <a:schemeClr val="bg1"/>
            </a:solidFill>
          </p:grpSpPr>
          <p:sp>
            <p:nvSpPr>
              <p:cNvPr id="467"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8"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08" name="Group 963"/>
            <p:cNvGrpSpPr>
              <a:grpSpLocks/>
            </p:cNvGrpSpPr>
            <p:nvPr/>
          </p:nvGrpSpPr>
          <p:grpSpPr bwMode="auto">
            <a:xfrm>
              <a:off x="895350" y="4851400"/>
              <a:ext cx="171450" cy="609600"/>
              <a:chOff x="7605713" y="2393949"/>
              <a:chExt cx="227013" cy="584202"/>
            </a:xfrm>
            <a:solidFill>
              <a:schemeClr val="bg1"/>
            </a:solidFill>
          </p:grpSpPr>
          <p:sp>
            <p:nvSpPr>
              <p:cNvPr id="47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1" name="Group 966"/>
            <p:cNvGrpSpPr>
              <a:grpSpLocks/>
            </p:cNvGrpSpPr>
            <p:nvPr/>
          </p:nvGrpSpPr>
          <p:grpSpPr bwMode="auto">
            <a:xfrm>
              <a:off x="4121150" y="4184650"/>
              <a:ext cx="153988" cy="615950"/>
              <a:chOff x="6958013" y="2370932"/>
              <a:chExt cx="227013" cy="600869"/>
            </a:xfrm>
            <a:solidFill>
              <a:schemeClr val="bg1"/>
            </a:solidFill>
          </p:grpSpPr>
          <p:sp>
            <p:nvSpPr>
              <p:cNvPr id="47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4" name="Group 969"/>
            <p:cNvGrpSpPr>
              <a:grpSpLocks/>
            </p:cNvGrpSpPr>
            <p:nvPr/>
          </p:nvGrpSpPr>
          <p:grpSpPr bwMode="auto">
            <a:xfrm>
              <a:off x="4379913" y="4191000"/>
              <a:ext cx="173037" cy="609600"/>
              <a:chOff x="7605713" y="2393949"/>
              <a:chExt cx="227013" cy="584202"/>
            </a:xfrm>
            <a:solidFill>
              <a:schemeClr val="bg1"/>
            </a:solidFill>
          </p:grpSpPr>
          <p:sp>
            <p:nvSpPr>
              <p:cNvPr id="47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5" name="Group 972"/>
            <p:cNvGrpSpPr>
              <a:grpSpLocks/>
            </p:cNvGrpSpPr>
            <p:nvPr/>
          </p:nvGrpSpPr>
          <p:grpSpPr bwMode="auto">
            <a:xfrm>
              <a:off x="3584575" y="4184650"/>
              <a:ext cx="155575" cy="615950"/>
              <a:chOff x="6958013" y="2370932"/>
              <a:chExt cx="227013" cy="600869"/>
            </a:xfrm>
            <a:solidFill>
              <a:schemeClr val="bg1"/>
            </a:solidFill>
          </p:grpSpPr>
          <p:sp>
            <p:nvSpPr>
              <p:cNvPr id="479"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0"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6" name="Group 975"/>
            <p:cNvGrpSpPr>
              <a:grpSpLocks/>
            </p:cNvGrpSpPr>
            <p:nvPr/>
          </p:nvGrpSpPr>
          <p:grpSpPr bwMode="auto">
            <a:xfrm>
              <a:off x="3843338" y="4191000"/>
              <a:ext cx="173037" cy="609600"/>
              <a:chOff x="7605713" y="2393949"/>
              <a:chExt cx="227013" cy="584202"/>
            </a:xfrm>
            <a:solidFill>
              <a:schemeClr val="bg1"/>
            </a:solidFill>
          </p:grpSpPr>
          <p:sp>
            <p:nvSpPr>
              <p:cNvPr id="482"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3"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7" name="Group 978"/>
            <p:cNvGrpSpPr>
              <a:grpSpLocks/>
            </p:cNvGrpSpPr>
            <p:nvPr/>
          </p:nvGrpSpPr>
          <p:grpSpPr bwMode="auto">
            <a:xfrm>
              <a:off x="3048000" y="4184650"/>
              <a:ext cx="155575" cy="615950"/>
              <a:chOff x="6958013" y="2370932"/>
              <a:chExt cx="227013" cy="600869"/>
            </a:xfrm>
            <a:solidFill>
              <a:schemeClr val="bg1"/>
            </a:solidFill>
          </p:grpSpPr>
          <p:sp>
            <p:nvSpPr>
              <p:cNvPr id="485"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6"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8" name="Group 981"/>
            <p:cNvGrpSpPr>
              <a:grpSpLocks/>
            </p:cNvGrpSpPr>
            <p:nvPr/>
          </p:nvGrpSpPr>
          <p:grpSpPr bwMode="auto">
            <a:xfrm>
              <a:off x="3308350" y="4191000"/>
              <a:ext cx="171450" cy="609600"/>
              <a:chOff x="7605713" y="2393949"/>
              <a:chExt cx="227013" cy="584202"/>
            </a:xfrm>
            <a:solidFill>
              <a:schemeClr val="bg1"/>
            </a:solidFill>
          </p:grpSpPr>
          <p:sp>
            <p:nvSpPr>
              <p:cNvPr id="488"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9"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19" name="Group 984"/>
            <p:cNvGrpSpPr>
              <a:grpSpLocks/>
            </p:cNvGrpSpPr>
            <p:nvPr/>
          </p:nvGrpSpPr>
          <p:grpSpPr bwMode="auto">
            <a:xfrm>
              <a:off x="2511425" y="4184650"/>
              <a:ext cx="155575" cy="615950"/>
              <a:chOff x="6958013" y="2370932"/>
              <a:chExt cx="227013" cy="600869"/>
            </a:xfrm>
            <a:solidFill>
              <a:schemeClr val="bg1"/>
            </a:solidFill>
          </p:grpSpPr>
          <p:sp>
            <p:nvSpPr>
              <p:cNvPr id="491"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92"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0" name="Group 987"/>
            <p:cNvGrpSpPr>
              <a:grpSpLocks/>
            </p:cNvGrpSpPr>
            <p:nvPr/>
          </p:nvGrpSpPr>
          <p:grpSpPr bwMode="auto">
            <a:xfrm>
              <a:off x="2771775" y="4191000"/>
              <a:ext cx="171450" cy="609600"/>
              <a:chOff x="7605713" y="2393949"/>
              <a:chExt cx="227013" cy="584202"/>
            </a:xfrm>
            <a:solidFill>
              <a:schemeClr val="bg1"/>
            </a:solidFill>
          </p:grpSpPr>
          <p:sp>
            <p:nvSpPr>
              <p:cNvPr id="494"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95"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1" name="Group 990"/>
            <p:cNvGrpSpPr>
              <a:grpSpLocks/>
            </p:cNvGrpSpPr>
            <p:nvPr/>
          </p:nvGrpSpPr>
          <p:grpSpPr bwMode="auto">
            <a:xfrm>
              <a:off x="1974850" y="4184650"/>
              <a:ext cx="155575" cy="615950"/>
              <a:chOff x="6958013" y="2370932"/>
              <a:chExt cx="227013" cy="600869"/>
            </a:xfrm>
            <a:solidFill>
              <a:schemeClr val="bg1"/>
            </a:solidFill>
          </p:grpSpPr>
          <p:sp>
            <p:nvSpPr>
              <p:cNvPr id="497"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98"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2" name="Group 993"/>
            <p:cNvGrpSpPr>
              <a:grpSpLocks/>
            </p:cNvGrpSpPr>
            <p:nvPr/>
          </p:nvGrpSpPr>
          <p:grpSpPr bwMode="auto">
            <a:xfrm>
              <a:off x="2235200" y="4191000"/>
              <a:ext cx="171450" cy="609600"/>
              <a:chOff x="7605713" y="2393949"/>
              <a:chExt cx="227013" cy="584202"/>
            </a:xfrm>
            <a:solidFill>
              <a:schemeClr val="bg1"/>
            </a:solidFill>
          </p:grpSpPr>
          <p:sp>
            <p:nvSpPr>
              <p:cNvPr id="500"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01"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3" name="Group 996"/>
            <p:cNvGrpSpPr>
              <a:grpSpLocks/>
            </p:cNvGrpSpPr>
            <p:nvPr/>
          </p:nvGrpSpPr>
          <p:grpSpPr bwMode="auto">
            <a:xfrm>
              <a:off x="1439863" y="4184650"/>
              <a:ext cx="153987" cy="615950"/>
              <a:chOff x="6958013" y="2370932"/>
              <a:chExt cx="227013" cy="600869"/>
            </a:xfrm>
            <a:solidFill>
              <a:schemeClr val="bg1"/>
            </a:solidFill>
          </p:grpSpPr>
          <p:sp>
            <p:nvSpPr>
              <p:cNvPr id="503" name="Freeform 27"/>
              <p:cNvSpPr>
                <a:spLocks/>
              </p:cNvSpPr>
              <p:nvPr/>
            </p:nvSpPr>
            <p:spPr bwMode="auto">
              <a:xfrm>
                <a:off x="7010400" y="2370932"/>
                <a:ext cx="111125" cy="112713"/>
              </a:xfrm>
              <a:custGeom>
                <a:avLst/>
                <a:gdLst>
                  <a:gd name="T0" fmla="*/ 30 w 142"/>
                  <a:gd name="T1" fmla="*/ 14 h 142"/>
                  <a:gd name="T2" fmla="*/ 0 w 142"/>
                  <a:gd name="T3" fmla="*/ 53 h 142"/>
                  <a:gd name="T4" fmla="*/ 4 w 142"/>
                  <a:gd name="T5" fmla="*/ 106 h 142"/>
                  <a:gd name="T6" fmla="*/ 58 w 142"/>
                  <a:gd name="T7" fmla="*/ 142 h 142"/>
                  <a:gd name="T8" fmla="*/ 96 w 142"/>
                  <a:gd name="T9" fmla="*/ 134 h 142"/>
                  <a:gd name="T10" fmla="*/ 127 w 142"/>
                  <a:gd name="T11" fmla="*/ 113 h 142"/>
                  <a:gd name="T12" fmla="*/ 142 w 142"/>
                  <a:gd name="T13" fmla="*/ 79 h 142"/>
                  <a:gd name="T14" fmla="*/ 129 w 142"/>
                  <a:gd name="T15" fmla="*/ 25 h 142"/>
                  <a:gd name="T16" fmla="*/ 81 w 142"/>
                  <a:gd name="T17" fmla="*/ 0 h 142"/>
                  <a:gd name="T18" fmla="*/ 30 w 142"/>
                  <a:gd name="T19" fmla="*/ 1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04" name="Freeform 28"/>
              <p:cNvSpPr>
                <a:spLocks/>
              </p:cNvSpPr>
              <p:nvPr/>
            </p:nvSpPr>
            <p:spPr bwMode="auto">
              <a:xfrm>
                <a:off x="6958013" y="2490788"/>
                <a:ext cx="227013" cy="481013"/>
              </a:xfrm>
              <a:custGeom>
                <a:avLst/>
                <a:gdLst>
                  <a:gd name="T0" fmla="*/ 70 w 285"/>
                  <a:gd name="T1" fmla="*/ 205 h 607"/>
                  <a:gd name="T2" fmla="*/ 52 w 285"/>
                  <a:gd name="T3" fmla="*/ 296 h 607"/>
                  <a:gd name="T4" fmla="*/ 23 w 285"/>
                  <a:gd name="T5" fmla="*/ 353 h 607"/>
                  <a:gd name="T6" fmla="*/ 6 w 285"/>
                  <a:gd name="T7" fmla="*/ 425 h 607"/>
                  <a:gd name="T8" fmla="*/ 85 w 285"/>
                  <a:gd name="T9" fmla="*/ 417 h 607"/>
                  <a:gd name="T10" fmla="*/ 107 w 285"/>
                  <a:gd name="T11" fmla="*/ 597 h 607"/>
                  <a:gd name="T12" fmla="*/ 156 w 285"/>
                  <a:gd name="T13" fmla="*/ 607 h 607"/>
                  <a:gd name="T14" fmla="*/ 166 w 285"/>
                  <a:gd name="T15" fmla="*/ 501 h 607"/>
                  <a:gd name="T16" fmla="*/ 188 w 285"/>
                  <a:gd name="T17" fmla="*/ 425 h 607"/>
                  <a:gd name="T18" fmla="*/ 269 w 285"/>
                  <a:gd name="T19" fmla="*/ 425 h 607"/>
                  <a:gd name="T20" fmla="*/ 234 w 285"/>
                  <a:gd name="T21" fmla="*/ 355 h 607"/>
                  <a:gd name="T22" fmla="*/ 223 w 285"/>
                  <a:gd name="T23" fmla="*/ 287 h 607"/>
                  <a:gd name="T24" fmla="*/ 213 w 285"/>
                  <a:gd name="T25" fmla="*/ 228 h 607"/>
                  <a:gd name="T26" fmla="*/ 222 w 285"/>
                  <a:gd name="T27" fmla="*/ 152 h 607"/>
                  <a:gd name="T28" fmla="*/ 234 w 285"/>
                  <a:gd name="T29" fmla="*/ 262 h 607"/>
                  <a:gd name="T30" fmla="*/ 246 w 285"/>
                  <a:gd name="T31" fmla="*/ 281 h 607"/>
                  <a:gd name="T32" fmla="*/ 285 w 285"/>
                  <a:gd name="T33" fmla="*/ 273 h 607"/>
                  <a:gd name="T34" fmla="*/ 268 w 285"/>
                  <a:gd name="T35" fmla="*/ 185 h 607"/>
                  <a:gd name="T36" fmla="*/ 267 w 285"/>
                  <a:gd name="T37" fmla="*/ 84 h 607"/>
                  <a:gd name="T38" fmla="*/ 239 w 285"/>
                  <a:gd name="T39" fmla="*/ 35 h 607"/>
                  <a:gd name="T40" fmla="*/ 179 w 285"/>
                  <a:gd name="T41" fmla="*/ 8 h 607"/>
                  <a:gd name="T42" fmla="*/ 93 w 285"/>
                  <a:gd name="T43" fmla="*/ 0 h 607"/>
                  <a:gd name="T44" fmla="*/ 39 w 285"/>
                  <a:gd name="T45" fmla="*/ 38 h 607"/>
                  <a:gd name="T46" fmla="*/ 16 w 285"/>
                  <a:gd name="T47" fmla="*/ 104 h 607"/>
                  <a:gd name="T48" fmla="*/ 10 w 285"/>
                  <a:gd name="T49" fmla="*/ 183 h 607"/>
                  <a:gd name="T50" fmla="*/ 0 w 285"/>
                  <a:gd name="T51" fmla="*/ 284 h 607"/>
                  <a:gd name="T52" fmla="*/ 37 w 285"/>
                  <a:gd name="T53" fmla="*/ 281 h 607"/>
                  <a:gd name="T54" fmla="*/ 47 w 285"/>
                  <a:gd name="T55" fmla="*/ 201 h 607"/>
                  <a:gd name="T56" fmla="*/ 65 w 285"/>
                  <a:gd name="T57" fmla="*/ 134 h 607"/>
                  <a:gd name="T58" fmla="*/ 70 w 285"/>
                  <a:gd name="T59" fmla="*/ 205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4" name="Group 999"/>
            <p:cNvGrpSpPr>
              <a:grpSpLocks/>
            </p:cNvGrpSpPr>
            <p:nvPr/>
          </p:nvGrpSpPr>
          <p:grpSpPr bwMode="auto">
            <a:xfrm>
              <a:off x="1698625" y="4191000"/>
              <a:ext cx="173038" cy="609600"/>
              <a:chOff x="7605713" y="2393949"/>
              <a:chExt cx="227013" cy="584202"/>
            </a:xfrm>
            <a:solidFill>
              <a:schemeClr val="bg1"/>
            </a:solidFill>
          </p:grpSpPr>
          <p:sp>
            <p:nvSpPr>
              <p:cNvPr id="506"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07"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5" name="Group 1002"/>
            <p:cNvGrpSpPr>
              <a:grpSpLocks/>
            </p:cNvGrpSpPr>
            <p:nvPr/>
          </p:nvGrpSpPr>
          <p:grpSpPr bwMode="auto">
            <a:xfrm>
              <a:off x="1162050" y="4191000"/>
              <a:ext cx="173038" cy="609600"/>
              <a:chOff x="7605713" y="2393949"/>
              <a:chExt cx="227013" cy="584202"/>
            </a:xfrm>
            <a:solidFill>
              <a:schemeClr val="bg1"/>
            </a:solidFill>
          </p:grpSpPr>
          <p:sp>
            <p:nvSpPr>
              <p:cNvPr id="509" name="Freeform 36"/>
              <p:cNvSpPr>
                <a:spLocks/>
              </p:cNvSpPr>
              <p:nvPr/>
            </p:nvSpPr>
            <p:spPr bwMode="auto">
              <a:xfrm>
                <a:off x="7656513" y="2393949"/>
                <a:ext cx="111125" cy="115888"/>
              </a:xfrm>
              <a:custGeom>
                <a:avLst/>
                <a:gdLst>
                  <a:gd name="T0" fmla="*/ 29 w 141"/>
                  <a:gd name="T1" fmla="*/ 14 h 146"/>
                  <a:gd name="T2" fmla="*/ 0 w 141"/>
                  <a:gd name="T3" fmla="*/ 53 h 146"/>
                  <a:gd name="T4" fmla="*/ 22 w 141"/>
                  <a:gd name="T5" fmla="*/ 118 h 146"/>
                  <a:gd name="T6" fmla="*/ 76 w 141"/>
                  <a:gd name="T7" fmla="*/ 146 h 146"/>
                  <a:gd name="T8" fmla="*/ 108 w 141"/>
                  <a:gd name="T9" fmla="*/ 134 h 146"/>
                  <a:gd name="T10" fmla="*/ 124 w 141"/>
                  <a:gd name="T11" fmla="*/ 113 h 146"/>
                  <a:gd name="T12" fmla="*/ 141 w 141"/>
                  <a:gd name="T13" fmla="*/ 78 h 146"/>
                  <a:gd name="T14" fmla="*/ 127 w 141"/>
                  <a:gd name="T15" fmla="*/ 24 h 146"/>
                  <a:gd name="T16" fmla="*/ 80 w 141"/>
                  <a:gd name="T17" fmla="*/ 0 h 146"/>
                  <a:gd name="T18" fmla="*/ 29 w 141"/>
                  <a:gd name="T19" fmla="*/ 14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0" name="Freeform 37"/>
              <p:cNvSpPr>
                <a:spLocks/>
              </p:cNvSpPr>
              <p:nvPr/>
            </p:nvSpPr>
            <p:spPr bwMode="auto">
              <a:xfrm>
                <a:off x="7605713" y="2516188"/>
                <a:ext cx="227013" cy="461963"/>
              </a:xfrm>
              <a:custGeom>
                <a:avLst/>
                <a:gdLst>
                  <a:gd name="T0" fmla="*/ 210 w 285"/>
                  <a:gd name="T1" fmla="*/ 196 h 581"/>
                  <a:gd name="T2" fmla="*/ 222 w 285"/>
                  <a:gd name="T3" fmla="*/ 152 h 581"/>
                  <a:gd name="T4" fmla="*/ 232 w 285"/>
                  <a:gd name="T5" fmla="*/ 262 h 581"/>
                  <a:gd name="T6" fmla="*/ 246 w 285"/>
                  <a:gd name="T7" fmla="*/ 281 h 581"/>
                  <a:gd name="T8" fmla="*/ 285 w 285"/>
                  <a:gd name="T9" fmla="*/ 273 h 581"/>
                  <a:gd name="T10" fmla="*/ 268 w 285"/>
                  <a:gd name="T11" fmla="*/ 185 h 581"/>
                  <a:gd name="T12" fmla="*/ 266 w 285"/>
                  <a:gd name="T13" fmla="*/ 84 h 581"/>
                  <a:gd name="T14" fmla="*/ 239 w 285"/>
                  <a:gd name="T15" fmla="*/ 35 h 581"/>
                  <a:gd name="T16" fmla="*/ 178 w 285"/>
                  <a:gd name="T17" fmla="*/ 8 h 581"/>
                  <a:gd name="T18" fmla="*/ 92 w 285"/>
                  <a:gd name="T19" fmla="*/ 0 h 581"/>
                  <a:gd name="T20" fmla="*/ 38 w 285"/>
                  <a:gd name="T21" fmla="*/ 38 h 581"/>
                  <a:gd name="T22" fmla="*/ 15 w 285"/>
                  <a:gd name="T23" fmla="*/ 104 h 581"/>
                  <a:gd name="T24" fmla="*/ 9 w 285"/>
                  <a:gd name="T25" fmla="*/ 183 h 581"/>
                  <a:gd name="T26" fmla="*/ 0 w 285"/>
                  <a:gd name="T27" fmla="*/ 284 h 581"/>
                  <a:gd name="T28" fmla="*/ 35 w 285"/>
                  <a:gd name="T29" fmla="*/ 281 h 581"/>
                  <a:gd name="T30" fmla="*/ 46 w 285"/>
                  <a:gd name="T31" fmla="*/ 201 h 581"/>
                  <a:gd name="T32" fmla="*/ 64 w 285"/>
                  <a:gd name="T33" fmla="*/ 134 h 581"/>
                  <a:gd name="T34" fmla="*/ 68 w 285"/>
                  <a:gd name="T35" fmla="*/ 247 h 581"/>
                  <a:gd name="T36" fmla="*/ 72 w 285"/>
                  <a:gd name="T37" fmla="*/ 337 h 581"/>
                  <a:gd name="T38" fmla="*/ 54 w 285"/>
                  <a:gd name="T39" fmla="*/ 572 h 581"/>
                  <a:gd name="T40" fmla="*/ 136 w 285"/>
                  <a:gd name="T41" fmla="*/ 581 h 581"/>
                  <a:gd name="T42" fmla="*/ 138 w 285"/>
                  <a:gd name="T43" fmla="*/ 421 h 581"/>
                  <a:gd name="T44" fmla="*/ 142 w 285"/>
                  <a:gd name="T45" fmla="*/ 311 h 581"/>
                  <a:gd name="T46" fmla="*/ 165 w 285"/>
                  <a:gd name="T47" fmla="*/ 456 h 581"/>
                  <a:gd name="T48" fmla="*/ 168 w 285"/>
                  <a:gd name="T49" fmla="*/ 579 h 581"/>
                  <a:gd name="T50" fmla="*/ 222 w 285"/>
                  <a:gd name="T51" fmla="*/ 579 h 581"/>
                  <a:gd name="T52" fmla="*/ 231 w 285"/>
                  <a:gd name="T53" fmla="*/ 389 h 581"/>
                  <a:gd name="T54" fmla="*/ 213 w 285"/>
                  <a:gd name="T55" fmla="*/ 264 h 581"/>
                  <a:gd name="T56" fmla="*/ 210 w 285"/>
                  <a:gd name="T57" fmla="*/ 196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6" name="Group 1005"/>
            <p:cNvGrpSpPr/>
            <p:nvPr/>
          </p:nvGrpSpPr>
          <p:grpSpPr>
            <a:xfrm>
              <a:off x="3852314" y="3523568"/>
              <a:ext cx="155264" cy="616954"/>
              <a:chOff x="6958013" y="2370932"/>
              <a:chExt cx="227013" cy="600869"/>
            </a:xfrm>
            <a:solidFill>
              <a:schemeClr val="bg1"/>
            </a:solidFill>
          </p:grpSpPr>
          <p:sp>
            <p:nvSpPr>
              <p:cNvPr id="51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7" name="Group 1008"/>
            <p:cNvGrpSpPr/>
            <p:nvPr/>
          </p:nvGrpSpPr>
          <p:grpSpPr>
            <a:xfrm>
              <a:off x="4112001" y="3530200"/>
              <a:ext cx="172115" cy="610322"/>
              <a:chOff x="7605713" y="2393949"/>
              <a:chExt cx="227013" cy="584202"/>
            </a:xfrm>
            <a:solidFill>
              <a:schemeClr val="bg1"/>
            </a:solidFill>
          </p:grpSpPr>
          <p:sp>
            <p:nvSpPr>
              <p:cNvPr id="51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8" name="Group 1011"/>
            <p:cNvGrpSpPr/>
            <p:nvPr/>
          </p:nvGrpSpPr>
          <p:grpSpPr>
            <a:xfrm>
              <a:off x="3316091" y="3523568"/>
              <a:ext cx="155264" cy="616954"/>
              <a:chOff x="6958013" y="2370932"/>
              <a:chExt cx="227013" cy="600869"/>
            </a:xfrm>
            <a:solidFill>
              <a:schemeClr val="bg1"/>
            </a:solidFill>
          </p:grpSpPr>
          <p:sp>
            <p:nvSpPr>
              <p:cNvPr id="51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1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29" name="Group 1014"/>
            <p:cNvGrpSpPr/>
            <p:nvPr/>
          </p:nvGrpSpPr>
          <p:grpSpPr>
            <a:xfrm>
              <a:off x="3575778" y="3530200"/>
              <a:ext cx="172115" cy="610322"/>
              <a:chOff x="7605713" y="2393949"/>
              <a:chExt cx="227013" cy="584202"/>
            </a:xfrm>
            <a:solidFill>
              <a:schemeClr val="bg1"/>
            </a:solidFill>
          </p:grpSpPr>
          <p:sp>
            <p:nvSpPr>
              <p:cNvPr id="52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2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1" name="Group 1017"/>
            <p:cNvGrpSpPr/>
            <p:nvPr/>
          </p:nvGrpSpPr>
          <p:grpSpPr>
            <a:xfrm>
              <a:off x="2779868" y="3523568"/>
              <a:ext cx="155264" cy="616954"/>
              <a:chOff x="6958013" y="2370932"/>
              <a:chExt cx="227013" cy="600869"/>
            </a:xfrm>
            <a:solidFill>
              <a:schemeClr val="bg1"/>
            </a:solidFill>
          </p:grpSpPr>
          <p:sp>
            <p:nvSpPr>
              <p:cNvPr id="52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2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2" name="Group 1020"/>
            <p:cNvGrpSpPr/>
            <p:nvPr/>
          </p:nvGrpSpPr>
          <p:grpSpPr>
            <a:xfrm>
              <a:off x="3039555" y="3530200"/>
              <a:ext cx="172115" cy="610322"/>
              <a:chOff x="7605713" y="2393949"/>
              <a:chExt cx="227013" cy="584202"/>
            </a:xfrm>
            <a:solidFill>
              <a:schemeClr val="bg1"/>
            </a:solidFill>
          </p:grpSpPr>
          <p:sp>
            <p:nvSpPr>
              <p:cNvPr id="52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2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3" name="Group 1023"/>
            <p:cNvGrpSpPr/>
            <p:nvPr/>
          </p:nvGrpSpPr>
          <p:grpSpPr>
            <a:xfrm>
              <a:off x="2243645" y="3523568"/>
              <a:ext cx="155264" cy="616954"/>
              <a:chOff x="6958013" y="2370932"/>
              <a:chExt cx="227013" cy="600869"/>
            </a:xfrm>
            <a:solidFill>
              <a:schemeClr val="bg1"/>
            </a:solidFill>
          </p:grpSpPr>
          <p:sp>
            <p:nvSpPr>
              <p:cNvPr id="53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3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4" name="Group 1026"/>
            <p:cNvGrpSpPr/>
            <p:nvPr/>
          </p:nvGrpSpPr>
          <p:grpSpPr>
            <a:xfrm>
              <a:off x="2503332" y="3530200"/>
              <a:ext cx="172115" cy="610322"/>
              <a:chOff x="7605713" y="2393949"/>
              <a:chExt cx="227013" cy="584202"/>
            </a:xfrm>
            <a:solidFill>
              <a:schemeClr val="bg1"/>
            </a:solidFill>
          </p:grpSpPr>
          <p:sp>
            <p:nvSpPr>
              <p:cNvPr id="533"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34"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5" name="Group 1029"/>
            <p:cNvGrpSpPr/>
            <p:nvPr/>
          </p:nvGrpSpPr>
          <p:grpSpPr>
            <a:xfrm>
              <a:off x="1707422" y="3523568"/>
              <a:ext cx="155264" cy="616954"/>
              <a:chOff x="6958013" y="2370932"/>
              <a:chExt cx="227013" cy="600869"/>
            </a:xfrm>
            <a:solidFill>
              <a:schemeClr val="bg1"/>
            </a:solidFill>
          </p:grpSpPr>
          <p:sp>
            <p:nvSpPr>
              <p:cNvPr id="53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3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6" name="Group 1032"/>
            <p:cNvGrpSpPr/>
            <p:nvPr/>
          </p:nvGrpSpPr>
          <p:grpSpPr>
            <a:xfrm>
              <a:off x="1967109" y="3530200"/>
              <a:ext cx="172115" cy="610322"/>
              <a:chOff x="7605713" y="2393949"/>
              <a:chExt cx="227013" cy="584202"/>
            </a:xfrm>
            <a:solidFill>
              <a:schemeClr val="bg1"/>
            </a:solidFill>
          </p:grpSpPr>
          <p:sp>
            <p:nvSpPr>
              <p:cNvPr id="53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38" name="Group 1035"/>
            <p:cNvGrpSpPr/>
            <p:nvPr/>
          </p:nvGrpSpPr>
          <p:grpSpPr>
            <a:xfrm>
              <a:off x="1430886" y="3530200"/>
              <a:ext cx="172115" cy="610322"/>
              <a:chOff x="7605713" y="2393949"/>
              <a:chExt cx="227013" cy="584202"/>
            </a:xfrm>
            <a:solidFill>
              <a:schemeClr val="bg1"/>
            </a:solidFill>
          </p:grpSpPr>
          <p:sp>
            <p:nvSpPr>
              <p:cNvPr id="54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0" name="Group 1038"/>
            <p:cNvGrpSpPr/>
            <p:nvPr/>
          </p:nvGrpSpPr>
          <p:grpSpPr>
            <a:xfrm>
              <a:off x="3584202" y="2863248"/>
              <a:ext cx="155264" cy="616954"/>
              <a:chOff x="6958013" y="2370932"/>
              <a:chExt cx="227013" cy="600869"/>
            </a:xfrm>
            <a:solidFill>
              <a:schemeClr val="bg1"/>
            </a:solidFill>
          </p:grpSpPr>
          <p:sp>
            <p:nvSpPr>
              <p:cNvPr id="545"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6"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2" name="Group 1041"/>
            <p:cNvGrpSpPr/>
            <p:nvPr/>
          </p:nvGrpSpPr>
          <p:grpSpPr>
            <a:xfrm>
              <a:off x="3843889" y="2869880"/>
              <a:ext cx="172115" cy="610322"/>
              <a:chOff x="7605713" y="2393949"/>
              <a:chExt cx="227013" cy="584202"/>
            </a:xfrm>
            <a:solidFill>
              <a:schemeClr val="bg1"/>
            </a:solidFill>
          </p:grpSpPr>
          <p:sp>
            <p:nvSpPr>
              <p:cNvPr id="54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4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4" name="Group 1044"/>
            <p:cNvGrpSpPr/>
            <p:nvPr/>
          </p:nvGrpSpPr>
          <p:grpSpPr>
            <a:xfrm>
              <a:off x="3047979" y="2863248"/>
              <a:ext cx="155264" cy="616954"/>
              <a:chOff x="6958013" y="2370932"/>
              <a:chExt cx="227013" cy="600869"/>
            </a:xfrm>
            <a:solidFill>
              <a:schemeClr val="bg1"/>
            </a:solidFill>
          </p:grpSpPr>
          <p:sp>
            <p:nvSpPr>
              <p:cNvPr id="551"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52"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5" name="Group 1047"/>
            <p:cNvGrpSpPr/>
            <p:nvPr/>
          </p:nvGrpSpPr>
          <p:grpSpPr>
            <a:xfrm>
              <a:off x="3307666" y="2869880"/>
              <a:ext cx="172115" cy="610322"/>
              <a:chOff x="7605713" y="2393949"/>
              <a:chExt cx="227013" cy="584202"/>
            </a:xfrm>
            <a:solidFill>
              <a:schemeClr val="bg1"/>
            </a:solidFill>
          </p:grpSpPr>
          <p:sp>
            <p:nvSpPr>
              <p:cNvPr id="55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5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6" name="Group 1050"/>
            <p:cNvGrpSpPr/>
            <p:nvPr/>
          </p:nvGrpSpPr>
          <p:grpSpPr>
            <a:xfrm>
              <a:off x="2511756" y="2863248"/>
              <a:ext cx="155264" cy="616954"/>
              <a:chOff x="6958013" y="2370932"/>
              <a:chExt cx="227013" cy="600869"/>
            </a:xfrm>
            <a:solidFill>
              <a:schemeClr val="bg1"/>
            </a:solidFill>
          </p:grpSpPr>
          <p:sp>
            <p:nvSpPr>
              <p:cNvPr id="55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5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7" name="Group 1053"/>
            <p:cNvGrpSpPr/>
            <p:nvPr/>
          </p:nvGrpSpPr>
          <p:grpSpPr>
            <a:xfrm>
              <a:off x="2771443" y="2869880"/>
              <a:ext cx="172115" cy="610322"/>
              <a:chOff x="7605713" y="2393949"/>
              <a:chExt cx="227013" cy="584202"/>
            </a:xfrm>
            <a:solidFill>
              <a:schemeClr val="bg1"/>
            </a:solidFill>
          </p:grpSpPr>
          <p:sp>
            <p:nvSpPr>
              <p:cNvPr id="56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6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8" name="Group 1056"/>
            <p:cNvGrpSpPr/>
            <p:nvPr/>
          </p:nvGrpSpPr>
          <p:grpSpPr>
            <a:xfrm>
              <a:off x="1975533" y="2863248"/>
              <a:ext cx="155264" cy="616954"/>
              <a:chOff x="6958013" y="2370932"/>
              <a:chExt cx="227013" cy="600869"/>
            </a:xfrm>
            <a:solidFill>
              <a:schemeClr val="bg1"/>
            </a:solidFill>
          </p:grpSpPr>
          <p:sp>
            <p:nvSpPr>
              <p:cNvPr id="56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6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49" name="Group 1059"/>
            <p:cNvGrpSpPr/>
            <p:nvPr/>
          </p:nvGrpSpPr>
          <p:grpSpPr>
            <a:xfrm>
              <a:off x="2235220" y="2869880"/>
              <a:ext cx="172115" cy="610322"/>
              <a:chOff x="7605713" y="2393949"/>
              <a:chExt cx="227013" cy="584202"/>
            </a:xfrm>
            <a:solidFill>
              <a:schemeClr val="bg1"/>
            </a:solidFill>
          </p:grpSpPr>
          <p:sp>
            <p:nvSpPr>
              <p:cNvPr id="56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6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50" name="Group 1062"/>
            <p:cNvGrpSpPr/>
            <p:nvPr/>
          </p:nvGrpSpPr>
          <p:grpSpPr>
            <a:xfrm>
              <a:off x="1698997" y="2869880"/>
              <a:ext cx="172115" cy="610322"/>
              <a:chOff x="7605713" y="2393949"/>
              <a:chExt cx="227013" cy="584202"/>
            </a:xfrm>
            <a:solidFill>
              <a:schemeClr val="bg1"/>
            </a:solidFill>
          </p:grpSpPr>
          <p:sp>
            <p:nvSpPr>
              <p:cNvPr id="56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51" name="Group 1065"/>
            <p:cNvGrpSpPr/>
            <p:nvPr/>
          </p:nvGrpSpPr>
          <p:grpSpPr>
            <a:xfrm>
              <a:off x="3316091" y="2202928"/>
              <a:ext cx="155264" cy="616954"/>
              <a:chOff x="6958013" y="2370932"/>
              <a:chExt cx="227013" cy="600869"/>
            </a:xfrm>
            <a:solidFill>
              <a:schemeClr val="bg1"/>
            </a:solidFill>
          </p:grpSpPr>
          <p:sp>
            <p:nvSpPr>
              <p:cNvPr id="57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85" name="Group 1068"/>
            <p:cNvGrpSpPr/>
            <p:nvPr/>
          </p:nvGrpSpPr>
          <p:grpSpPr>
            <a:xfrm>
              <a:off x="3575778" y="2209560"/>
              <a:ext cx="172115" cy="610322"/>
              <a:chOff x="7605713" y="2393949"/>
              <a:chExt cx="227013" cy="584202"/>
            </a:xfrm>
            <a:solidFill>
              <a:schemeClr val="bg1"/>
            </a:solidFill>
          </p:grpSpPr>
          <p:sp>
            <p:nvSpPr>
              <p:cNvPr id="57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88" name="Group 1071"/>
            <p:cNvGrpSpPr/>
            <p:nvPr/>
          </p:nvGrpSpPr>
          <p:grpSpPr>
            <a:xfrm>
              <a:off x="2779868" y="2202928"/>
              <a:ext cx="155264" cy="616954"/>
              <a:chOff x="6958013" y="2370932"/>
              <a:chExt cx="227013" cy="600869"/>
            </a:xfrm>
            <a:solidFill>
              <a:schemeClr val="bg1"/>
            </a:solidFill>
          </p:grpSpPr>
          <p:sp>
            <p:nvSpPr>
              <p:cNvPr id="57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7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91" name="Group 1074"/>
            <p:cNvGrpSpPr/>
            <p:nvPr/>
          </p:nvGrpSpPr>
          <p:grpSpPr>
            <a:xfrm>
              <a:off x="3039555" y="2209560"/>
              <a:ext cx="172115" cy="610322"/>
              <a:chOff x="7605713" y="2393949"/>
              <a:chExt cx="227013" cy="584202"/>
            </a:xfrm>
            <a:solidFill>
              <a:schemeClr val="bg1"/>
            </a:solidFill>
          </p:grpSpPr>
          <p:sp>
            <p:nvSpPr>
              <p:cNvPr id="58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8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94" name="Group 1077"/>
            <p:cNvGrpSpPr/>
            <p:nvPr/>
          </p:nvGrpSpPr>
          <p:grpSpPr>
            <a:xfrm>
              <a:off x="2243645" y="2202928"/>
              <a:ext cx="155264" cy="616954"/>
              <a:chOff x="6958013" y="2370932"/>
              <a:chExt cx="227013" cy="600869"/>
            </a:xfrm>
            <a:solidFill>
              <a:schemeClr val="bg1"/>
            </a:solidFill>
          </p:grpSpPr>
          <p:sp>
            <p:nvSpPr>
              <p:cNvPr id="58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8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97" name="Group 1080"/>
            <p:cNvGrpSpPr/>
            <p:nvPr/>
          </p:nvGrpSpPr>
          <p:grpSpPr>
            <a:xfrm>
              <a:off x="2503332" y="2209560"/>
              <a:ext cx="172115" cy="610322"/>
              <a:chOff x="7605713" y="2393949"/>
              <a:chExt cx="227013" cy="584202"/>
            </a:xfrm>
            <a:solidFill>
              <a:schemeClr val="bg1"/>
            </a:solidFill>
          </p:grpSpPr>
          <p:sp>
            <p:nvSpPr>
              <p:cNvPr id="58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8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00" name="Group 1083"/>
            <p:cNvGrpSpPr/>
            <p:nvPr/>
          </p:nvGrpSpPr>
          <p:grpSpPr>
            <a:xfrm>
              <a:off x="1967109" y="2209560"/>
              <a:ext cx="172115" cy="610322"/>
              <a:chOff x="7605713" y="2393949"/>
              <a:chExt cx="227013" cy="584202"/>
            </a:xfrm>
            <a:solidFill>
              <a:schemeClr val="bg1"/>
            </a:solidFill>
          </p:grpSpPr>
          <p:sp>
            <p:nvSpPr>
              <p:cNvPr id="59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9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03" name="Group 1095"/>
            <p:cNvGrpSpPr/>
            <p:nvPr/>
          </p:nvGrpSpPr>
          <p:grpSpPr>
            <a:xfrm>
              <a:off x="2771443" y="1549240"/>
              <a:ext cx="172115" cy="610322"/>
              <a:chOff x="7605713" y="2393949"/>
              <a:chExt cx="227013" cy="584202"/>
            </a:xfrm>
            <a:solidFill>
              <a:schemeClr val="bg1"/>
            </a:solidFill>
          </p:grpSpPr>
          <p:sp>
            <p:nvSpPr>
              <p:cNvPr id="60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406" name="Group 618"/>
          <p:cNvGrpSpPr>
            <a:grpSpLocks/>
          </p:cNvGrpSpPr>
          <p:nvPr/>
        </p:nvGrpSpPr>
        <p:grpSpPr bwMode="auto">
          <a:xfrm>
            <a:off x="2235200" y="882650"/>
            <a:ext cx="1244600" cy="1276350"/>
            <a:chOff x="2235220" y="882288"/>
            <a:chExt cx="1244561" cy="1277274"/>
          </a:xfrm>
        </p:grpSpPr>
        <p:grpSp>
          <p:nvGrpSpPr>
            <p:cNvPr id="409" name="Group 1086"/>
            <p:cNvGrpSpPr/>
            <p:nvPr/>
          </p:nvGrpSpPr>
          <p:grpSpPr>
            <a:xfrm>
              <a:off x="3047979" y="1542608"/>
              <a:ext cx="155264" cy="616954"/>
              <a:chOff x="6958013" y="2370932"/>
              <a:chExt cx="227013" cy="600869"/>
            </a:xfrm>
            <a:solidFill>
              <a:schemeClr val="bg1"/>
            </a:solidFill>
          </p:grpSpPr>
          <p:sp>
            <p:nvSpPr>
              <p:cNvPr id="59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9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12" name="Group 1089"/>
            <p:cNvGrpSpPr/>
            <p:nvPr/>
          </p:nvGrpSpPr>
          <p:grpSpPr>
            <a:xfrm>
              <a:off x="3307666" y="1549240"/>
              <a:ext cx="172115" cy="610322"/>
              <a:chOff x="7605713" y="2393949"/>
              <a:chExt cx="227013" cy="584202"/>
            </a:xfrm>
            <a:solidFill>
              <a:schemeClr val="bg1"/>
            </a:solidFill>
          </p:grpSpPr>
          <p:sp>
            <p:nvSpPr>
              <p:cNvPr id="59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59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15" name="Group 1092"/>
            <p:cNvGrpSpPr/>
            <p:nvPr/>
          </p:nvGrpSpPr>
          <p:grpSpPr>
            <a:xfrm>
              <a:off x="2511756" y="1542608"/>
              <a:ext cx="155264" cy="616954"/>
              <a:chOff x="6958013" y="2370932"/>
              <a:chExt cx="227013" cy="600869"/>
            </a:xfrm>
            <a:solidFill>
              <a:schemeClr val="bg1"/>
            </a:solidFill>
          </p:grpSpPr>
          <p:sp>
            <p:nvSpPr>
              <p:cNvPr id="59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18" name="Group 1098"/>
            <p:cNvGrpSpPr/>
            <p:nvPr/>
          </p:nvGrpSpPr>
          <p:grpSpPr>
            <a:xfrm>
              <a:off x="2235220" y="1549240"/>
              <a:ext cx="172115" cy="610322"/>
              <a:chOff x="7605713" y="2393949"/>
              <a:chExt cx="227013" cy="584202"/>
            </a:xfrm>
            <a:solidFill>
              <a:schemeClr val="bg1"/>
            </a:solidFill>
          </p:grpSpPr>
          <p:sp>
            <p:nvSpPr>
              <p:cNvPr id="60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21" name="Group 1101"/>
            <p:cNvGrpSpPr/>
            <p:nvPr/>
          </p:nvGrpSpPr>
          <p:grpSpPr>
            <a:xfrm>
              <a:off x="2779868" y="882288"/>
              <a:ext cx="155264" cy="616954"/>
              <a:chOff x="6958013" y="2370932"/>
              <a:chExt cx="227013" cy="600869"/>
            </a:xfrm>
            <a:solidFill>
              <a:schemeClr val="bg1"/>
            </a:solidFill>
          </p:grpSpPr>
          <p:sp>
            <p:nvSpPr>
              <p:cNvPr id="60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0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24" name="Group 1104"/>
            <p:cNvGrpSpPr/>
            <p:nvPr/>
          </p:nvGrpSpPr>
          <p:grpSpPr>
            <a:xfrm>
              <a:off x="3039555" y="888920"/>
              <a:ext cx="172115" cy="610322"/>
              <a:chOff x="7605713" y="2393949"/>
              <a:chExt cx="227013" cy="584202"/>
            </a:xfrm>
            <a:solidFill>
              <a:schemeClr val="bg1"/>
            </a:solidFill>
          </p:grpSpPr>
          <p:sp>
            <p:nvSpPr>
              <p:cNvPr id="61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27" name="Group 1107"/>
            <p:cNvGrpSpPr/>
            <p:nvPr/>
          </p:nvGrpSpPr>
          <p:grpSpPr>
            <a:xfrm>
              <a:off x="2503332" y="888920"/>
              <a:ext cx="172115" cy="610322"/>
              <a:chOff x="7605713" y="2393949"/>
              <a:chExt cx="227013" cy="584202"/>
            </a:xfrm>
            <a:solidFill>
              <a:schemeClr val="bg1"/>
            </a:solidFill>
          </p:grpSpPr>
          <p:sp>
            <p:nvSpPr>
              <p:cNvPr id="61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430" name="Group 1122"/>
          <p:cNvGrpSpPr/>
          <p:nvPr/>
        </p:nvGrpSpPr>
        <p:grpSpPr>
          <a:xfrm>
            <a:off x="2771443" y="228600"/>
            <a:ext cx="172115" cy="610322"/>
            <a:chOff x="2717059" y="533400"/>
            <a:chExt cx="151342" cy="560645"/>
          </a:xfrm>
          <a:solidFill>
            <a:schemeClr val="bg1"/>
          </a:solidFill>
        </p:grpSpPr>
        <p:sp>
          <p:nvSpPr>
            <p:cNvPr id="617"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8"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621" name="Slide Number Placeholder 1"/>
          <p:cNvSpPr txBox="1">
            <a:spLocks/>
          </p:cNvSpPr>
          <p:nvPr/>
        </p:nvSpPr>
        <p:spPr bwMode="auto">
          <a:xfrm>
            <a:off x="7164388" y="6416675"/>
            <a:ext cx="16748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defRPr/>
            </a:pPr>
            <a:fld id="{DFB5D446-2457-4BA2-8756-91C9E22EEB37}" type="slidenum">
              <a:rPr lang="en-US" sz="1200" smtClean="0">
                <a:solidFill>
                  <a:srgbClr val="FFFFFF"/>
                </a:solidFill>
                <a:latin typeface="Arial"/>
              </a:rPr>
              <a:pPr algn="r" eaLnBrk="1" hangingPunct="1">
                <a:defRPr/>
              </a:pPr>
              <a:t>28</a:t>
            </a:fld>
            <a:endParaRPr lang="en-US" sz="1200" dirty="0" smtClean="0">
              <a:solidFill>
                <a:srgbClr val="FFFFFF"/>
              </a:solidFill>
              <a:latin typeface="Arial"/>
            </a:endParaRPr>
          </a:p>
        </p:txBody>
      </p:sp>
    </p:spTree>
    <p:custDataLst>
      <p:tags r:id="rId1"/>
    </p:custDataLst>
    <p:extLst>
      <p:ext uri="{BB962C8B-B14F-4D97-AF65-F5344CB8AC3E}">
        <p14:creationId xmlns:p14="http://schemas.microsoft.com/office/powerpoint/2010/main" val="1519371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wipe(left)">
                                      <p:cBhvr>
                                        <p:cTn id="7" dur="500"/>
                                        <p:tgtEl>
                                          <p:spTgt spid="319"/>
                                        </p:tgtEl>
                                      </p:cBhvr>
                                    </p:animEffect>
                                  </p:childTnLst>
                                </p:cTn>
                              </p:par>
                              <p:par>
                                <p:cTn id="8" presetID="22" presetClass="exit" presetSubtype="1" fill="hold" nodeType="withEffect">
                                  <p:stCondLst>
                                    <p:cond delay="0"/>
                                  </p:stCondLst>
                                  <p:childTnLst>
                                    <p:animEffect transition="out" filter="wipe(up)">
                                      <p:cBhvr>
                                        <p:cTn id="9" dur="500"/>
                                        <p:tgtEl>
                                          <p:spTgt spid="430"/>
                                        </p:tgtEl>
                                      </p:cBhvr>
                                    </p:animEffect>
                                    <p:set>
                                      <p:cBhvr>
                                        <p:cTn id="10" dur="1" fill="hold">
                                          <p:stCondLst>
                                            <p:cond delay="499"/>
                                          </p:stCondLst>
                                        </p:cTn>
                                        <p:tgtEl>
                                          <p:spTgt spid="43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43"/>
                                        </p:tgtEl>
                                        <p:attrNameLst>
                                          <p:attrName>style.visibility</p:attrName>
                                        </p:attrNameLst>
                                      </p:cBhvr>
                                      <p:to>
                                        <p:strVal val="visible"/>
                                      </p:to>
                                    </p:set>
                                    <p:animEffect transition="in" filter="fade">
                                      <p:cBhvr>
                                        <p:cTn id="13" dur="2000"/>
                                        <p:tgtEl>
                                          <p:spTgt spid="11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319"/>
                                        </p:tgtEl>
                                      </p:cBhvr>
                                    </p:animEffect>
                                    <p:set>
                                      <p:cBhvr>
                                        <p:cTn id="18" dur="1" fill="hold">
                                          <p:stCondLst>
                                            <p:cond delay="499"/>
                                          </p:stCondLst>
                                        </p:cTn>
                                        <p:tgtEl>
                                          <p:spTgt spid="319"/>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406"/>
                                        </p:tgtEl>
                                      </p:cBhvr>
                                    </p:animEffect>
                                    <p:set>
                                      <p:cBhvr>
                                        <p:cTn id="21" dur="1" fill="hold">
                                          <p:stCondLst>
                                            <p:cond delay="499"/>
                                          </p:stCondLst>
                                        </p:cTn>
                                        <p:tgtEl>
                                          <p:spTgt spid="406"/>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76123"/>
                                        </p:tgtEl>
                                        <p:attrNameLst>
                                          <p:attrName>style.visibility</p:attrName>
                                        </p:attrNameLst>
                                      </p:cBhvr>
                                      <p:to>
                                        <p:strVal val="visible"/>
                                      </p:to>
                                    </p:set>
                                    <p:animEffect transition="in" filter="wipe(left)">
                                      <p:cBhvr>
                                        <p:cTn id="24" dur="500"/>
                                        <p:tgtEl>
                                          <p:spTgt spid="761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xit" presetSubtype="8" fill="hold" nodeType="clickEffect">
                                  <p:stCondLst>
                                    <p:cond delay="0"/>
                                  </p:stCondLst>
                                  <p:childTnLst>
                                    <p:animEffect transition="out" filter="wipe(left)">
                                      <p:cBhvr>
                                        <p:cTn id="28" dur="500"/>
                                        <p:tgtEl>
                                          <p:spTgt spid="76123"/>
                                        </p:tgtEl>
                                      </p:cBhvr>
                                    </p:animEffect>
                                    <p:set>
                                      <p:cBhvr>
                                        <p:cTn id="29" dur="1" fill="hold">
                                          <p:stCondLst>
                                            <p:cond delay="499"/>
                                          </p:stCondLst>
                                        </p:cTn>
                                        <p:tgtEl>
                                          <p:spTgt spid="76123"/>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76124"/>
                                        </p:tgtEl>
                                        <p:attrNameLst>
                                          <p:attrName>style.visibility</p:attrName>
                                        </p:attrNameLst>
                                      </p:cBhvr>
                                      <p:to>
                                        <p:strVal val="visible"/>
                                      </p:to>
                                    </p:set>
                                    <p:animEffect transition="in" filter="wipe(left)">
                                      <p:cBhvr>
                                        <p:cTn id="32" dur="500"/>
                                        <p:tgtEl>
                                          <p:spTgt spid="76124"/>
                                        </p:tgtEl>
                                      </p:cBhvr>
                                    </p:animEffect>
                                  </p:childTnLst>
                                </p:cTn>
                              </p:par>
                              <p:par>
                                <p:cTn id="33" presetID="22" presetClass="exit" presetSubtype="1" fill="hold" nodeType="withEffect">
                                  <p:stCondLst>
                                    <p:cond delay="0"/>
                                  </p:stCondLst>
                                  <p:childTnLst>
                                    <p:animEffect transition="out" filter="wipe(up)">
                                      <p:cBhvr>
                                        <p:cTn id="34" dur="500"/>
                                        <p:tgtEl>
                                          <p:spTgt spid="76125"/>
                                        </p:tgtEl>
                                      </p:cBhvr>
                                    </p:animEffect>
                                    <p:set>
                                      <p:cBhvr>
                                        <p:cTn id="35" dur="1" fill="hold">
                                          <p:stCondLst>
                                            <p:cond delay="499"/>
                                          </p:stCondLst>
                                        </p:cTn>
                                        <p:tgtEl>
                                          <p:spTgt spid="76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25000">
              <a:srgbClr val="00B0F0"/>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grpSp>
        <p:nvGrpSpPr>
          <p:cNvPr id="2" name="Group 314"/>
          <p:cNvGrpSpPr>
            <a:grpSpLocks/>
          </p:cNvGrpSpPr>
          <p:nvPr/>
        </p:nvGrpSpPr>
        <p:grpSpPr bwMode="auto">
          <a:xfrm>
            <a:off x="228600" y="882650"/>
            <a:ext cx="5257800" cy="5899150"/>
            <a:chOff x="228600" y="882288"/>
            <a:chExt cx="5257800" cy="5899512"/>
          </a:xfrm>
        </p:grpSpPr>
        <p:grpSp>
          <p:nvGrpSpPr>
            <p:cNvPr id="55305" name="Group 814"/>
            <p:cNvGrpSpPr>
              <a:grpSpLocks/>
            </p:cNvGrpSpPr>
            <p:nvPr/>
          </p:nvGrpSpPr>
          <p:grpSpPr bwMode="auto">
            <a:xfrm>
              <a:off x="5054607" y="6164846"/>
              <a:ext cx="155264" cy="616954"/>
              <a:chOff x="6958013" y="2370932"/>
              <a:chExt cx="227013" cy="600869"/>
            </a:xfrm>
          </p:grpSpPr>
          <p:sp>
            <p:nvSpPr>
              <p:cNvPr id="5553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3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6" name="Group 813"/>
            <p:cNvGrpSpPr>
              <a:grpSpLocks/>
            </p:cNvGrpSpPr>
            <p:nvPr/>
          </p:nvGrpSpPr>
          <p:grpSpPr bwMode="auto">
            <a:xfrm>
              <a:off x="5314285" y="6171478"/>
              <a:ext cx="172115" cy="610322"/>
              <a:chOff x="7605713" y="2393949"/>
              <a:chExt cx="227013" cy="584202"/>
            </a:xfrm>
          </p:grpSpPr>
          <p:sp>
            <p:nvSpPr>
              <p:cNvPr id="5553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3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7" name="Group 816"/>
            <p:cNvGrpSpPr>
              <a:grpSpLocks/>
            </p:cNvGrpSpPr>
            <p:nvPr/>
          </p:nvGrpSpPr>
          <p:grpSpPr bwMode="auto">
            <a:xfrm>
              <a:off x="4518384" y="6164846"/>
              <a:ext cx="155264" cy="616954"/>
              <a:chOff x="6958013" y="2370932"/>
              <a:chExt cx="227013" cy="600869"/>
            </a:xfrm>
          </p:grpSpPr>
          <p:sp>
            <p:nvSpPr>
              <p:cNvPr id="5552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3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8" name="Group 819"/>
            <p:cNvGrpSpPr>
              <a:grpSpLocks/>
            </p:cNvGrpSpPr>
            <p:nvPr/>
          </p:nvGrpSpPr>
          <p:grpSpPr bwMode="auto">
            <a:xfrm>
              <a:off x="4778070" y="6171478"/>
              <a:ext cx="172115" cy="610322"/>
              <a:chOff x="7605713" y="2393949"/>
              <a:chExt cx="227013" cy="584202"/>
            </a:xfrm>
          </p:grpSpPr>
          <p:sp>
            <p:nvSpPr>
              <p:cNvPr id="5552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09" name="Group 822"/>
            <p:cNvGrpSpPr>
              <a:grpSpLocks/>
            </p:cNvGrpSpPr>
            <p:nvPr/>
          </p:nvGrpSpPr>
          <p:grpSpPr bwMode="auto">
            <a:xfrm>
              <a:off x="3982161" y="6164846"/>
              <a:ext cx="155264" cy="616954"/>
              <a:chOff x="6958013" y="2370932"/>
              <a:chExt cx="227013" cy="600869"/>
            </a:xfrm>
          </p:grpSpPr>
          <p:sp>
            <p:nvSpPr>
              <p:cNvPr id="5552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0" name="Group 825"/>
            <p:cNvGrpSpPr>
              <a:grpSpLocks/>
            </p:cNvGrpSpPr>
            <p:nvPr/>
          </p:nvGrpSpPr>
          <p:grpSpPr bwMode="auto">
            <a:xfrm>
              <a:off x="4241847" y="6171478"/>
              <a:ext cx="172115" cy="610322"/>
              <a:chOff x="7605713" y="2393949"/>
              <a:chExt cx="227013" cy="584202"/>
            </a:xfrm>
          </p:grpSpPr>
          <p:sp>
            <p:nvSpPr>
              <p:cNvPr id="5552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1" name="Group 828"/>
            <p:cNvGrpSpPr>
              <a:grpSpLocks/>
            </p:cNvGrpSpPr>
            <p:nvPr/>
          </p:nvGrpSpPr>
          <p:grpSpPr bwMode="auto">
            <a:xfrm>
              <a:off x="3445938" y="6164846"/>
              <a:ext cx="155264" cy="616954"/>
              <a:chOff x="6958013" y="2370932"/>
              <a:chExt cx="227013" cy="600869"/>
            </a:xfrm>
          </p:grpSpPr>
          <p:sp>
            <p:nvSpPr>
              <p:cNvPr id="5552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2" name="Group 831"/>
            <p:cNvGrpSpPr>
              <a:grpSpLocks/>
            </p:cNvGrpSpPr>
            <p:nvPr/>
          </p:nvGrpSpPr>
          <p:grpSpPr bwMode="auto">
            <a:xfrm>
              <a:off x="3705624" y="6171478"/>
              <a:ext cx="172115" cy="610322"/>
              <a:chOff x="7605713" y="2393949"/>
              <a:chExt cx="227013" cy="584202"/>
            </a:xfrm>
          </p:grpSpPr>
          <p:sp>
            <p:nvSpPr>
              <p:cNvPr id="5551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2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3" name="Group 834"/>
            <p:cNvGrpSpPr>
              <a:grpSpLocks/>
            </p:cNvGrpSpPr>
            <p:nvPr/>
          </p:nvGrpSpPr>
          <p:grpSpPr bwMode="auto">
            <a:xfrm>
              <a:off x="2909715" y="6164846"/>
              <a:ext cx="155264" cy="616954"/>
              <a:chOff x="6958013" y="2370932"/>
              <a:chExt cx="227013" cy="600869"/>
            </a:xfrm>
          </p:grpSpPr>
          <p:sp>
            <p:nvSpPr>
              <p:cNvPr id="5551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4" name="Group 837"/>
            <p:cNvGrpSpPr>
              <a:grpSpLocks/>
            </p:cNvGrpSpPr>
            <p:nvPr/>
          </p:nvGrpSpPr>
          <p:grpSpPr bwMode="auto">
            <a:xfrm>
              <a:off x="3169401" y="6171478"/>
              <a:ext cx="172115" cy="610322"/>
              <a:chOff x="7605713" y="2393949"/>
              <a:chExt cx="227013" cy="584202"/>
            </a:xfrm>
          </p:grpSpPr>
          <p:sp>
            <p:nvSpPr>
              <p:cNvPr id="5551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5" name="Group 840"/>
            <p:cNvGrpSpPr>
              <a:grpSpLocks/>
            </p:cNvGrpSpPr>
            <p:nvPr/>
          </p:nvGrpSpPr>
          <p:grpSpPr bwMode="auto">
            <a:xfrm>
              <a:off x="2373492" y="6164846"/>
              <a:ext cx="155264" cy="616954"/>
              <a:chOff x="6958013" y="2370932"/>
              <a:chExt cx="227013" cy="600869"/>
            </a:xfrm>
          </p:grpSpPr>
          <p:sp>
            <p:nvSpPr>
              <p:cNvPr id="5551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6" name="Group 843"/>
            <p:cNvGrpSpPr>
              <a:grpSpLocks/>
            </p:cNvGrpSpPr>
            <p:nvPr/>
          </p:nvGrpSpPr>
          <p:grpSpPr bwMode="auto">
            <a:xfrm>
              <a:off x="2633178" y="6171478"/>
              <a:ext cx="172115" cy="610322"/>
              <a:chOff x="7605713" y="2393949"/>
              <a:chExt cx="227013" cy="584202"/>
            </a:xfrm>
          </p:grpSpPr>
          <p:sp>
            <p:nvSpPr>
              <p:cNvPr id="5551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7" name="Group 846"/>
            <p:cNvGrpSpPr>
              <a:grpSpLocks/>
            </p:cNvGrpSpPr>
            <p:nvPr/>
          </p:nvGrpSpPr>
          <p:grpSpPr bwMode="auto">
            <a:xfrm>
              <a:off x="1837269" y="6164846"/>
              <a:ext cx="155264" cy="616954"/>
              <a:chOff x="6958013" y="2370932"/>
              <a:chExt cx="227013" cy="600869"/>
            </a:xfrm>
          </p:grpSpPr>
          <p:sp>
            <p:nvSpPr>
              <p:cNvPr id="5550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1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8" name="Group 849"/>
            <p:cNvGrpSpPr>
              <a:grpSpLocks/>
            </p:cNvGrpSpPr>
            <p:nvPr/>
          </p:nvGrpSpPr>
          <p:grpSpPr bwMode="auto">
            <a:xfrm>
              <a:off x="2096955" y="6171478"/>
              <a:ext cx="172115" cy="610322"/>
              <a:chOff x="7605713" y="2393949"/>
              <a:chExt cx="227013" cy="584202"/>
            </a:xfrm>
          </p:grpSpPr>
          <p:sp>
            <p:nvSpPr>
              <p:cNvPr id="5550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19" name="Group 852"/>
            <p:cNvGrpSpPr>
              <a:grpSpLocks/>
            </p:cNvGrpSpPr>
            <p:nvPr/>
          </p:nvGrpSpPr>
          <p:grpSpPr bwMode="auto">
            <a:xfrm>
              <a:off x="1301046" y="6164846"/>
              <a:ext cx="155264" cy="616954"/>
              <a:chOff x="6958013" y="2370932"/>
              <a:chExt cx="227013" cy="600869"/>
            </a:xfrm>
          </p:grpSpPr>
          <p:sp>
            <p:nvSpPr>
              <p:cNvPr id="5550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0" name="Group 855"/>
            <p:cNvGrpSpPr>
              <a:grpSpLocks/>
            </p:cNvGrpSpPr>
            <p:nvPr/>
          </p:nvGrpSpPr>
          <p:grpSpPr bwMode="auto">
            <a:xfrm>
              <a:off x="1560732" y="6171478"/>
              <a:ext cx="172115" cy="610322"/>
              <a:chOff x="7605713" y="2393949"/>
              <a:chExt cx="227013" cy="584202"/>
            </a:xfrm>
          </p:grpSpPr>
          <p:sp>
            <p:nvSpPr>
              <p:cNvPr id="5550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1" name="Group 858"/>
            <p:cNvGrpSpPr>
              <a:grpSpLocks/>
            </p:cNvGrpSpPr>
            <p:nvPr/>
          </p:nvGrpSpPr>
          <p:grpSpPr bwMode="auto">
            <a:xfrm>
              <a:off x="764823" y="6164846"/>
              <a:ext cx="155264" cy="616954"/>
              <a:chOff x="6958013" y="2370932"/>
              <a:chExt cx="227013" cy="600869"/>
            </a:xfrm>
          </p:grpSpPr>
          <p:sp>
            <p:nvSpPr>
              <p:cNvPr id="5550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2" name="Group 861"/>
            <p:cNvGrpSpPr>
              <a:grpSpLocks/>
            </p:cNvGrpSpPr>
            <p:nvPr/>
          </p:nvGrpSpPr>
          <p:grpSpPr bwMode="auto">
            <a:xfrm>
              <a:off x="1024509" y="6171478"/>
              <a:ext cx="172115" cy="610322"/>
              <a:chOff x="7605713" y="2393949"/>
              <a:chExt cx="227013" cy="584202"/>
            </a:xfrm>
          </p:grpSpPr>
          <p:sp>
            <p:nvSpPr>
              <p:cNvPr id="5549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50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3" name="Group 864"/>
            <p:cNvGrpSpPr>
              <a:grpSpLocks/>
            </p:cNvGrpSpPr>
            <p:nvPr/>
          </p:nvGrpSpPr>
          <p:grpSpPr bwMode="auto">
            <a:xfrm>
              <a:off x="228600" y="6164846"/>
              <a:ext cx="155264" cy="616954"/>
              <a:chOff x="6958013" y="2370932"/>
              <a:chExt cx="227013" cy="600869"/>
            </a:xfrm>
          </p:grpSpPr>
          <p:sp>
            <p:nvSpPr>
              <p:cNvPr id="5549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4" name="Group 867"/>
            <p:cNvGrpSpPr>
              <a:grpSpLocks/>
            </p:cNvGrpSpPr>
            <p:nvPr/>
          </p:nvGrpSpPr>
          <p:grpSpPr bwMode="auto">
            <a:xfrm>
              <a:off x="488286" y="6171478"/>
              <a:ext cx="172115" cy="610322"/>
              <a:chOff x="7605713" y="2393949"/>
              <a:chExt cx="227013" cy="584202"/>
            </a:xfrm>
          </p:grpSpPr>
          <p:sp>
            <p:nvSpPr>
              <p:cNvPr id="5549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5" name="Group 870"/>
            <p:cNvGrpSpPr>
              <a:grpSpLocks/>
            </p:cNvGrpSpPr>
            <p:nvPr/>
          </p:nvGrpSpPr>
          <p:grpSpPr bwMode="auto">
            <a:xfrm>
              <a:off x="4656653" y="5504528"/>
              <a:ext cx="155264" cy="616954"/>
              <a:chOff x="6958013" y="2370932"/>
              <a:chExt cx="227013" cy="600869"/>
            </a:xfrm>
          </p:grpSpPr>
          <p:sp>
            <p:nvSpPr>
              <p:cNvPr id="5549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6" name="Group 873"/>
            <p:cNvGrpSpPr>
              <a:grpSpLocks/>
            </p:cNvGrpSpPr>
            <p:nvPr/>
          </p:nvGrpSpPr>
          <p:grpSpPr bwMode="auto">
            <a:xfrm>
              <a:off x="4916331" y="5511160"/>
              <a:ext cx="172115" cy="610322"/>
              <a:chOff x="7605713" y="2393949"/>
              <a:chExt cx="227013" cy="584202"/>
            </a:xfrm>
          </p:grpSpPr>
          <p:sp>
            <p:nvSpPr>
              <p:cNvPr id="5549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7" name="Group 876"/>
            <p:cNvGrpSpPr>
              <a:grpSpLocks/>
            </p:cNvGrpSpPr>
            <p:nvPr/>
          </p:nvGrpSpPr>
          <p:grpSpPr bwMode="auto">
            <a:xfrm>
              <a:off x="4120430" y="5504528"/>
              <a:ext cx="155264" cy="616954"/>
              <a:chOff x="6958013" y="2370932"/>
              <a:chExt cx="227013" cy="600869"/>
            </a:xfrm>
          </p:grpSpPr>
          <p:sp>
            <p:nvSpPr>
              <p:cNvPr id="5548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9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8" name="Group 879"/>
            <p:cNvGrpSpPr>
              <a:grpSpLocks/>
            </p:cNvGrpSpPr>
            <p:nvPr/>
          </p:nvGrpSpPr>
          <p:grpSpPr bwMode="auto">
            <a:xfrm>
              <a:off x="4380116" y="5511160"/>
              <a:ext cx="172115" cy="610322"/>
              <a:chOff x="7605713" y="2393949"/>
              <a:chExt cx="227013" cy="584202"/>
            </a:xfrm>
          </p:grpSpPr>
          <p:sp>
            <p:nvSpPr>
              <p:cNvPr id="5548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29" name="Group 882"/>
            <p:cNvGrpSpPr>
              <a:grpSpLocks/>
            </p:cNvGrpSpPr>
            <p:nvPr/>
          </p:nvGrpSpPr>
          <p:grpSpPr bwMode="auto">
            <a:xfrm>
              <a:off x="3584207" y="5504528"/>
              <a:ext cx="155264" cy="616954"/>
              <a:chOff x="6958013" y="2370932"/>
              <a:chExt cx="227013" cy="600869"/>
            </a:xfrm>
          </p:grpSpPr>
          <p:sp>
            <p:nvSpPr>
              <p:cNvPr id="5548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0" name="Group 885"/>
            <p:cNvGrpSpPr>
              <a:grpSpLocks/>
            </p:cNvGrpSpPr>
            <p:nvPr/>
          </p:nvGrpSpPr>
          <p:grpSpPr bwMode="auto">
            <a:xfrm>
              <a:off x="3843893" y="5511160"/>
              <a:ext cx="172115" cy="610322"/>
              <a:chOff x="7605713" y="2393949"/>
              <a:chExt cx="227013" cy="584202"/>
            </a:xfrm>
          </p:grpSpPr>
          <p:sp>
            <p:nvSpPr>
              <p:cNvPr id="5548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1" name="Group 888"/>
            <p:cNvGrpSpPr>
              <a:grpSpLocks/>
            </p:cNvGrpSpPr>
            <p:nvPr/>
          </p:nvGrpSpPr>
          <p:grpSpPr bwMode="auto">
            <a:xfrm>
              <a:off x="3047984" y="5504528"/>
              <a:ext cx="155264" cy="616954"/>
              <a:chOff x="6958013" y="2370932"/>
              <a:chExt cx="227013" cy="600869"/>
            </a:xfrm>
          </p:grpSpPr>
          <p:sp>
            <p:nvSpPr>
              <p:cNvPr id="5548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2" name="Group 891"/>
            <p:cNvGrpSpPr>
              <a:grpSpLocks/>
            </p:cNvGrpSpPr>
            <p:nvPr/>
          </p:nvGrpSpPr>
          <p:grpSpPr bwMode="auto">
            <a:xfrm>
              <a:off x="3307670" y="5511160"/>
              <a:ext cx="172115" cy="610322"/>
              <a:chOff x="7605713" y="2393949"/>
              <a:chExt cx="227013" cy="584202"/>
            </a:xfrm>
          </p:grpSpPr>
          <p:sp>
            <p:nvSpPr>
              <p:cNvPr id="5547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8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3" name="Group 894"/>
            <p:cNvGrpSpPr>
              <a:grpSpLocks/>
            </p:cNvGrpSpPr>
            <p:nvPr/>
          </p:nvGrpSpPr>
          <p:grpSpPr bwMode="auto">
            <a:xfrm>
              <a:off x="2511761" y="5504528"/>
              <a:ext cx="155264" cy="616954"/>
              <a:chOff x="6958013" y="2370932"/>
              <a:chExt cx="227013" cy="600869"/>
            </a:xfrm>
          </p:grpSpPr>
          <p:sp>
            <p:nvSpPr>
              <p:cNvPr id="5547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4" name="Group 897"/>
            <p:cNvGrpSpPr>
              <a:grpSpLocks/>
            </p:cNvGrpSpPr>
            <p:nvPr/>
          </p:nvGrpSpPr>
          <p:grpSpPr bwMode="auto">
            <a:xfrm>
              <a:off x="2771447" y="5511160"/>
              <a:ext cx="172115" cy="610322"/>
              <a:chOff x="7605713" y="2393949"/>
              <a:chExt cx="227013" cy="584202"/>
            </a:xfrm>
          </p:grpSpPr>
          <p:sp>
            <p:nvSpPr>
              <p:cNvPr id="5547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5" name="Group 900"/>
            <p:cNvGrpSpPr>
              <a:grpSpLocks/>
            </p:cNvGrpSpPr>
            <p:nvPr/>
          </p:nvGrpSpPr>
          <p:grpSpPr bwMode="auto">
            <a:xfrm>
              <a:off x="1975538" y="5504528"/>
              <a:ext cx="155264" cy="616954"/>
              <a:chOff x="6958013" y="2370932"/>
              <a:chExt cx="227013" cy="600869"/>
            </a:xfrm>
          </p:grpSpPr>
          <p:sp>
            <p:nvSpPr>
              <p:cNvPr id="5547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6" name="Group 903"/>
            <p:cNvGrpSpPr>
              <a:grpSpLocks/>
            </p:cNvGrpSpPr>
            <p:nvPr/>
          </p:nvGrpSpPr>
          <p:grpSpPr bwMode="auto">
            <a:xfrm>
              <a:off x="2235224" y="5511160"/>
              <a:ext cx="172115" cy="610322"/>
              <a:chOff x="7605713" y="2393949"/>
              <a:chExt cx="227013" cy="584202"/>
            </a:xfrm>
          </p:grpSpPr>
          <p:sp>
            <p:nvSpPr>
              <p:cNvPr id="5547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7" name="Group 906"/>
            <p:cNvGrpSpPr>
              <a:grpSpLocks/>
            </p:cNvGrpSpPr>
            <p:nvPr/>
          </p:nvGrpSpPr>
          <p:grpSpPr bwMode="auto">
            <a:xfrm>
              <a:off x="1439315" y="5504528"/>
              <a:ext cx="155264" cy="616954"/>
              <a:chOff x="6958013" y="2370932"/>
              <a:chExt cx="227013" cy="600869"/>
            </a:xfrm>
          </p:grpSpPr>
          <p:sp>
            <p:nvSpPr>
              <p:cNvPr id="5546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7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8" name="Group 909"/>
            <p:cNvGrpSpPr>
              <a:grpSpLocks/>
            </p:cNvGrpSpPr>
            <p:nvPr/>
          </p:nvGrpSpPr>
          <p:grpSpPr bwMode="auto">
            <a:xfrm>
              <a:off x="1699001" y="5511160"/>
              <a:ext cx="172115" cy="610322"/>
              <a:chOff x="7605713" y="2393949"/>
              <a:chExt cx="227013" cy="584202"/>
            </a:xfrm>
          </p:grpSpPr>
          <p:sp>
            <p:nvSpPr>
              <p:cNvPr id="5546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39" name="Group 912"/>
            <p:cNvGrpSpPr>
              <a:grpSpLocks/>
            </p:cNvGrpSpPr>
            <p:nvPr/>
          </p:nvGrpSpPr>
          <p:grpSpPr bwMode="auto">
            <a:xfrm>
              <a:off x="903092" y="5504528"/>
              <a:ext cx="155264" cy="616954"/>
              <a:chOff x="6958013" y="2370932"/>
              <a:chExt cx="227013" cy="600869"/>
            </a:xfrm>
          </p:grpSpPr>
          <p:sp>
            <p:nvSpPr>
              <p:cNvPr id="5546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0" name="Group 915"/>
            <p:cNvGrpSpPr>
              <a:grpSpLocks/>
            </p:cNvGrpSpPr>
            <p:nvPr/>
          </p:nvGrpSpPr>
          <p:grpSpPr bwMode="auto">
            <a:xfrm>
              <a:off x="1162778" y="5511160"/>
              <a:ext cx="172115" cy="610322"/>
              <a:chOff x="7605713" y="2393949"/>
              <a:chExt cx="227013" cy="584202"/>
            </a:xfrm>
          </p:grpSpPr>
          <p:sp>
            <p:nvSpPr>
              <p:cNvPr id="5546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1" name="Group 918"/>
            <p:cNvGrpSpPr>
              <a:grpSpLocks/>
            </p:cNvGrpSpPr>
            <p:nvPr/>
          </p:nvGrpSpPr>
          <p:grpSpPr bwMode="auto">
            <a:xfrm>
              <a:off x="626555" y="5511160"/>
              <a:ext cx="172115" cy="610322"/>
              <a:chOff x="7605713" y="2393949"/>
              <a:chExt cx="227013" cy="584202"/>
            </a:xfrm>
          </p:grpSpPr>
          <p:sp>
            <p:nvSpPr>
              <p:cNvPr id="5546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2" name="Group 921"/>
            <p:cNvGrpSpPr>
              <a:grpSpLocks/>
            </p:cNvGrpSpPr>
            <p:nvPr/>
          </p:nvGrpSpPr>
          <p:grpSpPr bwMode="auto">
            <a:xfrm>
              <a:off x="4388541" y="4844208"/>
              <a:ext cx="155264" cy="616954"/>
              <a:chOff x="6958013" y="2370932"/>
              <a:chExt cx="227013" cy="600869"/>
            </a:xfrm>
          </p:grpSpPr>
          <p:sp>
            <p:nvSpPr>
              <p:cNvPr id="5545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6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3" name="Group 924"/>
            <p:cNvGrpSpPr>
              <a:grpSpLocks/>
            </p:cNvGrpSpPr>
            <p:nvPr/>
          </p:nvGrpSpPr>
          <p:grpSpPr bwMode="auto">
            <a:xfrm>
              <a:off x="4648219" y="4850840"/>
              <a:ext cx="172115" cy="610322"/>
              <a:chOff x="7605713" y="2393949"/>
              <a:chExt cx="227013" cy="584202"/>
            </a:xfrm>
          </p:grpSpPr>
          <p:sp>
            <p:nvSpPr>
              <p:cNvPr id="5545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4" name="Group 927"/>
            <p:cNvGrpSpPr>
              <a:grpSpLocks/>
            </p:cNvGrpSpPr>
            <p:nvPr/>
          </p:nvGrpSpPr>
          <p:grpSpPr bwMode="auto">
            <a:xfrm>
              <a:off x="3852318" y="4844208"/>
              <a:ext cx="155264" cy="616954"/>
              <a:chOff x="6958013" y="2370932"/>
              <a:chExt cx="227013" cy="600869"/>
            </a:xfrm>
          </p:grpSpPr>
          <p:sp>
            <p:nvSpPr>
              <p:cNvPr id="5545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5" name="Group 930"/>
            <p:cNvGrpSpPr>
              <a:grpSpLocks/>
            </p:cNvGrpSpPr>
            <p:nvPr/>
          </p:nvGrpSpPr>
          <p:grpSpPr bwMode="auto">
            <a:xfrm>
              <a:off x="4112004" y="4850840"/>
              <a:ext cx="172115" cy="610322"/>
              <a:chOff x="7605713" y="2393949"/>
              <a:chExt cx="227013" cy="584202"/>
            </a:xfrm>
          </p:grpSpPr>
          <p:sp>
            <p:nvSpPr>
              <p:cNvPr id="554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6" name="Group 933"/>
            <p:cNvGrpSpPr>
              <a:grpSpLocks/>
            </p:cNvGrpSpPr>
            <p:nvPr/>
          </p:nvGrpSpPr>
          <p:grpSpPr bwMode="auto">
            <a:xfrm>
              <a:off x="3316095" y="4844208"/>
              <a:ext cx="155264" cy="616954"/>
              <a:chOff x="6958013" y="2370932"/>
              <a:chExt cx="227013" cy="600869"/>
            </a:xfrm>
          </p:grpSpPr>
          <p:sp>
            <p:nvSpPr>
              <p:cNvPr id="554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7" name="Group 936"/>
            <p:cNvGrpSpPr>
              <a:grpSpLocks/>
            </p:cNvGrpSpPr>
            <p:nvPr/>
          </p:nvGrpSpPr>
          <p:grpSpPr bwMode="auto">
            <a:xfrm>
              <a:off x="3575781" y="4850840"/>
              <a:ext cx="172115" cy="610322"/>
              <a:chOff x="7605713" y="2393949"/>
              <a:chExt cx="227013" cy="584202"/>
            </a:xfrm>
          </p:grpSpPr>
          <p:sp>
            <p:nvSpPr>
              <p:cNvPr id="554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8" name="Group 939"/>
            <p:cNvGrpSpPr>
              <a:grpSpLocks/>
            </p:cNvGrpSpPr>
            <p:nvPr/>
          </p:nvGrpSpPr>
          <p:grpSpPr bwMode="auto">
            <a:xfrm>
              <a:off x="2779872" y="4844208"/>
              <a:ext cx="155264" cy="616954"/>
              <a:chOff x="6958013" y="2370932"/>
              <a:chExt cx="227013" cy="600869"/>
            </a:xfrm>
          </p:grpSpPr>
          <p:sp>
            <p:nvSpPr>
              <p:cNvPr id="554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49" name="Group 942"/>
            <p:cNvGrpSpPr>
              <a:grpSpLocks/>
            </p:cNvGrpSpPr>
            <p:nvPr/>
          </p:nvGrpSpPr>
          <p:grpSpPr bwMode="auto">
            <a:xfrm>
              <a:off x="3039558" y="4850840"/>
              <a:ext cx="172115" cy="610322"/>
              <a:chOff x="7605713" y="2393949"/>
              <a:chExt cx="227013" cy="584202"/>
            </a:xfrm>
          </p:grpSpPr>
          <p:sp>
            <p:nvSpPr>
              <p:cNvPr id="554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0" name="Group 945"/>
            <p:cNvGrpSpPr>
              <a:grpSpLocks/>
            </p:cNvGrpSpPr>
            <p:nvPr/>
          </p:nvGrpSpPr>
          <p:grpSpPr bwMode="auto">
            <a:xfrm>
              <a:off x="2243649" y="4844208"/>
              <a:ext cx="155264" cy="616954"/>
              <a:chOff x="6958013" y="2370932"/>
              <a:chExt cx="227013" cy="600869"/>
            </a:xfrm>
          </p:grpSpPr>
          <p:sp>
            <p:nvSpPr>
              <p:cNvPr id="554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1" name="Group 948"/>
            <p:cNvGrpSpPr>
              <a:grpSpLocks/>
            </p:cNvGrpSpPr>
            <p:nvPr/>
          </p:nvGrpSpPr>
          <p:grpSpPr bwMode="auto">
            <a:xfrm>
              <a:off x="2503335" y="4850840"/>
              <a:ext cx="172115" cy="610322"/>
              <a:chOff x="7605713" y="2393949"/>
              <a:chExt cx="227013" cy="584202"/>
            </a:xfrm>
          </p:grpSpPr>
          <p:sp>
            <p:nvSpPr>
              <p:cNvPr id="554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2" name="Group 951"/>
            <p:cNvGrpSpPr>
              <a:grpSpLocks/>
            </p:cNvGrpSpPr>
            <p:nvPr/>
          </p:nvGrpSpPr>
          <p:grpSpPr bwMode="auto">
            <a:xfrm>
              <a:off x="1707426" y="4844208"/>
              <a:ext cx="155264" cy="616954"/>
              <a:chOff x="6958013" y="2370932"/>
              <a:chExt cx="227013" cy="600869"/>
            </a:xfrm>
          </p:grpSpPr>
          <p:sp>
            <p:nvSpPr>
              <p:cNvPr id="554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3" name="Group 954"/>
            <p:cNvGrpSpPr>
              <a:grpSpLocks/>
            </p:cNvGrpSpPr>
            <p:nvPr/>
          </p:nvGrpSpPr>
          <p:grpSpPr bwMode="auto">
            <a:xfrm>
              <a:off x="1967112" y="4850840"/>
              <a:ext cx="172115" cy="610322"/>
              <a:chOff x="7605713" y="2393949"/>
              <a:chExt cx="227013" cy="584202"/>
            </a:xfrm>
          </p:grpSpPr>
          <p:sp>
            <p:nvSpPr>
              <p:cNvPr id="554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4" name="Group 957"/>
            <p:cNvGrpSpPr>
              <a:grpSpLocks/>
            </p:cNvGrpSpPr>
            <p:nvPr/>
          </p:nvGrpSpPr>
          <p:grpSpPr bwMode="auto">
            <a:xfrm>
              <a:off x="1171203" y="4844208"/>
              <a:ext cx="155264" cy="616954"/>
              <a:chOff x="6958013" y="2370932"/>
              <a:chExt cx="227013" cy="600869"/>
            </a:xfrm>
          </p:grpSpPr>
          <p:sp>
            <p:nvSpPr>
              <p:cNvPr id="554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5" name="Group 960"/>
            <p:cNvGrpSpPr>
              <a:grpSpLocks/>
            </p:cNvGrpSpPr>
            <p:nvPr/>
          </p:nvGrpSpPr>
          <p:grpSpPr bwMode="auto">
            <a:xfrm>
              <a:off x="1430889" y="4850840"/>
              <a:ext cx="172115" cy="610322"/>
              <a:chOff x="7605713" y="2393949"/>
              <a:chExt cx="227013" cy="584202"/>
            </a:xfrm>
          </p:grpSpPr>
          <p:sp>
            <p:nvSpPr>
              <p:cNvPr id="554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6" name="Group 963"/>
            <p:cNvGrpSpPr>
              <a:grpSpLocks/>
            </p:cNvGrpSpPr>
            <p:nvPr/>
          </p:nvGrpSpPr>
          <p:grpSpPr bwMode="auto">
            <a:xfrm>
              <a:off x="894666" y="4850840"/>
              <a:ext cx="172115" cy="610322"/>
              <a:chOff x="7605713" y="2393949"/>
              <a:chExt cx="227013" cy="584202"/>
            </a:xfrm>
          </p:grpSpPr>
          <p:sp>
            <p:nvSpPr>
              <p:cNvPr id="5543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7" name="Group 966"/>
            <p:cNvGrpSpPr>
              <a:grpSpLocks/>
            </p:cNvGrpSpPr>
            <p:nvPr/>
          </p:nvGrpSpPr>
          <p:grpSpPr bwMode="auto">
            <a:xfrm>
              <a:off x="4120430" y="4183888"/>
              <a:ext cx="155264" cy="616954"/>
              <a:chOff x="6958013" y="2370932"/>
              <a:chExt cx="227013" cy="600869"/>
            </a:xfrm>
          </p:grpSpPr>
          <p:sp>
            <p:nvSpPr>
              <p:cNvPr id="5542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3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8" name="Group 969"/>
            <p:cNvGrpSpPr>
              <a:grpSpLocks/>
            </p:cNvGrpSpPr>
            <p:nvPr/>
          </p:nvGrpSpPr>
          <p:grpSpPr bwMode="auto">
            <a:xfrm>
              <a:off x="4380108" y="4190520"/>
              <a:ext cx="172115" cy="610322"/>
              <a:chOff x="7605713" y="2393949"/>
              <a:chExt cx="227013" cy="584202"/>
            </a:xfrm>
          </p:grpSpPr>
          <p:sp>
            <p:nvSpPr>
              <p:cNvPr id="5542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59" name="Group 972"/>
            <p:cNvGrpSpPr>
              <a:grpSpLocks/>
            </p:cNvGrpSpPr>
            <p:nvPr/>
          </p:nvGrpSpPr>
          <p:grpSpPr bwMode="auto">
            <a:xfrm>
              <a:off x="3584207" y="4183888"/>
              <a:ext cx="155264" cy="616954"/>
              <a:chOff x="6958013" y="2370932"/>
              <a:chExt cx="227013" cy="600869"/>
            </a:xfrm>
          </p:grpSpPr>
          <p:sp>
            <p:nvSpPr>
              <p:cNvPr id="5542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0" name="Group 975"/>
            <p:cNvGrpSpPr>
              <a:grpSpLocks/>
            </p:cNvGrpSpPr>
            <p:nvPr/>
          </p:nvGrpSpPr>
          <p:grpSpPr bwMode="auto">
            <a:xfrm>
              <a:off x="3843893" y="4190520"/>
              <a:ext cx="172115" cy="610322"/>
              <a:chOff x="7605713" y="2393949"/>
              <a:chExt cx="227013" cy="584202"/>
            </a:xfrm>
          </p:grpSpPr>
          <p:sp>
            <p:nvSpPr>
              <p:cNvPr id="5542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1" name="Group 978"/>
            <p:cNvGrpSpPr>
              <a:grpSpLocks/>
            </p:cNvGrpSpPr>
            <p:nvPr/>
          </p:nvGrpSpPr>
          <p:grpSpPr bwMode="auto">
            <a:xfrm>
              <a:off x="3047984" y="4183888"/>
              <a:ext cx="155264" cy="616954"/>
              <a:chOff x="6958013" y="2370932"/>
              <a:chExt cx="227013" cy="600869"/>
            </a:xfrm>
          </p:grpSpPr>
          <p:sp>
            <p:nvSpPr>
              <p:cNvPr id="5542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2" name="Group 981"/>
            <p:cNvGrpSpPr>
              <a:grpSpLocks/>
            </p:cNvGrpSpPr>
            <p:nvPr/>
          </p:nvGrpSpPr>
          <p:grpSpPr bwMode="auto">
            <a:xfrm>
              <a:off x="3307670" y="4190520"/>
              <a:ext cx="172115" cy="610322"/>
              <a:chOff x="7605713" y="2393949"/>
              <a:chExt cx="227013" cy="584202"/>
            </a:xfrm>
          </p:grpSpPr>
          <p:sp>
            <p:nvSpPr>
              <p:cNvPr id="5541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2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3" name="Group 984"/>
            <p:cNvGrpSpPr>
              <a:grpSpLocks/>
            </p:cNvGrpSpPr>
            <p:nvPr/>
          </p:nvGrpSpPr>
          <p:grpSpPr bwMode="auto">
            <a:xfrm>
              <a:off x="2511761" y="4183888"/>
              <a:ext cx="155264" cy="616954"/>
              <a:chOff x="6958013" y="2370932"/>
              <a:chExt cx="227013" cy="600869"/>
            </a:xfrm>
          </p:grpSpPr>
          <p:sp>
            <p:nvSpPr>
              <p:cNvPr id="5541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4" name="Group 987"/>
            <p:cNvGrpSpPr>
              <a:grpSpLocks/>
            </p:cNvGrpSpPr>
            <p:nvPr/>
          </p:nvGrpSpPr>
          <p:grpSpPr bwMode="auto">
            <a:xfrm>
              <a:off x="2771447" y="4190520"/>
              <a:ext cx="172115" cy="610322"/>
              <a:chOff x="7605713" y="2393949"/>
              <a:chExt cx="227013" cy="584202"/>
            </a:xfrm>
          </p:grpSpPr>
          <p:sp>
            <p:nvSpPr>
              <p:cNvPr id="5541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5" name="Group 990"/>
            <p:cNvGrpSpPr>
              <a:grpSpLocks/>
            </p:cNvGrpSpPr>
            <p:nvPr/>
          </p:nvGrpSpPr>
          <p:grpSpPr bwMode="auto">
            <a:xfrm>
              <a:off x="1975538" y="4183888"/>
              <a:ext cx="155264" cy="616954"/>
              <a:chOff x="6958013" y="2370932"/>
              <a:chExt cx="227013" cy="600869"/>
            </a:xfrm>
          </p:grpSpPr>
          <p:sp>
            <p:nvSpPr>
              <p:cNvPr id="5541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6" name="Group 993"/>
            <p:cNvGrpSpPr>
              <a:grpSpLocks/>
            </p:cNvGrpSpPr>
            <p:nvPr/>
          </p:nvGrpSpPr>
          <p:grpSpPr bwMode="auto">
            <a:xfrm>
              <a:off x="2235224" y="4190520"/>
              <a:ext cx="172115" cy="610322"/>
              <a:chOff x="7605713" y="2393949"/>
              <a:chExt cx="227013" cy="584202"/>
            </a:xfrm>
          </p:grpSpPr>
          <p:sp>
            <p:nvSpPr>
              <p:cNvPr id="5541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7" name="Group 996"/>
            <p:cNvGrpSpPr>
              <a:grpSpLocks/>
            </p:cNvGrpSpPr>
            <p:nvPr/>
          </p:nvGrpSpPr>
          <p:grpSpPr bwMode="auto">
            <a:xfrm>
              <a:off x="1439315" y="4183888"/>
              <a:ext cx="155264" cy="616954"/>
              <a:chOff x="6958013" y="2370932"/>
              <a:chExt cx="227013" cy="600869"/>
            </a:xfrm>
          </p:grpSpPr>
          <p:sp>
            <p:nvSpPr>
              <p:cNvPr id="5540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1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8" name="Group 999"/>
            <p:cNvGrpSpPr>
              <a:grpSpLocks/>
            </p:cNvGrpSpPr>
            <p:nvPr/>
          </p:nvGrpSpPr>
          <p:grpSpPr bwMode="auto">
            <a:xfrm>
              <a:off x="1699001" y="4190520"/>
              <a:ext cx="172115" cy="610322"/>
              <a:chOff x="7605713" y="2393949"/>
              <a:chExt cx="227013" cy="584202"/>
            </a:xfrm>
          </p:grpSpPr>
          <p:sp>
            <p:nvSpPr>
              <p:cNvPr id="5540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0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5369" name="Group 1002"/>
            <p:cNvGrpSpPr>
              <a:grpSpLocks/>
            </p:cNvGrpSpPr>
            <p:nvPr/>
          </p:nvGrpSpPr>
          <p:grpSpPr bwMode="auto">
            <a:xfrm>
              <a:off x="1162778" y="4190520"/>
              <a:ext cx="172115" cy="610322"/>
              <a:chOff x="7605713" y="2393949"/>
              <a:chExt cx="227013" cy="584202"/>
            </a:xfrm>
          </p:grpSpPr>
          <p:sp>
            <p:nvSpPr>
              <p:cNvPr id="5540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540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3" name="Group 1005"/>
            <p:cNvGrpSpPr/>
            <p:nvPr/>
          </p:nvGrpSpPr>
          <p:grpSpPr>
            <a:xfrm>
              <a:off x="3852314" y="3523568"/>
              <a:ext cx="155264" cy="616954"/>
              <a:chOff x="6958013" y="2370932"/>
              <a:chExt cx="227013" cy="600869"/>
            </a:xfrm>
            <a:solidFill>
              <a:srgbClr val="FFC000"/>
            </a:solidFill>
          </p:grpSpPr>
          <p:sp>
            <p:nvSpPr>
              <p:cNvPr id="100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0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4" name="Group 1008"/>
            <p:cNvGrpSpPr/>
            <p:nvPr/>
          </p:nvGrpSpPr>
          <p:grpSpPr>
            <a:xfrm>
              <a:off x="4112001" y="3530200"/>
              <a:ext cx="172115" cy="610322"/>
              <a:chOff x="7605713" y="2393949"/>
              <a:chExt cx="227013" cy="584202"/>
            </a:xfrm>
            <a:solidFill>
              <a:srgbClr val="FFC000"/>
            </a:solidFill>
          </p:grpSpPr>
          <p:sp>
            <p:nvSpPr>
              <p:cNvPr id="101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 name="Group 1011"/>
            <p:cNvGrpSpPr/>
            <p:nvPr/>
          </p:nvGrpSpPr>
          <p:grpSpPr>
            <a:xfrm>
              <a:off x="3316091" y="3523568"/>
              <a:ext cx="155264" cy="616954"/>
              <a:chOff x="6958013" y="2370932"/>
              <a:chExt cx="227013" cy="600869"/>
            </a:xfrm>
            <a:solidFill>
              <a:srgbClr val="FFC000"/>
            </a:solidFill>
          </p:grpSpPr>
          <p:sp>
            <p:nvSpPr>
              <p:cNvPr id="101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 name="Group 1014"/>
            <p:cNvGrpSpPr/>
            <p:nvPr/>
          </p:nvGrpSpPr>
          <p:grpSpPr>
            <a:xfrm>
              <a:off x="3575778" y="3530200"/>
              <a:ext cx="172115" cy="610322"/>
              <a:chOff x="7605713" y="2393949"/>
              <a:chExt cx="227013" cy="584202"/>
            </a:xfrm>
            <a:solidFill>
              <a:srgbClr val="FFC000"/>
            </a:solidFill>
          </p:grpSpPr>
          <p:sp>
            <p:nvSpPr>
              <p:cNvPr id="10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7" name="Group 1017"/>
            <p:cNvGrpSpPr/>
            <p:nvPr/>
          </p:nvGrpSpPr>
          <p:grpSpPr>
            <a:xfrm>
              <a:off x="2779868" y="3523568"/>
              <a:ext cx="155264" cy="616954"/>
              <a:chOff x="6958013" y="2370932"/>
              <a:chExt cx="227013" cy="600869"/>
            </a:xfrm>
            <a:solidFill>
              <a:srgbClr val="FFC000"/>
            </a:solidFill>
          </p:grpSpPr>
          <p:sp>
            <p:nvSpPr>
              <p:cNvPr id="101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8" name="Group 1020"/>
            <p:cNvGrpSpPr/>
            <p:nvPr/>
          </p:nvGrpSpPr>
          <p:grpSpPr>
            <a:xfrm>
              <a:off x="3039555" y="3530200"/>
              <a:ext cx="172115" cy="610322"/>
              <a:chOff x="7605713" y="2393949"/>
              <a:chExt cx="227013" cy="584202"/>
            </a:xfrm>
            <a:solidFill>
              <a:srgbClr val="FFC000"/>
            </a:solidFill>
          </p:grpSpPr>
          <p:sp>
            <p:nvSpPr>
              <p:cNvPr id="10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9" name="Group 1023"/>
            <p:cNvGrpSpPr/>
            <p:nvPr/>
          </p:nvGrpSpPr>
          <p:grpSpPr>
            <a:xfrm>
              <a:off x="2243645" y="3523568"/>
              <a:ext cx="155264" cy="616954"/>
              <a:chOff x="6958013" y="2370932"/>
              <a:chExt cx="227013" cy="600869"/>
            </a:xfrm>
            <a:solidFill>
              <a:srgbClr val="FFC000"/>
            </a:solidFill>
          </p:grpSpPr>
          <p:sp>
            <p:nvSpPr>
              <p:cNvPr id="1025"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6"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0" name="Group 1026"/>
            <p:cNvGrpSpPr/>
            <p:nvPr/>
          </p:nvGrpSpPr>
          <p:grpSpPr>
            <a:xfrm>
              <a:off x="2503332" y="3530200"/>
              <a:ext cx="172115" cy="610322"/>
              <a:chOff x="7605713" y="2393949"/>
              <a:chExt cx="227013" cy="584202"/>
            </a:xfrm>
            <a:solidFill>
              <a:srgbClr val="FFC000"/>
            </a:solidFill>
          </p:grpSpPr>
          <p:sp>
            <p:nvSpPr>
              <p:cNvPr id="10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1" name="Group 1029"/>
            <p:cNvGrpSpPr/>
            <p:nvPr/>
          </p:nvGrpSpPr>
          <p:grpSpPr>
            <a:xfrm>
              <a:off x="1707422" y="3523568"/>
              <a:ext cx="155264" cy="616954"/>
              <a:chOff x="6958013" y="2370932"/>
              <a:chExt cx="227013" cy="600869"/>
            </a:xfrm>
            <a:solidFill>
              <a:srgbClr val="FFC000"/>
            </a:solidFill>
          </p:grpSpPr>
          <p:sp>
            <p:nvSpPr>
              <p:cNvPr id="1031"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2"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2" name="Group 1032"/>
            <p:cNvGrpSpPr/>
            <p:nvPr/>
          </p:nvGrpSpPr>
          <p:grpSpPr>
            <a:xfrm>
              <a:off x="1967109" y="3530200"/>
              <a:ext cx="172115" cy="610322"/>
              <a:chOff x="7605713" y="2393949"/>
              <a:chExt cx="227013" cy="584202"/>
            </a:xfrm>
            <a:solidFill>
              <a:srgbClr val="FFC000"/>
            </a:solidFill>
          </p:grpSpPr>
          <p:sp>
            <p:nvSpPr>
              <p:cNvPr id="10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3" name="Group 1035"/>
            <p:cNvGrpSpPr/>
            <p:nvPr/>
          </p:nvGrpSpPr>
          <p:grpSpPr>
            <a:xfrm>
              <a:off x="1430886" y="3530200"/>
              <a:ext cx="172115" cy="610322"/>
              <a:chOff x="7605713" y="2393949"/>
              <a:chExt cx="227013" cy="584202"/>
            </a:xfrm>
            <a:solidFill>
              <a:srgbClr val="FFC000"/>
            </a:solidFill>
          </p:grpSpPr>
          <p:sp>
            <p:nvSpPr>
              <p:cNvPr id="103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3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4" name="Group 1038"/>
            <p:cNvGrpSpPr/>
            <p:nvPr/>
          </p:nvGrpSpPr>
          <p:grpSpPr>
            <a:xfrm>
              <a:off x="3584202" y="2863248"/>
              <a:ext cx="155264" cy="616954"/>
              <a:chOff x="6958013" y="2370932"/>
              <a:chExt cx="227013" cy="600869"/>
            </a:xfrm>
            <a:solidFill>
              <a:srgbClr val="FFC000"/>
            </a:solidFill>
          </p:grpSpPr>
          <p:sp>
            <p:nvSpPr>
              <p:cNvPr id="104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5" name="Group 1041"/>
            <p:cNvGrpSpPr/>
            <p:nvPr/>
          </p:nvGrpSpPr>
          <p:grpSpPr>
            <a:xfrm>
              <a:off x="3843889" y="2869880"/>
              <a:ext cx="172115" cy="610322"/>
              <a:chOff x="7605713" y="2393949"/>
              <a:chExt cx="227013" cy="584202"/>
            </a:xfrm>
            <a:solidFill>
              <a:srgbClr val="FFC000"/>
            </a:solidFill>
          </p:grpSpPr>
          <p:sp>
            <p:nvSpPr>
              <p:cNvPr id="1043"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4"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6" name="Group 1044"/>
            <p:cNvGrpSpPr/>
            <p:nvPr/>
          </p:nvGrpSpPr>
          <p:grpSpPr>
            <a:xfrm>
              <a:off x="3047979" y="2863248"/>
              <a:ext cx="155264" cy="616954"/>
              <a:chOff x="6958013" y="2370932"/>
              <a:chExt cx="227013" cy="600869"/>
            </a:xfrm>
            <a:solidFill>
              <a:srgbClr val="FFC000"/>
            </a:solidFill>
          </p:grpSpPr>
          <p:sp>
            <p:nvSpPr>
              <p:cNvPr id="104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4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7" name="Group 1047"/>
            <p:cNvGrpSpPr/>
            <p:nvPr/>
          </p:nvGrpSpPr>
          <p:grpSpPr>
            <a:xfrm>
              <a:off x="3307666" y="2869880"/>
              <a:ext cx="172115" cy="610322"/>
              <a:chOff x="7605713" y="2393949"/>
              <a:chExt cx="227013" cy="584202"/>
            </a:xfrm>
            <a:solidFill>
              <a:srgbClr val="FFC000"/>
            </a:solidFill>
          </p:grpSpPr>
          <p:sp>
            <p:nvSpPr>
              <p:cNvPr id="104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8" name="Group 1050"/>
            <p:cNvGrpSpPr/>
            <p:nvPr/>
          </p:nvGrpSpPr>
          <p:grpSpPr>
            <a:xfrm>
              <a:off x="2511756" y="2863248"/>
              <a:ext cx="155264" cy="616954"/>
              <a:chOff x="6958013" y="2370932"/>
              <a:chExt cx="227013" cy="600869"/>
            </a:xfrm>
            <a:solidFill>
              <a:srgbClr val="FFC000"/>
            </a:solidFill>
          </p:grpSpPr>
          <p:sp>
            <p:nvSpPr>
              <p:cNvPr id="105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89" name="Group 1053"/>
            <p:cNvGrpSpPr/>
            <p:nvPr/>
          </p:nvGrpSpPr>
          <p:grpSpPr>
            <a:xfrm>
              <a:off x="2771443" y="2869880"/>
              <a:ext cx="172115" cy="610322"/>
              <a:chOff x="7605713" y="2393949"/>
              <a:chExt cx="227013" cy="584202"/>
            </a:xfrm>
            <a:solidFill>
              <a:srgbClr val="FFC000"/>
            </a:solidFill>
          </p:grpSpPr>
          <p:sp>
            <p:nvSpPr>
              <p:cNvPr id="105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0" name="Group 1056"/>
            <p:cNvGrpSpPr/>
            <p:nvPr/>
          </p:nvGrpSpPr>
          <p:grpSpPr>
            <a:xfrm>
              <a:off x="1975533" y="2863248"/>
              <a:ext cx="155264" cy="616954"/>
              <a:chOff x="6958013" y="2370932"/>
              <a:chExt cx="227013" cy="600869"/>
            </a:xfrm>
            <a:solidFill>
              <a:srgbClr val="FFC000"/>
            </a:solidFill>
          </p:grpSpPr>
          <p:sp>
            <p:nvSpPr>
              <p:cNvPr id="10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1" name="Group 1059"/>
            <p:cNvGrpSpPr/>
            <p:nvPr/>
          </p:nvGrpSpPr>
          <p:grpSpPr>
            <a:xfrm>
              <a:off x="2235220" y="2869880"/>
              <a:ext cx="172115" cy="610322"/>
              <a:chOff x="7605713" y="2393949"/>
              <a:chExt cx="227013" cy="584202"/>
            </a:xfrm>
            <a:solidFill>
              <a:srgbClr val="FFC000"/>
            </a:solidFill>
          </p:grpSpPr>
          <p:sp>
            <p:nvSpPr>
              <p:cNvPr id="106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2" name="Group 1062"/>
            <p:cNvGrpSpPr/>
            <p:nvPr/>
          </p:nvGrpSpPr>
          <p:grpSpPr>
            <a:xfrm>
              <a:off x="1698997" y="2869880"/>
              <a:ext cx="172115" cy="610322"/>
              <a:chOff x="7605713" y="2393949"/>
              <a:chExt cx="227013" cy="584202"/>
            </a:xfrm>
            <a:solidFill>
              <a:srgbClr val="FFC000"/>
            </a:solidFill>
          </p:grpSpPr>
          <p:sp>
            <p:nvSpPr>
              <p:cNvPr id="10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3" name="Group 1065"/>
            <p:cNvGrpSpPr/>
            <p:nvPr/>
          </p:nvGrpSpPr>
          <p:grpSpPr>
            <a:xfrm>
              <a:off x="3316091" y="2202928"/>
              <a:ext cx="155264" cy="616954"/>
              <a:chOff x="6958013" y="2370932"/>
              <a:chExt cx="227013" cy="600869"/>
            </a:xfrm>
            <a:solidFill>
              <a:srgbClr val="FFC000"/>
            </a:solidFill>
          </p:grpSpPr>
          <p:sp>
            <p:nvSpPr>
              <p:cNvPr id="1067"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68"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4" name="Group 1068"/>
            <p:cNvGrpSpPr/>
            <p:nvPr/>
          </p:nvGrpSpPr>
          <p:grpSpPr>
            <a:xfrm>
              <a:off x="3575778" y="2209560"/>
              <a:ext cx="172115" cy="610322"/>
              <a:chOff x="7605713" y="2393949"/>
              <a:chExt cx="227013" cy="584202"/>
            </a:xfrm>
            <a:solidFill>
              <a:srgbClr val="FFC000"/>
            </a:solidFill>
          </p:grpSpPr>
          <p:sp>
            <p:nvSpPr>
              <p:cNvPr id="10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5" name="Group 1071"/>
            <p:cNvGrpSpPr/>
            <p:nvPr/>
          </p:nvGrpSpPr>
          <p:grpSpPr>
            <a:xfrm>
              <a:off x="2779868" y="2202928"/>
              <a:ext cx="155264" cy="616954"/>
              <a:chOff x="6958013" y="2370932"/>
              <a:chExt cx="227013" cy="600869"/>
            </a:xfrm>
            <a:solidFill>
              <a:srgbClr val="FFC000"/>
            </a:solidFill>
          </p:grpSpPr>
          <p:sp>
            <p:nvSpPr>
              <p:cNvPr id="107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6" name="Group 1074"/>
            <p:cNvGrpSpPr/>
            <p:nvPr/>
          </p:nvGrpSpPr>
          <p:grpSpPr>
            <a:xfrm>
              <a:off x="3039555" y="2209560"/>
              <a:ext cx="172115" cy="610322"/>
              <a:chOff x="7605713" y="2393949"/>
              <a:chExt cx="227013" cy="584202"/>
            </a:xfrm>
            <a:solidFill>
              <a:srgbClr val="FFC000"/>
            </a:solidFill>
          </p:grpSpPr>
          <p:sp>
            <p:nvSpPr>
              <p:cNvPr id="107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7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7" name="Group 1077"/>
            <p:cNvGrpSpPr/>
            <p:nvPr/>
          </p:nvGrpSpPr>
          <p:grpSpPr>
            <a:xfrm>
              <a:off x="2243645" y="2202928"/>
              <a:ext cx="155264" cy="616954"/>
              <a:chOff x="6958013" y="2370932"/>
              <a:chExt cx="227013" cy="600869"/>
            </a:xfrm>
            <a:solidFill>
              <a:srgbClr val="FFC000"/>
            </a:solidFill>
          </p:grpSpPr>
          <p:sp>
            <p:nvSpPr>
              <p:cNvPr id="1079"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0"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8" name="Group 1080"/>
            <p:cNvGrpSpPr/>
            <p:nvPr/>
          </p:nvGrpSpPr>
          <p:grpSpPr>
            <a:xfrm>
              <a:off x="2503332" y="2209560"/>
              <a:ext cx="172115" cy="610322"/>
              <a:chOff x="7605713" y="2393949"/>
              <a:chExt cx="227013" cy="584202"/>
            </a:xfrm>
            <a:solidFill>
              <a:srgbClr val="FFC000"/>
            </a:solidFill>
          </p:grpSpPr>
          <p:sp>
            <p:nvSpPr>
              <p:cNvPr id="10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299" name="Group 1083"/>
            <p:cNvGrpSpPr/>
            <p:nvPr/>
          </p:nvGrpSpPr>
          <p:grpSpPr>
            <a:xfrm>
              <a:off x="1967109" y="2209560"/>
              <a:ext cx="172115" cy="610322"/>
              <a:chOff x="7605713" y="2393949"/>
              <a:chExt cx="227013" cy="584202"/>
            </a:xfrm>
            <a:solidFill>
              <a:srgbClr val="FFC000"/>
            </a:solidFill>
          </p:grpSpPr>
          <p:sp>
            <p:nvSpPr>
              <p:cNvPr id="1085"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6"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0" name="Group 1086"/>
            <p:cNvGrpSpPr/>
            <p:nvPr/>
          </p:nvGrpSpPr>
          <p:grpSpPr>
            <a:xfrm>
              <a:off x="3047979" y="1542608"/>
              <a:ext cx="155264" cy="616954"/>
              <a:chOff x="6958013" y="2370932"/>
              <a:chExt cx="227013" cy="600869"/>
            </a:xfrm>
            <a:solidFill>
              <a:srgbClr val="FF0000"/>
            </a:solidFill>
          </p:grpSpPr>
          <p:sp>
            <p:nvSpPr>
              <p:cNvPr id="108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8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1" name="Group 1089"/>
            <p:cNvGrpSpPr/>
            <p:nvPr/>
          </p:nvGrpSpPr>
          <p:grpSpPr>
            <a:xfrm>
              <a:off x="3307666" y="1549240"/>
              <a:ext cx="172115" cy="610322"/>
              <a:chOff x="7605713" y="2393949"/>
              <a:chExt cx="227013" cy="584202"/>
            </a:xfrm>
            <a:solidFill>
              <a:srgbClr val="FF0000"/>
            </a:solidFill>
          </p:grpSpPr>
          <p:sp>
            <p:nvSpPr>
              <p:cNvPr id="1091"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2"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2" name="Group 1092"/>
            <p:cNvGrpSpPr/>
            <p:nvPr/>
          </p:nvGrpSpPr>
          <p:grpSpPr>
            <a:xfrm>
              <a:off x="2511756" y="1542608"/>
              <a:ext cx="155264" cy="616954"/>
              <a:chOff x="6958013" y="2370932"/>
              <a:chExt cx="227013" cy="600869"/>
            </a:xfrm>
            <a:solidFill>
              <a:srgbClr val="FF0000"/>
            </a:solidFill>
          </p:grpSpPr>
          <p:sp>
            <p:nvSpPr>
              <p:cNvPr id="109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3" name="Group 1095"/>
            <p:cNvGrpSpPr/>
            <p:nvPr/>
          </p:nvGrpSpPr>
          <p:grpSpPr>
            <a:xfrm>
              <a:off x="2771443" y="1549240"/>
              <a:ext cx="172115" cy="610322"/>
              <a:chOff x="7605713" y="2393949"/>
              <a:chExt cx="227013" cy="584202"/>
            </a:xfrm>
            <a:solidFill>
              <a:srgbClr val="FFC000"/>
            </a:solidFill>
          </p:grpSpPr>
          <p:sp>
            <p:nvSpPr>
              <p:cNvPr id="109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09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4" name="Group 1098"/>
            <p:cNvGrpSpPr/>
            <p:nvPr/>
          </p:nvGrpSpPr>
          <p:grpSpPr>
            <a:xfrm>
              <a:off x="2235220" y="1549240"/>
              <a:ext cx="172115" cy="610322"/>
              <a:chOff x="7605713" y="2393949"/>
              <a:chExt cx="227013" cy="584202"/>
            </a:xfrm>
            <a:solidFill>
              <a:srgbClr val="FF0000"/>
            </a:solidFill>
          </p:grpSpPr>
          <p:sp>
            <p:nvSpPr>
              <p:cNvPr id="110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5" name="Group 1101"/>
            <p:cNvGrpSpPr/>
            <p:nvPr/>
          </p:nvGrpSpPr>
          <p:grpSpPr>
            <a:xfrm>
              <a:off x="2779868" y="882288"/>
              <a:ext cx="155264" cy="616954"/>
              <a:chOff x="6958013" y="2370932"/>
              <a:chExt cx="227013" cy="600869"/>
            </a:xfrm>
            <a:solidFill>
              <a:srgbClr val="FF0000"/>
            </a:solidFill>
          </p:grpSpPr>
          <p:sp>
            <p:nvSpPr>
              <p:cNvPr id="110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6" name="Group 1104"/>
            <p:cNvGrpSpPr/>
            <p:nvPr/>
          </p:nvGrpSpPr>
          <p:grpSpPr>
            <a:xfrm>
              <a:off x="3039555" y="888920"/>
              <a:ext cx="172115" cy="610322"/>
              <a:chOff x="7605713" y="2393949"/>
              <a:chExt cx="227013" cy="584202"/>
            </a:xfrm>
            <a:solidFill>
              <a:srgbClr val="FF0000"/>
            </a:solidFill>
          </p:grpSpPr>
          <p:sp>
            <p:nvSpPr>
              <p:cNvPr id="110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0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7" name="Group 1107"/>
            <p:cNvGrpSpPr/>
            <p:nvPr/>
          </p:nvGrpSpPr>
          <p:grpSpPr>
            <a:xfrm>
              <a:off x="2503332" y="888920"/>
              <a:ext cx="172115" cy="610322"/>
              <a:chOff x="7605713" y="2393949"/>
              <a:chExt cx="227013" cy="584202"/>
            </a:xfrm>
            <a:solidFill>
              <a:srgbClr val="FF0000"/>
            </a:solidFill>
          </p:grpSpPr>
          <p:sp>
            <p:nvSpPr>
              <p:cNvPr id="110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11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308" name="Group 315"/>
          <p:cNvGrpSpPr/>
          <p:nvPr/>
        </p:nvGrpSpPr>
        <p:grpSpPr>
          <a:xfrm>
            <a:off x="2776239" y="228600"/>
            <a:ext cx="172115" cy="610322"/>
            <a:chOff x="2717059" y="533400"/>
            <a:chExt cx="151342" cy="560645"/>
          </a:xfrm>
          <a:solidFill>
            <a:srgbClr val="800000"/>
          </a:solidFill>
        </p:grpSpPr>
        <p:sp>
          <p:nvSpPr>
            <p:cNvPr id="317"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18"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319" name="TextBox 318"/>
          <p:cNvSpPr txBox="1"/>
          <p:nvPr/>
        </p:nvSpPr>
        <p:spPr>
          <a:xfrm>
            <a:off x="2971800" y="381000"/>
            <a:ext cx="6096000" cy="1938338"/>
          </a:xfrm>
          <a:prstGeom prst="rect">
            <a:avLst/>
          </a:prstGeom>
          <a:noFill/>
        </p:spPr>
        <p:txBody>
          <a:bodyPr>
            <a:spAutoFit/>
          </a:bodyPr>
          <a:lstStyle/>
          <a:p>
            <a:pPr marL="234950" indent="-234950" algn="ctr">
              <a:defRPr/>
            </a:pPr>
            <a:r>
              <a:rPr lang="en-US" sz="2400" b="1" u="sng" dirty="0">
                <a:solidFill>
                  <a:srgbClr val="FFFFFF"/>
                </a:solidFill>
                <a:latin typeface="Arial"/>
                <a:cs typeface="Arial" pitchFamily="34" charset="0"/>
              </a:rPr>
              <a:t>In treatment (2 Million)</a:t>
            </a:r>
          </a:p>
          <a:p>
            <a:pPr marL="234950" indent="-234950" algn="ctr">
              <a:defRPr/>
            </a:pPr>
            <a:endParaRPr lang="en-US" sz="2400" b="1" u="sng"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FF"/>
                </a:solidFill>
                <a:latin typeface="Arial"/>
                <a:cs typeface="Arial" pitchFamily="34" charset="0"/>
              </a:rPr>
              <a:t>Diagnosable problem with substance use</a:t>
            </a:r>
          </a:p>
          <a:p>
            <a:pPr marL="234950" indent="-234950">
              <a:buFont typeface="Arial" pitchFamily="34" charset="0"/>
              <a:buChar char="•"/>
              <a:defRPr/>
            </a:pPr>
            <a:r>
              <a:rPr lang="en-US" sz="2400" dirty="0">
                <a:solidFill>
                  <a:srgbClr val="FFFFFF"/>
                </a:solidFill>
                <a:latin typeface="Arial"/>
                <a:cs typeface="Arial" pitchFamily="34" charset="0"/>
              </a:rPr>
              <a:t>Referred to treatment by:*</a:t>
            </a:r>
          </a:p>
          <a:p>
            <a:pPr marL="633413" lvl="1" indent="-176213">
              <a:tabLst>
                <a:tab pos="4291013" algn="r"/>
                <a:tab pos="4852988" algn="dec"/>
              </a:tabLst>
              <a:defRPr/>
            </a:pPr>
            <a:r>
              <a:rPr lang="en-US" sz="2400" dirty="0">
                <a:solidFill>
                  <a:srgbClr val="FFFFFF"/>
                </a:solidFill>
                <a:latin typeface="Arial"/>
                <a:cs typeface="Arial" pitchFamily="34" charset="0"/>
              </a:rPr>
              <a:t>		</a:t>
            </a:r>
          </a:p>
        </p:txBody>
      </p:sp>
      <p:sp>
        <p:nvSpPr>
          <p:cNvPr id="311" name="Rectangle 310"/>
          <p:cNvSpPr/>
          <p:nvPr/>
        </p:nvSpPr>
        <p:spPr>
          <a:xfrm>
            <a:off x="6477000" y="6477000"/>
            <a:ext cx="2578100" cy="338138"/>
          </a:xfrm>
          <a:prstGeom prst="rect">
            <a:avLst/>
          </a:prstGeom>
        </p:spPr>
        <p:txBody>
          <a:bodyPr wrap="none">
            <a:spAutoFit/>
          </a:bodyPr>
          <a:lstStyle/>
          <a:p>
            <a:pPr>
              <a:defRPr/>
            </a:pPr>
            <a:r>
              <a:rPr lang="en-US" sz="1600" dirty="0">
                <a:solidFill>
                  <a:srgbClr val="FFFFFF">
                    <a:lumMod val="85000"/>
                  </a:srgbClr>
                </a:solidFill>
                <a:latin typeface="Arial"/>
                <a:cs typeface="Arial" pitchFamily="34" charset="0"/>
              </a:rPr>
              <a:t>*Los Angeles County Data</a:t>
            </a:r>
            <a:endParaRPr lang="en-US" sz="1600" dirty="0">
              <a:solidFill>
                <a:srgbClr val="FFFFFF">
                  <a:lumMod val="85000"/>
                </a:srgbClr>
              </a:solidFill>
              <a:latin typeface="Times New Roman" pitchFamily="18" charset="0"/>
              <a:cs typeface="Arial" pitchFamily="34" charset="0"/>
            </a:endParaRPr>
          </a:p>
        </p:txBody>
      </p:sp>
      <p:sp>
        <p:nvSpPr>
          <p:cNvPr id="76806" name="Rectangle 312"/>
          <p:cNvSpPr>
            <a:spLocks noChangeArrowheads="1"/>
          </p:cNvSpPr>
          <p:nvPr/>
        </p:nvSpPr>
        <p:spPr bwMode="auto">
          <a:xfrm>
            <a:off x="2209800" y="1958975"/>
            <a:ext cx="5638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3413" lvl="1" indent="-176213">
              <a:tabLst>
                <a:tab pos="4291013" algn="r"/>
                <a:tab pos="4852988" algn="dec"/>
              </a:tabLst>
            </a:pPr>
            <a:r>
              <a:rPr lang="en-US" sz="2400" smtClean="0">
                <a:solidFill>
                  <a:srgbClr val="FFFFFF"/>
                </a:solidFill>
                <a:latin typeface="Arial" pitchFamily="34" charset="0"/>
                <a:cs typeface="Arial" pitchFamily="34" charset="0"/>
              </a:rPr>
              <a:t>		Self/Family 	37%</a:t>
            </a:r>
          </a:p>
          <a:p>
            <a:pPr marL="633413" lvl="1" indent="-176213">
              <a:tabLst>
                <a:tab pos="4291013" algn="r"/>
                <a:tab pos="4852988" algn="dec"/>
              </a:tabLst>
            </a:pPr>
            <a:r>
              <a:rPr lang="en-US" sz="2400" smtClean="0">
                <a:solidFill>
                  <a:srgbClr val="FFFFFF"/>
                </a:solidFill>
                <a:latin typeface="Arial" pitchFamily="34" charset="0"/>
                <a:cs typeface="Arial" pitchFamily="34" charset="0"/>
              </a:rPr>
              <a:t>		Criminal Justice 	25%	Other SUD Program 	8% </a:t>
            </a:r>
          </a:p>
          <a:p>
            <a:pPr marL="633413" lvl="1" indent="-176213">
              <a:tabLst>
                <a:tab pos="4291013" algn="r"/>
                <a:tab pos="4852988" algn="dec"/>
              </a:tabLst>
            </a:pPr>
            <a:r>
              <a:rPr lang="en-US" sz="2400" smtClean="0">
                <a:solidFill>
                  <a:srgbClr val="FFFFFF"/>
                </a:solidFill>
                <a:latin typeface="Arial" pitchFamily="34" charset="0"/>
                <a:cs typeface="Arial" pitchFamily="34" charset="0"/>
              </a:rPr>
              <a:t>		County Assessment Center 	19%	Healthcare 	3%</a:t>
            </a:r>
          </a:p>
          <a:p>
            <a:pPr marL="633413" lvl="1" indent="-176213">
              <a:tabLst>
                <a:tab pos="4291013" algn="r"/>
                <a:tab pos="4852988" algn="dec"/>
              </a:tabLst>
            </a:pPr>
            <a:r>
              <a:rPr lang="en-US" sz="2400" smtClean="0">
                <a:solidFill>
                  <a:srgbClr val="FFFFFF"/>
                </a:solidFill>
                <a:latin typeface="Arial" pitchFamily="34" charset="0"/>
                <a:cs typeface="Arial" pitchFamily="34" charset="0"/>
              </a:rPr>
              <a:t>		Other 	8%</a:t>
            </a:r>
            <a:endParaRPr lang="en-US" sz="2400" smtClean="0">
              <a:solidFill>
                <a:srgbClr val="FFFFFF"/>
              </a:solidFill>
              <a:latin typeface="Times New Roman" pitchFamily="18" charset="0"/>
              <a:cs typeface="Arial" pitchFamily="34" charset="0"/>
            </a:endParaRPr>
          </a:p>
        </p:txBody>
      </p:sp>
      <p:sp>
        <p:nvSpPr>
          <p:cNvPr id="312" name="Rectangle 311"/>
          <p:cNvSpPr>
            <a:spLocks noChangeArrowheads="1"/>
          </p:cNvSpPr>
          <p:nvPr/>
        </p:nvSpPr>
        <p:spPr bwMode="auto">
          <a:xfrm>
            <a:off x="5049838" y="3429000"/>
            <a:ext cx="2476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smtClean="0">
                <a:solidFill>
                  <a:srgbClr val="FFFF00"/>
                </a:solidFill>
                <a:latin typeface="Arial" pitchFamily="34" charset="0"/>
                <a:cs typeface="Arial" pitchFamily="34" charset="0"/>
              </a:rPr>
              <a:t>Healthcare 	3%</a:t>
            </a:r>
            <a:endParaRPr lang="en-US" sz="2400" smtClean="0">
              <a:solidFill>
                <a:srgbClr val="FFFF00"/>
              </a:solidFill>
              <a:latin typeface="Times New Roman" pitchFamily="18" charset="0"/>
              <a:cs typeface="Arial" pitchFamily="34" charset="0"/>
            </a:endParaRPr>
          </a:p>
        </p:txBody>
      </p:sp>
      <p:sp>
        <p:nvSpPr>
          <p:cNvPr id="310" name="Slide Number Placeholder 1"/>
          <p:cNvSpPr txBox="1">
            <a:spLocks/>
          </p:cNvSpPr>
          <p:nvPr/>
        </p:nvSpPr>
        <p:spPr bwMode="auto">
          <a:xfrm>
            <a:off x="7073900" y="6121400"/>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defRPr/>
            </a:pPr>
            <a:fld id="{11F0BF62-C446-40AD-AE6E-CB80D7E55F08}" type="slidenum">
              <a:rPr lang="en-US" sz="1200" smtClean="0">
                <a:solidFill>
                  <a:srgbClr val="FFFFFF"/>
                </a:solidFill>
                <a:latin typeface="Arial"/>
              </a:rPr>
              <a:pPr algn="r" eaLnBrk="1" hangingPunct="1">
                <a:defRPr/>
              </a:pPr>
              <a:t>29</a:t>
            </a:fld>
            <a:endParaRPr lang="en-US" sz="1200" dirty="0" smtClean="0">
              <a:solidFill>
                <a:srgbClr val="FFFFFF"/>
              </a:solidFill>
              <a:latin typeface="Arial"/>
            </a:endParaRPr>
          </a:p>
        </p:txBody>
      </p:sp>
    </p:spTree>
    <p:custDataLst>
      <p:tags r:id="rId1"/>
    </p:custDataLst>
    <p:extLst>
      <p:ext uri="{BB962C8B-B14F-4D97-AF65-F5344CB8AC3E}">
        <p14:creationId xmlns:p14="http://schemas.microsoft.com/office/powerpoint/2010/main" val="1586854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
                                        </p:tgtEl>
                                      </p:cBhvr>
                                      <p:by x="40000" y="40000"/>
                                    </p:animScale>
                                  </p:childTnLst>
                                </p:cTn>
                              </p:par>
                              <p:par>
                                <p:cTn id="7" presetID="35" presetClass="path" presetSubtype="0" accel="50000" decel="50000" fill="hold" nodeType="withEffect">
                                  <p:stCondLst>
                                    <p:cond delay="0"/>
                                  </p:stCondLst>
                                  <p:childTnLst>
                                    <p:animMotion origin="layout" path="M 5.55112E-17 -0.04769 L -0.1875 0.19676 " pathEditMode="relative" rAng="0" ptsTypes="AA">
                                      <p:cBhvr>
                                        <p:cTn id="8" dur="2000" fill="hold"/>
                                        <p:tgtEl>
                                          <p:spTgt spid="2"/>
                                        </p:tgtEl>
                                        <p:attrNameLst>
                                          <p:attrName>ppt_x</p:attrName>
                                          <p:attrName>ppt_y</p:attrName>
                                        </p:attrNameLst>
                                      </p:cBhvr>
                                      <p:rCtr x="-9375" y="12222"/>
                                    </p:animMotion>
                                  </p:childTnLst>
                                </p:cTn>
                              </p:par>
                              <p:par>
                                <p:cTn id="9" presetID="6" presetClass="emph" presetSubtype="0" fill="hold" nodeType="withEffect">
                                  <p:stCondLst>
                                    <p:cond delay="0"/>
                                  </p:stCondLst>
                                  <p:childTnLst>
                                    <p:animScale>
                                      <p:cBhvr>
                                        <p:cTn id="10" dur="2000" fill="hold"/>
                                        <p:tgtEl>
                                          <p:spTgt spid="308"/>
                                        </p:tgtEl>
                                      </p:cBhvr>
                                      <p:by x="250000" y="250000"/>
                                    </p:animScale>
                                  </p:childTnLst>
                                </p:cTn>
                              </p:par>
                              <p:par>
                                <p:cTn id="11" presetID="35" presetClass="path" presetSubtype="0" accel="50000" decel="50000" fill="hold" nodeType="withEffect">
                                  <p:stCondLst>
                                    <p:cond delay="0"/>
                                  </p:stCondLst>
                                  <p:childTnLst>
                                    <p:animMotion origin="layout" path="M -8.33333E-7 2.22222E-6 L -0.02135 0.25555 " pathEditMode="relative" rAng="0" ptsTypes="AA">
                                      <p:cBhvr>
                                        <p:cTn id="12" dur="2000" fill="hold"/>
                                        <p:tgtEl>
                                          <p:spTgt spid="308"/>
                                        </p:tgtEl>
                                        <p:attrNameLst>
                                          <p:attrName>ppt_x</p:attrName>
                                          <p:attrName>ppt_y</p:attrName>
                                        </p:attrNameLst>
                                      </p:cBhvr>
                                      <p:rCtr x="-1076" y="12778"/>
                                    </p:animMotion>
                                  </p:childTnLst>
                                </p:cTn>
                              </p:par>
                              <p:par>
                                <p:cTn id="13" presetID="10" presetClass="entr" presetSubtype="0" fill="hold" grpId="0" nodeType="with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2000"/>
                                        <p:tgtEl>
                                          <p:spTgt spid="3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6806"/>
                                        </p:tgtEl>
                                        <p:attrNameLst>
                                          <p:attrName>style.visibility</p:attrName>
                                        </p:attrNameLst>
                                      </p:cBhvr>
                                      <p:to>
                                        <p:strVal val="visible"/>
                                      </p:to>
                                    </p:set>
                                    <p:animEffect transition="in" filter="fade">
                                      <p:cBhvr>
                                        <p:cTn id="18" dur="2000"/>
                                        <p:tgtEl>
                                          <p:spTgt spid="76806"/>
                                        </p:tgtEl>
                                      </p:cBhvr>
                                    </p:animEffect>
                                  </p:childTnLst>
                                </p:cTn>
                              </p:par>
                            </p:childTnLst>
                          </p:cTn>
                        </p:par>
                        <p:par>
                          <p:cTn id="19" fill="hold" nodeType="afterGroup">
                            <p:stCondLst>
                              <p:cond delay="2000"/>
                            </p:stCondLst>
                            <p:childTnLst>
                              <p:par>
                                <p:cTn id="20" presetID="10" presetClass="entr" presetSubtype="0" fill="hold" grpId="0" nodeType="afterEffect">
                                  <p:stCondLst>
                                    <p:cond delay="2000"/>
                                  </p:stCondLst>
                                  <p:childTnLst>
                                    <p:set>
                                      <p:cBhvr>
                                        <p:cTn id="21" dur="1" fill="hold">
                                          <p:stCondLst>
                                            <p:cond delay="0"/>
                                          </p:stCondLst>
                                        </p:cTn>
                                        <p:tgtEl>
                                          <p:spTgt spid="312"/>
                                        </p:tgtEl>
                                        <p:attrNameLst>
                                          <p:attrName>style.visibility</p:attrName>
                                        </p:attrNameLst>
                                      </p:cBhvr>
                                      <p:to>
                                        <p:strVal val="visible"/>
                                      </p:to>
                                    </p:set>
                                    <p:animEffect transition="in" filter="fade">
                                      <p:cBhvr>
                                        <p:cTn id="22" dur="2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76806" grpId="0"/>
      <p:bldP spid="3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914400" y="533400"/>
            <a:ext cx="7315200" cy="1133856"/>
          </a:xfrm>
        </p:spPr>
        <p:txBody>
          <a:bodyPr/>
          <a:lstStyle/>
          <a:p>
            <a:pPr algn="ctr" fontAlgn="auto">
              <a:spcAft>
                <a:spcPts val="0"/>
              </a:spcAft>
              <a:defRPr/>
            </a:pPr>
            <a:r>
              <a:rPr sz="4400" dirty="0" smtClean="0">
                <a:solidFill>
                  <a:schemeClr val="tx2"/>
                </a:solidFill>
              </a:rPr>
              <a:t>Quick Activity: Reflection</a:t>
            </a:r>
          </a:p>
        </p:txBody>
      </p:sp>
      <p:sp>
        <p:nvSpPr>
          <p:cNvPr id="138244" name="Rectangle 3"/>
          <p:cNvSpPr>
            <a:spLocks noGrp="1" noChangeArrowheads="1"/>
          </p:cNvSpPr>
          <p:nvPr>
            <p:ph type="body" idx="1"/>
          </p:nvPr>
        </p:nvSpPr>
        <p:spPr>
          <a:xfrm>
            <a:off x="304800" y="2438400"/>
            <a:ext cx="5334000" cy="3810000"/>
          </a:xfrm>
        </p:spPr>
        <p:txBody>
          <a:bodyPr>
            <a:normAutofit fontScale="92500"/>
          </a:bodyPr>
          <a:lstStyle/>
          <a:p>
            <a:pPr fontAlgn="auto">
              <a:spcBef>
                <a:spcPts val="1000"/>
              </a:spcBef>
              <a:spcAft>
                <a:spcPts val="0"/>
              </a:spcAft>
              <a:buClr>
                <a:schemeClr val="accent3"/>
              </a:buClr>
              <a:buFont typeface="Wingdings" pitchFamily="2" charset="2"/>
              <a:buNone/>
              <a:defRPr/>
            </a:pPr>
            <a:r>
              <a:rPr lang="en-US" sz="3300" dirty="0" smtClean="0"/>
              <a:t>Take some time to think about the most difficult change that you had to make in your life. </a:t>
            </a:r>
            <a:br>
              <a:rPr lang="en-US" sz="3300" dirty="0" smtClean="0"/>
            </a:br>
            <a:endParaRPr lang="en-US" sz="3300" dirty="0" smtClean="0"/>
          </a:p>
          <a:p>
            <a:pPr fontAlgn="auto">
              <a:spcBef>
                <a:spcPts val="1000"/>
              </a:spcBef>
              <a:spcAft>
                <a:spcPts val="0"/>
              </a:spcAft>
              <a:buClr>
                <a:schemeClr val="accent3"/>
              </a:buClr>
              <a:buFont typeface="Wingdings" pitchFamily="2" charset="2"/>
              <a:buNone/>
              <a:defRPr/>
            </a:pPr>
            <a:r>
              <a:rPr lang="en-US" sz="3300" dirty="0" smtClean="0"/>
              <a:t>How much time did it take you to move from considering that change to actually taking action?</a:t>
            </a:r>
          </a:p>
          <a:p>
            <a:pPr fontAlgn="auto">
              <a:spcAft>
                <a:spcPts val="0"/>
              </a:spcAft>
              <a:buClr>
                <a:schemeClr val="accent3"/>
              </a:buClr>
              <a:buFont typeface="Wingdings 2"/>
              <a:buNone/>
              <a:defRPr/>
            </a:pPr>
            <a:endParaRPr lang="en-US" dirty="0" smtClean="0"/>
          </a:p>
          <a:p>
            <a:pPr fontAlgn="auto">
              <a:spcAft>
                <a:spcPts val="0"/>
              </a:spcAft>
              <a:buClr>
                <a:schemeClr val="accent3"/>
              </a:buClr>
              <a:buFont typeface="Wingdings 2"/>
              <a:buNone/>
              <a:defRPr/>
            </a:pPr>
            <a:endParaRPr lang="en-US"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a:t>
            </a:fld>
            <a:endParaRPr lang="en-US"/>
          </a:p>
        </p:txBody>
      </p:sp>
      <p:pic>
        <p:nvPicPr>
          <p:cNvPr id="2051" name="Picture 3" descr="C:\Users\bfinnerty\AppData\Local\Microsoft\Windows\Temporary Internet Files\Content.IE5\0YR237V3\MP9004387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514600"/>
            <a:ext cx="34544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829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25000">
              <a:srgbClr val="00B0F0"/>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grpSp>
        <p:nvGrpSpPr>
          <p:cNvPr id="2" name="Group 615"/>
          <p:cNvGrpSpPr/>
          <p:nvPr/>
        </p:nvGrpSpPr>
        <p:grpSpPr>
          <a:xfrm>
            <a:off x="1043354" y="3962400"/>
            <a:ext cx="172115" cy="610322"/>
            <a:chOff x="7605713" y="2393949"/>
            <a:chExt cx="227013" cy="584202"/>
          </a:xfrm>
          <a:solidFill>
            <a:srgbClr val="FF0000"/>
          </a:solidFill>
        </p:grpSpPr>
        <p:sp>
          <p:nvSpPr>
            <p:cNvPr id="61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6323" name="Group 814"/>
          <p:cNvGrpSpPr>
            <a:grpSpLocks/>
          </p:cNvGrpSpPr>
          <p:nvPr/>
        </p:nvGrpSpPr>
        <p:grpSpPr bwMode="auto">
          <a:xfrm>
            <a:off x="2012950" y="6110288"/>
            <a:ext cx="61913" cy="247650"/>
            <a:chOff x="6958013" y="2370932"/>
            <a:chExt cx="227013" cy="600869"/>
          </a:xfrm>
        </p:grpSpPr>
        <p:sp>
          <p:nvSpPr>
            <p:cNvPr id="5655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4" name="Group 813"/>
          <p:cNvGrpSpPr>
            <a:grpSpLocks/>
          </p:cNvGrpSpPr>
          <p:nvPr/>
        </p:nvGrpSpPr>
        <p:grpSpPr bwMode="auto">
          <a:xfrm>
            <a:off x="2117725" y="6113463"/>
            <a:ext cx="68263" cy="244475"/>
            <a:chOff x="7605713" y="2393949"/>
            <a:chExt cx="227013" cy="584202"/>
          </a:xfrm>
        </p:grpSpPr>
        <p:sp>
          <p:nvSpPr>
            <p:cNvPr id="565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5" name="Group 816"/>
          <p:cNvGrpSpPr>
            <a:grpSpLocks/>
          </p:cNvGrpSpPr>
          <p:nvPr/>
        </p:nvGrpSpPr>
        <p:grpSpPr bwMode="auto">
          <a:xfrm>
            <a:off x="1798638" y="6110288"/>
            <a:ext cx="61912" cy="247650"/>
            <a:chOff x="6958013" y="2370932"/>
            <a:chExt cx="227013" cy="600869"/>
          </a:xfrm>
        </p:grpSpPr>
        <p:sp>
          <p:nvSpPr>
            <p:cNvPr id="565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6" name="Group 819"/>
          <p:cNvGrpSpPr>
            <a:grpSpLocks/>
          </p:cNvGrpSpPr>
          <p:nvPr/>
        </p:nvGrpSpPr>
        <p:grpSpPr bwMode="auto">
          <a:xfrm>
            <a:off x="1901825" y="6113463"/>
            <a:ext cx="69850" cy="244475"/>
            <a:chOff x="7605713" y="2393949"/>
            <a:chExt cx="227013" cy="584202"/>
          </a:xfrm>
        </p:grpSpPr>
        <p:sp>
          <p:nvSpPr>
            <p:cNvPr id="565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7" name="Group 822"/>
          <p:cNvGrpSpPr>
            <a:grpSpLocks/>
          </p:cNvGrpSpPr>
          <p:nvPr/>
        </p:nvGrpSpPr>
        <p:grpSpPr bwMode="auto">
          <a:xfrm>
            <a:off x="1584325" y="6110288"/>
            <a:ext cx="61913" cy="247650"/>
            <a:chOff x="6958013" y="2370932"/>
            <a:chExt cx="227013" cy="600869"/>
          </a:xfrm>
        </p:grpSpPr>
        <p:sp>
          <p:nvSpPr>
            <p:cNvPr id="565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8" name="Group 825"/>
          <p:cNvGrpSpPr>
            <a:grpSpLocks/>
          </p:cNvGrpSpPr>
          <p:nvPr/>
        </p:nvGrpSpPr>
        <p:grpSpPr bwMode="auto">
          <a:xfrm>
            <a:off x="1687513" y="6113463"/>
            <a:ext cx="68262" cy="244475"/>
            <a:chOff x="7605713" y="2393949"/>
            <a:chExt cx="227013" cy="584202"/>
          </a:xfrm>
        </p:grpSpPr>
        <p:sp>
          <p:nvSpPr>
            <p:cNvPr id="565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29" name="Group 828"/>
          <p:cNvGrpSpPr>
            <a:grpSpLocks/>
          </p:cNvGrpSpPr>
          <p:nvPr/>
        </p:nvGrpSpPr>
        <p:grpSpPr bwMode="auto">
          <a:xfrm>
            <a:off x="1368425" y="6110288"/>
            <a:ext cx="61913" cy="247650"/>
            <a:chOff x="6958013" y="2370932"/>
            <a:chExt cx="227013" cy="600869"/>
          </a:xfrm>
        </p:grpSpPr>
        <p:sp>
          <p:nvSpPr>
            <p:cNvPr id="565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0" name="Group 831"/>
          <p:cNvGrpSpPr>
            <a:grpSpLocks/>
          </p:cNvGrpSpPr>
          <p:nvPr/>
        </p:nvGrpSpPr>
        <p:grpSpPr bwMode="auto">
          <a:xfrm>
            <a:off x="1473200" y="6113463"/>
            <a:ext cx="68263" cy="244475"/>
            <a:chOff x="7605713" y="2393949"/>
            <a:chExt cx="227013" cy="584202"/>
          </a:xfrm>
        </p:grpSpPr>
        <p:sp>
          <p:nvSpPr>
            <p:cNvPr id="565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1" name="Group 834"/>
          <p:cNvGrpSpPr>
            <a:grpSpLocks/>
          </p:cNvGrpSpPr>
          <p:nvPr/>
        </p:nvGrpSpPr>
        <p:grpSpPr bwMode="auto">
          <a:xfrm>
            <a:off x="1154113" y="6110288"/>
            <a:ext cx="61912" cy="247650"/>
            <a:chOff x="6958013" y="2370932"/>
            <a:chExt cx="227013" cy="600869"/>
          </a:xfrm>
        </p:grpSpPr>
        <p:sp>
          <p:nvSpPr>
            <p:cNvPr id="565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2" name="Group 837"/>
          <p:cNvGrpSpPr>
            <a:grpSpLocks/>
          </p:cNvGrpSpPr>
          <p:nvPr/>
        </p:nvGrpSpPr>
        <p:grpSpPr bwMode="auto">
          <a:xfrm>
            <a:off x="1258888" y="6113463"/>
            <a:ext cx="68262" cy="244475"/>
            <a:chOff x="7605713" y="2393949"/>
            <a:chExt cx="227013" cy="584202"/>
          </a:xfrm>
        </p:grpSpPr>
        <p:sp>
          <p:nvSpPr>
            <p:cNvPr id="565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3" name="Group 840"/>
          <p:cNvGrpSpPr>
            <a:grpSpLocks/>
          </p:cNvGrpSpPr>
          <p:nvPr/>
        </p:nvGrpSpPr>
        <p:grpSpPr bwMode="auto">
          <a:xfrm>
            <a:off x="939800" y="6110288"/>
            <a:ext cx="61913" cy="247650"/>
            <a:chOff x="6958013" y="2370932"/>
            <a:chExt cx="227013" cy="600869"/>
          </a:xfrm>
        </p:grpSpPr>
        <p:sp>
          <p:nvSpPr>
            <p:cNvPr id="565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4" name="Group 843"/>
          <p:cNvGrpSpPr>
            <a:grpSpLocks/>
          </p:cNvGrpSpPr>
          <p:nvPr/>
        </p:nvGrpSpPr>
        <p:grpSpPr bwMode="auto">
          <a:xfrm>
            <a:off x="1042988" y="6113463"/>
            <a:ext cx="69850" cy="244475"/>
            <a:chOff x="7605713" y="2393949"/>
            <a:chExt cx="227013" cy="584202"/>
          </a:xfrm>
        </p:grpSpPr>
        <p:sp>
          <p:nvSpPr>
            <p:cNvPr id="565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5" name="Group 846"/>
          <p:cNvGrpSpPr>
            <a:grpSpLocks/>
          </p:cNvGrpSpPr>
          <p:nvPr/>
        </p:nvGrpSpPr>
        <p:grpSpPr bwMode="auto">
          <a:xfrm>
            <a:off x="723900" y="6110288"/>
            <a:ext cx="63500" cy="247650"/>
            <a:chOff x="6958013" y="2370932"/>
            <a:chExt cx="227013" cy="600869"/>
          </a:xfrm>
        </p:grpSpPr>
        <p:sp>
          <p:nvSpPr>
            <p:cNvPr id="5653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6" name="Group 849"/>
          <p:cNvGrpSpPr>
            <a:grpSpLocks/>
          </p:cNvGrpSpPr>
          <p:nvPr/>
        </p:nvGrpSpPr>
        <p:grpSpPr bwMode="auto">
          <a:xfrm>
            <a:off x="828675" y="6113463"/>
            <a:ext cx="68263" cy="244475"/>
            <a:chOff x="7605713" y="2393949"/>
            <a:chExt cx="227013" cy="584202"/>
          </a:xfrm>
        </p:grpSpPr>
        <p:sp>
          <p:nvSpPr>
            <p:cNvPr id="5652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3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7" name="Group 852"/>
          <p:cNvGrpSpPr>
            <a:grpSpLocks/>
          </p:cNvGrpSpPr>
          <p:nvPr/>
        </p:nvGrpSpPr>
        <p:grpSpPr bwMode="auto">
          <a:xfrm>
            <a:off x="509588" y="6110288"/>
            <a:ext cx="61912" cy="247650"/>
            <a:chOff x="6958013" y="2370932"/>
            <a:chExt cx="227013" cy="600869"/>
          </a:xfrm>
        </p:grpSpPr>
        <p:sp>
          <p:nvSpPr>
            <p:cNvPr id="5652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8" name="Group 855"/>
          <p:cNvGrpSpPr>
            <a:grpSpLocks/>
          </p:cNvGrpSpPr>
          <p:nvPr/>
        </p:nvGrpSpPr>
        <p:grpSpPr bwMode="auto">
          <a:xfrm>
            <a:off x="614363" y="6113463"/>
            <a:ext cx="68262" cy="244475"/>
            <a:chOff x="7605713" y="2393949"/>
            <a:chExt cx="227013" cy="584202"/>
          </a:xfrm>
        </p:grpSpPr>
        <p:sp>
          <p:nvSpPr>
            <p:cNvPr id="5652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39" name="Group 858"/>
          <p:cNvGrpSpPr>
            <a:grpSpLocks/>
          </p:cNvGrpSpPr>
          <p:nvPr/>
        </p:nvGrpSpPr>
        <p:grpSpPr bwMode="auto">
          <a:xfrm>
            <a:off x="295275" y="6110288"/>
            <a:ext cx="61913" cy="247650"/>
            <a:chOff x="6958013" y="2370932"/>
            <a:chExt cx="227013" cy="600869"/>
          </a:xfrm>
        </p:grpSpPr>
        <p:sp>
          <p:nvSpPr>
            <p:cNvPr id="5652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0" name="Group 861"/>
          <p:cNvGrpSpPr>
            <a:grpSpLocks/>
          </p:cNvGrpSpPr>
          <p:nvPr/>
        </p:nvGrpSpPr>
        <p:grpSpPr bwMode="auto">
          <a:xfrm>
            <a:off x="398463" y="6113463"/>
            <a:ext cx="69850" cy="244475"/>
            <a:chOff x="7605713" y="2393949"/>
            <a:chExt cx="227013" cy="584202"/>
          </a:xfrm>
        </p:grpSpPr>
        <p:sp>
          <p:nvSpPr>
            <p:cNvPr id="5652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1" name="Group 864"/>
          <p:cNvGrpSpPr>
            <a:grpSpLocks/>
          </p:cNvGrpSpPr>
          <p:nvPr/>
        </p:nvGrpSpPr>
        <p:grpSpPr bwMode="auto">
          <a:xfrm>
            <a:off x="80963" y="6110288"/>
            <a:ext cx="61912" cy="247650"/>
            <a:chOff x="6958013" y="2370932"/>
            <a:chExt cx="227013" cy="600869"/>
          </a:xfrm>
        </p:grpSpPr>
        <p:sp>
          <p:nvSpPr>
            <p:cNvPr id="5651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2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2" name="Group 867"/>
          <p:cNvGrpSpPr>
            <a:grpSpLocks/>
          </p:cNvGrpSpPr>
          <p:nvPr/>
        </p:nvGrpSpPr>
        <p:grpSpPr bwMode="auto">
          <a:xfrm>
            <a:off x="184150" y="6113463"/>
            <a:ext cx="69850" cy="244475"/>
            <a:chOff x="7605713" y="2393949"/>
            <a:chExt cx="227013" cy="584202"/>
          </a:xfrm>
        </p:grpSpPr>
        <p:sp>
          <p:nvSpPr>
            <p:cNvPr id="5651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3" name="Group 870"/>
          <p:cNvGrpSpPr>
            <a:grpSpLocks/>
          </p:cNvGrpSpPr>
          <p:nvPr/>
        </p:nvGrpSpPr>
        <p:grpSpPr bwMode="auto">
          <a:xfrm>
            <a:off x="1854200" y="5846763"/>
            <a:ext cx="61913" cy="247650"/>
            <a:chOff x="6958013" y="2370932"/>
            <a:chExt cx="227013" cy="600869"/>
          </a:xfrm>
        </p:grpSpPr>
        <p:sp>
          <p:nvSpPr>
            <p:cNvPr id="5651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4" name="Group 873"/>
          <p:cNvGrpSpPr>
            <a:grpSpLocks/>
          </p:cNvGrpSpPr>
          <p:nvPr/>
        </p:nvGrpSpPr>
        <p:grpSpPr bwMode="auto">
          <a:xfrm>
            <a:off x="1957388" y="5849938"/>
            <a:ext cx="69850" cy="244475"/>
            <a:chOff x="7605713" y="2393949"/>
            <a:chExt cx="227013" cy="584202"/>
          </a:xfrm>
        </p:grpSpPr>
        <p:sp>
          <p:nvSpPr>
            <p:cNvPr id="5651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5" name="Group 876"/>
          <p:cNvGrpSpPr>
            <a:grpSpLocks/>
          </p:cNvGrpSpPr>
          <p:nvPr/>
        </p:nvGrpSpPr>
        <p:grpSpPr bwMode="auto">
          <a:xfrm>
            <a:off x="1638300" y="5846763"/>
            <a:ext cx="63500" cy="247650"/>
            <a:chOff x="6958013" y="2370932"/>
            <a:chExt cx="227013" cy="600869"/>
          </a:xfrm>
        </p:grpSpPr>
        <p:sp>
          <p:nvSpPr>
            <p:cNvPr id="5651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6" name="Group 879"/>
          <p:cNvGrpSpPr>
            <a:grpSpLocks/>
          </p:cNvGrpSpPr>
          <p:nvPr/>
        </p:nvGrpSpPr>
        <p:grpSpPr bwMode="auto">
          <a:xfrm>
            <a:off x="1743075" y="5849938"/>
            <a:ext cx="68263" cy="244475"/>
            <a:chOff x="7605713" y="2393949"/>
            <a:chExt cx="227013" cy="584202"/>
          </a:xfrm>
        </p:grpSpPr>
        <p:sp>
          <p:nvSpPr>
            <p:cNvPr id="5650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1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7" name="Group 882"/>
          <p:cNvGrpSpPr>
            <a:grpSpLocks/>
          </p:cNvGrpSpPr>
          <p:nvPr/>
        </p:nvGrpSpPr>
        <p:grpSpPr bwMode="auto">
          <a:xfrm>
            <a:off x="1423988" y="5846763"/>
            <a:ext cx="61912" cy="247650"/>
            <a:chOff x="6958013" y="2370932"/>
            <a:chExt cx="227013" cy="600869"/>
          </a:xfrm>
        </p:grpSpPr>
        <p:sp>
          <p:nvSpPr>
            <p:cNvPr id="5650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8" name="Group 885"/>
          <p:cNvGrpSpPr>
            <a:grpSpLocks/>
          </p:cNvGrpSpPr>
          <p:nvPr/>
        </p:nvGrpSpPr>
        <p:grpSpPr bwMode="auto">
          <a:xfrm>
            <a:off x="1528763" y="5849938"/>
            <a:ext cx="68262" cy="244475"/>
            <a:chOff x="7605713" y="2393949"/>
            <a:chExt cx="227013" cy="584202"/>
          </a:xfrm>
        </p:grpSpPr>
        <p:sp>
          <p:nvSpPr>
            <p:cNvPr id="5650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49" name="Group 888"/>
          <p:cNvGrpSpPr>
            <a:grpSpLocks/>
          </p:cNvGrpSpPr>
          <p:nvPr/>
        </p:nvGrpSpPr>
        <p:grpSpPr bwMode="auto">
          <a:xfrm>
            <a:off x="1209675" y="5846763"/>
            <a:ext cx="61913" cy="247650"/>
            <a:chOff x="6958013" y="2370932"/>
            <a:chExt cx="227013" cy="600869"/>
          </a:xfrm>
        </p:grpSpPr>
        <p:sp>
          <p:nvSpPr>
            <p:cNvPr id="5650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0" name="Group 891"/>
          <p:cNvGrpSpPr>
            <a:grpSpLocks/>
          </p:cNvGrpSpPr>
          <p:nvPr/>
        </p:nvGrpSpPr>
        <p:grpSpPr bwMode="auto">
          <a:xfrm>
            <a:off x="1312863" y="5849938"/>
            <a:ext cx="69850" cy="244475"/>
            <a:chOff x="7605713" y="2393949"/>
            <a:chExt cx="227013" cy="584202"/>
          </a:xfrm>
        </p:grpSpPr>
        <p:sp>
          <p:nvSpPr>
            <p:cNvPr id="5650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1" name="Group 894"/>
          <p:cNvGrpSpPr>
            <a:grpSpLocks/>
          </p:cNvGrpSpPr>
          <p:nvPr/>
        </p:nvGrpSpPr>
        <p:grpSpPr bwMode="auto">
          <a:xfrm>
            <a:off x="995363" y="5846763"/>
            <a:ext cx="61912" cy="247650"/>
            <a:chOff x="6958013" y="2370932"/>
            <a:chExt cx="227013" cy="600869"/>
          </a:xfrm>
        </p:grpSpPr>
        <p:sp>
          <p:nvSpPr>
            <p:cNvPr id="5649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50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2" name="Group 897"/>
          <p:cNvGrpSpPr>
            <a:grpSpLocks/>
          </p:cNvGrpSpPr>
          <p:nvPr/>
        </p:nvGrpSpPr>
        <p:grpSpPr bwMode="auto">
          <a:xfrm>
            <a:off x="1098550" y="5849938"/>
            <a:ext cx="69850" cy="244475"/>
            <a:chOff x="7605713" y="2393949"/>
            <a:chExt cx="227013" cy="584202"/>
          </a:xfrm>
        </p:grpSpPr>
        <p:sp>
          <p:nvSpPr>
            <p:cNvPr id="5649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3" name="Group 900"/>
          <p:cNvGrpSpPr>
            <a:grpSpLocks/>
          </p:cNvGrpSpPr>
          <p:nvPr/>
        </p:nvGrpSpPr>
        <p:grpSpPr bwMode="auto">
          <a:xfrm>
            <a:off x="779463" y="5846763"/>
            <a:ext cx="63500" cy="247650"/>
            <a:chOff x="6958013" y="2370932"/>
            <a:chExt cx="227013" cy="600869"/>
          </a:xfrm>
        </p:grpSpPr>
        <p:sp>
          <p:nvSpPr>
            <p:cNvPr id="5649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4" name="Group 903"/>
          <p:cNvGrpSpPr>
            <a:grpSpLocks/>
          </p:cNvGrpSpPr>
          <p:nvPr/>
        </p:nvGrpSpPr>
        <p:grpSpPr bwMode="auto">
          <a:xfrm>
            <a:off x="884238" y="5849938"/>
            <a:ext cx="68262" cy="244475"/>
            <a:chOff x="7605713" y="2393949"/>
            <a:chExt cx="227013" cy="584202"/>
          </a:xfrm>
        </p:grpSpPr>
        <p:sp>
          <p:nvSpPr>
            <p:cNvPr id="5649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5" name="Group 906"/>
          <p:cNvGrpSpPr>
            <a:grpSpLocks/>
          </p:cNvGrpSpPr>
          <p:nvPr/>
        </p:nvGrpSpPr>
        <p:grpSpPr bwMode="auto">
          <a:xfrm>
            <a:off x="565150" y="5846763"/>
            <a:ext cx="61913" cy="247650"/>
            <a:chOff x="6958013" y="2370932"/>
            <a:chExt cx="227013" cy="600869"/>
          </a:xfrm>
        </p:grpSpPr>
        <p:sp>
          <p:nvSpPr>
            <p:cNvPr id="5649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6" name="Group 909"/>
          <p:cNvGrpSpPr>
            <a:grpSpLocks/>
          </p:cNvGrpSpPr>
          <p:nvPr/>
        </p:nvGrpSpPr>
        <p:grpSpPr bwMode="auto">
          <a:xfrm>
            <a:off x="669925" y="5849938"/>
            <a:ext cx="68263" cy="244475"/>
            <a:chOff x="7605713" y="2393949"/>
            <a:chExt cx="227013" cy="584202"/>
          </a:xfrm>
        </p:grpSpPr>
        <p:sp>
          <p:nvSpPr>
            <p:cNvPr id="5648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9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7" name="Group 912"/>
          <p:cNvGrpSpPr>
            <a:grpSpLocks/>
          </p:cNvGrpSpPr>
          <p:nvPr/>
        </p:nvGrpSpPr>
        <p:grpSpPr bwMode="auto">
          <a:xfrm>
            <a:off x="350838" y="5846763"/>
            <a:ext cx="61912" cy="247650"/>
            <a:chOff x="6958013" y="2370932"/>
            <a:chExt cx="227013" cy="600869"/>
          </a:xfrm>
        </p:grpSpPr>
        <p:sp>
          <p:nvSpPr>
            <p:cNvPr id="5648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8" name="Group 915"/>
          <p:cNvGrpSpPr>
            <a:grpSpLocks/>
          </p:cNvGrpSpPr>
          <p:nvPr/>
        </p:nvGrpSpPr>
        <p:grpSpPr bwMode="auto">
          <a:xfrm>
            <a:off x="454025" y="5849938"/>
            <a:ext cx="69850" cy="244475"/>
            <a:chOff x="7605713" y="2393949"/>
            <a:chExt cx="227013" cy="584202"/>
          </a:xfrm>
        </p:grpSpPr>
        <p:sp>
          <p:nvSpPr>
            <p:cNvPr id="5648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59" name="Group 918"/>
          <p:cNvGrpSpPr>
            <a:grpSpLocks/>
          </p:cNvGrpSpPr>
          <p:nvPr/>
        </p:nvGrpSpPr>
        <p:grpSpPr bwMode="auto">
          <a:xfrm>
            <a:off x="239713" y="5849938"/>
            <a:ext cx="68262" cy="244475"/>
            <a:chOff x="7605713" y="2393949"/>
            <a:chExt cx="227013" cy="584202"/>
          </a:xfrm>
        </p:grpSpPr>
        <p:sp>
          <p:nvSpPr>
            <p:cNvPr id="5648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0" name="Group 921"/>
          <p:cNvGrpSpPr>
            <a:grpSpLocks/>
          </p:cNvGrpSpPr>
          <p:nvPr/>
        </p:nvGrpSpPr>
        <p:grpSpPr bwMode="auto">
          <a:xfrm>
            <a:off x="1746250" y="5581650"/>
            <a:ext cx="61913" cy="247650"/>
            <a:chOff x="6958013" y="2370932"/>
            <a:chExt cx="227013" cy="600869"/>
          </a:xfrm>
        </p:grpSpPr>
        <p:sp>
          <p:nvSpPr>
            <p:cNvPr id="5648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1" name="Group 924"/>
          <p:cNvGrpSpPr>
            <a:grpSpLocks/>
          </p:cNvGrpSpPr>
          <p:nvPr/>
        </p:nvGrpSpPr>
        <p:grpSpPr bwMode="auto">
          <a:xfrm>
            <a:off x="1851025" y="5584825"/>
            <a:ext cx="68263" cy="244475"/>
            <a:chOff x="7605713" y="2393949"/>
            <a:chExt cx="227013" cy="584202"/>
          </a:xfrm>
        </p:grpSpPr>
        <p:sp>
          <p:nvSpPr>
            <p:cNvPr id="5647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8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2" name="Group 927"/>
          <p:cNvGrpSpPr>
            <a:grpSpLocks/>
          </p:cNvGrpSpPr>
          <p:nvPr/>
        </p:nvGrpSpPr>
        <p:grpSpPr bwMode="auto">
          <a:xfrm>
            <a:off x="1531938" y="5581650"/>
            <a:ext cx="61912" cy="247650"/>
            <a:chOff x="6958013" y="2370932"/>
            <a:chExt cx="227013" cy="600869"/>
          </a:xfrm>
        </p:grpSpPr>
        <p:sp>
          <p:nvSpPr>
            <p:cNvPr id="5647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3" name="Group 930"/>
          <p:cNvGrpSpPr>
            <a:grpSpLocks/>
          </p:cNvGrpSpPr>
          <p:nvPr/>
        </p:nvGrpSpPr>
        <p:grpSpPr bwMode="auto">
          <a:xfrm>
            <a:off x="1635125" y="5584825"/>
            <a:ext cx="69850" cy="244475"/>
            <a:chOff x="7605713" y="2393949"/>
            <a:chExt cx="227013" cy="584202"/>
          </a:xfrm>
        </p:grpSpPr>
        <p:sp>
          <p:nvSpPr>
            <p:cNvPr id="5647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4" name="Group 933"/>
          <p:cNvGrpSpPr>
            <a:grpSpLocks/>
          </p:cNvGrpSpPr>
          <p:nvPr/>
        </p:nvGrpSpPr>
        <p:grpSpPr bwMode="auto">
          <a:xfrm>
            <a:off x="1317625" y="5581650"/>
            <a:ext cx="61913" cy="247650"/>
            <a:chOff x="6958013" y="2370932"/>
            <a:chExt cx="227013" cy="600869"/>
          </a:xfrm>
        </p:grpSpPr>
        <p:sp>
          <p:nvSpPr>
            <p:cNvPr id="5647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5" name="Group 936"/>
          <p:cNvGrpSpPr>
            <a:grpSpLocks/>
          </p:cNvGrpSpPr>
          <p:nvPr/>
        </p:nvGrpSpPr>
        <p:grpSpPr bwMode="auto">
          <a:xfrm>
            <a:off x="1420813" y="5584825"/>
            <a:ext cx="68262" cy="244475"/>
            <a:chOff x="7605713" y="2393949"/>
            <a:chExt cx="227013" cy="584202"/>
          </a:xfrm>
        </p:grpSpPr>
        <p:sp>
          <p:nvSpPr>
            <p:cNvPr id="5647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6" name="Group 939"/>
          <p:cNvGrpSpPr>
            <a:grpSpLocks/>
          </p:cNvGrpSpPr>
          <p:nvPr/>
        </p:nvGrpSpPr>
        <p:grpSpPr bwMode="auto">
          <a:xfrm>
            <a:off x="1101725" y="5581650"/>
            <a:ext cx="61913" cy="247650"/>
            <a:chOff x="6958013" y="2370932"/>
            <a:chExt cx="227013" cy="600869"/>
          </a:xfrm>
        </p:grpSpPr>
        <p:sp>
          <p:nvSpPr>
            <p:cNvPr id="5646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7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7" name="Group 942"/>
          <p:cNvGrpSpPr>
            <a:grpSpLocks/>
          </p:cNvGrpSpPr>
          <p:nvPr/>
        </p:nvGrpSpPr>
        <p:grpSpPr bwMode="auto">
          <a:xfrm>
            <a:off x="1206500" y="5584825"/>
            <a:ext cx="68263" cy="244475"/>
            <a:chOff x="7605713" y="2393949"/>
            <a:chExt cx="227013" cy="584202"/>
          </a:xfrm>
        </p:grpSpPr>
        <p:sp>
          <p:nvSpPr>
            <p:cNvPr id="5646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8" name="Group 945"/>
          <p:cNvGrpSpPr>
            <a:grpSpLocks/>
          </p:cNvGrpSpPr>
          <p:nvPr/>
        </p:nvGrpSpPr>
        <p:grpSpPr bwMode="auto">
          <a:xfrm>
            <a:off x="887413" y="5581650"/>
            <a:ext cx="61912" cy="247650"/>
            <a:chOff x="6958013" y="2370932"/>
            <a:chExt cx="227013" cy="600869"/>
          </a:xfrm>
        </p:grpSpPr>
        <p:sp>
          <p:nvSpPr>
            <p:cNvPr id="5646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69" name="Group 948"/>
          <p:cNvGrpSpPr>
            <a:grpSpLocks/>
          </p:cNvGrpSpPr>
          <p:nvPr/>
        </p:nvGrpSpPr>
        <p:grpSpPr bwMode="auto">
          <a:xfrm>
            <a:off x="990600" y="5584825"/>
            <a:ext cx="69850" cy="244475"/>
            <a:chOff x="7605713" y="2393949"/>
            <a:chExt cx="227013" cy="584202"/>
          </a:xfrm>
        </p:grpSpPr>
        <p:sp>
          <p:nvSpPr>
            <p:cNvPr id="5646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0" name="Group 951"/>
          <p:cNvGrpSpPr>
            <a:grpSpLocks/>
          </p:cNvGrpSpPr>
          <p:nvPr/>
        </p:nvGrpSpPr>
        <p:grpSpPr bwMode="auto">
          <a:xfrm>
            <a:off x="673100" y="5581650"/>
            <a:ext cx="61913" cy="247650"/>
            <a:chOff x="6958013" y="2370932"/>
            <a:chExt cx="227013" cy="600869"/>
          </a:xfrm>
        </p:grpSpPr>
        <p:sp>
          <p:nvSpPr>
            <p:cNvPr id="5646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1" name="Group 954"/>
          <p:cNvGrpSpPr>
            <a:grpSpLocks/>
          </p:cNvGrpSpPr>
          <p:nvPr/>
        </p:nvGrpSpPr>
        <p:grpSpPr bwMode="auto">
          <a:xfrm>
            <a:off x="776288" y="5584825"/>
            <a:ext cx="69850" cy="244475"/>
            <a:chOff x="7605713" y="2393949"/>
            <a:chExt cx="227013" cy="584202"/>
          </a:xfrm>
        </p:grpSpPr>
        <p:sp>
          <p:nvSpPr>
            <p:cNvPr id="5645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6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2" name="Group 957"/>
          <p:cNvGrpSpPr>
            <a:grpSpLocks/>
          </p:cNvGrpSpPr>
          <p:nvPr/>
        </p:nvGrpSpPr>
        <p:grpSpPr bwMode="auto">
          <a:xfrm>
            <a:off x="457200" y="5581650"/>
            <a:ext cx="63500" cy="247650"/>
            <a:chOff x="6958013" y="2370932"/>
            <a:chExt cx="227013" cy="600869"/>
          </a:xfrm>
        </p:grpSpPr>
        <p:sp>
          <p:nvSpPr>
            <p:cNvPr id="5645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3" name="Group 960"/>
          <p:cNvGrpSpPr>
            <a:grpSpLocks/>
          </p:cNvGrpSpPr>
          <p:nvPr/>
        </p:nvGrpSpPr>
        <p:grpSpPr bwMode="auto">
          <a:xfrm>
            <a:off x="561975" y="5584825"/>
            <a:ext cx="68263" cy="244475"/>
            <a:chOff x="7605713" y="2393949"/>
            <a:chExt cx="227013" cy="584202"/>
          </a:xfrm>
        </p:grpSpPr>
        <p:sp>
          <p:nvSpPr>
            <p:cNvPr id="5645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4" name="Group 963"/>
          <p:cNvGrpSpPr>
            <a:grpSpLocks/>
          </p:cNvGrpSpPr>
          <p:nvPr/>
        </p:nvGrpSpPr>
        <p:grpSpPr bwMode="auto">
          <a:xfrm>
            <a:off x="347663" y="5584825"/>
            <a:ext cx="68262" cy="244475"/>
            <a:chOff x="7605713" y="2393949"/>
            <a:chExt cx="227013" cy="584202"/>
          </a:xfrm>
        </p:grpSpPr>
        <p:sp>
          <p:nvSpPr>
            <p:cNvPr id="564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5" name="Group 966"/>
          <p:cNvGrpSpPr>
            <a:grpSpLocks/>
          </p:cNvGrpSpPr>
          <p:nvPr/>
        </p:nvGrpSpPr>
        <p:grpSpPr bwMode="auto">
          <a:xfrm>
            <a:off x="1638300" y="5318125"/>
            <a:ext cx="63500" cy="246063"/>
            <a:chOff x="6958013" y="2370932"/>
            <a:chExt cx="227013" cy="600869"/>
          </a:xfrm>
        </p:grpSpPr>
        <p:sp>
          <p:nvSpPr>
            <p:cNvPr id="564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6" name="Group 969"/>
          <p:cNvGrpSpPr>
            <a:grpSpLocks/>
          </p:cNvGrpSpPr>
          <p:nvPr/>
        </p:nvGrpSpPr>
        <p:grpSpPr bwMode="auto">
          <a:xfrm>
            <a:off x="1743075" y="5319713"/>
            <a:ext cx="68263" cy="244475"/>
            <a:chOff x="7605713" y="2393949"/>
            <a:chExt cx="227013" cy="584202"/>
          </a:xfrm>
        </p:grpSpPr>
        <p:sp>
          <p:nvSpPr>
            <p:cNvPr id="564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7" name="Group 972"/>
          <p:cNvGrpSpPr>
            <a:grpSpLocks/>
          </p:cNvGrpSpPr>
          <p:nvPr/>
        </p:nvGrpSpPr>
        <p:grpSpPr bwMode="auto">
          <a:xfrm>
            <a:off x="1423988" y="5318125"/>
            <a:ext cx="61912" cy="246063"/>
            <a:chOff x="6958013" y="2370932"/>
            <a:chExt cx="227013" cy="600869"/>
          </a:xfrm>
        </p:grpSpPr>
        <p:sp>
          <p:nvSpPr>
            <p:cNvPr id="564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8" name="Group 975"/>
          <p:cNvGrpSpPr>
            <a:grpSpLocks/>
          </p:cNvGrpSpPr>
          <p:nvPr/>
        </p:nvGrpSpPr>
        <p:grpSpPr bwMode="auto">
          <a:xfrm>
            <a:off x="1528763" y="5319713"/>
            <a:ext cx="68262" cy="244475"/>
            <a:chOff x="7605713" y="2393949"/>
            <a:chExt cx="227013" cy="584202"/>
          </a:xfrm>
        </p:grpSpPr>
        <p:sp>
          <p:nvSpPr>
            <p:cNvPr id="564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79" name="Group 978"/>
          <p:cNvGrpSpPr>
            <a:grpSpLocks/>
          </p:cNvGrpSpPr>
          <p:nvPr/>
        </p:nvGrpSpPr>
        <p:grpSpPr bwMode="auto">
          <a:xfrm>
            <a:off x="1209675" y="5318125"/>
            <a:ext cx="61913" cy="246063"/>
            <a:chOff x="6958013" y="2370932"/>
            <a:chExt cx="227013" cy="600869"/>
          </a:xfrm>
        </p:grpSpPr>
        <p:sp>
          <p:nvSpPr>
            <p:cNvPr id="564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0" name="Group 981"/>
          <p:cNvGrpSpPr>
            <a:grpSpLocks/>
          </p:cNvGrpSpPr>
          <p:nvPr/>
        </p:nvGrpSpPr>
        <p:grpSpPr bwMode="auto">
          <a:xfrm>
            <a:off x="1312863" y="5319713"/>
            <a:ext cx="69850" cy="244475"/>
            <a:chOff x="7605713" y="2393949"/>
            <a:chExt cx="227013" cy="584202"/>
          </a:xfrm>
        </p:grpSpPr>
        <p:sp>
          <p:nvSpPr>
            <p:cNvPr id="564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1" name="Group 984"/>
          <p:cNvGrpSpPr>
            <a:grpSpLocks/>
          </p:cNvGrpSpPr>
          <p:nvPr/>
        </p:nvGrpSpPr>
        <p:grpSpPr bwMode="auto">
          <a:xfrm>
            <a:off x="995363" y="5318125"/>
            <a:ext cx="61912" cy="246063"/>
            <a:chOff x="6958013" y="2370932"/>
            <a:chExt cx="227013" cy="600869"/>
          </a:xfrm>
        </p:grpSpPr>
        <p:sp>
          <p:nvSpPr>
            <p:cNvPr id="564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2" name="Group 987"/>
          <p:cNvGrpSpPr>
            <a:grpSpLocks/>
          </p:cNvGrpSpPr>
          <p:nvPr/>
        </p:nvGrpSpPr>
        <p:grpSpPr bwMode="auto">
          <a:xfrm>
            <a:off x="1098550" y="5319713"/>
            <a:ext cx="69850" cy="244475"/>
            <a:chOff x="7605713" y="2393949"/>
            <a:chExt cx="227013" cy="584202"/>
          </a:xfrm>
        </p:grpSpPr>
        <p:sp>
          <p:nvSpPr>
            <p:cNvPr id="564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3" name="Group 990"/>
          <p:cNvGrpSpPr>
            <a:grpSpLocks/>
          </p:cNvGrpSpPr>
          <p:nvPr/>
        </p:nvGrpSpPr>
        <p:grpSpPr bwMode="auto">
          <a:xfrm>
            <a:off x="779463" y="5318125"/>
            <a:ext cx="63500" cy="246063"/>
            <a:chOff x="6958013" y="2370932"/>
            <a:chExt cx="227013" cy="600869"/>
          </a:xfrm>
        </p:grpSpPr>
        <p:sp>
          <p:nvSpPr>
            <p:cNvPr id="564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4" name="Group 993"/>
          <p:cNvGrpSpPr>
            <a:grpSpLocks/>
          </p:cNvGrpSpPr>
          <p:nvPr/>
        </p:nvGrpSpPr>
        <p:grpSpPr bwMode="auto">
          <a:xfrm>
            <a:off x="884238" y="5319713"/>
            <a:ext cx="68262" cy="244475"/>
            <a:chOff x="7605713" y="2393949"/>
            <a:chExt cx="227013" cy="584202"/>
          </a:xfrm>
        </p:grpSpPr>
        <p:sp>
          <p:nvSpPr>
            <p:cNvPr id="564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5" name="Group 996"/>
          <p:cNvGrpSpPr>
            <a:grpSpLocks/>
          </p:cNvGrpSpPr>
          <p:nvPr/>
        </p:nvGrpSpPr>
        <p:grpSpPr bwMode="auto">
          <a:xfrm>
            <a:off x="565150" y="5318125"/>
            <a:ext cx="61913" cy="246063"/>
            <a:chOff x="6958013" y="2370932"/>
            <a:chExt cx="227013" cy="600869"/>
          </a:xfrm>
        </p:grpSpPr>
        <p:sp>
          <p:nvSpPr>
            <p:cNvPr id="5643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6" name="Group 999"/>
          <p:cNvGrpSpPr>
            <a:grpSpLocks/>
          </p:cNvGrpSpPr>
          <p:nvPr/>
        </p:nvGrpSpPr>
        <p:grpSpPr bwMode="auto">
          <a:xfrm>
            <a:off x="669925" y="5319713"/>
            <a:ext cx="68263" cy="244475"/>
            <a:chOff x="7605713" y="2393949"/>
            <a:chExt cx="227013" cy="584202"/>
          </a:xfrm>
        </p:grpSpPr>
        <p:sp>
          <p:nvSpPr>
            <p:cNvPr id="5642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3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6387" name="Group 1002"/>
          <p:cNvGrpSpPr>
            <a:grpSpLocks/>
          </p:cNvGrpSpPr>
          <p:nvPr/>
        </p:nvGrpSpPr>
        <p:grpSpPr bwMode="auto">
          <a:xfrm>
            <a:off x="454025" y="5319713"/>
            <a:ext cx="69850" cy="244475"/>
            <a:chOff x="7605713" y="2393949"/>
            <a:chExt cx="227013" cy="584202"/>
          </a:xfrm>
        </p:grpSpPr>
        <p:sp>
          <p:nvSpPr>
            <p:cNvPr id="5642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642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02" name="Group 1005"/>
          <p:cNvGrpSpPr/>
          <p:nvPr/>
        </p:nvGrpSpPr>
        <p:grpSpPr>
          <a:xfrm>
            <a:off x="1531960" y="5053318"/>
            <a:ext cx="62178" cy="247068"/>
            <a:chOff x="6958013" y="2370932"/>
            <a:chExt cx="227013" cy="600869"/>
          </a:xfrm>
          <a:solidFill>
            <a:srgbClr val="FFC000"/>
          </a:solidFill>
        </p:grpSpPr>
        <p:sp>
          <p:nvSpPr>
            <p:cNvPr id="48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3" name="Group 1008"/>
          <p:cNvGrpSpPr/>
          <p:nvPr/>
        </p:nvGrpSpPr>
        <p:grpSpPr>
          <a:xfrm>
            <a:off x="1635955" y="5055972"/>
            <a:ext cx="68926" cy="244412"/>
            <a:chOff x="7605713" y="2393949"/>
            <a:chExt cx="227013" cy="584202"/>
          </a:xfrm>
          <a:solidFill>
            <a:srgbClr val="FFC000"/>
          </a:solidFill>
        </p:grpSpPr>
        <p:sp>
          <p:nvSpPr>
            <p:cNvPr id="4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4" name="Group 1011"/>
          <p:cNvGrpSpPr/>
          <p:nvPr/>
        </p:nvGrpSpPr>
        <p:grpSpPr>
          <a:xfrm>
            <a:off x="1317221" y="5053318"/>
            <a:ext cx="62178" cy="247068"/>
            <a:chOff x="6958013" y="2370932"/>
            <a:chExt cx="227013" cy="600869"/>
          </a:xfrm>
          <a:solidFill>
            <a:srgbClr val="FFC000"/>
          </a:solidFill>
        </p:grpSpPr>
        <p:sp>
          <p:nvSpPr>
            <p:cNvPr id="48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5" name="Group 1014"/>
          <p:cNvGrpSpPr/>
          <p:nvPr/>
        </p:nvGrpSpPr>
        <p:grpSpPr>
          <a:xfrm>
            <a:off x="1421217" y="5055972"/>
            <a:ext cx="68926" cy="244412"/>
            <a:chOff x="7605713" y="2393949"/>
            <a:chExt cx="227013" cy="584202"/>
          </a:xfrm>
          <a:solidFill>
            <a:srgbClr val="FFC000"/>
          </a:solidFill>
        </p:grpSpPr>
        <p:sp>
          <p:nvSpPr>
            <p:cNvPr id="47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6" name="Group 1017"/>
          <p:cNvGrpSpPr/>
          <p:nvPr/>
        </p:nvGrpSpPr>
        <p:grpSpPr>
          <a:xfrm>
            <a:off x="1102483" y="5053318"/>
            <a:ext cx="62178" cy="247068"/>
            <a:chOff x="6958013" y="2370932"/>
            <a:chExt cx="227013" cy="600869"/>
          </a:xfrm>
          <a:solidFill>
            <a:schemeClr val="bg1"/>
          </a:solidFill>
        </p:grpSpPr>
        <p:sp>
          <p:nvSpPr>
            <p:cNvPr id="47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7" name="Group 1020"/>
          <p:cNvGrpSpPr/>
          <p:nvPr/>
        </p:nvGrpSpPr>
        <p:grpSpPr>
          <a:xfrm>
            <a:off x="1206478" y="5055972"/>
            <a:ext cx="68926" cy="244412"/>
            <a:chOff x="7605713" y="2393949"/>
            <a:chExt cx="227013" cy="584202"/>
          </a:xfrm>
          <a:solidFill>
            <a:srgbClr val="FFC000"/>
          </a:solidFill>
        </p:grpSpPr>
        <p:sp>
          <p:nvSpPr>
            <p:cNvPr id="47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8" name="Group 1023"/>
          <p:cNvGrpSpPr/>
          <p:nvPr/>
        </p:nvGrpSpPr>
        <p:grpSpPr>
          <a:xfrm>
            <a:off x="887744" y="5053318"/>
            <a:ext cx="62178" cy="247068"/>
            <a:chOff x="6958013" y="2370932"/>
            <a:chExt cx="227013" cy="600869"/>
          </a:xfrm>
          <a:solidFill>
            <a:srgbClr val="FFC000"/>
          </a:solidFill>
        </p:grpSpPr>
        <p:sp>
          <p:nvSpPr>
            <p:cNvPr id="47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09" name="Group 1026"/>
          <p:cNvGrpSpPr/>
          <p:nvPr/>
        </p:nvGrpSpPr>
        <p:grpSpPr>
          <a:xfrm>
            <a:off x="991740" y="5055972"/>
            <a:ext cx="68926" cy="244412"/>
            <a:chOff x="7605713" y="2393949"/>
            <a:chExt cx="227013" cy="584202"/>
          </a:xfrm>
          <a:solidFill>
            <a:srgbClr val="FFC000"/>
          </a:solidFill>
        </p:grpSpPr>
        <p:sp>
          <p:nvSpPr>
            <p:cNvPr id="4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10" name="Group 1029"/>
          <p:cNvGrpSpPr/>
          <p:nvPr/>
        </p:nvGrpSpPr>
        <p:grpSpPr>
          <a:xfrm>
            <a:off x="673005" y="5053318"/>
            <a:ext cx="62178" cy="247068"/>
            <a:chOff x="6958013" y="2370932"/>
            <a:chExt cx="227013" cy="600869"/>
          </a:xfrm>
          <a:solidFill>
            <a:srgbClr val="FFC000"/>
          </a:solidFill>
        </p:grpSpPr>
        <p:sp>
          <p:nvSpPr>
            <p:cNvPr id="46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11" name="Group 1032"/>
          <p:cNvGrpSpPr/>
          <p:nvPr/>
        </p:nvGrpSpPr>
        <p:grpSpPr>
          <a:xfrm>
            <a:off x="777001" y="5055972"/>
            <a:ext cx="68926" cy="244412"/>
            <a:chOff x="7605713" y="2393949"/>
            <a:chExt cx="227013" cy="584202"/>
          </a:xfrm>
          <a:solidFill>
            <a:srgbClr val="FFC000"/>
          </a:solidFill>
        </p:grpSpPr>
        <p:sp>
          <p:nvSpPr>
            <p:cNvPr id="46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08" name="Group 1035"/>
          <p:cNvGrpSpPr/>
          <p:nvPr/>
        </p:nvGrpSpPr>
        <p:grpSpPr>
          <a:xfrm>
            <a:off x="562262" y="5055972"/>
            <a:ext cx="68926" cy="244412"/>
            <a:chOff x="7605713" y="2393949"/>
            <a:chExt cx="227013" cy="584202"/>
          </a:xfrm>
          <a:solidFill>
            <a:srgbClr val="FFC000"/>
          </a:solidFill>
        </p:grpSpPr>
        <p:sp>
          <p:nvSpPr>
            <p:cNvPr id="4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09" name="Group 1038"/>
          <p:cNvGrpSpPr/>
          <p:nvPr/>
        </p:nvGrpSpPr>
        <p:grpSpPr>
          <a:xfrm>
            <a:off x="1424590" y="4788883"/>
            <a:ext cx="62178" cy="247068"/>
            <a:chOff x="6958013" y="2370932"/>
            <a:chExt cx="227013" cy="600869"/>
          </a:xfrm>
          <a:solidFill>
            <a:srgbClr val="FFC000"/>
          </a:solidFill>
        </p:grpSpPr>
        <p:sp>
          <p:nvSpPr>
            <p:cNvPr id="46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0" name="Group 1041"/>
          <p:cNvGrpSpPr/>
          <p:nvPr/>
        </p:nvGrpSpPr>
        <p:grpSpPr>
          <a:xfrm>
            <a:off x="1528586" y="4791537"/>
            <a:ext cx="68926" cy="244412"/>
            <a:chOff x="7605713" y="2393949"/>
            <a:chExt cx="227013" cy="584202"/>
          </a:xfrm>
          <a:solidFill>
            <a:srgbClr val="FFC000"/>
          </a:solidFill>
        </p:grpSpPr>
        <p:sp>
          <p:nvSpPr>
            <p:cNvPr id="46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1" name="Group 1044"/>
          <p:cNvGrpSpPr/>
          <p:nvPr/>
        </p:nvGrpSpPr>
        <p:grpSpPr>
          <a:xfrm>
            <a:off x="1209852" y="4788883"/>
            <a:ext cx="62178" cy="247068"/>
            <a:chOff x="6958013" y="2370932"/>
            <a:chExt cx="227013" cy="600869"/>
          </a:xfrm>
          <a:solidFill>
            <a:srgbClr val="FFC000"/>
          </a:solidFill>
        </p:grpSpPr>
        <p:sp>
          <p:nvSpPr>
            <p:cNvPr id="4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2" name="Group 1047"/>
          <p:cNvGrpSpPr/>
          <p:nvPr/>
        </p:nvGrpSpPr>
        <p:grpSpPr>
          <a:xfrm>
            <a:off x="1313847" y="4791537"/>
            <a:ext cx="68926" cy="244412"/>
            <a:chOff x="7605713" y="2393949"/>
            <a:chExt cx="227013" cy="584202"/>
          </a:xfrm>
          <a:solidFill>
            <a:srgbClr val="FFC000"/>
          </a:solidFill>
        </p:grpSpPr>
        <p:sp>
          <p:nvSpPr>
            <p:cNvPr id="45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3" name="Group 1050"/>
          <p:cNvGrpSpPr/>
          <p:nvPr/>
        </p:nvGrpSpPr>
        <p:grpSpPr>
          <a:xfrm>
            <a:off x="995113" y="4788883"/>
            <a:ext cx="62178" cy="247068"/>
            <a:chOff x="6958013" y="2370932"/>
            <a:chExt cx="227013" cy="600869"/>
          </a:xfrm>
          <a:solidFill>
            <a:srgbClr val="FFC000"/>
          </a:solidFill>
        </p:grpSpPr>
        <p:sp>
          <p:nvSpPr>
            <p:cNvPr id="45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4" name="Group 1053"/>
          <p:cNvGrpSpPr/>
          <p:nvPr/>
        </p:nvGrpSpPr>
        <p:grpSpPr>
          <a:xfrm>
            <a:off x="1099109" y="4791537"/>
            <a:ext cx="68926" cy="244412"/>
            <a:chOff x="7605713" y="2393949"/>
            <a:chExt cx="227013" cy="584202"/>
          </a:xfrm>
          <a:solidFill>
            <a:srgbClr val="FFC000"/>
          </a:solidFill>
        </p:grpSpPr>
        <p:sp>
          <p:nvSpPr>
            <p:cNvPr id="45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5" name="Group 1056"/>
          <p:cNvGrpSpPr/>
          <p:nvPr/>
        </p:nvGrpSpPr>
        <p:grpSpPr>
          <a:xfrm>
            <a:off x="780375" y="4788883"/>
            <a:ext cx="62178" cy="247068"/>
            <a:chOff x="6958013" y="2370932"/>
            <a:chExt cx="227013" cy="600869"/>
          </a:xfrm>
          <a:solidFill>
            <a:srgbClr val="FFC000"/>
          </a:solidFill>
        </p:grpSpPr>
        <p:sp>
          <p:nvSpPr>
            <p:cNvPr id="45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16" name="Group 1059"/>
          <p:cNvGrpSpPr/>
          <p:nvPr/>
        </p:nvGrpSpPr>
        <p:grpSpPr>
          <a:xfrm>
            <a:off x="884370" y="4791537"/>
            <a:ext cx="68926" cy="244412"/>
            <a:chOff x="7605713" y="2393949"/>
            <a:chExt cx="227013" cy="584202"/>
          </a:xfrm>
          <a:solidFill>
            <a:srgbClr val="FFC000"/>
          </a:solidFill>
        </p:grpSpPr>
        <p:sp>
          <p:nvSpPr>
            <p:cNvPr id="44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0" name="Group 1062"/>
          <p:cNvGrpSpPr/>
          <p:nvPr/>
        </p:nvGrpSpPr>
        <p:grpSpPr>
          <a:xfrm>
            <a:off x="669632" y="4791537"/>
            <a:ext cx="68926" cy="244412"/>
            <a:chOff x="7605713" y="2393949"/>
            <a:chExt cx="227013" cy="584202"/>
          </a:xfrm>
          <a:solidFill>
            <a:srgbClr val="FFC000"/>
          </a:solidFill>
        </p:grpSpPr>
        <p:sp>
          <p:nvSpPr>
            <p:cNvPr id="44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1" name="Group 1065"/>
          <p:cNvGrpSpPr/>
          <p:nvPr/>
        </p:nvGrpSpPr>
        <p:grpSpPr>
          <a:xfrm>
            <a:off x="1317221" y="4524448"/>
            <a:ext cx="62178" cy="247068"/>
            <a:chOff x="6958013" y="2370932"/>
            <a:chExt cx="227013" cy="600869"/>
          </a:xfrm>
          <a:solidFill>
            <a:srgbClr val="FFC000"/>
          </a:solidFill>
        </p:grpSpPr>
        <p:sp>
          <p:nvSpPr>
            <p:cNvPr id="44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2" name="Group 1068"/>
          <p:cNvGrpSpPr/>
          <p:nvPr/>
        </p:nvGrpSpPr>
        <p:grpSpPr>
          <a:xfrm>
            <a:off x="1421217" y="4527102"/>
            <a:ext cx="68926" cy="244412"/>
            <a:chOff x="7605713" y="2393949"/>
            <a:chExt cx="227013" cy="584202"/>
          </a:xfrm>
          <a:solidFill>
            <a:srgbClr val="FFC000"/>
          </a:solidFill>
        </p:grpSpPr>
        <p:sp>
          <p:nvSpPr>
            <p:cNvPr id="44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3" name="Group 1071"/>
          <p:cNvGrpSpPr/>
          <p:nvPr/>
        </p:nvGrpSpPr>
        <p:grpSpPr>
          <a:xfrm>
            <a:off x="1102483" y="4524448"/>
            <a:ext cx="62178" cy="247068"/>
            <a:chOff x="6958013" y="2370932"/>
            <a:chExt cx="227013" cy="600869"/>
          </a:xfrm>
          <a:solidFill>
            <a:srgbClr val="FFC000"/>
          </a:solidFill>
        </p:grpSpPr>
        <p:sp>
          <p:nvSpPr>
            <p:cNvPr id="44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4" name="Group 1074"/>
          <p:cNvGrpSpPr/>
          <p:nvPr/>
        </p:nvGrpSpPr>
        <p:grpSpPr>
          <a:xfrm>
            <a:off x="1206478" y="4527102"/>
            <a:ext cx="68926" cy="244412"/>
            <a:chOff x="7605713" y="2393949"/>
            <a:chExt cx="227013" cy="584202"/>
          </a:xfrm>
          <a:solidFill>
            <a:srgbClr val="FFC000"/>
          </a:solidFill>
        </p:grpSpPr>
        <p:sp>
          <p:nvSpPr>
            <p:cNvPr id="43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5" name="Group 1077"/>
          <p:cNvGrpSpPr/>
          <p:nvPr/>
        </p:nvGrpSpPr>
        <p:grpSpPr>
          <a:xfrm>
            <a:off x="887744" y="4524448"/>
            <a:ext cx="62178" cy="247068"/>
            <a:chOff x="6958013" y="2370932"/>
            <a:chExt cx="227013" cy="600869"/>
          </a:xfrm>
          <a:solidFill>
            <a:srgbClr val="FFC000"/>
          </a:solidFill>
        </p:grpSpPr>
        <p:sp>
          <p:nvSpPr>
            <p:cNvPr id="43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6" name="Group 1080"/>
          <p:cNvGrpSpPr/>
          <p:nvPr/>
        </p:nvGrpSpPr>
        <p:grpSpPr>
          <a:xfrm>
            <a:off x="991740" y="4527102"/>
            <a:ext cx="68926" cy="244412"/>
            <a:chOff x="7605713" y="2393949"/>
            <a:chExt cx="227013" cy="584202"/>
          </a:xfrm>
          <a:solidFill>
            <a:srgbClr val="FFC000"/>
          </a:solidFill>
        </p:grpSpPr>
        <p:sp>
          <p:nvSpPr>
            <p:cNvPr id="4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7" name="Group 1083"/>
          <p:cNvGrpSpPr/>
          <p:nvPr/>
        </p:nvGrpSpPr>
        <p:grpSpPr>
          <a:xfrm>
            <a:off x="777001" y="4527102"/>
            <a:ext cx="68926" cy="244412"/>
            <a:chOff x="7605713" y="2393949"/>
            <a:chExt cx="227013" cy="584202"/>
          </a:xfrm>
          <a:solidFill>
            <a:srgbClr val="FFC000"/>
          </a:solidFill>
        </p:grpSpPr>
        <p:sp>
          <p:nvSpPr>
            <p:cNvPr id="43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8" name="Group 1086"/>
          <p:cNvGrpSpPr/>
          <p:nvPr/>
        </p:nvGrpSpPr>
        <p:grpSpPr>
          <a:xfrm>
            <a:off x="1209852" y="4260013"/>
            <a:ext cx="62178" cy="247068"/>
            <a:chOff x="6958013" y="2370932"/>
            <a:chExt cx="227013" cy="600869"/>
          </a:xfrm>
          <a:solidFill>
            <a:srgbClr val="FF0000"/>
          </a:solidFill>
        </p:grpSpPr>
        <p:sp>
          <p:nvSpPr>
            <p:cNvPr id="43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29" name="Group 1089"/>
          <p:cNvGrpSpPr/>
          <p:nvPr/>
        </p:nvGrpSpPr>
        <p:grpSpPr>
          <a:xfrm>
            <a:off x="1313847" y="4262667"/>
            <a:ext cx="68926" cy="244412"/>
            <a:chOff x="7605713" y="2393949"/>
            <a:chExt cx="227013" cy="584202"/>
          </a:xfrm>
          <a:solidFill>
            <a:srgbClr val="FF0000"/>
          </a:solidFill>
        </p:grpSpPr>
        <p:sp>
          <p:nvSpPr>
            <p:cNvPr id="4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0" name="Group 1092"/>
          <p:cNvGrpSpPr/>
          <p:nvPr/>
        </p:nvGrpSpPr>
        <p:grpSpPr>
          <a:xfrm>
            <a:off x="995113" y="4260013"/>
            <a:ext cx="62178" cy="247068"/>
            <a:chOff x="6958013" y="2370932"/>
            <a:chExt cx="227013" cy="600869"/>
          </a:xfrm>
          <a:solidFill>
            <a:srgbClr val="FF0000"/>
          </a:solidFill>
        </p:grpSpPr>
        <p:sp>
          <p:nvSpPr>
            <p:cNvPr id="42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1" name="Group 1095"/>
          <p:cNvGrpSpPr/>
          <p:nvPr/>
        </p:nvGrpSpPr>
        <p:grpSpPr>
          <a:xfrm>
            <a:off x="1099109" y="4262667"/>
            <a:ext cx="68926" cy="244412"/>
            <a:chOff x="7605713" y="2393949"/>
            <a:chExt cx="227013" cy="584202"/>
          </a:xfrm>
          <a:solidFill>
            <a:srgbClr val="FFC000"/>
          </a:solidFill>
        </p:grpSpPr>
        <p:sp>
          <p:nvSpPr>
            <p:cNvPr id="42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2" name="Group 1098"/>
          <p:cNvGrpSpPr/>
          <p:nvPr/>
        </p:nvGrpSpPr>
        <p:grpSpPr>
          <a:xfrm>
            <a:off x="884370" y="4262667"/>
            <a:ext cx="68926" cy="244412"/>
            <a:chOff x="7605713" y="2393949"/>
            <a:chExt cx="227013" cy="584202"/>
          </a:xfrm>
          <a:solidFill>
            <a:srgbClr val="FF0000"/>
          </a:solidFill>
        </p:grpSpPr>
        <p:sp>
          <p:nvSpPr>
            <p:cNvPr id="4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3" name="Group 1101"/>
          <p:cNvGrpSpPr/>
          <p:nvPr/>
        </p:nvGrpSpPr>
        <p:grpSpPr>
          <a:xfrm>
            <a:off x="1102483" y="3995578"/>
            <a:ext cx="62178" cy="247068"/>
            <a:chOff x="6958013" y="2370932"/>
            <a:chExt cx="227013" cy="600869"/>
          </a:xfrm>
          <a:solidFill>
            <a:srgbClr val="FF0000"/>
          </a:solidFill>
        </p:grpSpPr>
        <p:sp>
          <p:nvSpPr>
            <p:cNvPr id="42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4" name="Group 1104"/>
          <p:cNvGrpSpPr/>
          <p:nvPr/>
        </p:nvGrpSpPr>
        <p:grpSpPr>
          <a:xfrm>
            <a:off x="1206478" y="3998232"/>
            <a:ext cx="68926" cy="244412"/>
            <a:chOff x="7605713" y="2393949"/>
            <a:chExt cx="227013" cy="584202"/>
          </a:xfrm>
          <a:solidFill>
            <a:srgbClr val="FF0000"/>
          </a:solidFill>
        </p:grpSpPr>
        <p:sp>
          <p:nvSpPr>
            <p:cNvPr id="41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635" name="Group 1107"/>
          <p:cNvGrpSpPr/>
          <p:nvPr/>
        </p:nvGrpSpPr>
        <p:grpSpPr>
          <a:xfrm>
            <a:off x="991740" y="3998232"/>
            <a:ext cx="68926" cy="244412"/>
            <a:chOff x="7605713" y="2393949"/>
            <a:chExt cx="227013" cy="584202"/>
          </a:xfrm>
          <a:solidFill>
            <a:srgbClr val="FF0000"/>
          </a:solidFill>
        </p:grpSpPr>
        <p:sp>
          <p:nvSpPr>
            <p:cNvPr id="4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56423" name="Freeform 36"/>
          <p:cNvSpPr>
            <a:spLocks/>
          </p:cNvSpPr>
          <p:nvPr/>
        </p:nvSpPr>
        <p:spPr bwMode="auto">
          <a:xfrm>
            <a:off x="1116013" y="3733800"/>
            <a:ext cx="33337" cy="49213"/>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sp>
        <p:nvSpPr>
          <p:cNvPr id="56424" name="Freeform 37"/>
          <p:cNvSpPr>
            <a:spLocks/>
          </p:cNvSpPr>
          <p:nvPr/>
        </p:nvSpPr>
        <p:spPr bwMode="auto">
          <a:xfrm>
            <a:off x="1100138" y="3784600"/>
            <a:ext cx="69850" cy="193675"/>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sp>
        <p:nvSpPr>
          <p:cNvPr id="619" name="TextBox 618"/>
          <p:cNvSpPr txBox="1"/>
          <p:nvPr/>
        </p:nvSpPr>
        <p:spPr>
          <a:xfrm>
            <a:off x="2971800" y="381000"/>
            <a:ext cx="5943600" cy="4154488"/>
          </a:xfrm>
          <a:prstGeom prst="rect">
            <a:avLst/>
          </a:prstGeom>
          <a:noFill/>
        </p:spPr>
        <p:txBody>
          <a:bodyPr>
            <a:spAutoFit/>
          </a:bodyPr>
          <a:lstStyle/>
          <a:p>
            <a:pPr marL="234950" indent="-234950" algn="ctr">
              <a:defRPr/>
            </a:pPr>
            <a:r>
              <a:rPr lang="en-US" sz="2400" b="1" u="sng" dirty="0">
                <a:solidFill>
                  <a:srgbClr val="FFFFFF"/>
                </a:solidFill>
                <a:latin typeface="Arial"/>
                <a:cs typeface="Arial" pitchFamily="34" charset="0"/>
              </a:rPr>
              <a:t>In need of treatment (21 Million)</a:t>
            </a:r>
          </a:p>
          <a:p>
            <a:pPr marL="234950" indent="-234950" algn="ctr">
              <a:defRPr/>
            </a:pPr>
            <a:endParaRPr lang="en-US" sz="2400" b="1" u="sng"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FF"/>
                </a:solidFill>
                <a:latin typeface="Arial"/>
                <a:cs typeface="Arial" pitchFamily="34" charset="0"/>
              </a:rPr>
              <a:t>Reported problems associated with use</a:t>
            </a:r>
          </a:p>
          <a:p>
            <a:pPr marL="234950" indent="-234950">
              <a:buFont typeface="Arial" pitchFamily="34" charset="0"/>
              <a:buChar char="•"/>
              <a:defRPr/>
            </a:pPr>
            <a:r>
              <a:rPr lang="en-US" sz="2400" dirty="0">
                <a:solidFill>
                  <a:srgbClr val="FFFFFF"/>
                </a:solidFill>
                <a:latin typeface="Arial"/>
                <a:cs typeface="Arial" pitchFamily="34" charset="0"/>
              </a:rPr>
              <a:t>Not in treatment currently</a:t>
            </a:r>
          </a:p>
          <a:p>
            <a:pPr marL="692150" lvl="1" indent="-234950">
              <a:buFont typeface="Arial" pitchFamily="34" charset="0"/>
              <a:buChar char="•"/>
              <a:defRPr/>
            </a:pPr>
            <a:r>
              <a:rPr lang="en-US" sz="2400" dirty="0">
                <a:solidFill>
                  <a:srgbClr val="FFFFFF"/>
                </a:solidFill>
                <a:latin typeface="Arial"/>
                <a:cs typeface="Arial" pitchFamily="34" charset="0"/>
              </a:rPr>
              <a:t>1.1% Made an effort to get treatment</a:t>
            </a:r>
          </a:p>
          <a:p>
            <a:pPr marL="692150" lvl="1" indent="-234950">
              <a:buFont typeface="Arial" pitchFamily="34" charset="0"/>
              <a:buChar char="•"/>
              <a:defRPr/>
            </a:pPr>
            <a:r>
              <a:rPr lang="en-US" sz="2400" dirty="0">
                <a:solidFill>
                  <a:srgbClr val="FFFFFF"/>
                </a:solidFill>
                <a:latin typeface="Arial"/>
                <a:cs typeface="Arial" pitchFamily="34" charset="0"/>
              </a:rPr>
              <a:t>3.7% Felt they needed treatment, but made no effort to get it.</a:t>
            </a:r>
          </a:p>
          <a:p>
            <a:pPr marL="692150" lvl="1" indent="-234950">
              <a:buFont typeface="Arial" pitchFamily="34" charset="0"/>
              <a:buChar char="•"/>
              <a:defRPr/>
            </a:pPr>
            <a:r>
              <a:rPr lang="en-US" sz="2400" dirty="0">
                <a:solidFill>
                  <a:srgbClr val="FFFF00"/>
                </a:solidFill>
                <a:latin typeface="Arial"/>
                <a:cs typeface="Arial" pitchFamily="34" charset="0"/>
              </a:rPr>
              <a:t>95.2% Did not feel that they needed treatment</a:t>
            </a:r>
          </a:p>
          <a:p>
            <a:pPr marL="234950" indent="-234950">
              <a:buFont typeface="Arial" pitchFamily="34" charset="0"/>
              <a:buChar char="•"/>
              <a:defRPr/>
            </a:pPr>
            <a:endParaRPr lang="en-US" sz="2400" dirty="0">
              <a:solidFill>
                <a:srgbClr val="FFFFFF"/>
              </a:solidFill>
              <a:latin typeface="Arial"/>
              <a:cs typeface="Arial" pitchFamily="34" charset="0"/>
            </a:endParaRPr>
          </a:p>
          <a:p>
            <a:pPr marL="234950" indent="-234950">
              <a:buFont typeface="Arial" pitchFamily="34" charset="0"/>
              <a:buChar char="•"/>
              <a:defRPr/>
            </a:pPr>
            <a:endParaRPr lang="en-US" sz="2400" dirty="0">
              <a:solidFill>
                <a:srgbClr val="FFFFFF"/>
              </a:solidFill>
              <a:latin typeface="Arial"/>
              <a:cs typeface="Arial" pitchFamily="34" charset="0"/>
            </a:endParaRPr>
          </a:p>
        </p:txBody>
      </p:sp>
      <p:sp>
        <p:nvSpPr>
          <p:cNvPr id="308" name="Slide Number Placeholder 1"/>
          <p:cNvSpPr txBox="1">
            <a:spLocks/>
          </p:cNvSpPr>
          <p:nvPr/>
        </p:nvSpPr>
        <p:spPr bwMode="auto">
          <a:xfrm>
            <a:off x="7086600" y="6426199"/>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defRPr/>
            </a:pPr>
            <a:fld id="{CA37DA68-17B8-4D67-A10C-617AD2514C71}" type="slidenum">
              <a:rPr lang="en-US" sz="1200" smtClean="0">
                <a:solidFill>
                  <a:srgbClr val="FFFFFF"/>
                </a:solidFill>
                <a:latin typeface="Arial"/>
              </a:rPr>
              <a:pPr algn="r" eaLnBrk="1" hangingPunct="1">
                <a:defRPr/>
              </a:pPr>
              <a:t>30</a:t>
            </a:fld>
            <a:endParaRPr lang="en-US" sz="1200" dirty="0" smtClean="0">
              <a:solidFill>
                <a:srgbClr val="FFFFFF"/>
              </a:solidFill>
              <a:latin typeface="Arial"/>
            </a:endParaRPr>
          </a:p>
        </p:txBody>
      </p:sp>
      <p:sp>
        <p:nvSpPr>
          <p:cNvPr id="309" name="Text Box 4"/>
          <p:cNvSpPr txBox="1">
            <a:spLocks noChangeArrowheads="1"/>
          </p:cNvSpPr>
          <p:nvPr/>
        </p:nvSpPr>
        <p:spPr bwMode="auto">
          <a:xfrm>
            <a:off x="2819400" y="4114800"/>
            <a:ext cx="5715000" cy="1569660"/>
          </a:xfrm>
          <a:prstGeom prst="rect">
            <a:avLst/>
          </a:prstGeom>
          <a:noFill/>
          <a:ln w="9525">
            <a:solidFill>
              <a:schemeClr val="tx2"/>
            </a:solidFill>
            <a:miter lim="800000"/>
            <a:headEnd/>
            <a:tailEnd/>
          </a:ln>
        </p:spPr>
        <p:txBody>
          <a:bodyPr wrap="square">
            <a:spAutoFit/>
          </a:bodyPr>
          <a:lstStyle/>
          <a:p>
            <a:r>
              <a:rPr lang="en-US" sz="2400" smtClean="0">
                <a:solidFill>
                  <a:srgbClr val="FFFFFF"/>
                </a:solidFill>
              </a:rPr>
              <a:t>Conclusion: The vast majority of people with a diagnosable illicit drug or alcohol disorder are </a:t>
            </a:r>
            <a:r>
              <a:rPr lang="en-US" sz="2400" smtClean="0">
                <a:solidFill>
                  <a:srgbClr val="FFCC00"/>
                </a:solidFill>
              </a:rPr>
              <a:t>unaware of the problem</a:t>
            </a:r>
            <a:r>
              <a:rPr lang="en-US" sz="2400" smtClean="0">
                <a:solidFill>
                  <a:srgbClr val="FFFFFF"/>
                </a:solidFill>
              </a:rPr>
              <a:t> or do not feel they need help.</a:t>
            </a:r>
          </a:p>
        </p:txBody>
      </p:sp>
    </p:spTree>
    <p:custDataLst>
      <p:tags r:id="rId1"/>
    </p:custDataLst>
    <p:extLst>
      <p:ext uri="{BB962C8B-B14F-4D97-AF65-F5344CB8AC3E}">
        <p14:creationId xmlns:p14="http://schemas.microsoft.com/office/powerpoint/2010/main" val="42265686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
                                        </p:tgtEl>
                                      </p:cBhvr>
                                      <p:by x="250000" y="250000"/>
                                    </p:animScale>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56" presetClass="path" presetSubtype="0" accel="50000" decel="50000" fill="hold" nodeType="withEffect">
                                  <p:stCondLst>
                                    <p:cond delay="0"/>
                                  </p:stCondLst>
                                  <p:childTnLst>
                                    <p:animMotion origin="layout" path="M -1.66667E-6 -2.22222E-6 L 0.14896 -0.32222 " pathEditMode="relative" rAng="0" ptsTypes="AA">
                                      <p:cBhvr>
                                        <p:cTn id="11" dur="2000" fill="hold"/>
                                        <p:tgtEl>
                                          <p:spTgt spid="2"/>
                                        </p:tgtEl>
                                        <p:attrNameLst>
                                          <p:attrName>ppt_x</p:attrName>
                                          <p:attrName>ppt_y</p:attrName>
                                        </p:attrNameLst>
                                      </p:cBhvr>
                                      <p:rCtr x="7448" y="-16111"/>
                                    </p:animMotion>
                                  </p:childTnLst>
                                </p:cTn>
                              </p:par>
                              <p:par>
                                <p:cTn id="12" presetID="10" presetClass="exit" presetSubtype="0" fill="hold" nodeType="withEffect">
                                  <p:stCondLst>
                                    <p:cond delay="0"/>
                                  </p:stCondLst>
                                  <p:childTnLst>
                                    <p:animEffect transition="out" filter="fade">
                                      <p:cBhvr>
                                        <p:cTn id="13" dur="2000"/>
                                        <p:tgtEl>
                                          <p:spTgt spid="633"/>
                                        </p:tgtEl>
                                      </p:cBhvr>
                                    </p:animEffect>
                                    <p:set>
                                      <p:cBhvr>
                                        <p:cTn id="14" dur="1" fill="hold">
                                          <p:stCondLst>
                                            <p:cond delay="1999"/>
                                          </p:stCondLst>
                                        </p:cTn>
                                        <p:tgtEl>
                                          <p:spTgt spid="6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09">
                                            <p:txEl>
                                              <p:pRg st="0" end="0"/>
                                            </p:txEl>
                                          </p:spTgt>
                                        </p:tgtEl>
                                        <p:attrNameLst>
                                          <p:attrName>style.visibility</p:attrName>
                                        </p:attrNameLst>
                                      </p:cBhvr>
                                      <p:to>
                                        <p:strVal val="visible"/>
                                      </p:to>
                                    </p:set>
                                    <p:animEffect transition="in" filter="dissolve">
                                      <p:cBhvr>
                                        <p:cTn id="19" dur="500"/>
                                        <p:tgtEl>
                                          <p:spTgt spid="3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25000">
              <a:srgbClr val="00B0F0"/>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62" name="Rounded Rectangle 361"/>
          <p:cNvSpPr/>
          <p:nvPr/>
        </p:nvSpPr>
        <p:spPr>
          <a:xfrm>
            <a:off x="228600" y="228600"/>
            <a:ext cx="2819400" cy="2819400"/>
          </a:xfrm>
          <a:prstGeom prst="roundRect">
            <a:avLst/>
          </a:prstGeom>
          <a:solidFill>
            <a:srgbClr val="0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grpSp>
        <p:nvGrpSpPr>
          <p:cNvPr id="2" name="Group 615"/>
          <p:cNvGrpSpPr/>
          <p:nvPr/>
        </p:nvGrpSpPr>
        <p:grpSpPr>
          <a:xfrm>
            <a:off x="1043354" y="4342678"/>
            <a:ext cx="172115" cy="610322"/>
            <a:chOff x="7605713" y="2393949"/>
            <a:chExt cx="227013" cy="584202"/>
          </a:xfrm>
          <a:solidFill>
            <a:srgbClr val="FFC000"/>
          </a:solidFill>
        </p:grpSpPr>
        <p:sp>
          <p:nvSpPr>
            <p:cNvPr id="61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61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57348" name="Group 814"/>
          <p:cNvGrpSpPr>
            <a:grpSpLocks/>
          </p:cNvGrpSpPr>
          <p:nvPr/>
        </p:nvGrpSpPr>
        <p:grpSpPr bwMode="auto">
          <a:xfrm>
            <a:off x="2012950" y="6110288"/>
            <a:ext cx="61913" cy="247650"/>
            <a:chOff x="6958013" y="2370932"/>
            <a:chExt cx="227013" cy="600869"/>
          </a:xfrm>
        </p:grpSpPr>
        <p:sp>
          <p:nvSpPr>
            <p:cNvPr id="5759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49" name="Group 813"/>
          <p:cNvGrpSpPr>
            <a:grpSpLocks/>
          </p:cNvGrpSpPr>
          <p:nvPr/>
        </p:nvGrpSpPr>
        <p:grpSpPr bwMode="auto">
          <a:xfrm>
            <a:off x="2117725" y="6113463"/>
            <a:ext cx="68263" cy="244475"/>
            <a:chOff x="7605713" y="2393949"/>
            <a:chExt cx="227013" cy="584202"/>
          </a:xfrm>
        </p:grpSpPr>
        <p:sp>
          <p:nvSpPr>
            <p:cNvPr id="5759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0" name="Group 816"/>
          <p:cNvGrpSpPr>
            <a:grpSpLocks/>
          </p:cNvGrpSpPr>
          <p:nvPr/>
        </p:nvGrpSpPr>
        <p:grpSpPr bwMode="auto">
          <a:xfrm>
            <a:off x="1798638" y="6110288"/>
            <a:ext cx="61912" cy="247650"/>
            <a:chOff x="6958013" y="2370932"/>
            <a:chExt cx="227013" cy="600869"/>
          </a:xfrm>
        </p:grpSpPr>
        <p:sp>
          <p:nvSpPr>
            <p:cNvPr id="5759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1" name="Group 819"/>
          <p:cNvGrpSpPr>
            <a:grpSpLocks/>
          </p:cNvGrpSpPr>
          <p:nvPr/>
        </p:nvGrpSpPr>
        <p:grpSpPr bwMode="auto">
          <a:xfrm>
            <a:off x="1901825" y="6113463"/>
            <a:ext cx="69850" cy="244475"/>
            <a:chOff x="7605713" y="2393949"/>
            <a:chExt cx="227013" cy="584202"/>
          </a:xfrm>
        </p:grpSpPr>
        <p:sp>
          <p:nvSpPr>
            <p:cNvPr id="5758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9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2" name="Group 822"/>
          <p:cNvGrpSpPr>
            <a:grpSpLocks/>
          </p:cNvGrpSpPr>
          <p:nvPr/>
        </p:nvGrpSpPr>
        <p:grpSpPr bwMode="auto">
          <a:xfrm>
            <a:off x="1584325" y="6110288"/>
            <a:ext cx="61913" cy="247650"/>
            <a:chOff x="6958013" y="2370932"/>
            <a:chExt cx="227013" cy="600869"/>
          </a:xfrm>
        </p:grpSpPr>
        <p:sp>
          <p:nvSpPr>
            <p:cNvPr id="5758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3" name="Group 825"/>
          <p:cNvGrpSpPr>
            <a:grpSpLocks/>
          </p:cNvGrpSpPr>
          <p:nvPr/>
        </p:nvGrpSpPr>
        <p:grpSpPr bwMode="auto">
          <a:xfrm>
            <a:off x="1687513" y="6113463"/>
            <a:ext cx="68262" cy="244475"/>
            <a:chOff x="7605713" y="2393949"/>
            <a:chExt cx="227013" cy="584202"/>
          </a:xfrm>
        </p:grpSpPr>
        <p:sp>
          <p:nvSpPr>
            <p:cNvPr id="5758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4" name="Group 828"/>
          <p:cNvGrpSpPr>
            <a:grpSpLocks/>
          </p:cNvGrpSpPr>
          <p:nvPr/>
        </p:nvGrpSpPr>
        <p:grpSpPr bwMode="auto">
          <a:xfrm>
            <a:off x="1368425" y="6110288"/>
            <a:ext cx="61913" cy="247650"/>
            <a:chOff x="6958013" y="2370932"/>
            <a:chExt cx="227013" cy="600869"/>
          </a:xfrm>
        </p:grpSpPr>
        <p:sp>
          <p:nvSpPr>
            <p:cNvPr id="5758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5" name="Group 831"/>
          <p:cNvGrpSpPr>
            <a:grpSpLocks/>
          </p:cNvGrpSpPr>
          <p:nvPr/>
        </p:nvGrpSpPr>
        <p:grpSpPr bwMode="auto">
          <a:xfrm>
            <a:off x="1473200" y="6113463"/>
            <a:ext cx="68263" cy="244475"/>
            <a:chOff x="7605713" y="2393949"/>
            <a:chExt cx="227013" cy="584202"/>
          </a:xfrm>
        </p:grpSpPr>
        <p:sp>
          <p:nvSpPr>
            <p:cNvPr id="5758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6" name="Group 834"/>
          <p:cNvGrpSpPr>
            <a:grpSpLocks/>
          </p:cNvGrpSpPr>
          <p:nvPr/>
        </p:nvGrpSpPr>
        <p:grpSpPr bwMode="auto">
          <a:xfrm>
            <a:off x="1154113" y="6110288"/>
            <a:ext cx="61912" cy="247650"/>
            <a:chOff x="6958013" y="2370932"/>
            <a:chExt cx="227013" cy="600869"/>
          </a:xfrm>
        </p:grpSpPr>
        <p:sp>
          <p:nvSpPr>
            <p:cNvPr id="5757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8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7" name="Group 837"/>
          <p:cNvGrpSpPr>
            <a:grpSpLocks/>
          </p:cNvGrpSpPr>
          <p:nvPr/>
        </p:nvGrpSpPr>
        <p:grpSpPr bwMode="auto">
          <a:xfrm>
            <a:off x="1258888" y="6113463"/>
            <a:ext cx="68262" cy="244475"/>
            <a:chOff x="7605713" y="2393949"/>
            <a:chExt cx="227013" cy="584202"/>
          </a:xfrm>
        </p:grpSpPr>
        <p:sp>
          <p:nvSpPr>
            <p:cNvPr id="5757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8" name="Group 840"/>
          <p:cNvGrpSpPr>
            <a:grpSpLocks/>
          </p:cNvGrpSpPr>
          <p:nvPr/>
        </p:nvGrpSpPr>
        <p:grpSpPr bwMode="auto">
          <a:xfrm>
            <a:off x="939800" y="6110288"/>
            <a:ext cx="61913" cy="247650"/>
            <a:chOff x="6958013" y="2370932"/>
            <a:chExt cx="227013" cy="600869"/>
          </a:xfrm>
        </p:grpSpPr>
        <p:sp>
          <p:nvSpPr>
            <p:cNvPr id="5757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59" name="Group 843"/>
          <p:cNvGrpSpPr>
            <a:grpSpLocks/>
          </p:cNvGrpSpPr>
          <p:nvPr/>
        </p:nvGrpSpPr>
        <p:grpSpPr bwMode="auto">
          <a:xfrm>
            <a:off x="1042988" y="6113463"/>
            <a:ext cx="69850" cy="244475"/>
            <a:chOff x="7605713" y="2393949"/>
            <a:chExt cx="227013" cy="584202"/>
          </a:xfrm>
        </p:grpSpPr>
        <p:sp>
          <p:nvSpPr>
            <p:cNvPr id="5757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0" name="Group 846"/>
          <p:cNvGrpSpPr>
            <a:grpSpLocks/>
          </p:cNvGrpSpPr>
          <p:nvPr/>
        </p:nvGrpSpPr>
        <p:grpSpPr bwMode="auto">
          <a:xfrm>
            <a:off x="723900" y="6110288"/>
            <a:ext cx="63500" cy="247650"/>
            <a:chOff x="6958013" y="2370932"/>
            <a:chExt cx="227013" cy="600869"/>
          </a:xfrm>
        </p:grpSpPr>
        <p:sp>
          <p:nvSpPr>
            <p:cNvPr id="5757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1" name="Group 849"/>
          <p:cNvGrpSpPr>
            <a:grpSpLocks/>
          </p:cNvGrpSpPr>
          <p:nvPr/>
        </p:nvGrpSpPr>
        <p:grpSpPr bwMode="auto">
          <a:xfrm>
            <a:off x="828675" y="6113463"/>
            <a:ext cx="68263" cy="244475"/>
            <a:chOff x="7605713" y="2393949"/>
            <a:chExt cx="227013" cy="584202"/>
          </a:xfrm>
        </p:grpSpPr>
        <p:sp>
          <p:nvSpPr>
            <p:cNvPr id="5756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7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2" name="Group 852"/>
          <p:cNvGrpSpPr>
            <a:grpSpLocks/>
          </p:cNvGrpSpPr>
          <p:nvPr/>
        </p:nvGrpSpPr>
        <p:grpSpPr bwMode="auto">
          <a:xfrm>
            <a:off x="509588" y="6110288"/>
            <a:ext cx="61912" cy="247650"/>
            <a:chOff x="6958013" y="2370932"/>
            <a:chExt cx="227013" cy="600869"/>
          </a:xfrm>
        </p:grpSpPr>
        <p:sp>
          <p:nvSpPr>
            <p:cNvPr id="5756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3" name="Group 855"/>
          <p:cNvGrpSpPr>
            <a:grpSpLocks/>
          </p:cNvGrpSpPr>
          <p:nvPr/>
        </p:nvGrpSpPr>
        <p:grpSpPr bwMode="auto">
          <a:xfrm>
            <a:off x="614363" y="6113463"/>
            <a:ext cx="68262" cy="244475"/>
            <a:chOff x="7605713" y="2393949"/>
            <a:chExt cx="227013" cy="584202"/>
          </a:xfrm>
        </p:grpSpPr>
        <p:sp>
          <p:nvSpPr>
            <p:cNvPr id="5756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4" name="Group 858"/>
          <p:cNvGrpSpPr>
            <a:grpSpLocks/>
          </p:cNvGrpSpPr>
          <p:nvPr/>
        </p:nvGrpSpPr>
        <p:grpSpPr bwMode="auto">
          <a:xfrm>
            <a:off x="295275" y="6110288"/>
            <a:ext cx="61913" cy="247650"/>
            <a:chOff x="6958013" y="2370932"/>
            <a:chExt cx="227013" cy="600869"/>
          </a:xfrm>
        </p:grpSpPr>
        <p:sp>
          <p:nvSpPr>
            <p:cNvPr id="5756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5" name="Group 861"/>
          <p:cNvGrpSpPr>
            <a:grpSpLocks/>
          </p:cNvGrpSpPr>
          <p:nvPr/>
        </p:nvGrpSpPr>
        <p:grpSpPr bwMode="auto">
          <a:xfrm>
            <a:off x="398463" y="6113463"/>
            <a:ext cx="69850" cy="244475"/>
            <a:chOff x="7605713" y="2393949"/>
            <a:chExt cx="227013" cy="584202"/>
          </a:xfrm>
        </p:grpSpPr>
        <p:sp>
          <p:nvSpPr>
            <p:cNvPr id="5756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6" name="Group 864"/>
          <p:cNvGrpSpPr>
            <a:grpSpLocks/>
          </p:cNvGrpSpPr>
          <p:nvPr/>
        </p:nvGrpSpPr>
        <p:grpSpPr bwMode="auto">
          <a:xfrm>
            <a:off x="80963" y="6110288"/>
            <a:ext cx="61912" cy="247650"/>
            <a:chOff x="6958013" y="2370932"/>
            <a:chExt cx="227013" cy="600869"/>
          </a:xfrm>
        </p:grpSpPr>
        <p:sp>
          <p:nvSpPr>
            <p:cNvPr id="5755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6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7" name="Group 867"/>
          <p:cNvGrpSpPr>
            <a:grpSpLocks/>
          </p:cNvGrpSpPr>
          <p:nvPr/>
        </p:nvGrpSpPr>
        <p:grpSpPr bwMode="auto">
          <a:xfrm>
            <a:off x="184150" y="6113463"/>
            <a:ext cx="69850" cy="244475"/>
            <a:chOff x="7605713" y="2393949"/>
            <a:chExt cx="227013" cy="584202"/>
          </a:xfrm>
        </p:grpSpPr>
        <p:sp>
          <p:nvSpPr>
            <p:cNvPr id="5755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8" name="Group 870"/>
          <p:cNvGrpSpPr>
            <a:grpSpLocks/>
          </p:cNvGrpSpPr>
          <p:nvPr/>
        </p:nvGrpSpPr>
        <p:grpSpPr bwMode="auto">
          <a:xfrm>
            <a:off x="1854200" y="5846763"/>
            <a:ext cx="61913" cy="247650"/>
            <a:chOff x="6958013" y="2370932"/>
            <a:chExt cx="227013" cy="600869"/>
          </a:xfrm>
        </p:grpSpPr>
        <p:sp>
          <p:nvSpPr>
            <p:cNvPr id="5755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69" name="Group 873"/>
          <p:cNvGrpSpPr>
            <a:grpSpLocks/>
          </p:cNvGrpSpPr>
          <p:nvPr/>
        </p:nvGrpSpPr>
        <p:grpSpPr bwMode="auto">
          <a:xfrm>
            <a:off x="1957388" y="5849938"/>
            <a:ext cx="69850" cy="244475"/>
            <a:chOff x="7605713" y="2393949"/>
            <a:chExt cx="227013" cy="584202"/>
          </a:xfrm>
        </p:grpSpPr>
        <p:sp>
          <p:nvSpPr>
            <p:cNvPr id="5755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0" name="Group 876"/>
          <p:cNvGrpSpPr>
            <a:grpSpLocks/>
          </p:cNvGrpSpPr>
          <p:nvPr/>
        </p:nvGrpSpPr>
        <p:grpSpPr bwMode="auto">
          <a:xfrm>
            <a:off x="1638300" y="5846763"/>
            <a:ext cx="63500" cy="247650"/>
            <a:chOff x="6958013" y="2370932"/>
            <a:chExt cx="227013" cy="600869"/>
          </a:xfrm>
        </p:grpSpPr>
        <p:sp>
          <p:nvSpPr>
            <p:cNvPr id="5755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1" name="Group 879"/>
          <p:cNvGrpSpPr>
            <a:grpSpLocks/>
          </p:cNvGrpSpPr>
          <p:nvPr/>
        </p:nvGrpSpPr>
        <p:grpSpPr bwMode="auto">
          <a:xfrm>
            <a:off x="1743075" y="5849938"/>
            <a:ext cx="68263" cy="244475"/>
            <a:chOff x="7605713" y="2393949"/>
            <a:chExt cx="227013" cy="584202"/>
          </a:xfrm>
        </p:grpSpPr>
        <p:sp>
          <p:nvSpPr>
            <p:cNvPr id="5754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5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2" name="Group 882"/>
          <p:cNvGrpSpPr>
            <a:grpSpLocks/>
          </p:cNvGrpSpPr>
          <p:nvPr/>
        </p:nvGrpSpPr>
        <p:grpSpPr bwMode="auto">
          <a:xfrm>
            <a:off x="1423988" y="5846763"/>
            <a:ext cx="61912" cy="247650"/>
            <a:chOff x="6958013" y="2370932"/>
            <a:chExt cx="227013" cy="600869"/>
          </a:xfrm>
        </p:grpSpPr>
        <p:sp>
          <p:nvSpPr>
            <p:cNvPr id="5754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3" name="Group 885"/>
          <p:cNvGrpSpPr>
            <a:grpSpLocks/>
          </p:cNvGrpSpPr>
          <p:nvPr/>
        </p:nvGrpSpPr>
        <p:grpSpPr bwMode="auto">
          <a:xfrm>
            <a:off x="1528763" y="5849938"/>
            <a:ext cx="68262" cy="244475"/>
            <a:chOff x="7605713" y="2393949"/>
            <a:chExt cx="227013" cy="584202"/>
          </a:xfrm>
        </p:grpSpPr>
        <p:sp>
          <p:nvSpPr>
            <p:cNvPr id="5754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4" name="Group 888"/>
          <p:cNvGrpSpPr>
            <a:grpSpLocks/>
          </p:cNvGrpSpPr>
          <p:nvPr/>
        </p:nvGrpSpPr>
        <p:grpSpPr bwMode="auto">
          <a:xfrm>
            <a:off x="1209675" y="5846763"/>
            <a:ext cx="61913" cy="247650"/>
            <a:chOff x="6958013" y="2370932"/>
            <a:chExt cx="227013" cy="600869"/>
          </a:xfrm>
        </p:grpSpPr>
        <p:sp>
          <p:nvSpPr>
            <p:cNvPr id="5754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5" name="Group 891"/>
          <p:cNvGrpSpPr>
            <a:grpSpLocks/>
          </p:cNvGrpSpPr>
          <p:nvPr/>
        </p:nvGrpSpPr>
        <p:grpSpPr bwMode="auto">
          <a:xfrm>
            <a:off x="1312863" y="5849938"/>
            <a:ext cx="69850" cy="244475"/>
            <a:chOff x="7605713" y="2393949"/>
            <a:chExt cx="227013" cy="584202"/>
          </a:xfrm>
        </p:grpSpPr>
        <p:sp>
          <p:nvSpPr>
            <p:cNvPr id="5754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6" name="Group 894"/>
          <p:cNvGrpSpPr>
            <a:grpSpLocks/>
          </p:cNvGrpSpPr>
          <p:nvPr/>
        </p:nvGrpSpPr>
        <p:grpSpPr bwMode="auto">
          <a:xfrm>
            <a:off x="995363" y="5846763"/>
            <a:ext cx="61912" cy="247650"/>
            <a:chOff x="6958013" y="2370932"/>
            <a:chExt cx="227013" cy="600869"/>
          </a:xfrm>
        </p:grpSpPr>
        <p:sp>
          <p:nvSpPr>
            <p:cNvPr id="5753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4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7" name="Group 897"/>
          <p:cNvGrpSpPr>
            <a:grpSpLocks/>
          </p:cNvGrpSpPr>
          <p:nvPr/>
        </p:nvGrpSpPr>
        <p:grpSpPr bwMode="auto">
          <a:xfrm>
            <a:off x="1098550" y="5849938"/>
            <a:ext cx="69850" cy="244475"/>
            <a:chOff x="7605713" y="2393949"/>
            <a:chExt cx="227013" cy="584202"/>
          </a:xfrm>
        </p:grpSpPr>
        <p:sp>
          <p:nvSpPr>
            <p:cNvPr id="5753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8" name="Group 900"/>
          <p:cNvGrpSpPr>
            <a:grpSpLocks/>
          </p:cNvGrpSpPr>
          <p:nvPr/>
        </p:nvGrpSpPr>
        <p:grpSpPr bwMode="auto">
          <a:xfrm>
            <a:off x="779463" y="5846763"/>
            <a:ext cx="63500" cy="247650"/>
            <a:chOff x="6958013" y="2370932"/>
            <a:chExt cx="227013" cy="600869"/>
          </a:xfrm>
        </p:grpSpPr>
        <p:sp>
          <p:nvSpPr>
            <p:cNvPr id="5753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79" name="Group 903"/>
          <p:cNvGrpSpPr>
            <a:grpSpLocks/>
          </p:cNvGrpSpPr>
          <p:nvPr/>
        </p:nvGrpSpPr>
        <p:grpSpPr bwMode="auto">
          <a:xfrm>
            <a:off x="884238" y="5849938"/>
            <a:ext cx="68262" cy="244475"/>
            <a:chOff x="7605713" y="2393949"/>
            <a:chExt cx="227013" cy="584202"/>
          </a:xfrm>
        </p:grpSpPr>
        <p:sp>
          <p:nvSpPr>
            <p:cNvPr id="5753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0" name="Group 906"/>
          <p:cNvGrpSpPr>
            <a:grpSpLocks/>
          </p:cNvGrpSpPr>
          <p:nvPr/>
        </p:nvGrpSpPr>
        <p:grpSpPr bwMode="auto">
          <a:xfrm>
            <a:off x="565150" y="5846763"/>
            <a:ext cx="61913" cy="247650"/>
            <a:chOff x="6958013" y="2370932"/>
            <a:chExt cx="227013" cy="600869"/>
          </a:xfrm>
        </p:grpSpPr>
        <p:sp>
          <p:nvSpPr>
            <p:cNvPr id="5753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1" name="Group 909"/>
          <p:cNvGrpSpPr>
            <a:grpSpLocks/>
          </p:cNvGrpSpPr>
          <p:nvPr/>
        </p:nvGrpSpPr>
        <p:grpSpPr bwMode="auto">
          <a:xfrm>
            <a:off x="669925" y="5849938"/>
            <a:ext cx="68263" cy="244475"/>
            <a:chOff x="7605713" y="2393949"/>
            <a:chExt cx="227013" cy="584202"/>
          </a:xfrm>
        </p:grpSpPr>
        <p:sp>
          <p:nvSpPr>
            <p:cNvPr id="5752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3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2" name="Group 912"/>
          <p:cNvGrpSpPr>
            <a:grpSpLocks/>
          </p:cNvGrpSpPr>
          <p:nvPr/>
        </p:nvGrpSpPr>
        <p:grpSpPr bwMode="auto">
          <a:xfrm>
            <a:off x="350838" y="5846763"/>
            <a:ext cx="61912" cy="247650"/>
            <a:chOff x="6958013" y="2370932"/>
            <a:chExt cx="227013" cy="600869"/>
          </a:xfrm>
        </p:grpSpPr>
        <p:sp>
          <p:nvSpPr>
            <p:cNvPr id="5752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3" name="Group 915"/>
          <p:cNvGrpSpPr>
            <a:grpSpLocks/>
          </p:cNvGrpSpPr>
          <p:nvPr/>
        </p:nvGrpSpPr>
        <p:grpSpPr bwMode="auto">
          <a:xfrm>
            <a:off x="454025" y="5849938"/>
            <a:ext cx="69850" cy="244475"/>
            <a:chOff x="7605713" y="2393949"/>
            <a:chExt cx="227013" cy="584202"/>
          </a:xfrm>
        </p:grpSpPr>
        <p:sp>
          <p:nvSpPr>
            <p:cNvPr id="5752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4" name="Group 918"/>
          <p:cNvGrpSpPr>
            <a:grpSpLocks/>
          </p:cNvGrpSpPr>
          <p:nvPr/>
        </p:nvGrpSpPr>
        <p:grpSpPr bwMode="auto">
          <a:xfrm>
            <a:off x="239713" y="5849938"/>
            <a:ext cx="68262" cy="244475"/>
            <a:chOff x="7605713" y="2393949"/>
            <a:chExt cx="227013" cy="584202"/>
          </a:xfrm>
        </p:grpSpPr>
        <p:sp>
          <p:nvSpPr>
            <p:cNvPr id="5752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5" name="Group 921"/>
          <p:cNvGrpSpPr>
            <a:grpSpLocks/>
          </p:cNvGrpSpPr>
          <p:nvPr/>
        </p:nvGrpSpPr>
        <p:grpSpPr bwMode="auto">
          <a:xfrm>
            <a:off x="1746250" y="5581650"/>
            <a:ext cx="61913" cy="247650"/>
            <a:chOff x="6958013" y="2370932"/>
            <a:chExt cx="227013" cy="600869"/>
          </a:xfrm>
        </p:grpSpPr>
        <p:sp>
          <p:nvSpPr>
            <p:cNvPr id="5752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6" name="Group 924"/>
          <p:cNvGrpSpPr>
            <a:grpSpLocks/>
          </p:cNvGrpSpPr>
          <p:nvPr/>
        </p:nvGrpSpPr>
        <p:grpSpPr bwMode="auto">
          <a:xfrm>
            <a:off x="1851025" y="5584825"/>
            <a:ext cx="68263" cy="244475"/>
            <a:chOff x="7605713" y="2393949"/>
            <a:chExt cx="227013" cy="584202"/>
          </a:xfrm>
        </p:grpSpPr>
        <p:sp>
          <p:nvSpPr>
            <p:cNvPr id="5751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2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7" name="Group 927"/>
          <p:cNvGrpSpPr>
            <a:grpSpLocks/>
          </p:cNvGrpSpPr>
          <p:nvPr/>
        </p:nvGrpSpPr>
        <p:grpSpPr bwMode="auto">
          <a:xfrm>
            <a:off x="1531938" y="5581650"/>
            <a:ext cx="61912" cy="247650"/>
            <a:chOff x="6958013" y="2370932"/>
            <a:chExt cx="227013" cy="600869"/>
          </a:xfrm>
        </p:grpSpPr>
        <p:sp>
          <p:nvSpPr>
            <p:cNvPr id="5751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8" name="Group 930"/>
          <p:cNvGrpSpPr>
            <a:grpSpLocks/>
          </p:cNvGrpSpPr>
          <p:nvPr/>
        </p:nvGrpSpPr>
        <p:grpSpPr bwMode="auto">
          <a:xfrm>
            <a:off x="1635125" y="5584825"/>
            <a:ext cx="69850" cy="244475"/>
            <a:chOff x="7605713" y="2393949"/>
            <a:chExt cx="227013" cy="584202"/>
          </a:xfrm>
        </p:grpSpPr>
        <p:sp>
          <p:nvSpPr>
            <p:cNvPr id="5751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89" name="Group 933"/>
          <p:cNvGrpSpPr>
            <a:grpSpLocks/>
          </p:cNvGrpSpPr>
          <p:nvPr/>
        </p:nvGrpSpPr>
        <p:grpSpPr bwMode="auto">
          <a:xfrm>
            <a:off x="1317625" y="5581650"/>
            <a:ext cx="61913" cy="247650"/>
            <a:chOff x="6958013" y="2370932"/>
            <a:chExt cx="227013" cy="600869"/>
          </a:xfrm>
        </p:grpSpPr>
        <p:sp>
          <p:nvSpPr>
            <p:cNvPr id="5751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0" name="Group 936"/>
          <p:cNvGrpSpPr>
            <a:grpSpLocks/>
          </p:cNvGrpSpPr>
          <p:nvPr/>
        </p:nvGrpSpPr>
        <p:grpSpPr bwMode="auto">
          <a:xfrm>
            <a:off x="1420813" y="5584825"/>
            <a:ext cx="68262" cy="244475"/>
            <a:chOff x="7605713" y="2393949"/>
            <a:chExt cx="227013" cy="584202"/>
          </a:xfrm>
        </p:grpSpPr>
        <p:sp>
          <p:nvSpPr>
            <p:cNvPr id="5751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1" name="Group 939"/>
          <p:cNvGrpSpPr>
            <a:grpSpLocks/>
          </p:cNvGrpSpPr>
          <p:nvPr/>
        </p:nvGrpSpPr>
        <p:grpSpPr bwMode="auto">
          <a:xfrm>
            <a:off x="1101725" y="5581650"/>
            <a:ext cx="61913" cy="247650"/>
            <a:chOff x="6958013" y="2370932"/>
            <a:chExt cx="227013" cy="600869"/>
          </a:xfrm>
        </p:grpSpPr>
        <p:sp>
          <p:nvSpPr>
            <p:cNvPr id="5750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1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2" name="Group 942"/>
          <p:cNvGrpSpPr>
            <a:grpSpLocks/>
          </p:cNvGrpSpPr>
          <p:nvPr/>
        </p:nvGrpSpPr>
        <p:grpSpPr bwMode="auto">
          <a:xfrm>
            <a:off x="1206500" y="5584825"/>
            <a:ext cx="68263" cy="244475"/>
            <a:chOff x="7605713" y="2393949"/>
            <a:chExt cx="227013" cy="584202"/>
          </a:xfrm>
        </p:grpSpPr>
        <p:sp>
          <p:nvSpPr>
            <p:cNvPr id="5750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3" name="Group 945"/>
          <p:cNvGrpSpPr>
            <a:grpSpLocks/>
          </p:cNvGrpSpPr>
          <p:nvPr/>
        </p:nvGrpSpPr>
        <p:grpSpPr bwMode="auto">
          <a:xfrm>
            <a:off x="887413" y="5581650"/>
            <a:ext cx="61912" cy="247650"/>
            <a:chOff x="6958013" y="2370932"/>
            <a:chExt cx="227013" cy="600869"/>
          </a:xfrm>
        </p:grpSpPr>
        <p:sp>
          <p:nvSpPr>
            <p:cNvPr id="5750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4" name="Group 948"/>
          <p:cNvGrpSpPr>
            <a:grpSpLocks/>
          </p:cNvGrpSpPr>
          <p:nvPr/>
        </p:nvGrpSpPr>
        <p:grpSpPr bwMode="auto">
          <a:xfrm>
            <a:off x="990600" y="5584825"/>
            <a:ext cx="69850" cy="244475"/>
            <a:chOff x="7605713" y="2393949"/>
            <a:chExt cx="227013" cy="584202"/>
          </a:xfrm>
        </p:grpSpPr>
        <p:sp>
          <p:nvSpPr>
            <p:cNvPr id="5750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5" name="Group 951"/>
          <p:cNvGrpSpPr>
            <a:grpSpLocks/>
          </p:cNvGrpSpPr>
          <p:nvPr/>
        </p:nvGrpSpPr>
        <p:grpSpPr bwMode="auto">
          <a:xfrm>
            <a:off x="673100" y="5581650"/>
            <a:ext cx="61913" cy="247650"/>
            <a:chOff x="6958013" y="2370932"/>
            <a:chExt cx="227013" cy="600869"/>
          </a:xfrm>
        </p:grpSpPr>
        <p:sp>
          <p:nvSpPr>
            <p:cNvPr id="5750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6" name="Group 954"/>
          <p:cNvGrpSpPr>
            <a:grpSpLocks/>
          </p:cNvGrpSpPr>
          <p:nvPr/>
        </p:nvGrpSpPr>
        <p:grpSpPr bwMode="auto">
          <a:xfrm>
            <a:off x="776288" y="5584825"/>
            <a:ext cx="69850" cy="244475"/>
            <a:chOff x="7605713" y="2393949"/>
            <a:chExt cx="227013" cy="584202"/>
          </a:xfrm>
        </p:grpSpPr>
        <p:sp>
          <p:nvSpPr>
            <p:cNvPr id="5749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50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7" name="Group 957"/>
          <p:cNvGrpSpPr>
            <a:grpSpLocks/>
          </p:cNvGrpSpPr>
          <p:nvPr/>
        </p:nvGrpSpPr>
        <p:grpSpPr bwMode="auto">
          <a:xfrm>
            <a:off x="457200" y="5581650"/>
            <a:ext cx="63500" cy="247650"/>
            <a:chOff x="6958013" y="2370932"/>
            <a:chExt cx="227013" cy="600869"/>
          </a:xfrm>
        </p:grpSpPr>
        <p:sp>
          <p:nvSpPr>
            <p:cNvPr id="5749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8" name="Group 960"/>
          <p:cNvGrpSpPr>
            <a:grpSpLocks/>
          </p:cNvGrpSpPr>
          <p:nvPr/>
        </p:nvGrpSpPr>
        <p:grpSpPr bwMode="auto">
          <a:xfrm>
            <a:off x="561975" y="5584825"/>
            <a:ext cx="68263" cy="244475"/>
            <a:chOff x="7605713" y="2393949"/>
            <a:chExt cx="227013" cy="584202"/>
          </a:xfrm>
        </p:grpSpPr>
        <p:sp>
          <p:nvSpPr>
            <p:cNvPr id="5749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399" name="Group 963"/>
          <p:cNvGrpSpPr>
            <a:grpSpLocks/>
          </p:cNvGrpSpPr>
          <p:nvPr/>
        </p:nvGrpSpPr>
        <p:grpSpPr bwMode="auto">
          <a:xfrm>
            <a:off x="347663" y="5584825"/>
            <a:ext cx="68262" cy="244475"/>
            <a:chOff x="7605713" y="2393949"/>
            <a:chExt cx="227013" cy="584202"/>
          </a:xfrm>
        </p:grpSpPr>
        <p:sp>
          <p:nvSpPr>
            <p:cNvPr id="5749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0" name="Group 966"/>
          <p:cNvGrpSpPr>
            <a:grpSpLocks/>
          </p:cNvGrpSpPr>
          <p:nvPr/>
        </p:nvGrpSpPr>
        <p:grpSpPr bwMode="auto">
          <a:xfrm>
            <a:off x="1638300" y="5318125"/>
            <a:ext cx="63500" cy="246063"/>
            <a:chOff x="6958013" y="2370932"/>
            <a:chExt cx="227013" cy="600869"/>
          </a:xfrm>
        </p:grpSpPr>
        <p:sp>
          <p:nvSpPr>
            <p:cNvPr id="5749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1" name="Group 969"/>
          <p:cNvGrpSpPr>
            <a:grpSpLocks/>
          </p:cNvGrpSpPr>
          <p:nvPr/>
        </p:nvGrpSpPr>
        <p:grpSpPr bwMode="auto">
          <a:xfrm>
            <a:off x="1743075" y="5319713"/>
            <a:ext cx="68263" cy="244475"/>
            <a:chOff x="7605713" y="2393949"/>
            <a:chExt cx="227013" cy="584202"/>
          </a:xfrm>
        </p:grpSpPr>
        <p:sp>
          <p:nvSpPr>
            <p:cNvPr id="5748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9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2" name="Group 972"/>
          <p:cNvGrpSpPr>
            <a:grpSpLocks/>
          </p:cNvGrpSpPr>
          <p:nvPr/>
        </p:nvGrpSpPr>
        <p:grpSpPr bwMode="auto">
          <a:xfrm>
            <a:off x="1423988" y="5318125"/>
            <a:ext cx="61912" cy="246063"/>
            <a:chOff x="6958013" y="2370932"/>
            <a:chExt cx="227013" cy="600869"/>
          </a:xfrm>
        </p:grpSpPr>
        <p:sp>
          <p:nvSpPr>
            <p:cNvPr id="57487"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8"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3" name="Group 975"/>
          <p:cNvGrpSpPr>
            <a:grpSpLocks/>
          </p:cNvGrpSpPr>
          <p:nvPr/>
        </p:nvGrpSpPr>
        <p:grpSpPr bwMode="auto">
          <a:xfrm>
            <a:off x="1528763" y="5319713"/>
            <a:ext cx="68262" cy="244475"/>
            <a:chOff x="7605713" y="2393949"/>
            <a:chExt cx="227013" cy="584202"/>
          </a:xfrm>
        </p:grpSpPr>
        <p:sp>
          <p:nvSpPr>
            <p:cNvPr id="57485"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6"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4" name="Group 978"/>
          <p:cNvGrpSpPr>
            <a:grpSpLocks/>
          </p:cNvGrpSpPr>
          <p:nvPr/>
        </p:nvGrpSpPr>
        <p:grpSpPr bwMode="auto">
          <a:xfrm>
            <a:off x="1209675" y="5318125"/>
            <a:ext cx="61913" cy="246063"/>
            <a:chOff x="6958013" y="2370932"/>
            <a:chExt cx="227013" cy="600869"/>
          </a:xfrm>
        </p:grpSpPr>
        <p:sp>
          <p:nvSpPr>
            <p:cNvPr id="57483"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4"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5" name="Group 981"/>
          <p:cNvGrpSpPr>
            <a:grpSpLocks/>
          </p:cNvGrpSpPr>
          <p:nvPr/>
        </p:nvGrpSpPr>
        <p:grpSpPr bwMode="auto">
          <a:xfrm>
            <a:off x="1312863" y="5319713"/>
            <a:ext cx="69850" cy="244475"/>
            <a:chOff x="7605713" y="2393949"/>
            <a:chExt cx="227013" cy="584202"/>
          </a:xfrm>
        </p:grpSpPr>
        <p:sp>
          <p:nvSpPr>
            <p:cNvPr id="57481"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2"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6" name="Group 984"/>
          <p:cNvGrpSpPr>
            <a:grpSpLocks/>
          </p:cNvGrpSpPr>
          <p:nvPr/>
        </p:nvGrpSpPr>
        <p:grpSpPr bwMode="auto">
          <a:xfrm>
            <a:off x="995363" y="5318125"/>
            <a:ext cx="61912" cy="246063"/>
            <a:chOff x="6958013" y="2370932"/>
            <a:chExt cx="227013" cy="600869"/>
          </a:xfrm>
        </p:grpSpPr>
        <p:sp>
          <p:nvSpPr>
            <p:cNvPr id="57479"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80"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7" name="Group 987"/>
          <p:cNvGrpSpPr>
            <a:grpSpLocks/>
          </p:cNvGrpSpPr>
          <p:nvPr/>
        </p:nvGrpSpPr>
        <p:grpSpPr bwMode="auto">
          <a:xfrm>
            <a:off x="1098550" y="5319713"/>
            <a:ext cx="69850" cy="244475"/>
            <a:chOff x="7605713" y="2393949"/>
            <a:chExt cx="227013" cy="584202"/>
          </a:xfrm>
        </p:grpSpPr>
        <p:sp>
          <p:nvSpPr>
            <p:cNvPr id="5747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8" name="Group 990"/>
          <p:cNvGrpSpPr>
            <a:grpSpLocks/>
          </p:cNvGrpSpPr>
          <p:nvPr/>
        </p:nvGrpSpPr>
        <p:grpSpPr bwMode="auto">
          <a:xfrm>
            <a:off x="779463" y="5318125"/>
            <a:ext cx="63500" cy="246063"/>
            <a:chOff x="6958013" y="2370932"/>
            <a:chExt cx="227013" cy="600869"/>
          </a:xfrm>
        </p:grpSpPr>
        <p:sp>
          <p:nvSpPr>
            <p:cNvPr id="57475"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6"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09" name="Group 993"/>
          <p:cNvGrpSpPr>
            <a:grpSpLocks/>
          </p:cNvGrpSpPr>
          <p:nvPr/>
        </p:nvGrpSpPr>
        <p:grpSpPr bwMode="auto">
          <a:xfrm>
            <a:off x="884238" y="5319713"/>
            <a:ext cx="68262" cy="244475"/>
            <a:chOff x="7605713" y="2393949"/>
            <a:chExt cx="227013" cy="584202"/>
          </a:xfrm>
        </p:grpSpPr>
        <p:sp>
          <p:nvSpPr>
            <p:cNvPr id="57473"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4"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10" name="Group 996"/>
          <p:cNvGrpSpPr>
            <a:grpSpLocks/>
          </p:cNvGrpSpPr>
          <p:nvPr/>
        </p:nvGrpSpPr>
        <p:grpSpPr bwMode="auto">
          <a:xfrm>
            <a:off x="565150" y="5318125"/>
            <a:ext cx="61913" cy="246063"/>
            <a:chOff x="6958013" y="2370932"/>
            <a:chExt cx="227013" cy="600869"/>
          </a:xfrm>
        </p:grpSpPr>
        <p:sp>
          <p:nvSpPr>
            <p:cNvPr id="57471" name="Freeform 27"/>
            <p:cNvSpPr>
              <a:spLocks/>
            </p:cNvSpPr>
            <p:nvPr/>
          </p:nvSpPr>
          <p:spPr bwMode="auto">
            <a:xfrm>
              <a:off x="7010400" y="2370932"/>
              <a:ext cx="111125" cy="112713"/>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2" name="Freeform 28"/>
            <p:cNvSpPr>
              <a:spLocks/>
            </p:cNvSpPr>
            <p:nvPr/>
          </p:nvSpPr>
          <p:spPr bwMode="auto">
            <a:xfrm>
              <a:off x="6958013" y="2490788"/>
              <a:ext cx="227013" cy="481013"/>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11" name="Group 999"/>
          <p:cNvGrpSpPr>
            <a:grpSpLocks/>
          </p:cNvGrpSpPr>
          <p:nvPr/>
        </p:nvGrpSpPr>
        <p:grpSpPr bwMode="auto">
          <a:xfrm>
            <a:off x="669925" y="5319713"/>
            <a:ext cx="68263" cy="244475"/>
            <a:chOff x="7605713" y="2393949"/>
            <a:chExt cx="227013" cy="584202"/>
          </a:xfrm>
        </p:grpSpPr>
        <p:sp>
          <p:nvSpPr>
            <p:cNvPr id="57469"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70"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57412" name="Group 1002"/>
          <p:cNvGrpSpPr>
            <a:grpSpLocks/>
          </p:cNvGrpSpPr>
          <p:nvPr/>
        </p:nvGrpSpPr>
        <p:grpSpPr bwMode="auto">
          <a:xfrm>
            <a:off x="454025" y="5319713"/>
            <a:ext cx="69850" cy="244475"/>
            <a:chOff x="7605713" y="2393949"/>
            <a:chExt cx="227013" cy="584202"/>
          </a:xfrm>
        </p:grpSpPr>
        <p:sp>
          <p:nvSpPr>
            <p:cNvPr id="57467" name="Freeform 36"/>
            <p:cNvSpPr>
              <a:spLocks/>
            </p:cNvSpPr>
            <p:nvPr/>
          </p:nvSpPr>
          <p:spPr bwMode="auto">
            <a:xfrm>
              <a:off x="7656513" y="2393949"/>
              <a:ext cx="111125" cy="115888"/>
            </a:xfrm>
            <a:custGeom>
              <a:avLst/>
              <a:gdLst>
                <a:gd name="T0" fmla="*/ 2147483647 w 141"/>
                <a:gd name="T1" fmla="*/ 2147483647 h 146"/>
                <a:gd name="T2" fmla="*/ 0 w 141"/>
                <a:gd name="T3" fmla="*/ 2147483647 h 146"/>
                <a:gd name="T4" fmla="*/ 2147483647 w 141"/>
                <a:gd name="T5" fmla="*/ 2147483647 h 146"/>
                <a:gd name="T6" fmla="*/ 2147483647 w 141"/>
                <a:gd name="T7" fmla="*/ 2147483647 h 146"/>
                <a:gd name="T8" fmla="*/ 2147483647 w 141"/>
                <a:gd name="T9" fmla="*/ 2147483647 h 146"/>
                <a:gd name="T10" fmla="*/ 2147483647 w 141"/>
                <a:gd name="T11" fmla="*/ 2147483647 h 146"/>
                <a:gd name="T12" fmla="*/ 2147483647 w 141"/>
                <a:gd name="T13" fmla="*/ 2147483647 h 146"/>
                <a:gd name="T14" fmla="*/ 2147483647 w 141"/>
                <a:gd name="T15" fmla="*/ 2147483647 h 146"/>
                <a:gd name="T16" fmla="*/ 2147483647 w 141"/>
                <a:gd name="T17" fmla="*/ 0 h 146"/>
                <a:gd name="T18" fmla="*/ 2147483647 w 141"/>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6"/>
                <a:gd name="T32" fmla="*/ 141 w 141"/>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sp>
          <p:nvSpPr>
            <p:cNvPr id="57468" name="Freeform 37"/>
            <p:cNvSpPr>
              <a:spLocks/>
            </p:cNvSpPr>
            <p:nvPr/>
          </p:nvSpPr>
          <p:spPr bwMode="auto">
            <a:xfrm>
              <a:off x="7605713" y="2516188"/>
              <a:ext cx="227013" cy="461963"/>
            </a:xfrm>
            <a:custGeom>
              <a:avLst/>
              <a:gdLst>
                <a:gd name="T0" fmla="*/ 2147483647 w 285"/>
                <a:gd name="T1" fmla="*/ 2147483647 h 581"/>
                <a:gd name="T2" fmla="*/ 2147483647 w 285"/>
                <a:gd name="T3" fmla="*/ 2147483647 h 581"/>
                <a:gd name="T4" fmla="*/ 2147483647 w 285"/>
                <a:gd name="T5" fmla="*/ 2147483647 h 581"/>
                <a:gd name="T6" fmla="*/ 2147483647 w 285"/>
                <a:gd name="T7" fmla="*/ 2147483647 h 581"/>
                <a:gd name="T8" fmla="*/ 2147483647 w 285"/>
                <a:gd name="T9" fmla="*/ 2147483647 h 581"/>
                <a:gd name="T10" fmla="*/ 2147483647 w 285"/>
                <a:gd name="T11" fmla="*/ 2147483647 h 581"/>
                <a:gd name="T12" fmla="*/ 2147483647 w 285"/>
                <a:gd name="T13" fmla="*/ 2147483647 h 581"/>
                <a:gd name="T14" fmla="*/ 2147483647 w 285"/>
                <a:gd name="T15" fmla="*/ 2147483647 h 581"/>
                <a:gd name="T16" fmla="*/ 2147483647 w 285"/>
                <a:gd name="T17" fmla="*/ 2147483647 h 581"/>
                <a:gd name="T18" fmla="*/ 2147483647 w 285"/>
                <a:gd name="T19" fmla="*/ 0 h 581"/>
                <a:gd name="T20" fmla="*/ 2147483647 w 285"/>
                <a:gd name="T21" fmla="*/ 2147483647 h 581"/>
                <a:gd name="T22" fmla="*/ 2147483647 w 285"/>
                <a:gd name="T23" fmla="*/ 2147483647 h 581"/>
                <a:gd name="T24" fmla="*/ 2147483647 w 285"/>
                <a:gd name="T25" fmla="*/ 2147483647 h 581"/>
                <a:gd name="T26" fmla="*/ 0 w 285"/>
                <a:gd name="T27" fmla="*/ 2147483647 h 581"/>
                <a:gd name="T28" fmla="*/ 2147483647 w 285"/>
                <a:gd name="T29" fmla="*/ 2147483647 h 581"/>
                <a:gd name="T30" fmla="*/ 2147483647 w 285"/>
                <a:gd name="T31" fmla="*/ 2147483647 h 581"/>
                <a:gd name="T32" fmla="*/ 2147483647 w 285"/>
                <a:gd name="T33" fmla="*/ 2147483647 h 581"/>
                <a:gd name="T34" fmla="*/ 2147483647 w 285"/>
                <a:gd name="T35" fmla="*/ 2147483647 h 581"/>
                <a:gd name="T36" fmla="*/ 2147483647 w 285"/>
                <a:gd name="T37" fmla="*/ 2147483647 h 581"/>
                <a:gd name="T38" fmla="*/ 2147483647 w 285"/>
                <a:gd name="T39" fmla="*/ 2147483647 h 581"/>
                <a:gd name="T40" fmla="*/ 2147483647 w 285"/>
                <a:gd name="T41" fmla="*/ 2147483647 h 581"/>
                <a:gd name="T42" fmla="*/ 2147483647 w 285"/>
                <a:gd name="T43" fmla="*/ 2147483647 h 581"/>
                <a:gd name="T44" fmla="*/ 2147483647 w 285"/>
                <a:gd name="T45" fmla="*/ 2147483647 h 581"/>
                <a:gd name="T46" fmla="*/ 2147483647 w 285"/>
                <a:gd name="T47" fmla="*/ 2147483647 h 581"/>
                <a:gd name="T48" fmla="*/ 2147483647 w 285"/>
                <a:gd name="T49" fmla="*/ 2147483647 h 581"/>
                <a:gd name="T50" fmla="*/ 2147483647 w 285"/>
                <a:gd name="T51" fmla="*/ 2147483647 h 581"/>
                <a:gd name="T52" fmla="*/ 2147483647 w 285"/>
                <a:gd name="T53" fmla="*/ 2147483647 h 581"/>
                <a:gd name="T54" fmla="*/ 2147483647 w 285"/>
                <a:gd name="T55" fmla="*/ 2147483647 h 581"/>
                <a:gd name="T56" fmla="*/ 2147483647 w 285"/>
                <a:gd name="T57" fmla="*/ 2147483647 h 5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5"/>
                <a:gd name="T88" fmla="*/ 0 h 581"/>
                <a:gd name="T89" fmla="*/ 285 w 285"/>
                <a:gd name="T90" fmla="*/ 581 h 5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smtClean="0">
                <a:solidFill>
                  <a:srgbClr val="FFFFFF"/>
                </a:solidFill>
                <a:latin typeface="Times New Roman" pitchFamily="18" charset="0"/>
                <a:cs typeface="Arial" pitchFamily="34" charset="0"/>
              </a:endParaRPr>
            </a:p>
          </p:txBody>
        </p:sp>
      </p:grpSp>
      <p:grpSp>
        <p:nvGrpSpPr>
          <p:cNvPr id="300" name="Group 1005"/>
          <p:cNvGrpSpPr/>
          <p:nvPr/>
        </p:nvGrpSpPr>
        <p:grpSpPr>
          <a:xfrm>
            <a:off x="1531960" y="5053318"/>
            <a:ext cx="62178" cy="247068"/>
            <a:chOff x="6958013" y="2370932"/>
            <a:chExt cx="227013" cy="600869"/>
          </a:xfrm>
          <a:solidFill>
            <a:srgbClr val="FFC000"/>
          </a:solidFill>
        </p:grpSpPr>
        <p:sp>
          <p:nvSpPr>
            <p:cNvPr id="48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1" name="Group 1008"/>
          <p:cNvGrpSpPr/>
          <p:nvPr/>
        </p:nvGrpSpPr>
        <p:grpSpPr>
          <a:xfrm>
            <a:off x="1635955" y="5055972"/>
            <a:ext cx="68926" cy="244412"/>
            <a:chOff x="7605713" y="2393949"/>
            <a:chExt cx="227013" cy="584202"/>
          </a:xfrm>
          <a:solidFill>
            <a:srgbClr val="FFC000"/>
          </a:solidFill>
        </p:grpSpPr>
        <p:sp>
          <p:nvSpPr>
            <p:cNvPr id="48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2" name="Group 1011"/>
          <p:cNvGrpSpPr/>
          <p:nvPr/>
        </p:nvGrpSpPr>
        <p:grpSpPr>
          <a:xfrm>
            <a:off x="1317221" y="5053318"/>
            <a:ext cx="62178" cy="247068"/>
            <a:chOff x="6958013" y="2370932"/>
            <a:chExt cx="227013" cy="600869"/>
          </a:xfrm>
          <a:solidFill>
            <a:srgbClr val="FFC000"/>
          </a:solidFill>
        </p:grpSpPr>
        <p:sp>
          <p:nvSpPr>
            <p:cNvPr id="48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8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3" name="Group 1014"/>
          <p:cNvGrpSpPr/>
          <p:nvPr/>
        </p:nvGrpSpPr>
        <p:grpSpPr>
          <a:xfrm>
            <a:off x="1421217" y="5055972"/>
            <a:ext cx="68926" cy="244412"/>
            <a:chOff x="7605713" y="2393949"/>
            <a:chExt cx="227013" cy="584202"/>
          </a:xfrm>
          <a:solidFill>
            <a:srgbClr val="FFC000"/>
          </a:solidFill>
        </p:grpSpPr>
        <p:sp>
          <p:nvSpPr>
            <p:cNvPr id="47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4" name="Group 1017"/>
          <p:cNvGrpSpPr/>
          <p:nvPr/>
        </p:nvGrpSpPr>
        <p:grpSpPr>
          <a:xfrm>
            <a:off x="1102483" y="5053318"/>
            <a:ext cx="62178" cy="247068"/>
            <a:chOff x="6958013" y="2370932"/>
            <a:chExt cx="227013" cy="600869"/>
          </a:xfrm>
          <a:solidFill>
            <a:schemeClr val="bg1"/>
          </a:solidFill>
        </p:grpSpPr>
        <p:sp>
          <p:nvSpPr>
            <p:cNvPr id="47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no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5" name="Group 1020"/>
          <p:cNvGrpSpPr/>
          <p:nvPr/>
        </p:nvGrpSpPr>
        <p:grpSpPr>
          <a:xfrm>
            <a:off x="1206478" y="5055972"/>
            <a:ext cx="68926" cy="244412"/>
            <a:chOff x="7605713" y="2393949"/>
            <a:chExt cx="227013" cy="584202"/>
          </a:xfrm>
          <a:solidFill>
            <a:srgbClr val="FFC000"/>
          </a:solidFill>
        </p:grpSpPr>
        <p:sp>
          <p:nvSpPr>
            <p:cNvPr id="47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6" name="Group 1023"/>
          <p:cNvGrpSpPr/>
          <p:nvPr/>
        </p:nvGrpSpPr>
        <p:grpSpPr>
          <a:xfrm>
            <a:off x="887744" y="5053318"/>
            <a:ext cx="62178" cy="247068"/>
            <a:chOff x="6958013" y="2370932"/>
            <a:chExt cx="227013" cy="600869"/>
          </a:xfrm>
          <a:solidFill>
            <a:srgbClr val="FFC000"/>
          </a:solidFill>
        </p:grpSpPr>
        <p:sp>
          <p:nvSpPr>
            <p:cNvPr id="47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7" name="Group 1026"/>
          <p:cNvGrpSpPr/>
          <p:nvPr/>
        </p:nvGrpSpPr>
        <p:grpSpPr>
          <a:xfrm>
            <a:off x="991740" y="5055972"/>
            <a:ext cx="68926" cy="244412"/>
            <a:chOff x="7605713" y="2393949"/>
            <a:chExt cx="227013" cy="584202"/>
          </a:xfrm>
          <a:solidFill>
            <a:srgbClr val="FFC000"/>
          </a:solidFill>
        </p:grpSpPr>
        <p:sp>
          <p:nvSpPr>
            <p:cNvPr id="47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7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8" name="Group 1029"/>
          <p:cNvGrpSpPr/>
          <p:nvPr/>
        </p:nvGrpSpPr>
        <p:grpSpPr>
          <a:xfrm>
            <a:off x="673005" y="5053318"/>
            <a:ext cx="62178" cy="247068"/>
            <a:chOff x="6958013" y="2370932"/>
            <a:chExt cx="227013" cy="600869"/>
          </a:xfrm>
          <a:solidFill>
            <a:srgbClr val="FFC000"/>
          </a:solidFill>
        </p:grpSpPr>
        <p:sp>
          <p:nvSpPr>
            <p:cNvPr id="46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09" name="Group 1032"/>
          <p:cNvGrpSpPr/>
          <p:nvPr/>
        </p:nvGrpSpPr>
        <p:grpSpPr>
          <a:xfrm>
            <a:off x="777001" y="5055972"/>
            <a:ext cx="68926" cy="244412"/>
            <a:chOff x="7605713" y="2393949"/>
            <a:chExt cx="227013" cy="584202"/>
          </a:xfrm>
          <a:solidFill>
            <a:srgbClr val="FFC000"/>
          </a:solidFill>
        </p:grpSpPr>
        <p:sp>
          <p:nvSpPr>
            <p:cNvPr id="46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0" name="Group 1035"/>
          <p:cNvGrpSpPr/>
          <p:nvPr/>
        </p:nvGrpSpPr>
        <p:grpSpPr>
          <a:xfrm>
            <a:off x="562262" y="5055972"/>
            <a:ext cx="68926" cy="244412"/>
            <a:chOff x="7605713" y="2393949"/>
            <a:chExt cx="227013" cy="584202"/>
          </a:xfrm>
          <a:solidFill>
            <a:srgbClr val="FFC000"/>
          </a:solidFill>
        </p:grpSpPr>
        <p:sp>
          <p:nvSpPr>
            <p:cNvPr id="46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3" name="Group 1038"/>
          <p:cNvGrpSpPr/>
          <p:nvPr/>
        </p:nvGrpSpPr>
        <p:grpSpPr>
          <a:xfrm>
            <a:off x="1424590" y="4788883"/>
            <a:ext cx="62178" cy="247068"/>
            <a:chOff x="6958013" y="2370932"/>
            <a:chExt cx="227013" cy="600869"/>
          </a:xfrm>
          <a:solidFill>
            <a:srgbClr val="FFC000"/>
          </a:solidFill>
        </p:grpSpPr>
        <p:sp>
          <p:nvSpPr>
            <p:cNvPr id="46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4" name="Group 1041"/>
          <p:cNvGrpSpPr/>
          <p:nvPr/>
        </p:nvGrpSpPr>
        <p:grpSpPr>
          <a:xfrm>
            <a:off x="1528586" y="4791537"/>
            <a:ext cx="68926" cy="244412"/>
            <a:chOff x="7605713" y="2393949"/>
            <a:chExt cx="227013" cy="584202"/>
          </a:xfrm>
          <a:solidFill>
            <a:srgbClr val="FFC000"/>
          </a:solidFill>
        </p:grpSpPr>
        <p:sp>
          <p:nvSpPr>
            <p:cNvPr id="460"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61"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5" name="Group 1044"/>
          <p:cNvGrpSpPr/>
          <p:nvPr/>
        </p:nvGrpSpPr>
        <p:grpSpPr>
          <a:xfrm>
            <a:off x="1209852" y="4788883"/>
            <a:ext cx="62178" cy="247068"/>
            <a:chOff x="6958013" y="2370932"/>
            <a:chExt cx="227013" cy="600869"/>
          </a:xfrm>
          <a:solidFill>
            <a:srgbClr val="FFC000"/>
          </a:solidFill>
        </p:grpSpPr>
        <p:sp>
          <p:nvSpPr>
            <p:cNvPr id="458"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9"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6" name="Group 1047"/>
          <p:cNvGrpSpPr/>
          <p:nvPr/>
        </p:nvGrpSpPr>
        <p:grpSpPr>
          <a:xfrm>
            <a:off x="1313847" y="4791537"/>
            <a:ext cx="68926" cy="244412"/>
            <a:chOff x="7605713" y="2393949"/>
            <a:chExt cx="227013" cy="584202"/>
          </a:xfrm>
          <a:solidFill>
            <a:srgbClr val="FFC000"/>
          </a:solidFill>
        </p:grpSpPr>
        <p:sp>
          <p:nvSpPr>
            <p:cNvPr id="45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7" name="Group 1050"/>
          <p:cNvGrpSpPr/>
          <p:nvPr/>
        </p:nvGrpSpPr>
        <p:grpSpPr>
          <a:xfrm>
            <a:off x="995113" y="4788883"/>
            <a:ext cx="62178" cy="247068"/>
            <a:chOff x="6958013" y="2370932"/>
            <a:chExt cx="227013" cy="600869"/>
          </a:xfrm>
          <a:solidFill>
            <a:srgbClr val="FFC000"/>
          </a:solidFill>
        </p:grpSpPr>
        <p:sp>
          <p:nvSpPr>
            <p:cNvPr id="45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8" name="Group 1053"/>
          <p:cNvGrpSpPr/>
          <p:nvPr/>
        </p:nvGrpSpPr>
        <p:grpSpPr>
          <a:xfrm>
            <a:off x="1099109" y="4791537"/>
            <a:ext cx="68926" cy="244412"/>
            <a:chOff x="7605713" y="2393949"/>
            <a:chExt cx="227013" cy="584202"/>
          </a:xfrm>
          <a:solidFill>
            <a:srgbClr val="FFC000"/>
          </a:solidFill>
        </p:grpSpPr>
        <p:sp>
          <p:nvSpPr>
            <p:cNvPr id="45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19" name="Group 1056"/>
          <p:cNvGrpSpPr/>
          <p:nvPr/>
        </p:nvGrpSpPr>
        <p:grpSpPr>
          <a:xfrm>
            <a:off x="780375" y="4788883"/>
            <a:ext cx="62178" cy="247068"/>
            <a:chOff x="6958013" y="2370932"/>
            <a:chExt cx="227013" cy="600869"/>
          </a:xfrm>
          <a:solidFill>
            <a:srgbClr val="FFC000"/>
          </a:solidFill>
        </p:grpSpPr>
        <p:sp>
          <p:nvSpPr>
            <p:cNvPr id="45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5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0" name="Group 1059"/>
          <p:cNvGrpSpPr/>
          <p:nvPr/>
        </p:nvGrpSpPr>
        <p:grpSpPr>
          <a:xfrm>
            <a:off x="884370" y="4791537"/>
            <a:ext cx="68926" cy="244412"/>
            <a:chOff x="7605713" y="2393949"/>
            <a:chExt cx="227013" cy="584202"/>
          </a:xfrm>
          <a:solidFill>
            <a:srgbClr val="FFC000"/>
          </a:solidFill>
        </p:grpSpPr>
        <p:sp>
          <p:nvSpPr>
            <p:cNvPr id="44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1" name="Group 1062"/>
          <p:cNvGrpSpPr/>
          <p:nvPr/>
        </p:nvGrpSpPr>
        <p:grpSpPr>
          <a:xfrm>
            <a:off x="669632" y="4791537"/>
            <a:ext cx="68926" cy="244412"/>
            <a:chOff x="7605713" y="2393949"/>
            <a:chExt cx="227013" cy="584202"/>
          </a:xfrm>
          <a:solidFill>
            <a:srgbClr val="FFC000"/>
          </a:solidFill>
        </p:grpSpPr>
        <p:sp>
          <p:nvSpPr>
            <p:cNvPr id="44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2" name="Group 1065"/>
          <p:cNvGrpSpPr/>
          <p:nvPr/>
        </p:nvGrpSpPr>
        <p:grpSpPr>
          <a:xfrm>
            <a:off x="1317221" y="4524448"/>
            <a:ext cx="62178" cy="247068"/>
            <a:chOff x="6958013" y="2370932"/>
            <a:chExt cx="227013" cy="600869"/>
          </a:xfrm>
          <a:solidFill>
            <a:srgbClr val="FFC000"/>
          </a:solidFill>
        </p:grpSpPr>
        <p:sp>
          <p:nvSpPr>
            <p:cNvPr id="444"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5"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4" name="Group 1068"/>
          <p:cNvGrpSpPr/>
          <p:nvPr/>
        </p:nvGrpSpPr>
        <p:grpSpPr>
          <a:xfrm>
            <a:off x="1421217" y="4527102"/>
            <a:ext cx="68926" cy="244412"/>
            <a:chOff x="7605713" y="2393949"/>
            <a:chExt cx="227013" cy="584202"/>
          </a:xfrm>
          <a:solidFill>
            <a:srgbClr val="FFC000"/>
          </a:solidFill>
        </p:grpSpPr>
        <p:sp>
          <p:nvSpPr>
            <p:cNvPr id="44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5" name="Group 1071"/>
          <p:cNvGrpSpPr/>
          <p:nvPr/>
        </p:nvGrpSpPr>
        <p:grpSpPr>
          <a:xfrm>
            <a:off x="1102483" y="4524447"/>
            <a:ext cx="62178" cy="247067"/>
            <a:chOff x="6958013" y="2370934"/>
            <a:chExt cx="227013" cy="600867"/>
          </a:xfrm>
          <a:solidFill>
            <a:srgbClr val="FFC000"/>
          </a:solidFill>
        </p:grpSpPr>
        <p:sp>
          <p:nvSpPr>
            <p:cNvPr id="440" name="Freeform 27"/>
            <p:cNvSpPr>
              <a:spLocks/>
            </p:cNvSpPr>
            <p:nvPr/>
          </p:nvSpPr>
          <p:spPr bwMode="auto">
            <a:xfrm>
              <a:off x="7010422" y="2370934"/>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4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28" name="Group 1074"/>
          <p:cNvGrpSpPr/>
          <p:nvPr/>
        </p:nvGrpSpPr>
        <p:grpSpPr>
          <a:xfrm>
            <a:off x="1206478" y="4527102"/>
            <a:ext cx="68926" cy="244412"/>
            <a:chOff x="7605713" y="2393949"/>
            <a:chExt cx="227013" cy="584202"/>
          </a:xfrm>
          <a:solidFill>
            <a:srgbClr val="FFC000"/>
          </a:solidFill>
        </p:grpSpPr>
        <p:sp>
          <p:nvSpPr>
            <p:cNvPr id="43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2" name="Group 1077"/>
          <p:cNvGrpSpPr/>
          <p:nvPr/>
        </p:nvGrpSpPr>
        <p:grpSpPr>
          <a:xfrm>
            <a:off x="887744" y="4524448"/>
            <a:ext cx="62178" cy="247068"/>
            <a:chOff x="6958013" y="2370932"/>
            <a:chExt cx="227013" cy="600869"/>
          </a:xfrm>
          <a:solidFill>
            <a:srgbClr val="FFC000"/>
          </a:solidFill>
        </p:grpSpPr>
        <p:sp>
          <p:nvSpPr>
            <p:cNvPr id="43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3" name="Group 1080"/>
          <p:cNvGrpSpPr/>
          <p:nvPr/>
        </p:nvGrpSpPr>
        <p:grpSpPr>
          <a:xfrm>
            <a:off x="991740" y="4527102"/>
            <a:ext cx="68926" cy="244412"/>
            <a:chOff x="7605713" y="2393949"/>
            <a:chExt cx="227013" cy="584202"/>
          </a:xfrm>
          <a:solidFill>
            <a:srgbClr val="FFC000"/>
          </a:solidFill>
        </p:grpSpPr>
        <p:sp>
          <p:nvSpPr>
            <p:cNvPr id="434"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4" name="Group 1083"/>
          <p:cNvGrpSpPr/>
          <p:nvPr/>
        </p:nvGrpSpPr>
        <p:grpSpPr>
          <a:xfrm>
            <a:off x="777001" y="4527102"/>
            <a:ext cx="68926" cy="244412"/>
            <a:chOff x="7605713" y="2393949"/>
            <a:chExt cx="227013" cy="584202"/>
          </a:xfrm>
          <a:solidFill>
            <a:srgbClr val="FFC000"/>
          </a:solidFill>
        </p:grpSpPr>
        <p:sp>
          <p:nvSpPr>
            <p:cNvPr id="43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6" name="Group 1086"/>
          <p:cNvGrpSpPr/>
          <p:nvPr/>
        </p:nvGrpSpPr>
        <p:grpSpPr>
          <a:xfrm>
            <a:off x="1209852" y="4260013"/>
            <a:ext cx="62178" cy="247068"/>
            <a:chOff x="6958013" y="2370932"/>
            <a:chExt cx="227013" cy="600869"/>
          </a:xfrm>
          <a:solidFill>
            <a:srgbClr val="FF0000"/>
          </a:solidFill>
        </p:grpSpPr>
        <p:sp>
          <p:nvSpPr>
            <p:cNvPr id="43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3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39" name="Group 1089"/>
          <p:cNvGrpSpPr/>
          <p:nvPr/>
        </p:nvGrpSpPr>
        <p:grpSpPr>
          <a:xfrm>
            <a:off x="1313847" y="4262667"/>
            <a:ext cx="68926" cy="244412"/>
            <a:chOff x="7605713" y="2393949"/>
            <a:chExt cx="227013" cy="584202"/>
          </a:xfrm>
          <a:solidFill>
            <a:srgbClr val="FF0000"/>
          </a:solidFill>
        </p:grpSpPr>
        <p:sp>
          <p:nvSpPr>
            <p:cNvPr id="42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0" name="Group 1092"/>
          <p:cNvGrpSpPr/>
          <p:nvPr/>
        </p:nvGrpSpPr>
        <p:grpSpPr>
          <a:xfrm>
            <a:off x="995113" y="4260013"/>
            <a:ext cx="62178" cy="247068"/>
            <a:chOff x="6958013" y="2370932"/>
            <a:chExt cx="227013" cy="600869"/>
          </a:xfrm>
          <a:solidFill>
            <a:srgbClr val="FF0000"/>
          </a:solidFill>
        </p:grpSpPr>
        <p:sp>
          <p:nvSpPr>
            <p:cNvPr id="42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4" name="Group 1095"/>
          <p:cNvGrpSpPr/>
          <p:nvPr/>
        </p:nvGrpSpPr>
        <p:grpSpPr>
          <a:xfrm>
            <a:off x="1099109" y="4262667"/>
            <a:ext cx="68926" cy="244412"/>
            <a:chOff x="7605713" y="2393949"/>
            <a:chExt cx="227013" cy="584202"/>
          </a:xfrm>
          <a:solidFill>
            <a:srgbClr val="FFC000"/>
          </a:solidFill>
        </p:grpSpPr>
        <p:sp>
          <p:nvSpPr>
            <p:cNvPr id="424" name="Freeform 36"/>
            <p:cNvSpPr>
              <a:spLocks/>
            </p:cNvSpPr>
            <p:nvPr/>
          </p:nvSpPr>
          <p:spPr bwMode="auto">
            <a:xfrm>
              <a:off x="7656506"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5"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5" name="Group 1098"/>
          <p:cNvGrpSpPr/>
          <p:nvPr/>
        </p:nvGrpSpPr>
        <p:grpSpPr>
          <a:xfrm>
            <a:off x="884370" y="4262667"/>
            <a:ext cx="68926" cy="244412"/>
            <a:chOff x="7605713" y="2393949"/>
            <a:chExt cx="227013" cy="584202"/>
          </a:xfrm>
          <a:solidFill>
            <a:srgbClr val="FF0000"/>
          </a:solidFill>
        </p:grpSpPr>
        <p:sp>
          <p:nvSpPr>
            <p:cNvPr id="422"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3"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6" name="Group 1101"/>
          <p:cNvGrpSpPr/>
          <p:nvPr/>
        </p:nvGrpSpPr>
        <p:grpSpPr>
          <a:xfrm>
            <a:off x="1102483" y="3995578"/>
            <a:ext cx="62178" cy="247068"/>
            <a:chOff x="6958013" y="2370932"/>
            <a:chExt cx="227013" cy="600869"/>
          </a:xfrm>
          <a:solidFill>
            <a:srgbClr val="FF0000"/>
          </a:solidFill>
        </p:grpSpPr>
        <p:sp>
          <p:nvSpPr>
            <p:cNvPr id="420"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21"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7" name="Group 1104"/>
          <p:cNvGrpSpPr/>
          <p:nvPr/>
        </p:nvGrpSpPr>
        <p:grpSpPr>
          <a:xfrm>
            <a:off x="1206478" y="3998232"/>
            <a:ext cx="68926" cy="244412"/>
            <a:chOff x="7605713" y="2393949"/>
            <a:chExt cx="227013" cy="584202"/>
          </a:xfrm>
          <a:solidFill>
            <a:srgbClr val="FF0000"/>
          </a:solidFill>
        </p:grpSpPr>
        <p:sp>
          <p:nvSpPr>
            <p:cNvPr id="418"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9"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8" name="Group 1107"/>
          <p:cNvGrpSpPr/>
          <p:nvPr/>
        </p:nvGrpSpPr>
        <p:grpSpPr>
          <a:xfrm>
            <a:off x="991740" y="3998232"/>
            <a:ext cx="68926" cy="244412"/>
            <a:chOff x="7605713" y="2393949"/>
            <a:chExt cx="227013" cy="584202"/>
          </a:xfrm>
          <a:solidFill>
            <a:srgbClr val="FF0000"/>
          </a:solidFill>
        </p:grpSpPr>
        <p:sp>
          <p:nvSpPr>
            <p:cNvPr id="416"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417"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349" name="Group 315"/>
          <p:cNvGrpSpPr/>
          <p:nvPr/>
        </p:nvGrpSpPr>
        <p:grpSpPr>
          <a:xfrm>
            <a:off x="1101037" y="3733799"/>
            <a:ext cx="68926" cy="244412"/>
            <a:chOff x="2717059" y="533400"/>
            <a:chExt cx="151342" cy="560645"/>
          </a:xfrm>
          <a:solidFill>
            <a:srgbClr val="800000"/>
          </a:solidFill>
        </p:grpSpPr>
        <p:sp>
          <p:nvSpPr>
            <p:cNvPr id="311"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12"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solidFill>
              <a:srgbClr val="C400C4"/>
            </a:solid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619" name="TextBox 618"/>
          <p:cNvSpPr txBox="1"/>
          <p:nvPr/>
        </p:nvSpPr>
        <p:spPr>
          <a:xfrm>
            <a:off x="2971800" y="381000"/>
            <a:ext cx="5943600" cy="2678113"/>
          </a:xfrm>
          <a:prstGeom prst="rect">
            <a:avLst/>
          </a:prstGeom>
          <a:noFill/>
        </p:spPr>
        <p:txBody>
          <a:bodyPr>
            <a:spAutoFit/>
          </a:bodyPr>
          <a:lstStyle/>
          <a:p>
            <a:pPr marL="234950" indent="-234950" algn="ctr">
              <a:defRPr/>
            </a:pPr>
            <a:r>
              <a:rPr lang="en-US" sz="2400" b="1" u="sng" dirty="0">
                <a:solidFill>
                  <a:srgbClr val="FFFFFF"/>
                </a:solidFill>
                <a:latin typeface="Arial"/>
                <a:cs typeface="Arial" pitchFamily="34" charset="0"/>
              </a:rPr>
              <a:t>Using at risky levels (60-80 Million)</a:t>
            </a:r>
          </a:p>
          <a:p>
            <a:pPr marL="234950" indent="-234950" algn="ctr">
              <a:defRPr/>
            </a:pPr>
            <a:endParaRPr lang="en-US" sz="2400" b="1" u="sng" dirty="0">
              <a:solidFill>
                <a:srgbClr val="FFFFFF"/>
              </a:solidFill>
              <a:latin typeface="Arial"/>
              <a:cs typeface="Arial" pitchFamily="34" charset="0"/>
            </a:endParaRPr>
          </a:p>
          <a:p>
            <a:pPr marL="234950" indent="-234950">
              <a:buFont typeface="Arial" pitchFamily="34" charset="0"/>
              <a:buChar char="•"/>
              <a:defRPr/>
            </a:pPr>
            <a:r>
              <a:rPr lang="en-US" sz="2400" dirty="0">
                <a:solidFill>
                  <a:srgbClr val="FFFFFF"/>
                </a:solidFill>
                <a:latin typeface="Arial"/>
                <a:cs typeface="Arial" pitchFamily="34" charset="0"/>
              </a:rPr>
              <a:t>Do not meet diagnostic criteria</a:t>
            </a:r>
          </a:p>
          <a:p>
            <a:pPr marL="234950" indent="-234950">
              <a:buFont typeface="Arial" pitchFamily="34" charset="0"/>
              <a:buChar char="•"/>
              <a:defRPr/>
            </a:pPr>
            <a:r>
              <a:rPr lang="en-US" sz="2400" dirty="0">
                <a:solidFill>
                  <a:srgbClr val="FFFFFF"/>
                </a:solidFill>
                <a:latin typeface="Arial"/>
                <a:cs typeface="Arial" pitchFamily="34" charset="0"/>
              </a:rPr>
              <a:t>Level of use indicates risk of developing a problems.</a:t>
            </a:r>
          </a:p>
          <a:p>
            <a:pPr marL="234950" indent="-234950">
              <a:buFont typeface="Arial" pitchFamily="34" charset="0"/>
              <a:buChar char="•"/>
              <a:defRPr/>
            </a:pPr>
            <a:r>
              <a:rPr lang="en-US" sz="2400" dirty="0">
                <a:solidFill>
                  <a:srgbClr val="FFFF00"/>
                </a:solidFill>
                <a:latin typeface="Arial"/>
                <a:cs typeface="Arial" pitchFamily="34" charset="0"/>
              </a:rPr>
              <a:t>Some examples…</a:t>
            </a:r>
          </a:p>
          <a:p>
            <a:pPr marL="234950" indent="-234950">
              <a:buFont typeface="Arial" pitchFamily="34" charset="0"/>
              <a:buChar char="•"/>
              <a:defRPr/>
            </a:pPr>
            <a:endParaRPr lang="en-US" sz="2400" dirty="0">
              <a:solidFill>
                <a:srgbClr val="FFFFFF"/>
              </a:solidFill>
              <a:latin typeface="Arial"/>
              <a:cs typeface="Arial" pitchFamily="34" charset="0"/>
            </a:endParaRPr>
          </a:p>
        </p:txBody>
      </p:sp>
      <p:grpSp>
        <p:nvGrpSpPr>
          <p:cNvPr id="350" name="Group 331"/>
          <p:cNvGrpSpPr>
            <a:grpSpLocks/>
          </p:cNvGrpSpPr>
          <p:nvPr/>
        </p:nvGrpSpPr>
        <p:grpSpPr bwMode="auto">
          <a:xfrm>
            <a:off x="3429000" y="2743200"/>
            <a:ext cx="5307013" cy="1525588"/>
            <a:chOff x="3532112" y="2817595"/>
            <a:chExt cx="5307088" cy="1525805"/>
          </a:xfrm>
        </p:grpSpPr>
        <p:sp>
          <p:nvSpPr>
            <p:cNvPr id="323" name="TextBox 322"/>
            <p:cNvSpPr txBox="1"/>
            <p:nvPr/>
          </p:nvSpPr>
          <p:spPr>
            <a:xfrm>
              <a:off x="4038532" y="3047816"/>
              <a:ext cx="4800668" cy="831968"/>
            </a:xfrm>
            <a:prstGeom prst="rect">
              <a:avLst/>
            </a:prstGeom>
            <a:noFill/>
          </p:spPr>
          <p:txBody>
            <a:bodyPr>
              <a:spAutoFit/>
            </a:bodyPr>
            <a:lstStyle/>
            <a:p>
              <a:pPr>
                <a:defRPr/>
              </a:pPr>
              <a:r>
                <a:rPr lang="en-US" sz="2400" dirty="0">
                  <a:solidFill>
                    <a:srgbClr val="FFFFFF"/>
                  </a:solidFill>
                  <a:latin typeface="Arial"/>
                  <a:cs typeface="Arial" pitchFamily="34" charset="0"/>
                </a:rPr>
                <a:t>Drinks 3-4 glasses of wine a few times per week</a:t>
              </a:r>
            </a:p>
          </p:txBody>
        </p:sp>
        <p:grpSp>
          <p:nvGrpSpPr>
            <p:cNvPr id="351" name="Group 615"/>
            <p:cNvGrpSpPr>
              <a:grpSpLocks noChangeAspect="1"/>
            </p:cNvGrpSpPr>
            <p:nvPr/>
          </p:nvGrpSpPr>
          <p:grpSpPr>
            <a:xfrm>
              <a:off x="3532112" y="2817595"/>
              <a:ext cx="430288" cy="1525805"/>
              <a:chOff x="7605713" y="2393949"/>
              <a:chExt cx="227013" cy="584202"/>
            </a:xfrm>
            <a:solidFill>
              <a:srgbClr val="FFC000"/>
            </a:solidFill>
          </p:grpSpPr>
          <p:sp>
            <p:nvSpPr>
              <p:cNvPr id="329"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0"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79100" name="Group 332"/>
          <p:cNvGrpSpPr>
            <a:grpSpLocks/>
          </p:cNvGrpSpPr>
          <p:nvPr/>
        </p:nvGrpSpPr>
        <p:grpSpPr bwMode="auto">
          <a:xfrm>
            <a:off x="3429000" y="3411538"/>
            <a:ext cx="5416550" cy="1543050"/>
            <a:chOff x="3574240" y="3486815"/>
            <a:chExt cx="5417360" cy="1542385"/>
          </a:xfrm>
        </p:grpSpPr>
        <p:grpSp>
          <p:nvGrpSpPr>
            <p:cNvPr id="79101" name="Group 324"/>
            <p:cNvGrpSpPr>
              <a:grpSpLocks noChangeAspect="1"/>
            </p:cNvGrpSpPr>
            <p:nvPr/>
          </p:nvGrpSpPr>
          <p:grpSpPr>
            <a:xfrm>
              <a:off x="3574240" y="3486815"/>
              <a:ext cx="388160" cy="1542385"/>
              <a:chOff x="6958013" y="2370932"/>
              <a:chExt cx="227013" cy="600869"/>
            </a:xfrm>
            <a:solidFill>
              <a:srgbClr val="FFC000"/>
            </a:solidFill>
          </p:grpSpPr>
          <p:sp>
            <p:nvSpPr>
              <p:cNvPr id="326"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27"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331" name="TextBox 330"/>
            <p:cNvSpPr txBox="1"/>
            <p:nvPr/>
          </p:nvSpPr>
          <p:spPr>
            <a:xfrm>
              <a:off x="4037859" y="3810525"/>
              <a:ext cx="4953741" cy="829904"/>
            </a:xfrm>
            <a:prstGeom prst="rect">
              <a:avLst/>
            </a:prstGeom>
            <a:noFill/>
          </p:spPr>
          <p:txBody>
            <a:bodyPr>
              <a:spAutoFit/>
            </a:bodyPr>
            <a:lstStyle/>
            <a:p>
              <a:pPr>
                <a:defRPr/>
              </a:pPr>
              <a:r>
                <a:rPr lang="en-US" sz="2400" dirty="0">
                  <a:solidFill>
                    <a:srgbClr val="FFFFFF"/>
                  </a:solidFill>
                  <a:latin typeface="Arial"/>
                  <a:cs typeface="Arial" pitchFamily="34" charset="0"/>
                </a:rPr>
                <a:t>Pregnant woman occasionally has a shot of vodka to relieve stress</a:t>
              </a:r>
            </a:p>
          </p:txBody>
        </p:sp>
      </p:grpSp>
      <p:grpSp>
        <p:nvGrpSpPr>
          <p:cNvPr id="79102" name="Group 333"/>
          <p:cNvGrpSpPr>
            <a:grpSpLocks/>
          </p:cNvGrpSpPr>
          <p:nvPr/>
        </p:nvGrpSpPr>
        <p:grpSpPr bwMode="auto">
          <a:xfrm>
            <a:off x="3429000" y="4192588"/>
            <a:ext cx="5307013" cy="1525587"/>
            <a:chOff x="3532112" y="2817603"/>
            <a:chExt cx="5307088" cy="1525807"/>
          </a:xfrm>
        </p:grpSpPr>
        <p:sp>
          <p:nvSpPr>
            <p:cNvPr id="335" name="TextBox 334"/>
            <p:cNvSpPr txBox="1"/>
            <p:nvPr/>
          </p:nvSpPr>
          <p:spPr>
            <a:xfrm>
              <a:off x="4038532" y="3047823"/>
              <a:ext cx="4800668" cy="830383"/>
            </a:xfrm>
            <a:prstGeom prst="rect">
              <a:avLst/>
            </a:prstGeom>
            <a:noFill/>
          </p:spPr>
          <p:txBody>
            <a:bodyPr>
              <a:spAutoFit/>
            </a:bodyPr>
            <a:lstStyle/>
            <a:p>
              <a:pPr>
                <a:defRPr/>
              </a:pPr>
              <a:r>
                <a:rPr lang="en-US" sz="2400" dirty="0">
                  <a:solidFill>
                    <a:srgbClr val="FFFFFF"/>
                  </a:solidFill>
                  <a:latin typeface="Arial"/>
                  <a:cs typeface="Arial" pitchFamily="34" charset="0"/>
                </a:rPr>
                <a:t>Adolescent smokes marijuana with his friends on weekends</a:t>
              </a:r>
            </a:p>
          </p:txBody>
        </p:sp>
        <p:grpSp>
          <p:nvGrpSpPr>
            <p:cNvPr id="79103" name="Group 615"/>
            <p:cNvGrpSpPr>
              <a:grpSpLocks noChangeAspect="1"/>
            </p:cNvGrpSpPr>
            <p:nvPr/>
          </p:nvGrpSpPr>
          <p:grpSpPr>
            <a:xfrm>
              <a:off x="3532112" y="2817603"/>
              <a:ext cx="430288" cy="1525807"/>
              <a:chOff x="7605713" y="2393949"/>
              <a:chExt cx="227013" cy="584202"/>
            </a:xfrm>
            <a:solidFill>
              <a:srgbClr val="FFC000"/>
            </a:solidFill>
          </p:grpSpPr>
          <p:sp>
            <p:nvSpPr>
              <p:cNvPr id="337" name="Freeform 36"/>
              <p:cNvSpPr>
                <a:spLocks/>
              </p:cNvSpPr>
              <p:nvPr/>
            </p:nvSpPr>
            <p:spPr bwMode="auto">
              <a:xfrm>
                <a:off x="7656513" y="2393949"/>
                <a:ext cx="111125" cy="115888"/>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38" name="Freeform 37"/>
              <p:cNvSpPr>
                <a:spLocks/>
              </p:cNvSpPr>
              <p:nvPr/>
            </p:nvSpPr>
            <p:spPr bwMode="auto">
              <a:xfrm>
                <a:off x="7605713" y="2516188"/>
                <a:ext cx="227013" cy="461963"/>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grpSp>
        <p:nvGrpSpPr>
          <p:cNvPr id="353" name="Group 338"/>
          <p:cNvGrpSpPr>
            <a:grpSpLocks/>
          </p:cNvGrpSpPr>
          <p:nvPr/>
        </p:nvGrpSpPr>
        <p:grpSpPr bwMode="auto">
          <a:xfrm>
            <a:off x="3459163" y="4859338"/>
            <a:ext cx="5418137" cy="1543050"/>
            <a:chOff x="3574240" y="3486822"/>
            <a:chExt cx="5417360" cy="1542387"/>
          </a:xfrm>
        </p:grpSpPr>
        <p:grpSp>
          <p:nvGrpSpPr>
            <p:cNvPr id="354" name="Group 324"/>
            <p:cNvGrpSpPr>
              <a:grpSpLocks noChangeAspect="1"/>
            </p:cNvGrpSpPr>
            <p:nvPr/>
          </p:nvGrpSpPr>
          <p:grpSpPr>
            <a:xfrm>
              <a:off x="3574240" y="3486822"/>
              <a:ext cx="388160" cy="1542387"/>
              <a:chOff x="6958013" y="2370932"/>
              <a:chExt cx="227013" cy="600869"/>
            </a:xfrm>
            <a:solidFill>
              <a:srgbClr val="FFC000"/>
            </a:solidFill>
          </p:grpSpPr>
          <p:sp>
            <p:nvSpPr>
              <p:cNvPr id="342"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343"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341" name="TextBox 340"/>
            <p:cNvSpPr txBox="1"/>
            <p:nvPr/>
          </p:nvSpPr>
          <p:spPr>
            <a:xfrm>
              <a:off x="4039310" y="3810533"/>
              <a:ext cx="4952290" cy="829905"/>
            </a:xfrm>
            <a:prstGeom prst="rect">
              <a:avLst/>
            </a:prstGeom>
            <a:noFill/>
          </p:spPr>
          <p:txBody>
            <a:bodyPr>
              <a:spAutoFit/>
            </a:bodyPr>
            <a:lstStyle/>
            <a:p>
              <a:pPr>
                <a:defRPr/>
              </a:pPr>
              <a:r>
                <a:rPr lang="en-US" sz="2400" dirty="0">
                  <a:solidFill>
                    <a:srgbClr val="FFFFFF"/>
                  </a:solidFill>
                  <a:latin typeface="Arial"/>
                  <a:cs typeface="Arial" pitchFamily="34" charset="0"/>
                </a:rPr>
                <a:t>Occasionally takes one or two extra </a:t>
              </a:r>
              <a:r>
                <a:rPr lang="en-US" sz="2400" dirty="0" err="1" smtClean="0">
                  <a:solidFill>
                    <a:srgbClr val="FFFFFF"/>
                  </a:solidFill>
                  <a:latin typeface="Arial"/>
                  <a:cs typeface="Arial" pitchFamily="34" charset="0"/>
                </a:rPr>
                <a:t>Vicodin</a:t>
              </a:r>
              <a:r>
                <a:rPr lang="en-US" sz="2400" dirty="0" smtClean="0">
                  <a:solidFill>
                    <a:srgbClr val="FFFFFF"/>
                  </a:solidFill>
                  <a:latin typeface="Arial"/>
                  <a:cs typeface="Arial" pitchFamily="34" charset="0"/>
                </a:rPr>
                <a:t> </a:t>
              </a:r>
              <a:r>
                <a:rPr lang="en-US" sz="2400" dirty="0">
                  <a:solidFill>
                    <a:srgbClr val="FFFFFF"/>
                  </a:solidFill>
                  <a:latin typeface="Arial"/>
                  <a:cs typeface="Arial" pitchFamily="34" charset="0"/>
                </a:rPr>
                <a:t>to help with pain</a:t>
              </a:r>
            </a:p>
          </p:txBody>
        </p:sp>
      </p:grpSp>
      <p:sp>
        <p:nvSpPr>
          <p:cNvPr id="352" name="TextBox 351"/>
          <p:cNvSpPr txBox="1"/>
          <p:nvPr/>
        </p:nvSpPr>
        <p:spPr>
          <a:xfrm>
            <a:off x="152400" y="587375"/>
            <a:ext cx="2286000" cy="2308225"/>
          </a:xfrm>
          <a:prstGeom prst="rect">
            <a:avLst/>
          </a:prstGeom>
          <a:noFill/>
        </p:spPr>
        <p:txBody>
          <a:bodyPr>
            <a:spAutoFit/>
          </a:bodyPr>
          <a:lstStyle/>
          <a:p>
            <a:pPr algn="ctr">
              <a:defRPr/>
            </a:pPr>
            <a:r>
              <a:rPr lang="en-US" sz="2400" dirty="0">
                <a:solidFill>
                  <a:srgbClr val="FFC000"/>
                </a:solidFill>
                <a:latin typeface="Arial"/>
                <a:cs typeface="Arial" pitchFamily="34" charset="0"/>
              </a:rPr>
              <a:t>These people need services, </a:t>
            </a:r>
            <a:br>
              <a:rPr lang="en-US" sz="2400" dirty="0">
                <a:solidFill>
                  <a:srgbClr val="FFC000"/>
                </a:solidFill>
                <a:latin typeface="Arial"/>
                <a:cs typeface="Arial" pitchFamily="34" charset="0"/>
              </a:rPr>
            </a:br>
            <a:r>
              <a:rPr lang="en-US" sz="2400" dirty="0">
                <a:solidFill>
                  <a:srgbClr val="FFC000"/>
                </a:solidFill>
                <a:latin typeface="Arial"/>
                <a:cs typeface="Arial" pitchFamily="34" charset="0"/>
              </a:rPr>
              <a:t>but will </a:t>
            </a:r>
            <a:br>
              <a:rPr lang="en-US" sz="2400" dirty="0">
                <a:solidFill>
                  <a:srgbClr val="FFC000"/>
                </a:solidFill>
                <a:latin typeface="Arial"/>
                <a:cs typeface="Arial" pitchFamily="34" charset="0"/>
              </a:rPr>
            </a:br>
            <a:r>
              <a:rPr lang="en-US" sz="2400" dirty="0">
                <a:solidFill>
                  <a:srgbClr val="FFC000"/>
                </a:solidFill>
                <a:latin typeface="Arial"/>
                <a:cs typeface="Arial" pitchFamily="34" charset="0"/>
              </a:rPr>
              <a:t>never enter </a:t>
            </a:r>
            <a:br>
              <a:rPr lang="en-US" sz="2400" dirty="0">
                <a:solidFill>
                  <a:srgbClr val="FFC000"/>
                </a:solidFill>
                <a:latin typeface="Arial"/>
                <a:cs typeface="Arial" pitchFamily="34" charset="0"/>
              </a:rPr>
            </a:br>
            <a:r>
              <a:rPr lang="en-US" sz="2400" dirty="0">
                <a:solidFill>
                  <a:srgbClr val="FFC000"/>
                </a:solidFill>
                <a:latin typeface="Arial"/>
                <a:cs typeface="Arial" pitchFamily="34" charset="0"/>
              </a:rPr>
              <a:t>the treatment system</a:t>
            </a:r>
          </a:p>
        </p:txBody>
      </p:sp>
      <p:grpSp>
        <p:nvGrpSpPr>
          <p:cNvPr id="355" name="Group 364"/>
          <p:cNvGrpSpPr>
            <a:grpSpLocks/>
          </p:cNvGrpSpPr>
          <p:nvPr/>
        </p:nvGrpSpPr>
        <p:grpSpPr bwMode="auto">
          <a:xfrm>
            <a:off x="2590800" y="1371600"/>
            <a:ext cx="381000" cy="1466850"/>
            <a:chOff x="2431184" y="5011738"/>
            <a:chExt cx="388216" cy="1543050"/>
          </a:xfrm>
        </p:grpSpPr>
        <p:sp>
          <p:nvSpPr>
            <p:cNvPr id="57457" name="Freeform 27"/>
            <p:cNvSpPr>
              <a:spLocks/>
            </p:cNvSpPr>
            <p:nvPr/>
          </p:nvSpPr>
          <p:spPr bwMode="auto">
            <a:xfrm>
              <a:off x="2520771" y="5011738"/>
              <a:ext cx="190035" cy="289450"/>
            </a:xfrm>
            <a:custGeom>
              <a:avLst/>
              <a:gdLst>
                <a:gd name="T0" fmla="*/ 2147483647 w 142"/>
                <a:gd name="T1" fmla="*/ 2147483647 h 142"/>
                <a:gd name="T2" fmla="*/ 0 w 142"/>
                <a:gd name="T3" fmla="*/ 2147483647 h 142"/>
                <a:gd name="T4" fmla="*/ 2147483647 w 142"/>
                <a:gd name="T5" fmla="*/ 2147483647 h 142"/>
                <a:gd name="T6" fmla="*/ 2147483647 w 142"/>
                <a:gd name="T7" fmla="*/ 2147483647 h 142"/>
                <a:gd name="T8" fmla="*/ 2147483647 w 142"/>
                <a:gd name="T9" fmla="*/ 2147483647 h 142"/>
                <a:gd name="T10" fmla="*/ 2147483647 w 142"/>
                <a:gd name="T11" fmla="*/ 2147483647 h 142"/>
                <a:gd name="T12" fmla="*/ 2147483647 w 142"/>
                <a:gd name="T13" fmla="*/ 2147483647 h 142"/>
                <a:gd name="T14" fmla="*/ 2147483647 w 142"/>
                <a:gd name="T15" fmla="*/ 2147483647 h 142"/>
                <a:gd name="T16" fmla="*/ 2147483647 w 142"/>
                <a:gd name="T17" fmla="*/ 0 h 142"/>
                <a:gd name="T18" fmla="*/ 2147483647 w 142"/>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solidFill>
              <a:srgbClr val="FFC000"/>
            </a:solidFill>
            <a:ln w="12700">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sp>
          <p:nvSpPr>
            <p:cNvPr id="57458" name="Freeform 28"/>
            <p:cNvSpPr>
              <a:spLocks/>
            </p:cNvSpPr>
            <p:nvPr/>
          </p:nvSpPr>
          <p:spPr bwMode="auto">
            <a:xfrm>
              <a:off x="2431184" y="5319532"/>
              <a:ext cx="388216" cy="1235256"/>
            </a:xfrm>
            <a:custGeom>
              <a:avLst/>
              <a:gdLst>
                <a:gd name="T0" fmla="*/ 2147483647 w 285"/>
                <a:gd name="T1" fmla="*/ 2147483647 h 607"/>
                <a:gd name="T2" fmla="*/ 2147483647 w 285"/>
                <a:gd name="T3" fmla="*/ 2147483647 h 607"/>
                <a:gd name="T4" fmla="*/ 2147483647 w 285"/>
                <a:gd name="T5" fmla="*/ 2147483647 h 607"/>
                <a:gd name="T6" fmla="*/ 2147483647 w 285"/>
                <a:gd name="T7" fmla="*/ 2147483647 h 607"/>
                <a:gd name="T8" fmla="*/ 2147483647 w 285"/>
                <a:gd name="T9" fmla="*/ 2147483647 h 607"/>
                <a:gd name="T10" fmla="*/ 2147483647 w 285"/>
                <a:gd name="T11" fmla="*/ 2147483647 h 607"/>
                <a:gd name="T12" fmla="*/ 2147483647 w 285"/>
                <a:gd name="T13" fmla="*/ 2147483647 h 607"/>
                <a:gd name="T14" fmla="*/ 2147483647 w 285"/>
                <a:gd name="T15" fmla="*/ 2147483647 h 607"/>
                <a:gd name="T16" fmla="*/ 2147483647 w 285"/>
                <a:gd name="T17" fmla="*/ 2147483647 h 607"/>
                <a:gd name="T18" fmla="*/ 2147483647 w 285"/>
                <a:gd name="T19" fmla="*/ 2147483647 h 607"/>
                <a:gd name="T20" fmla="*/ 2147483647 w 285"/>
                <a:gd name="T21" fmla="*/ 2147483647 h 607"/>
                <a:gd name="T22" fmla="*/ 2147483647 w 285"/>
                <a:gd name="T23" fmla="*/ 2147483647 h 607"/>
                <a:gd name="T24" fmla="*/ 2147483647 w 285"/>
                <a:gd name="T25" fmla="*/ 2147483647 h 607"/>
                <a:gd name="T26" fmla="*/ 2147483647 w 285"/>
                <a:gd name="T27" fmla="*/ 2147483647 h 607"/>
                <a:gd name="T28" fmla="*/ 2147483647 w 285"/>
                <a:gd name="T29" fmla="*/ 2147483647 h 607"/>
                <a:gd name="T30" fmla="*/ 2147483647 w 285"/>
                <a:gd name="T31" fmla="*/ 2147483647 h 607"/>
                <a:gd name="T32" fmla="*/ 2147483647 w 285"/>
                <a:gd name="T33" fmla="*/ 2147483647 h 607"/>
                <a:gd name="T34" fmla="*/ 2147483647 w 285"/>
                <a:gd name="T35" fmla="*/ 2147483647 h 607"/>
                <a:gd name="T36" fmla="*/ 2147483647 w 285"/>
                <a:gd name="T37" fmla="*/ 2147483647 h 607"/>
                <a:gd name="T38" fmla="*/ 2147483647 w 285"/>
                <a:gd name="T39" fmla="*/ 2147483647 h 607"/>
                <a:gd name="T40" fmla="*/ 2147483647 w 285"/>
                <a:gd name="T41" fmla="*/ 2147483647 h 607"/>
                <a:gd name="T42" fmla="*/ 2147483647 w 285"/>
                <a:gd name="T43" fmla="*/ 0 h 607"/>
                <a:gd name="T44" fmla="*/ 2147483647 w 285"/>
                <a:gd name="T45" fmla="*/ 2147483647 h 607"/>
                <a:gd name="T46" fmla="*/ 2147483647 w 285"/>
                <a:gd name="T47" fmla="*/ 2147483647 h 607"/>
                <a:gd name="T48" fmla="*/ 2147483647 w 285"/>
                <a:gd name="T49" fmla="*/ 2147483647 h 607"/>
                <a:gd name="T50" fmla="*/ 0 w 285"/>
                <a:gd name="T51" fmla="*/ 2147483647 h 607"/>
                <a:gd name="T52" fmla="*/ 2147483647 w 285"/>
                <a:gd name="T53" fmla="*/ 2147483647 h 607"/>
                <a:gd name="T54" fmla="*/ 2147483647 w 285"/>
                <a:gd name="T55" fmla="*/ 2147483647 h 607"/>
                <a:gd name="T56" fmla="*/ 2147483647 w 285"/>
                <a:gd name="T57" fmla="*/ 2147483647 h 607"/>
                <a:gd name="T58" fmla="*/ 2147483647 w 285"/>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5"/>
                <a:gd name="T91" fmla="*/ 0 h 607"/>
                <a:gd name="T92" fmla="*/ 285 w 285"/>
                <a:gd name="T93" fmla="*/ 607 h 6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solidFill>
              <a:srgbClr val="FFC000"/>
            </a:solidFill>
            <a:ln w="12700">
              <a:solidFill>
                <a:schemeClr val="bg1"/>
              </a:solidFill>
              <a:round/>
              <a:headEnd/>
              <a:tailEnd/>
            </a:ln>
          </p:spPr>
          <p:txBody>
            <a:bodyPr/>
            <a:lstStyle/>
            <a:p>
              <a:endParaRPr lang="en-US" sz="2400" smtClean="0">
                <a:solidFill>
                  <a:srgbClr val="FFFFFF"/>
                </a:solidFill>
                <a:latin typeface="Times New Roman" pitchFamily="18" charset="0"/>
                <a:cs typeface="Arial" pitchFamily="34" charset="0"/>
              </a:endParaRPr>
            </a:p>
          </p:txBody>
        </p:sp>
      </p:grpSp>
      <p:sp>
        <p:nvSpPr>
          <p:cNvPr id="356" name="Slide Number Placeholder 1"/>
          <p:cNvSpPr txBox="1">
            <a:spLocks/>
          </p:cNvSpPr>
          <p:nvPr/>
        </p:nvSpPr>
        <p:spPr bwMode="auto">
          <a:xfrm>
            <a:off x="6934200" y="6402388"/>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defRPr/>
            </a:pPr>
            <a:fld id="{CC5EBE05-29FA-4668-9B56-86F6AAE552CA}" type="slidenum">
              <a:rPr lang="en-US" sz="1200" smtClean="0">
                <a:solidFill>
                  <a:srgbClr val="FFFFFF"/>
                </a:solidFill>
                <a:latin typeface="Arial"/>
              </a:rPr>
              <a:pPr algn="r" eaLnBrk="1" hangingPunct="1">
                <a:defRPr/>
              </a:pPr>
              <a:t>31</a:t>
            </a:fld>
            <a:endParaRPr lang="en-US" sz="1200" dirty="0" smtClean="0">
              <a:solidFill>
                <a:srgbClr val="FFFFFF"/>
              </a:solidFill>
              <a:latin typeface="Arial"/>
            </a:endParaRPr>
          </a:p>
        </p:txBody>
      </p:sp>
    </p:spTree>
    <p:custDataLst>
      <p:tags r:id="rId1"/>
    </p:custDataLst>
    <p:extLst>
      <p:ext uri="{BB962C8B-B14F-4D97-AF65-F5344CB8AC3E}">
        <p14:creationId xmlns:p14="http://schemas.microsoft.com/office/powerpoint/2010/main" val="35751509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
                                        </p:tgtEl>
                                      </p:cBhvr>
                                      <p:by x="250000" y="250000"/>
                                    </p:animScale>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56" presetClass="path" presetSubtype="0" accel="50000" decel="50000" fill="hold" nodeType="withEffect">
                                  <p:stCondLst>
                                    <p:cond delay="0"/>
                                  </p:stCondLst>
                                  <p:childTnLst>
                                    <p:animMotion origin="layout" path="M 2.5E-6 2.22222E-6 L 0.15156 -0.37778 " pathEditMode="relative" rAng="0" ptsTypes="AA">
                                      <p:cBhvr>
                                        <p:cTn id="11" dur="2000" fill="hold"/>
                                        <p:tgtEl>
                                          <p:spTgt spid="2"/>
                                        </p:tgtEl>
                                        <p:attrNameLst>
                                          <p:attrName>ppt_x</p:attrName>
                                          <p:attrName>ppt_y</p:attrName>
                                        </p:attrNameLst>
                                      </p:cBhvr>
                                      <p:rCtr x="7569" y="-18889"/>
                                    </p:animMotion>
                                  </p:childTnLst>
                                </p:cTn>
                              </p:par>
                              <p:par>
                                <p:cTn id="12" presetID="10" presetClass="exit" presetSubtype="0" fill="hold" nodeType="withEffect">
                                  <p:stCondLst>
                                    <p:cond delay="0"/>
                                  </p:stCondLst>
                                  <p:childTnLst>
                                    <p:animEffect transition="out" filter="fade">
                                      <p:cBhvr>
                                        <p:cTn id="13" dur="2000"/>
                                        <p:tgtEl>
                                          <p:spTgt spid="325"/>
                                        </p:tgtEl>
                                      </p:cBhvr>
                                    </p:animEffect>
                                    <p:set>
                                      <p:cBhvr>
                                        <p:cTn id="14" dur="1" fill="hold">
                                          <p:stCondLst>
                                            <p:cond delay="1999"/>
                                          </p:stCondLst>
                                        </p:cTn>
                                        <p:tgtEl>
                                          <p:spTgt spid="32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50"/>
                                        </p:tgtEl>
                                        <p:attrNameLst>
                                          <p:attrName>style.visibility</p:attrName>
                                        </p:attrNameLst>
                                      </p:cBhvr>
                                      <p:to>
                                        <p:strVal val="visible"/>
                                      </p:to>
                                    </p:set>
                                    <p:animEffect transition="in" filter="wipe(left)">
                                      <p:cBhvr>
                                        <p:cTn id="19" dur="500"/>
                                        <p:tgtEl>
                                          <p:spTgt spid="35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8" fill="hold" nodeType="clickEffect">
                                  <p:stCondLst>
                                    <p:cond delay="0"/>
                                  </p:stCondLst>
                                  <p:childTnLst>
                                    <p:animEffect transition="out" filter="wipe(left)">
                                      <p:cBhvr>
                                        <p:cTn id="23" dur="500"/>
                                        <p:tgtEl>
                                          <p:spTgt spid="350"/>
                                        </p:tgtEl>
                                      </p:cBhvr>
                                    </p:animEffect>
                                    <p:set>
                                      <p:cBhvr>
                                        <p:cTn id="24" dur="1" fill="hold">
                                          <p:stCondLst>
                                            <p:cond delay="499"/>
                                          </p:stCondLst>
                                        </p:cTn>
                                        <p:tgtEl>
                                          <p:spTgt spid="350"/>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79100"/>
                                        </p:tgtEl>
                                        <p:attrNameLst>
                                          <p:attrName>style.visibility</p:attrName>
                                        </p:attrNameLst>
                                      </p:cBhvr>
                                      <p:to>
                                        <p:strVal val="visible"/>
                                      </p:to>
                                    </p:set>
                                    <p:animEffect transition="in" filter="wipe(left)">
                                      <p:cBhvr>
                                        <p:cTn id="27" dur="500"/>
                                        <p:tgtEl>
                                          <p:spTgt spid="79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nodeType="clickEffect">
                                  <p:stCondLst>
                                    <p:cond delay="0"/>
                                  </p:stCondLst>
                                  <p:childTnLst>
                                    <p:animEffect transition="out" filter="wipe(left)">
                                      <p:cBhvr>
                                        <p:cTn id="31" dur="500"/>
                                        <p:tgtEl>
                                          <p:spTgt spid="79100"/>
                                        </p:tgtEl>
                                      </p:cBhvr>
                                    </p:animEffect>
                                    <p:set>
                                      <p:cBhvr>
                                        <p:cTn id="32" dur="1" fill="hold">
                                          <p:stCondLst>
                                            <p:cond delay="499"/>
                                          </p:stCondLst>
                                        </p:cTn>
                                        <p:tgtEl>
                                          <p:spTgt spid="79100"/>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79102"/>
                                        </p:tgtEl>
                                        <p:attrNameLst>
                                          <p:attrName>style.visibility</p:attrName>
                                        </p:attrNameLst>
                                      </p:cBhvr>
                                      <p:to>
                                        <p:strVal val="visible"/>
                                      </p:to>
                                    </p:set>
                                    <p:animEffect transition="in" filter="wipe(left)">
                                      <p:cBhvr>
                                        <p:cTn id="35" dur="500"/>
                                        <p:tgtEl>
                                          <p:spTgt spid="7910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8" fill="hold" nodeType="clickEffect">
                                  <p:stCondLst>
                                    <p:cond delay="0"/>
                                  </p:stCondLst>
                                  <p:childTnLst>
                                    <p:animEffect transition="out" filter="wipe(left)">
                                      <p:cBhvr>
                                        <p:cTn id="39" dur="500"/>
                                        <p:tgtEl>
                                          <p:spTgt spid="79102"/>
                                        </p:tgtEl>
                                      </p:cBhvr>
                                    </p:animEffect>
                                    <p:set>
                                      <p:cBhvr>
                                        <p:cTn id="40" dur="1" fill="hold">
                                          <p:stCondLst>
                                            <p:cond delay="499"/>
                                          </p:stCondLst>
                                        </p:cTn>
                                        <p:tgtEl>
                                          <p:spTgt spid="79102"/>
                                        </p:tgtEl>
                                        <p:attrNameLst>
                                          <p:attrName>style.visibility</p:attrName>
                                        </p:attrNameLst>
                                      </p:cBhvr>
                                      <p:to>
                                        <p:strVal val="hidden"/>
                                      </p:to>
                                    </p:set>
                                  </p:childTnLst>
                                </p:cTn>
                              </p:par>
                              <p:par>
                                <p:cTn id="41" presetID="22" presetClass="entr" presetSubtype="8" fill="hold" nodeType="withEffect">
                                  <p:stCondLst>
                                    <p:cond delay="0"/>
                                  </p:stCondLst>
                                  <p:childTnLst>
                                    <p:set>
                                      <p:cBhvr>
                                        <p:cTn id="42" dur="1" fill="hold">
                                          <p:stCondLst>
                                            <p:cond delay="0"/>
                                          </p:stCondLst>
                                        </p:cTn>
                                        <p:tgtEl>
                                          <p:spTgt spid="353"/>
                                        </p:tgtEl>
                                        <p:attrNameLst>
                                          <p:attrName>style.visibility</p:attrName>
                                        </p:attrNameLst>
                                      </p:cBhvr>
                                      <p:to>
                                        <p:strVal val="visible"/>
                                      </p:to>
                                    </p:set>
                                    <p:animEffect transition="in" filter="wipe(left)">
                                      <p:cBhvr>
                                        <p:cTn id="43" dur="500"/>
                                        <p:tgtEl>
                                          <p:spTgt spid="35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xit" presetSubtype="8" fill="hold" nodeType="clickEffect">
                                  <p:stCondLst>
                                    <p:cond delay="0"/>
                                  </p:stCondLst>
                                  <p:childTnLst>
                                    <p:animEffect transition="out" filter="wipe(left)">
                                      <p:cBhvr>
                                        <p:cTn id="47" dur="500"/>
                                        <p:tgtEl>
                                          <p:spTgt spid="353"/>
                                        </p:tgtEl>
                                      </p:cBhvr>
                                    </p:animEffect>
                                    <p:set>
                                      <p:cBhvr>
                                        <p:cTn id="48" dur="1" fill="hold">
                                          <p:stCondLst>
                                            <p:cond delay="499"/>
                                          </p:stCondLst>
                                        </p:cTn>
                                        <p:tgtEl>
                                          <p:spTgt spid="353"/>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52"/>
                                        </p:tgtEl>
                                        <p:attrNameLst>
                                          <p:attrName>style.visibility</p:attrName>
                                        </p:attrNameLst>
                                      </p:cBhvr>
                                      <p:to>
                                        <p:strVal val="visible"/>
                                      </p:to>
                                    </p:set>
                                    <p:animEffect transition="in" filter="fade">
                                      <p:cBhvr>
                                        <p:cTn id="51" dur="500"/>
                                        <p:tgtEl>
                                          <p:spTgt spid="35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62"/>
                                        </p:tgtEl>
                                        <p:attrNameLst>
                                          <p:attrName>style.visibility</p:attrName>
                                        </p:attrNameLst>
                                      </p:cBhvr>
                                      <p:to>
                                        <p:strVal val="visible"/>
                                      </p:to>
                                    </p:set>
                                    <p:animEffect transition="in" filter="wipe(left)">
                                      <p:cBhvr>
                                        <p:cTn id="54" dur="500"/>
                                        <p:tgtEl>
                                          <p:spTgt spid="362"/>
                                        </p:tgtEl>
                                      </p:cBhvr>
                                    </p:animEffect>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355"/>
                                        </p:tgtEl>
                                        <p:attrNameLst>
                                          <p:attrName>style.visibility</p:attrName>
                                        </p:attrNameLst>
                                      </p:cBhvr>
                                      <p:to>
                                        <p:strVal val="visible"/>
                                      </p:to>
                                    </p:set>
                                    <p:animEffect transition="in" filter="wipe(left)">
                                      <p:cBhvr>
                                        <p:cTn id="58" dur="500"/>
                                        <p:tgtEl>
                                          <p:spTgt spid="355"/>
                                        </p:tgtEl>
                                      </p:cBhvr>
                                    </p:animEffect>
                                  </p:childTnLst>
                                </p:cTn>
                              </p:par>
                              <p:par>
                                <p:cTn id="59" presetID="22" presetClass="exit" presetSubtype="8" fill="hold" grpId="0" nodeType="withEffect">
                                  <p:stCondLst>
                                    <p:cond delay="0"/>
                                  </p:stCondLst>
                                  <p:childTnLst>
                                    <p:animEffect transition="out" filter="wipe(left)">
                                      <p:cBhvr>
                                        <p:cTn id="60" dur="500"/>
                                        <p:tgtEl>
                                          <p:spTgt spid="619">
                                            <p:txEl>
                                              <p:pRg st="2" end="2"/>
                                            </p:txEl>
                                          </p:spTgt>
                                        </p:tgtEl>
                                      </p:cBhvr>
                                    </p:animEffect>
                                    <p:set>
                                      <p:cBhvr>
                                        <p:cTn id="61" dur="1" fill="hold">
                                          <p:stCondLst>
                                            <p:cond delay="499"/>
                                          </p:stCondLst>
                                        </p:cTn>
                                        <p:tgtEl>
                                          <p:spTgt spid="619">
                                            <p:txEl>
                                              <p:pRg st="2" end="2"/>
                                            </p:txEl>
                                          </p:spTgt>
                                        </p:tgtEl>
                                        <p:attrNameLst>
                                          <p:attrName>style.visibility</p:attrName>
                                        </p:attrNameLst>
                                      </p:cBhvr>
                                      <p:to>
                                        <p:strVal val="hidden"/>
                                      </p:to>
                                    </p:set>
                                  </p:childTnLst>
                                </p:cTn>
                              </p:par>
                              <p:par>
                                <p:cTn id="62" presetID="22" presetClass="exit" presetSubtype="8" fill="hold" grpId="0" nodeType="withEffect">
                                  <p:stCondLst>
                                    <p:cond delay="0"/>
                                  </p:stCondLst>
                                  <p:childTnLst>
                                    <p:animEffect transition="out" filter="wipe(left)">
                                      <p:cBhvr>
                                        <p:cTn id="63" dur="500"/>
                                        <p:tgtEl>
                                          <p:spTgt spid="619">
                                            <p:txEl>
                                              <p:pRg st="3" end="3"/>
                                            </p:txEl>
                                          </p:spTgt>
                                        </p:tgtEl>
                                      </p:cBhvr>
                                    </p:animEffect>
                                    <p:set>
                                      <p:cBhvr>
                                        <p:cTn id="64" dur="1" fill="hold">
                                          <p:stCondLst>
                                            <p:cond delay="499"/>
                                          </p:stCondLst>
                                        </p:cTn>
                                        <p:tgtEl>
                                          <p:spTgt spid="619">
                                            <p:txEl>
                                              <p:pRg st="3" end="3"/>
                                            </p:txEl>
                                          </p:spTgt>
                                        </p:tgtEl>
                                        <p:attrNameLst>
                                          <p:attrName>style.visibility</p:attrName>
                                        </p:attrNameLst>
                                      </p:cBhvr>
                                      <p:to>
                                        <p:strVal val="hidden"/>
                                      </p:to>
                                    </p:set>
                                  </p:childTnLst>
                                </p:cTn>
                              </p:par>
                              <p:par>
                                <p:cTn id="65" presetID="22" presetClass="exit" presetSubtype="8" fill="hold" grpId="0" nodeType="withEffect">
                                  <p:stCondLst>
                                    <p:cond delay="0"/>
                                  </p:stCondLst>
                                  <p:childTnLst>
                                    <p:animEffect transition="out" filter="wipe(left)">
                                      <p:cBhvr>
                                        <p:cTn id="66" dur="500"/>
                                        <p:tgtEl>
                                          <p:spTgt spid="619">
                                            <p:txEl>
                                              <p:pRg st="4" end="4"/>
                                            </p:txEl>
                                          </p:spTgt>
                                        </p:tgtEl>
                                      </p:cBhvr>
                                    </p:animEffect>
                                    <p:set>
                                      <p:cBhvr>
                                        <p:cTn id="67" dur="1" fill="hold">
                                          <p:stCondLst>
                                            <p:cond delay="499"/>
                                          </p:stCondLst>
                                        </p:cTn>
                                        <p:tgtEl>
                                          <p:spTgt spid="61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P spid="619" grpId="0" build="allAtOnce"/>
      <p:bldP spid="3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76200"/>
            <a:ext cx="7315200" cy="1362456"/>
          </a:xfrm>
        </p:spPr>
        <p:txBody>
          <a:bodyPr/>
          <a:lstStyle/>
          <a:p>
            <a:pPr algn="ctr" eaLnBrk="1" hangingPunct="1"/>
            <a:r>
              <a:rPr lang="en-US" sz="4400" b="1" dirty="0" smtClean="0">
                <a:solidFill>
                  <a:schemeClr val="tx2"/>
                </a:solidFill>
              </a:rPr>
              <a:t>Implications</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981200"/>
            <a:ext cx="7924800" cy="4648200"/>
          </a:xfrm>
        </p:spPr>
        <p:txBody>
          <a:bodyPr>
            <a:noAutofit/>
          </a:bodyPr>
          <a:lstStyle/>
          <a:p>
            <a:pPr eaLnBrk="1" hangingPunct="1">
              <a:spcBef>
                <a:spcPts val="1000"/>
              </a:spcBef>
            </a:pPr>
            <a:r>
              <a:rPr lang="en-US" sz="2800" dirty="0" smtClean="0"/>
              <a:t>As long as specialty care programs (SUD treatment programs) are the only places which address SUD:</a:t>
            </a:r>
            <a:endParaRPr lang="en-US" sz="2400" dirty="0"/>
          </a:p>
          <a:p>
            <a:pPr marL="514350" indent="-514350" eaLnBrk="1" hangingPunct="1">
              <a:spcBef>
                <a:spcPts val="1000"/>
              </a:spcBef>
              <a:buFont typeface="Arial" pitchFamily="34" charset="0"/>
              <a:buChar char="•"/>
            </a:pPr>
            <a:r>
              <a:rPr lang="en-US" sz="2800" dirty="0" smtClean="0"/>
              <a:t>Most people with severe problems </a:t>
            </a:r>
            <a:r>
              <a:rPr lang="en-US" sz="2800" dirty="0" smtClean="0">
                <a:solidFill>
                  <a:srgbClr val="FFC000"/>
                </a:solidFill>
              </a:rPr>
              <a:t>will not </a:t>
            </a:r>
            <a:r>
              <a:rPr lang="en-US" sz="2800" dirty="0" smtClean="0"/>
              <a:t>receive treatment</a:t>
            </a:r>
          </a:p>
          <a:p>
            <a:pPr marL="514350" indent="-514350" eaLnBrk="1" hangingPunct="1">
              <a:spcBef>
                <a:spcPts val="1000"/>
              </a:spcBef>
              <a:buFont typeface="Arial" pitchFamily="34" charset="0"/>
              <a:buChar char="•"/>
            </a:pPr>
            <a:r>
              <a:rPr lang="en-US" sz="2800" dirty="0"/>
              <a:t>Virtually all people with risky use </a:t>
            </a:r>
            <a:r>
              <a:rPr lang="en-US" sz="2800" dirty="0">
                <a:solidFill>
                  <a:srgbClr val="FFC000"/>
                </a:solidFill>
              </a:rPr>
              <a:t>will not </a:t>
            </a:r>
            <a:r>
              <a:rPr lang="en-US" sz="2800" dirty="0"/>
              <a:t>receive professional attention</a:t>
            </a:r>
          </a:p>
          <a:p>
            <a:pPr eaLnBrk="1" hangingPunct="1">
              <a:spcBef>
                <a:spcPts val="1000"/>
              </a:spcBef>
            </a:pPr>
            <a:endParaRPr lang="en-US" sz="2800"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32</a:t>
            </a:fld>
            <a:endParaRPr lang="en-US">
              <a:solidFill>
                <a:srgbClr val="DBF5F9">
                  <a:shade val="90000"/>
                </a:srgbClr>
              </a:solidFill>
            </a:endParaRPr>
          </a:p>
        </p:txBody>
      </p:sp>
    </p:spTree>
    <p:extLst>
      <p:ext uri="{BB962C8B-B14F-4D97-AF65-F5344CB8AC3E}">
        <p14:creationId xmlns:p14="http://schemas.microsoft.com/office/powerpoint/2010/main" val="27071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3124">
                                            <p:txEl>
                                              <p:pRg st="1" end="1"/>
                                            </p:txEl>
                                          </p:spTgt>
                                        </p:tgtEl>
                                        <p:attrNameLst>
                                          <p:attrName>style.visibility</p:attrName>
                                        </p:attrNameLst>
                                      </p:cBhvr>
                                      <p:to>
                                        <p:strVal val="visible"/>
                                      </p:to>
                                    </p:set>
                                    <p:animEffect transition="in" filter="wipe(left)">
                                      <p:cBhvr>
                                        <p:cTn id="10" dur="500"/>
                                        <p:tgtEl>
                                          <p:spTgt spid="1331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500"/>
                                        <p:tgtEl>
                                          <p:spTgt spid="1331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457200"/>
            <a:ext cx="8229600" cy="1143000"/>
          </a:xfrm>
        </p:spPr>
        <p:txBody>
          <a:bodyPr>
            <a:noAutofit/>
          </a:bodyPr>
          <a:lstStyle/>
          <a:p>
            <a:pPr eaLnBrk="1" hangingPunct="1"/>
            <a:r>
              <a:rPr lang="en-US" sz="4600" b="1" dirty="0" smtClean="0">
                <a:effectLst>
                  <a:outerShdw blurRad="38100" dist="38100" dir="2700000" algn="tl">
                    <a:srgbClr val="000000">
                      <a:alpha val="43137"/>
                    </a:srgbClr>
                  </a:outerShdw>
                </a:effectLst>
              </a:rPr>
              <a:t>General Signs of Adolescent SUDs</a:t>
            </a:r>
          </a:p>
        </p:txBody>
      </p:sp>
      <p:sp>
        <p:nvSpPr>
          <p:cNvPr id="13316" name="Rectangle 3"/>
          <p:cNvSpPr>
            <a:spLocks noGrp="1" noChangeArrowheads="1"/>
          </p:cNvSpPr>
          <p:nvPr>
            <p:ph idx="1"/>
          </p:nvPr>
        </p:nvSpPr>
        <p:spPr/>
        <p:txBody>
          <a:bodyPr>
            <a:normAutofit lnSpcReduction="10000"/>
          </a:bodyPr>
          <a:lstStyle/>
          <a:p>
            <a:pPr eaLnBrk="1" hangingPunct="1"/>
            <a:r>
              <a:rPr lang="en-US" smtClean="0"/>
              <a:t>Declining academic performance</a:t>
            </a:r>
          </a:p>
          <a:p>
            <a:pPr eaLnBrk="1" hangingPunct="1"/>
            <a:r>
              <a:rPr lang="en-US" smtClean="0"/>
              <a:t>Tardiness to school or outright truancy</a:t>
            </a:r>
          </a:p>
          <a:p>
            <a:pPr eaLnBrk="1" hangingPunct="1"/>
            <a:r>
              <a:rPr lang="en-US" smtClean="0"/>
              <a:t>Irritability/mood lability; aggressive outbursts</a:t>
            </a:r>
          </a:p>
          <a:p>
            <a:pPr eaLnBrk="1" hangingPunct="1"/>
            <a:r>
              <a:rPr lang="en-US" smtClean="0"/>
              <a:t>Giving up usual activities/hobbies</a:t>
            </a:r>
          </a:p>
          <a:p>
            <a:pPr eaLnBrk="1" hangingPunct="1"/>
            <a:r>
              <a:rPr lang="en-US" smtClean="0"/>
              <a:t>Change in peer group; hesitance to introduce new friends</a:t>
            </a:r>
          </a:p>
          <a:p>
            <a:pPr eaLnBrk="1" hangingPunct="1"/>
            <a:r>
              <a:rPr lang="en-US" smtClean="0"/>
              <a:t>Theft from family</a:t>
            </a:r>
          </a:p>
          <a:p>
            <a:pPr eaLnBrk="1" hangingPunct="1"/>
            <a:r>
              <a:rPr lang="en-US" smtClean="0"/>
              <a:t>Secretive behavior</a:t>
            </a:r>
          </a:p>
        </p:txBody>
      </p:sp>
      <p:sp>
        <p:nvSpPr>
          <p:cNvPr id="133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lnSpc>
                <a:spcPct val="90000"/>
              </a:lnSpc>
              <a:spcBef>
                <a:spcPct val="20000"/>
              </a:spcBef>
              <a:spcAft>
                <a:spcPct val="0"/>
              </a:spcAft>
              <a:defRPr sz="2800">
                <a:solidFill>
                  <a:schemeClr val="tx1"/>
                </a:solidFill>
                <a:latin typeface="Times New Roman" pitchFamily="18" charset="0"/>
              </a:defRPr>
            </a:lvl6pPr>
            <a:lvl7pPr marL="2971800" indent="-228600" eaLnBrk="0" fontAlgn="base" hangingPunct="0">
              <a:lnSpc>
                <a:spcPct val="90000"/>
              </a:lnSpc>
              <a:spcBef>
                <a:spcPct val="20000"/>
              </a:spcBef>
              <a:spcAft>
                <a:spcPct val="0"/>
              </a:spcAft>
              <a:defRPr sz="2800">
                <a:solidFill>
                  <a:schemeClr val="tx1"/>
                </a:solidFill>
                <a:latin typeface="Times New Roman" pitchFamily="18" charset="0"/>
              </a:defRPr>
            </a:lvl7pPr>
            <a:lvl8pPr marL="3429000" indent="-228600" eaLnBrk="0" fontAlgn="base" hangingPunct="0">
              <a:lnSpc>
                <a:spcPct val="90000"/>
              </a:lnSpc>
              <a:spcBef>
                <a:spcPct val="20000"/>
              </a:spcBef>
              <a:spcAft>
                <a:spcPct val="0"/>
              </a:spcAft>
              <a:defRPr sz="2800">
                <a:solidFill>
                  <a:schemeClr val="tx1"/>
                </a:solidFill>
                <a:latin typeface="Times New Roman" pitchFamily="18" charset="0"/>
              </a:defRPr>
            </a:lvl8pPr>
            <a:lvl9pPr marL="3886200" indent="-228600" eaLnBrk="0" fontAlgn="base" hangingPunct="0">
              <a:lnSpc>
                <a:spcPct val="90000"/>
              </a:lnSpc>
              <a:spcBef>
                <a:spcPct val="20000"/>
              </a:spcBef>
              <a:spcAft>
                <a:spcPct val="0"/>
              </a:spcAft>
              <a:defRPr sz="2800">
                <a:solidFill>
                  <a:schemeClr val="tx1"/>
                </a:solidFill>
                <a:latin typeface="Times New Roman" pitchFamily="18" charset="0"/>
              </a:defRPr>
            </a:lvl9pPr>
          </a:lstStyle>
          <a:p>
            <a:pPr eaLnBrk="1" hangingPunct="1"/>
            <a:fld id="{90CC999A-D243-4575-8FBB-490402A0CDC7}" type="slidenum">
              <a:rPr lang="en-US" sz="1400" smtClean="0"/>
              <a:pPr eaLnBrk="1" hangingPunct="1"/>
              <a:t>33</a:t>
            </a:fld>
            <a:endParaRPr lang="en-US" sz="1400" smtClean="0"/>
          </a:p>
        </p:txBody>
      </p:sp>
    </p:spTree>
    <p:extLst>
      <p:ext uri="{BB962C8B-B14F-4D97-AF65-F5344CB8AC3E}">
        <p14:creationId xmlns:p14="http://schemas.microsoft.com/office/powerpoint/2010/main" val="893847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457200"/>
            <a:ext cx="8229600" cy="1143000"/>
          </a:xfrm>
        </p:spPr>
        <p:txBody>
          <a:bodyPr>
            <a:noAutofit/>
          </a:bodyPr>
          <a:lstStyle/>
          <a:p>
            <a:pPr eaLnBrk="1" hangingPunct="1"/>
            <a:r>
              <a:rPr lang="en-US" sz="4600" b="1" dirty="0" smtClean="0">
                <a:effectLst>
                  <a:outerShdw blurRad="38100" dist="38100" dir="2700000" algn="tl">
                    <a:srgbClr val="000000">
                      <a:alpha val="43137"/>
                    </a:srgbClr>
                  </a:outerShdw>
                </a:effectLst>
              </a:rPr>
              <a:t>General Signs of Adolescent SUDs</a:t>
            </a:r>
          </a:p>
        </p:txBody>
      </p:sp>
      <p:sp>
        <p:nvSpPr>
          <p:cNvPr id="14340" name="Rectangle 3"/>
          <p:cNvSpPr>
            <a:spLocks noGrp="1" noChangeArrowheads="1"/>
          </p:cNvSpPr>
          <p:nvPr>
            <p:ph idx="1"/>
          </p:nvPr>
        </p:nvSpPr>
        <p:spPr/>
        <p:txBody>
          <a:bodyPr/>
          <a:lstStyle/>
          <a:p>
            <a:pPr eaLnBrk="1" hangingPunct="1"/>
            <a:r>
              <a:rPr lang="en-US" smtClean="0"/>
              <a:t>Declining motivation</a:t>
            </a:r>
          </a:p>
          <a:p>
            <a:pPr eaLnBrk="1" hangingPunct="1"/>
            <a:r>
              <a:rPr lang="en-US" smtClean="0"/>
              <a:t>Forgetfulness</a:t>
            </a:r>
          </a:p>
          <a:p>
            <a:pPr eaLnBrk="1" hangingPunct="1"/>
            <a:r>
              <a:rPr lang="en-US" smtClean="0"/>
              <a:t>Change in  sleeping habits</a:t>
            </a:r>
          </a:p>
          <a:p>
            <a:pPr eaLnBrk="1" hangingPunct="1"/>
            <a:r>
              <a:rPr lang="en-US" smtClean="0"/>
              <a:t>Depression, anxiety, etc.</a:t>
            </a:r>
          </a:p>
        </p:txBody>
      </p:sp>
      <p:sp>
        <p:nvSpPr>
          <p:cNvPr id="143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lnSpc>
                <a:spcPct val="90000"/>
              </a:lnSpc>
              <a:spcBef>
                <a:spcPct val="20000"/>
              </a:spcBef>
              <a:spcAft>
                <a:spcPct val="0"/>
              </a:spcAft>
              <a:defRPr sz="2800">
                <a:solidFill>
                  <a:schemeClr val="tx1"/>
                </a:solidFill>
                <a:latin typeface="Times New Roman" pitchFamily="18" charset="0"/>
              </a:defRPr>
            </a:lvl6pPr>
            <a:lvl7pPr marL="2971800" indent="-228600" eaLnBrk="0" fontAlgn="base" hangingPunct="0">
              <a:lnSpc>
                <a:spcPct val="90000"/>
              </a:lnSpc>
              <a:spcBef>
                <a:spcPct val="20000"/>
              </a:spcBef>
              <a:spcAft>
                <a:spcPct val="0"/>
              </a:spcAft>
              <a:defRPr sz="2800">
                <a:solidFill>
                  <a:schemeClr val="tx1"/>
                </a:solidFill>
                <a:latin typeface="Times New Roman" pitchFamily="18" charset="0"/>
              </a:defRPr>
            </a:lvl7pPr>
            <a:lvl8pPr marL="3429000" indent="-228600" eaLnBrk="0" fontAlgn="base" hangingPunct="0">
              <a:lnSpc>
                <a:spcPct val="90000"/>
              </a:lnSpc>
              <a:spcBef>
                <a:spcPct val="20000"/>
              </a:spcBef>
              <a:spcAft>
                <a:spcPct val="0"/>
              </a:spcAft>
              <a:defRPr sz="2800">
                <a:solidFill>
                  <a:schemeClr val="tx1"/>
                </a:solidFill>
                <a:latin typeface="Times New Roman" pitchFamily="18" charset="0"/>
              </a:defRPr>
            </a:lvl8pPr>
            <a:lvl9pPr marL="3886200" indent="-228600" eaLnBrk="0" fontAlgn="base" hangingPunct="0">
              <a:lnSpc>
                <a:spcPct val="90000"/>
              </a:lnSpc>
              <a:spcBef>
                <a:spcPct val="20000"/>
              </a:spcBef>
              <a:spcAft>
                <a:spcPct val="0"/>
              </a:spcAft>
              <a:defRPr sz="2800">
                <a:solidFill>
                  <a:schemeClr val="tx1"/>
                </a:solidFill>
                <a:latin typeface="Times New Roman" pitchFamily="18" charset="0"/>
              </a:defRPr>
            </a:lvl9pPr>
          </a:lstStyle>
          <a:p>
            <a:pPr eaLnBrk="1" hangingPunct="1"/>
            <a:fld id="{5022990F-6883-4626-85F3-98B9227DC0AF}" type="slidenum">
              <a:rPr lang="en-US" sz="1400" smtClean="0"/>
              <a:pPr eaLnBrk="1" hangingPunct="1"/>
              <a:t>34</a:t>
            </a:fld>
            <a:endParaRPr lang="en-US" sz="1400" smtClean="0"/>
          </a:p>
        </p:txBody>
      </p:sp>
    </p:spTree>
    <p:extLst>
      <p:ext uri="{BB962C8B-B14F-4D97-AF65-F5344CB8AC3E}">
        <p14:creationId xmlns:p14="http://schemas.microsoft.com/office/powerpoint/2010/main" val="692436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76200"/>
            <a:ext cx="7315200" cy="1362456"/>
          </a:xfrm>
        </p:spPr>
        <p:txBody>
          <a:bodyPr/>
          <a:lstStyle/>
          <a:p>
            <a:pPr algn="ctr" eaLnBrk="1" hangingPunct="1"/>
            <a:r>
              <a:rPr lang="en-US" sz="4400" b="1" dirty="0" smtClean="0">
                <a:solidFill>
                  <a:schemeClr val="tx2"/>
                </a:solidFill>
              </a:rPr>
              <a:t>Locations for Routine Screening</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371600"/>
            <a:ext cx="7504176" cy="4419600"/>
          </a:xfrm>
        </p:spPr>
        <p:txBody>
          <a:bodyPr>
            <a:noAutofit/>
          </a:bodyPr>
          <a:lstStyle/>
          <a:p>
            <a:pPr marL="514350" indent="-514350" eaLnBrk="1" hangingPunct="1">
              <a:spcBef>
                <a:spcPts val="1000"/>
              </a:spcBef>
              <a:buFont typeface="Arial" pitchFamily="34" charset="0"/>
              <a:buChar char="•"/>
            </a:pPr>
            <a:r>
              <a:rPr lang="en-US" sz="2600" dirty="0" smtClean="0"/>
              <a:t>Primary care settings</a:t>
            </a:r>
          </a:p>
          <a:p>
            <a:pPr marL="514350" indent="-514350" eaLnBrk="1" hangingPunct="1">
              <a:spcBef>
                <a:spcPts val="1000"/>
              </a:spcBef>
              <a:buFont typeface="Arial" pitchFamily="34" charset="0"/>
              <a:buChar char="•"/>
            </a:pPr>
            <a:r>
              <a:rPr lang="en-US" sz="2600" b="1" dirty="0" smtClean="0">
                <a:solidFill>
                  <a:srgbClr val="FFC000"/>
                </a:solidFill>
              </a:rPr>
              <a:t>Emergency rooms/trauma centers</a:t>
            </a:r>
          </a:p>
          <a:p>
            <a:pPr marL="514350" indent="-514350" eaLnBrk="1" hangingPunct="1">
              <a:spcBef>
                <a:spcPts val="1000"/>
              </a:spcBef>
              <a:buFont typeface="Arial" pitchFamily="34" charset="0"/>
              <a:buChar char="•"/>
            </a:pPr>
            <a:r>
              <a:rPr lang="en-US" sz="2600" dirty="0" smtClean="0"/>
              <a:t>Prenatal clinics/OB-GYN offices</a:t>
            </a:r>
          </a:p>
          <a:p>
            <a:pPr marL="514350" indent="-514350" eaLnBrk="1" hangingPunct="1">
              <a:spcBef>
                <a:spcPts val="1000"/>
              </a:spcBef>
              <a:buFont typeface="Arial" pitchFamily="34" charset="0"/>
              <a:buChar char="•"/>
            </a:pPr>
            <a:r>
              <a:rPr lang="en-US" sz="2600" dirty="0" smtClean="0"/>
              <a:t>Medical specialty settings for </a:t>
            </a:r>
            <a:br>
              <a:rPr lang="en-US" sz="2600" dirty="0" smtClean="0"/>
            </a:br>
            <a:r>
              <a:rPr lang="en-US" sz="2600" dirty="0" smtClean="0"/>
              <a:t>diabetes, liver, and kidney </a:t>
            </a:r>
            <a:br>
              <a:rPr lang="en-US" sz="2600" dirty="0" smtClean="0"/>
            </a:br>
            <a:r>
              <a:rPr lang="en-US" sz="2600" dirty="0" smtClean="0"/>
              <a:t>disease/transplant programs</a:t>
            </a:r>
          </a:p>
          <a:p>
            <a:pPr marL="514350" indent="-514350" eaLnBrk="1" hangingPunct="1">
              <a:spcBef>
                <a:spcPts val="1000"/>
              </a:spcBef>
              <a:buFont typeface="Arial" pitchFamily="34" charset="0"/>
              <a:buChar char="•"/>
            </a:pPr>
            <a:r>
              <a:rPr lang="en-US" sz="2600" dirty="0" smtClean="0"/>
              <a:t>Pediatrician offices</a:t>
            </a:r>
          </a:p>
          <a:p>
            <a:pPr marL="514350" indent="-514350" eaLnBrk="1" hangingPunct="1">
              <a:spcBef>
                <a:spcPts val="1000"/>
              </a:spcBef>
              <a:buFont typeface="Arial" pitchFamily="34" charset="0"/>
              <a:buChar char="•"/>
            </a:pPr>
            <a:r>
              <a:rPr lang="en-US" sz="2600" dirty="0" smtClean="0"/>
              <a:t>College health centers</a:t>
            </a:r>
          </a:p>
          <a:p>
            <a:pPr marL="514350" indent="-514350" eaLnBrk="1" hangingPunct="1">
              <a:spcBef>
                <a:spcPts val="1000"/>
              </a:spcBef>
              <a:buFont typeface="Arial" pitchFamily="34" charset="0"/>
              <a:buChar char="•"/>
            </a:pPr>
            <a:r>
              <a:rPr lang="en-US" sz="2600" dirty="0" smtClean="0"/>
              <a:t>Mental health settings</a:t>
            </a:r>
          </a:p>
          <a:p>
            <a:pPr marL="514350" indent="-514350" eaLnBrk="1" hangingPunct="1">
              <a:spcBef>
                <a:spcPts val="1000"/>
              </a:spcBef>
              <a:buFont typeface="Arial" pitchFamily="34" charset="0"/>
              <a:buChar char="•"/>
            </a:pPr>
            <a:r>
              <a:rPr lang="en-US" sz="2600" dirty="0" smtClean="0"/>
              <a:t>Infectious disease clinics</a:t>
            </a:r>
          </a:p>
          <a:p>
            <a:pPr marL="514350" indent="-514350" eaLnBrk="1" hangingPunct="1">
              <a:spcBef>
                <a:spcPts val="1000"/>
              </a:spcBef>
              <a:buFont typeface="Arial" pitchFamily="34" charset="0"/>
              <a:buChar char="•"/>
            </a:pPr>
            <a:r>
              <a:rPr lang="en-US" sz="2600" dirty="0" smtClean="0"/>
              <a:t>Drinking driver programs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35</a:t>
            </a:fld>
            <a:endParaRPr lang="en-US">
              <a:solidFill>
                <a:srgbClr val="DBF5F9">
                  <a:shade val="90000"/>
                </a:srgbClr>
              </a:solidFill>
            </a:endParaRPr>
          </a:p>
        </p:txBody>
      </p:sp>
      <p:pic>
        <p:nvPicPr>
          <p:cNvPr id="5" name="Picture 2"/>
          <p:cNvPicPr>
            <a:picLocks noChangeAspect="1" noChangeArrowheads="1"/>
          </p:cNvPicPr>
          <p:nvPr/>
        </p:nvPicPr>
        <p:blipFill>
          <a:blip r:embed="rId3"/>
          <a:srcRect/>
          <a:stretch>
            <a:fillRect/>
          </a:stretch>
        </p:blipFill>
        <p:spPr bwMode="auto">
          <a:xfrm>
            <a:off x="5791200" y="2667000"/>
            <a:ext cx="2975785" cy="3422152"/>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515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500"/>
                                        <p:tgtEl>
                                          <p:spTgt spid="133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4">
                                            <p:txEl>
                                              <p:pRg st="1" end="1"/>
                                            </p:txEl>
                                          </p:spTgt>
                                        </p:tgtEl>
                                        <p:attrNameLst>
                                          <p:attrName>style.visibility</p:attrName>
                                        </p:attrNameLst>
                                      </p:cBhvr>
                                      <p:to>
                                        <p:strVal val="visible"/>
                                      </p:to>
                                    </p:set>
                                    <p:animEffect transition="in" filter="wipe(left)">
                                      <p:cBhvr>
                                        <p:cTn id="12" dur="500"/>
                                        <p:tgtEl>
                                          <p:spTgt spid="133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4">
                                            <p:txEl>
                                              <p:pRg st="2" end="2"/>
                                            </p:txEl>
                                          </p:spTgt>
                                        </p:tgtEl>
                                        <p:attrNameLst>
                                          <p:attrName>style.visibility</p:attrName>
                                        </p:attrNameLst>
                                      </p:cBhvr>
                                      <p:to>
                                        <p:strVal val="visible"/>
                                      </p:to>
                                    </p:set>
                                    <p:animEffect transition="in" filter="wipe(left)">
                                      <p:cBhvr>
                                        <p:cTn id="17" dur="500"/>
                                        <p:tgtEl>
                                          <p:spTgt spid="133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24">
                                            <p:txEl>
                                              <p:pRg st="3" end="3"/>
                                            </p:txEl>
                                          </p:spTgt>
                                        </p:tgtEl>
                                        <p:attrNameLst>
                                          <p:attrName>style.visibility</p:attrName>
                                        </p:attrNameLst>
                                      </p:cBhvr>
                                      <p:to>
                                        <p:strVal val="visible"/>
                                      </p:to>
                                    </p:set>
                                    <p:animEffect transition="in" filter="wipe(left)">
                                      <p:cBhvr>
                                        <p:cTn id="22" dur="500"/>
                                        <p:tgtEl>
                                          <p:spTgt spid="133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24">
                                            <p:txEl>
                                              <p:pRg st="4" end="4"/>
                                            </p:txEl>
                                          </p:spTgt>
                                        </p:tgtEl>
                                        <p:attrNameLst>
                                          <p:attrName>style.visibility</p:attrName>
                                        </p:attrNameLst>
                                      </p:cBhvr>
                                      <p:to>
                                        <p:strVal val="visible"/>
                                      </p:to>
                                    </p:set>
                                    <p:animEffect transition="in" filter="wipe(left)">
                                      <p:cBhvr>
                                        <p:cTn id="27" dur="500"/>
                                        <p:tgtEl>
                                          <p:spTgt spid="133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3124">
                                            <p:txEl>
                                              <p:pRg st="5" end="5"/>
                                            </p:txEl>
                                          </p:spTgt>
                                        </p:tgtEl>
                                        <p:attrNameLst>
                                          <p:attrName>style.visibility</p:attrName>
                                        </p:attrNameLst>
                                      </p:cBhvr>
                                      <p:to>
                                        <p:strVal val="visible"/>
                                      </p:to>
                                    </p:set>
                                    <p:animEffect transition="in" filter="wipe(left)">
                                      <p:cBhvr>
                                        <p:cTn id="32" dur="500"/>
                                        <p:tgtEl>
                                          <p:spTgt spid="1331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24">
                                            <p:txEl>
                                              <p:pRg st="6" end="6"/>
                                            </p:txEl>
                                          </p:spTgt>
                                        </p:tgtEl>
                                        <p:attrNameLst>
                                          <p:attrName>style.visibility</p:attrName>
                                        </p:attrNameLst>
                                      </p:cBhvr>
                                      <p:to>
                                        <p:strVal val="visible"/>
                                      </p:to>
                                    </p:set>
                                    <p:animEffect transition="in" filter="wipe(left)">
                                      <p:cBhvr>
                                        <p:cTn id="37" dur="500"/>
                                        <p:tgtEl>
                                          <p:spTgt spid="1331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24">
                                            <p:txEl>
                                              <p:pRg st="7" end="7"/>
                                            </p:txEl>
                                          </p:spTgt>
                                        </p:tgtEl>
                                        <p:attrNameLst>
                                          <p:attrName>style.visibility</p:attrName>
                                        </p:attrNameLst>
                                      </p:cBhvr>
                                      <p:to>
                                        <p:strVal val="visible"/>
                                      </p:to>
                                    </p:set>
                                    <p:animEffect transition="in" filter="wipe(left)">
                                      <p:cBhvr>
                                        <p:cTn id="42" dur="500"/>
                                        <p:tgtEl>
                                          <p:spTgt spid="1331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3124">
                                            <p:txEl>
                                              <p:pRg st="8" end="8"/>
                                            </p:txEl>
                                          </p:spTgt>
                                        </p:tgtEl>
                                        <p:attrNameLst>
                                          <p:attrName>style.visibility</p:attrName>
                                        </p:attrNameLst>
                                      </p:cBhvr>
                                      <p:to>
                                        <p:strVal val="visible"/>
                                      </p:to>
                                    </p:set>
                                    <p:animEffect transition="in" filter="wipe(left)">
                                      <p:cBhvr>
                                        <p:cTn id="47" dur="500"/>
                                        <p:tgtEl>
                                          <p:spTgt spid="1331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914400" y="838200"/>
            <a:ext cx="7315200" cy="829056"/>
          </a:xfrm>
        </p:spPr>
        <p:txBody>
          <a:bodyPr/>
          <a:lstStyle/>
          <a:p>
            <a:pPr algn="ctr"/>
            <a:r>
              <a:rPr lang="en-US" sz="4400" dirty="0" smtClean="0">
                <a:solidFill>
                  <a:schemeClr val="tx2"/>
                </a:solidFill>
              </a:rPr>
              <a:t>Activity: Adoption of SBIRT </a:t>
            </a:r>
          </a:p>
        </p:txBody>
      </p:sp>
      <p:sp>
        <p:nvSpPr>
          <p:cNvPr id="15364" name="Rectangle 3"/>
          <p:cNvSpPr>
            <a:spLocks noGrp="1" noChangeArrowheads="1"/>
          </p:cNvSpPr>
          <p:nvPr>
            <p:ph type="body" idx="1"/>
          </p:nvPr>
        </p:nvSpPr>
        <p:spPr>
          <a:xfrm>
            <a:off x="533400" y="2438400"/>
            <a:ext cx="7312152" cy="3505200"/>
          </a:xfrm>
        </p:spPr>
        <p:txBody>
          <a:bodyPr>
            <a:normAutofit/>
          </a:bodyPr>
          <a:lstStyle/>
          <a:p>
            <a:pPr marL="609600" indent="-609600">
              <a:buClr>
                <a:schemeClr val="folHlink"/>
              </a:buClr>
              <a:buNone/>
            </a:pPr>
            <a:r>
              <a:rPr lang="en-US" sz="2800" dirty="0" smtClean="0"/>
              <a:t>How will SBIRT work in your setting?</a:t>
            </a:r>
          </a:p>
          <a:p>
            <a:pPr marL="609600" indent="-609600">
              <a:buClr>
                <a:schemeClr val="folHlink"/>
              </a:buClr>
              <a:buNone/>
            </a:pPr>
            <a:endParaRPr lang="en-US" sz="2800" dirty="0" smtClean="0"/>
          </a:p>
          <a:p>
            <a:pPr marL="609600" algn="ctr">
              <a:buClr>
                <a:schemeClr val="folHlink"/>
              </a:buClr>
              <a:buNone/>
            </a:pPr>
            <a:r>
              <a:rPr lang="en-US" sz="2800" dirty="0" smtClean="0">
                <a:solidFill>
                  <a:srgbClr val="FFC000"/>
                </a:solidFill>
              </a:rPr>
              <a:t>Form a group of 2-3; Identify 1-2 barriers and 1-2 facilitators of SBIRT adoption within in your work setting</a:t>
            </a:r>
          </a:p>
          <a:p>
            <a:pPr marL="609600" indent="-609600">
              <a:buClr>
                <a:schemeClr val="folHlink"/>
              </a:buClr>
              <a:buNone/>
            </a:pPr>
            <a:r>
              <a:rPr lang="en-US" sz="2800" dirty="0" smtClean="0"/>
              <a:t> </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36</a:t>
            </a:fld>
            <a:endParaRPr lang="en-US"/>
          </a:p>
        </p:txBody>
      </p:sp>
    </p:spTree>
    <p:extLst>
      <p:ext uri="{BB962C8B-B14F-4D97-AF65-F5344CB8AC3E}">
        <p14:creationId xmlns:p14="http://schemas.microsoft.com/office/powerpoint/2010/main" val="305951614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098" name="Title 3"/>
          <p:cNvSpPr>
            <a:spLocks noGrp="1"/>
          </p:cNvSpPr>
          <p:nvPr>
            <p:ph type="title"/>
          </p:nvPr>
        </p:nvSpPr>
        <p:spPr>
          <a:xfrm>
            <a:off x="914400" y="0"/>
            <a:ext cx="7315200" cy="3599688"/>
          </a:xfrm>
        </p:spPr>
        <p:txBody>
          <a:bodyPr>
            <a:normAutofit/>
          </a:bodyPr>
          <a:lstStyle/>
          <a:p>
            <a:pPr algn="ctr" eaLnBrk="1" hangingPunct="1"/>
            <a:r>
              <a:rPr lang="en-US" sz="4400" b="1" dirty="0" smtClean="0">
                <a:effectLst>
                  <a:outerShdw blurRad="38100" dist="38100" dir="2700000" algn="tl">
                    <a:srgbClr val="000000">
                      <a:alpha val="43137"/>
                    </a:srgbClr>
                  </a:outerShdw>
                </a:effectLst>
              </a:rPr>
              <a:t>Screening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to Identify Patients At Risk for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Substance Use Problems</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endParaRPr lang="en-US" b="1" dirty="0" smtClean="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37</a:t>
            </a:fld>
            <a:endParaRPr lang="en-US"/>
          </a:p>
        </p:txBody>
      </p:sp>
      <p:pic>
        <p:nvPicPr>
          <p:cNvPr id="4" name="Picture 14" descr="pics2"/>
          <p:cNvPicPr>
            <a:picLocks noChangeAspect="1" noChangeArrowheads="1"/>
          </p:cNvPicPr>
          <p:nvPr/>
        </p:nvPicPr>
        <p:blipFill>
          <a:blip r:embed="rId4"/>
          <a:srcRect/>
          <a:stretch>
            <a:fillRect/>
          </a:stretch>
        </p:blipFill>
        <p:spPr bwMode="auto">
          <a:xfrm>
            <a:off x="2743200" y="3048000"/>
            <a:ext cx="3238500" cy="3124200"/>
          </a:xfrm>
          <a:prstGeom prst="rect">
            <a:avLst/>
          </a:prstGeom>
          <a:noFill/>
          <a:ln w="9525">
            <a:noFill/>
            <a:miter lim="800000"/>
            <a:headEnd/>
            <a:tailEnd/>
          </a:ln>
        </p:spPr>
      </p:pic>
    </p:spTree>
    <p:extLst>
      <p:ext uri="{BB962C8B-B14F-4D97-AF65-F5344CB8AC3E}">
        <p14:creationId xmlns:p14="http://schemas.microsoft.com/office/powerpoint/2010/main" val="2018119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686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166" t="4301" r="2784" b="3456"/>
          <a:stretch/>
        </p:blipFill>
        <p:spPr>
          <a:xfrm>
            <a:off x="838200" y="1447800"/>
            <a:ext cx="7403123" cy="5029201"/>
          </a:xfrm>
          <a:prstGeom prst="roundRect">
            <a:avLst>
              <a:gd name="adj" fmla="val 13219"/>
            </a:avLst>
          </a:prstGeom>
          <a:ln>
            <a:noFill/>
          </a:ln>
          <a:effectLst>
            <a:glow rad="228600">
              <a:srgbClr val="FF9900">
                <a:alpha val="4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2"/>
          <p:cNvSpPr txBox="1">
            <a:spLocks noChangeArrowheads="1"/>
          </p:cNvSpPr>
          <p:nvPr/>
        </p:nvSpPr>
        <p:spPr bwMode="auto">
          <a:xfrm>
            <a:off x="838200" y="0"/>
            <a:ext cx="7391400" cy="1362456"/>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fontAlgn="auto">
              <a:lnSpc>
                <a:spcPct val="80000"/>
              </a:lnSpc>
              <a:spcAft>
                <a:spcPts val="0"/>
              </a:spcAft>
              <a:defRPr/>
            </a:pPr>
            <a:r>
              <a:rPr lang="en-US" sz="4400" b="1" dirty="0" smtClean="0">
                <a:effectLst>
                  <a:outerShdw blurRad="38100" dist="38100" dir="2700000" algn="tl">
                    <a:srgbClr val="000000">
                      <a:alpha val="43137"/>
                    </a:srgbClr>
                  </a:outerShdw>
                </a:effectLst>
              </a:rPr>
              <a:t>What is a Standard Drink?</a:t>
            </a:r>
          </a:p>
        </p:txBody>
      </p:sp>
    </p:spTree>
    <p:extLst>
      <p:ext uri="{BB962C8B-B14F-4D97-AF65-F5344CB8AC3E}">
        <p14:creationId xmlns:p14="http://schemas.microsoft.com/office/powerpoint/2010/main" val="9762873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62579" y="1371600"/>
            <a:ext cx="8305800" cy="4114800"/>
          </a:xfrm>
        </p:spPr>
        <p:txBody>
          <a:bodyPr/>
          <a:lstStyle/>
          <a:p>
            <a:pPr marL="319088" indent="-319088" defTabSz="341313" eaLnBrk="1" hangingPunct="1">
              <a:lnSpc>
                <a:spcPct val="90000"/>
              </a:lnSpc>
              <a:spcBef>
                <a:spcPct val="30000"/>
              </a:spcBef>
            </a:pPr>
            <a:r>
              <a:rPr lang="en-US" sz="2800" b="1" dirty="0" smtClean="0">
                <a:solidFill>
                  <a:srgbClr val="FFFF00"/>
                </a:solidFill>
                <a:cs typeface="Arial" charset="0"/>
              </a:rPr>
              <a:t>Men</a:t>
            </a:r>
            <a:r>
              <a:rPr lang="en-US" sz="2800" dirty="0" smtClean="0">
                <a:cs typeface="Arial" charset="0"/>
              </a:rPr>
              <a:t>: No more that </a:t>
            </a:r>
            <a:r>
              <a:rPr lang="en-US" sz="2800" b="1" dirty="0" smtClean="0">
                <a:cs typeface="Arial" charset="0"/>
              </a:rPr>
              <a:t>4</a:t>
            </a:r>
            <a:r>
              <a:rPr lang="en-US" sz="2800" dirty="0" smtClean="0">
                <a:cs typeface="Arial" charset="0"/>
              </a:rPr>
              <a:t> drinks on any day and </a:t>
            </a:r>
            <a:r>
              <a:rPr lang="en-US" sz="2800" b="1" dirty="0" smtClean="0">
                <a:cs typeface="Arial" charset="0"/>
              </a:rPr>
              <a:t>14</a:t>
            </a:r>
            <a:r>
              <a:rPr lang="en-US" sz="2800" dirty="0" smtClean="0">
                <a:cs typeface="Arial" charset="0"/>
              </a:rPr>
              <a:t> drinks per week</a:t>
            </a:r>
          </a:p>
          <a:p>
            <a:pPr marL="319088" indent="-319088" defTabSz="341313" eaLnBrk="1" hangingPunct="1">
              <a:lnSpc>
                <a:spcPct val="90000"/>
              </a:lnSpc>
              <a:spcBef>
                <a:spcPct val="30000"/>
              </a:spcBef>
            </a:pPr>
            <a:r>
              <a:rPr lang="en-US" sz="2800" b="1" dirty="0" smtClean="0">
                <a:solidFill>
                  <a:srgbClr val="FFFF00"/>
                </a:solidFill>
                <a:cs typeface="Arial" charset="0"/>
              </a:rPr>
              <a:t>Women</a:t>
            </a:r>
            <a:r>
              <a:rPr lang="en-US" sz="2800" dirty="0" smtClean="0">
                <a:cs typeface="Arial" charset="0"/>
              </a:rPr>
              <a:t>: No more than </a:t>
            </a:r>
            <a:r>
              <a:rPr lang="en-US" sz="2800" b="1" dirty="0" smtClean="0">
                <a:cs typeface="Arial" charset="0"/>
              </a:rPr>
              <a:t>3</a:t>
            </a:r>
            <a:r>
              <a:rPr lang="en-US" sz="2800" dirty="0" smtClean="0">
                <a:cs typeface="Arial" charset="0"/>
              </a:rPr>
              <a:t> drinks on any day and </a:t>
            </a:r>
            <a:r>
              <a:rPr lang="en-US" sz="2800" b="1" dirty="0" smtClean="0">
                <a:cs typeface="Arial" charset="0"/>
              </a:rPr>
              <a:t>7 </a:t>
            </a:r>
            <a:r>
              <a:rPr lang="en-US" sz="2800" dirty="0" smtClean="0">
                <a:cs typeface="Arial" charset="0"/>
              </a:rPr>
              <a:t>drinks per week</a:t>
            </a:r>
          </a:p>
          <a:p>
            <a:pPr marL="319088" indent="-319088" defTabSz="341313" eaLnBrk="1" hangingPunct="1">
              <a:lnSpc>
                <a:spcPct val="90000"/>
              </a:lnSpc>
              <a:spcBef>
                <a:spcPct val="30000"/>
              </a:spcBef>
            </a:pPr>
            <a:r>
              <a:rPr lang="en-US" sz="2800" b="1" dirty="0" smtClean="0">
                <a:solidFill>
                  <a:srgbClr val="FFFF00"/>
                </a:solidFill>
                <a:cs typeface="Arial" charset="0"/>
              </a:rPr>
              <a:t>Men and Women &gt;65</a:t>
            </a:r>
            <a:r>
              <a:rPr lang="en-US" sz="2800" dirty="0" smtClean="0">
                <a:cs typeface="Arial" charset="0"/>
              </a:rPr>
              <a:t>: No more than </a:t>
            </a:r>
            <a:r>
              <a:rPr lang="en-US" sz="2800" b="1" dirty="0" smtClean="0">
                <a:cs typeface="Arial" charset="0"/>
              </a:rPr>
              <a:t>3</a:t>
            </a:r>
            <a:r>
              <a:rPr lang="en-US" sz="2800" dirty="0" smtClean="0">
                <a:cs typeface="Arial" charset="0"/>
              </a:rPr>
              <a:t> drinks </a:t>
            </a:r>
            <a:br>
              <a:rPr lang="en-US" sz="2800" dirty="0" smtClean="0">
                <a:cs typeface="Arial" charset="0"/>
              </a:rPr>
            </a:br>
            <a:r>
              <a:rPr lang="en-US" sz="2800" dirty="0" smtClean="0">
                <a:cs typeface="Arial" charset="0"/>
              </a:rPr>
              <a:t>on any day and </a:t>
            </a:r>
            <a:r>
              <a:rPr lang="en-US" sz="2800" b="1" dirty="0" smtClean="0">
                <a:cs typeface="Arial" charset="0"/>
              </a:rPr>
              <a:t>7</a:t>
            </a:r>
            <a:r>
              <a:rPr lang="en-US" sz="2800" dirty="0" smtClean="0">
                <a:cs typeface="Arial" charset="0"/>
              </a:rPr>
              <a:t> drinks per week</a:t>
            </a:r>
          </a:p>
        </p:txBody>
      </p:sp>
      <p:sp>
        <p:nvSpPr>
          <p:cNvPr id="37891" name="Rectangle 6"/>
          <p:cNvSpPr>
            <a:spLocks noChangeArrowheads="1"/>
          </p:cNvSpPr>
          <p:nvPr/>
        </p:nvSpPr>
        <p:spPr bwMode="auto">
          <a:xfrm>
            <a:off x="7385050" y="3733800"/>
            <a:ext cx="120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1400" dirty="0">
                <a:solidFill>
                  <a:srgbClr val="FFFF00"/>
                </a:solidFill>
              </a:rPr>
              <a:t>NIAAA, 2011</a:t>
            </a:r>
          </a:p>
        </p:txBody>
      </p:sp>
      <p:sp>
        <p:nvSpPr>
          <p:cNvPr id="37892"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Drinking Guidelines</a:t>
            </a:r>
          </a:p>
        </p:txBody>
      </p:sp>
      <p:grpSp>
        <p:nvGrpSpPr>
          <p:cNvPr id="6" name="Group 5"/>
          <p:cNvGrpSpPr>
            <a:grpSpLocks/>
          </p:cNvGrpSpPr>
          <p:nvPr/>
        </p:nvGrpSpPr>
        <p:grpSpPr bwMode="auto">
          <a:xfrm>
            <a:off x="609600" y="4038600"/>
            <a:ext cx="7848600" cy="2784475"/>
            <a:chOff x="642716" y="4038600"/>
            <a:chExt cx="7205884" cy="2784231"/>
          </a:xfrm>
        </p:grpSpPr>
        <p:sp>
          <p:nvSpPr>
            <p:cNvPr id="4" name="Rectangle 3"/>
            <p:cNvSpPr/>
            <p:nvPr/>
          </p:nvSpPr>
          <p:spPr>
            <a:xfrm>
              <a:off x="642716" y="5298965"/>
              <a:ext cx="7205884" cy="152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tabLst>
                  <a:tab pos="395288" algn="ctr"/>
                </a:tabLst>
                <a:defRPr/>
              </a:pPr>
              <a:r>
                <a:rPr lang="en-US" dirty="0">
                  <a:solidFill>
                    <a:prstClr val="white"/>
                  </a:solidFill>
                </a:rPr>
                <a:t>  </a:t>
              </a:r>
              <a:r>
                <a:rPr lang="en-US" dirty="0" smtClean="0">
                  <a:solidFill>
                    <a:prstClr val="white"/>
                  </a:solidFill>
                </a:rPr>
                <a:t>	           </a:t>
              </a:r>
              <a:r>
                <a:rPr lang="en-US" b="1" dirty="0">
                  <a:solidFill>
                    <a:prstClr val="white"/>
                  </a:solidFill>
                </a:rPr>
                <a:t>285 ml                        100 ml                      </a:t>
              </a:r>
              <a:r>
                <a:rPr lang="en-US" b="1" dirty="0" smtClean="0">
                  <a:solidFill>
                    <a:prstClr val="white"/>
                  </a:solidFill>
                </a:rPr>
                <a:t>    60 </a:t>
              </a:r>
              <a:r>
                <a:rPr lang="en-US" b="1" dirty="0">
                  <a:solidFill>
                    <a:prstClr val="white"/>
                  </a:solidFill>
                </a:rPr>
                <a:t>ml                        </a:t>
              </a:r>
              <a:r>
                <a:rPr lang="en-US" b="1" dirty="0" smtClean="0">
                  <a:solidFill>
                    <a:prstClr val="white"/>
                  </a:solidFill>
                </a:rPr>
                <a:t>  30 </a:t>
              </a:r>
              <a:r>
                <a:rPr lang="en-US" b="1" dirty="0">
                  <a:solidFill>
                    <a:prstClr val="white"/>
                  </a:solidFill>
                </a:rPr>
                <a:t>ml</a:t>
              </a:r>
            </a:p>
            <a:p>
              <a:pPr>
                <a:tabLst>
                  <a:tab pos="395288" algn="ctr"/>
                </a:tabLst>
                <a:defRPr/>
              </a:pPr>
              <a:r>
                <a:rPr lang="en-US" b="1" dirty="0">
                  <a:solidFill>
                    <a:prstClr val="white"/>
                  </a:solidFill>
                </a:rPr>
                <a:t>    </a:t>
              </a:r>
              <a:r>
                <a:rPr lang="en-US" b="1" dirty="0" smtClean="0">
                  <a:solidFill>
                    <a:prstClr val="white"/>
                  </a:solidFill>
                </a:rPr>
                <a:t>           </a:t>
              </a:r>
              <a:r>
                <a:rPr lang="en-US" b="1" dirty="0">
                  <a:solidFill>
                    <a:prstClr val="white"/>
                  </a:solidFill>
                </a:rPr>
                <a:t>Beer                           Wine                </a:t>
              </a:r>
              <a:r>
                <a:rPr lang="en-US" b="1" dirty="0" smtClean="0">
                  <a:solidFill>
                    <a:prstClr val="white"/>
                  </a:solidFill>
                </a:rPr>
                <a:t>     </a:t>
              </a:r>
              <a:r>
                <a:rPr lang="en-US" b="1" dirty="0">
                  <a:solidFill>
                    <a:prstClr val="white"/>
                  </a:solidFill>
                </a:rPr>
                <a:t>Fortified Wine             </a:t>
              </a:r>
              <a:r>
                <a:rPr lang="en-US" b="1" dirty="0" smtClean="0">
                  <a:solidFill>
                    <a:prstClr val="white"/>
                  </a:solidFill>
                </a:rPr>
                <a:t>   </a:t>
              </a:r>
              <a:r>
                <a:rPr lang="en-US" b="1" dirty="0">
                  <a:solidFill>
                    <a:prstClr val="white"/>
                  </a:solidFill>
                </a:rPr>
                <a:t>Liquor</a:t>
              </a:r>
            </a:p>
            <a:p>
              <a:pPr>
                <a:tabLst>
                  <a:tab pos="395288" algn="ctr"/>
                </a:tabLst>
                <a:defRPr/>
              </a:pPr>
              <a:r>
                <a:rPr lang="en-US" b="1" dirty="0">
                  <a:solidFill>
                    <a:prstClr val="white"/>
                  </a:solidFill>
                </a:rPr>
                <a:t>  </a:t>
              </a:r>
              <a:r>
                <a:rPr lang="en-US" b="1" dirty="0" smtClean="0">
                  <a:solidFill>
                    <a:prstClr val="white"/>
                  </a:solidFill>
                </a:rPr>
                <a:t>            </a:t>
              </a:r>
              <a:r>
                <a:rPr lang="en-US" b="1" dirty="0">
                  <a:solidFill>
                    <a:prstClr val="white"/>
                  </a:solidFill>
                </a:rPr>
                <a:t>12 </a:t>
              </a:r>
              <a:r>
                <a:rPr lang="en-US" b="1" dirty="0" err="1">
                  <a:solidFill>
                    <a:prstClr val="white"/>
                  </a:solidFill>
                </a:rPr>
                <a:t>oz</a:t>
              </a:r>
              <a:r>
                <a:rPr lang="en-US" b="1" dirty="0">
                  <a:solidFill>
                    <a:prstClr val="white"/>
                  </a:solidFill>
                </a:rPr>
                <a:t>                            5 </a:t>
              </a:r>
              <a:r>
                <a:rPr lang="en-US" b="1" dirty="0" err="1">
                  <a:solidFill>
                    <a:prstClr val="white"/>
                  </a:solidFill>
                </a:rPr>
                <a:t>oz</a:t>
              </a:r>
              <a:r>
                <a:rPr lang="en-US" b="1" dirty="0">
                  <a:solidFill>
                    <a:prstClr val="white"/>
                  </a:solidFill>
                </a:rPr>
                <a:t>                         </a:t>
              </a:r>
              <a:r>
                <a:rPr lang="en-US" b="1" dirty="0" smtClean="0">
                  <a:solidFill>
                    <a:prstClr val="white"/>
                  </a:solidFill>
                </a:rPr>
                <a:t>     3.5 </a:t>
              </a:r>
              <a:r>
                <a:rPr lang="en-US" b="1" dirty="0" err="1">
                  <a:solidFill>
                    <a:prstClr val="white"/>
                  </a:solidFill>
                </a:rPr>
                <a:t>oz</a:t>
              </a:r>
              <a:r>
                <a:rPr lang="en-US" b="1" dirty="0">
                  <a:solidFill>
                    <a:prstClr val="white"/>
                  </a:solidFill>
                </a:rPr>
                <a:t>                     </a:t>
              </a:r>
              <a:r>
                <a:rPr lang="en-US" b="1" dirty="0" smtClean="0">
                  <a:solidFill>
                    <a:prstClr val="white"/>
                  </a:solidFill>
                </a:rPr>
                <a:t>   1.5 </a:t>
              </a:r>
              <a:r>
                <a:rPr lang="en-US" b="1" dirty="0" err="1">
                  <a:solidFill>
                    <a:prstClr val="white"/>
                  </a:solidFill>
                </a:rPr>
                <a:t>oz</a:t>
              </a:r>
              <a:endParaRPr lang="en-US" b="1" dirty="0">
                <a:solidFill>
                  <a:prstClr val="white"/>
                </a:solidFill>
              </a:endParaRPr>
            </a:p>
          </p:txBody>
        </p:sp>
        <p:pic>
          <p:nvPicPr>
            <p:cNvPr id="37895" name="Picture 12" descr="http://www.completefitness.com.au/articles/ia/alcoholstandarddrinks.gif"/>
            <p:cNvPicPr>
              <a:picLocks noChangeAspect="1" noChangeArrowheads="1"/>
            </p:cNvPicPr>
            <p:nvPr/>
          </p:nvPicPr>
          <p:blipFill>
            <a:blip r:embed="rId4">
              <a:extLst>
                <a:ext uri="{28A0092B-C50C-407E-A947-70E740481C1C}">
                  <a14:useLocalDpi xmlns:a14="http://schemas.microsoft.com/office/drawing/2010/main" val="0"/>
                </a:ext>
              </a:extLst>
            </a:blip>
            <a:srcRect l="23318" b="21964"/>
            <a:stretch>
              <a:fillRect/>
            </a:stretch>
          </p:blipFill>
          <p:spPr bwMode="auto">
            <a:xfrm>
              <a:off x="1034047" y="4038600"/>
              <a:ext cx="649318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02876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46">
                                            <p:txEl>
                                              <p:pRg st="0" end="0"/>
                                            </p:txEl>
                                          </p:spTgt>
                                        </p:tgtEl>
                                        <p:attrNameLst>
                                          <p:attrName>style.visibility</p:attrName>
                                        </p:attrNameLst>
                                      </p:cBhvr>
                                      <p:to>
                                        <p:strVal val="visible"/>
                                      </p:to>
                                    </p:set>
                                    <p:animEffect transition="in" filter="wipe(up)">
                                      <p:cBhvr>
                                        <p:cTn id="12" dur="500"/>
                                        <p:tgtEl>
                                          <p:spTgt spid="317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746">
                                            <p:txEl>
                                              <p:pRg st="1" end="1"/>
                                            </p:txEl>
                                          </p:spTgt>
                                        </p:tgtEl>
                                        <p:attrNameLst>
                                          <p:attrName>style.visibility</p:attrName>
                                        </p:attrNameLst>
                                      </p:cBhvr>
                                      <p:to>
                                        <p:strVal val="visible"/>
                                      </p:to>
                                    </p:set>
                                    <p:animEffect transition="in" filter="wipe(up)">
                                      <p:cBhvr>
                                        <p:cTn id="17" dur="500"/>
                                        <p:tgtEl>
                                          <p:spTgt spid="3174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746">
                                            <p:txEl>
                                              <p:pRg st="2" end="2"/>
                                            </p:txEl>
                                          </p:spTgt>
                                        </p:tgtEl>
                                        <p:attrNameLst>
                                          <p:attrName>style.visibility</p:attrName>
                                        </p:attrNameLst>
                                      </p:cBhvr>
                                      <p:to>
                                        <p:strVal val="visible"/>
                                      </p:to>
                                    </p:set>
                                    <p:animEffect transition="in" filter="wipe(up)">
                                      <p:cBhvr>
                                        <p:cTn id="22" dur="500"/>
                                        <p:tgtEl>
                                          <p:spTgt spid="31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1927217" y="880872"/>
            <a:ext cx="7064383" cy="1176528"/>
          </a:xfrm>
        </p:spPr>
        <p:txBody>
          <a:bodyPr/>
          <a:lstStyle/>
          <a:p>
            <a:pPr fontAlgn="auto">
              <a:spcAft>
                <a:spcPts val="0"/>
              </a:spcAft>
              <a:defRPr/>
            </a:pPr>
            <a:r>
              <a:rPr sz="4400" dirty="0" smtClean="0">
                <a:solidFill>
                  <a:schemeClr val="tx2"/>
                </a:solidFill>
              </a:rPr>
              <a:t>We Don't Ask and We Don't Know What to Do</a:t>
            </a:r>
          </a:p>
        </p:txBody>
      </p:sp>
      <p:sp>
        <p:nvSpPr>
          <p:cNvPr id="5" name="Rectangle 3"/>
          <p:cNvSpPr txBox="1">
            <a:spLocks noChangeArrowheads="1"/>
          </p:cNvSpPr>
          <p:nvPr/>
        </p:nvSpPr>
        <p:spPr>
          <a:xfrm>
            <a:off x="442732" y="2133600"/>
            <a:ext cx="8472668" cy="4495800"/>
          </a:xfrm>
          <a:prstGeom prst="rect">
            <a:avLst/>
          </a:prstGeom>
        </p:spPr>
        <p:txBody>
          <a:bodyPr vert="horz" lIns="45720" rIns="45720" anchor="t">
            <a:normAutofit/>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Font typeface="Wingdings" pitchFamily="2" charset="2"/>
              <a:buNone/>
            </a:pPr>
            <a:r>
              <a:rPr lang="en-US" sz="2800" dirty="0" smtClean="0"/>
              <a:t>Substance use problems are often unidentified</a:t>
            </a:r>
          </a:p>
          <a:p>
            <a:pPr marL="457200" indent="-457200">
              <a:buFont typeface="Arial" pitchFamily="34" charset="0"/>
              <a:buChar char="•"/>
            </a:pPr>
            <a:r>
              <a:rPr lang="en-US" sz="2800" dirty="0" smtClean="0"/>
              <a:t>In one study of 241 trauma surgeons, only </a:t>
            </a:r>
            <a:r>
              <a:rPr lang="en-US" sz="2800" dirty="0" smtClean="0">
                <a:solidFill>
                  <a:srgbClr val="FFC000"/>
                </a:solidFill>
              </a:rPr>
              <a:t>29% </a:t>
            </a:r>
            <a:r>
              <a:rPr lang="en-US" sz="2800" dirty="0" smtClean="0"/>
              <a:t>reported screening most patients for alcohol problems*</a:t>
            </a:r>
          </a:p>
          <a:p>
            <a:pPr marL="457200" indent="-457200">
              <a:buFont typeface="Arial" pitchFamily="34" charset="0"/>
              <a:buChar char="•"/>
            </a:pPr>
            <a:r>
              <a:rPr lang="en-US" sz="2800" dirty="0" smtClean="0"/>
              <a:t>In </a:t>
            </a:r>
            <a:r>
              <a:rPr lang="en-US" sz="2800" dirty="0"/>
              <a:t>another study of 1,082 primary care physicians and psychiatrists, </a:t>
            </a:r>
            <a:r>
              <a:rPr lang="en-US" sz="2800" dirty="0">
                <a:solidFill>
                  <a:srgbClr val="FFC000"/>
                </a:solidFill>
              </a:rPr>
              <a:t>68% </a:t>
            </a:r>
            <a:r>
              <a:rPr lang="en-US" sz="2800" dirty="0"/>
              <a:t>routinely screened for drug use**</a:t>
            </a:r>
          </a:p>
          <a:p>
            <a:pPr marL="914400" lvl="1" indent="-457200">
              <a:buClr>
                <a:schemeClr val="tx2"/>
              </a:buClr>
              <a:buSzPct val="70000"/>
              <a:buFont typeface="Wingdings" pitchFamily="2" charset="2"/>
              <a:buChar char="ü"/>
              <a:defRPr/>
            </a:pPr>
            <a:r>
              <a:rPr lang="en-US" sz="2800" dirty="0"/>
              <a:t>55% reported making formal referrals when drug abuse was </a:t>
            </a:r>
            <a:r>
              <a:rPr lang="en-US" sz="2800" dirty="0" smtClean="0"/>
              <a:t>found</a:t>
            </a:r>
          </a:p>
          <a:p>
            <a:pPr marL="914400" lvl="1" indent="-457200">
              <a:buClr>
                <a:schemeClr val="tx2"/>
              </a:buClr>
              <a:buSzPct val="70000"/>
              <a:buFont typeface="Wingdings" pitchFamily="2" charset="2"/>
              <a:buChar char="ü"/>
              <a:defRPr/>
            </a:pPr>
            <a:r>
              <a:rPr lang="en-US" sz="2800" dirty="0" smtClean="0"/>
              <a:t>15</a:t>
            </a:r>
            <a:r>
              <a:rPr lang="en-US" sz="2800" dirty="0"/>
              <a:t>% reported doing nothing</a:t>
            </a:r>
          </a:p>
          <a:p>
            <a:pPr marL="457200" indent="-457200">
              <a:buFont typeface="Arial" pitchFamily="34" charset="0"/>
              <a:buChar char="•"/>
            </a:pPr>
            <a:endParaRPr lang="en-US" sz="2800" dirty="0" smtClean="0"/>
          </a:p>
        </p:txBody>
      </p:sp>
      <p:sp>
        <p:nvSpPr>
          <p:cNvPr id="6" name="Rectangle 6"/>
          <p:cNvSpPr>
            <a:spLocks noChangeArrowheads="1"/>
          </p:cNvSpPr>
          <p:nvPr/>
        </p:nvSpPr>
        <p:spPr bwMode="auto">
          <a:xfrm>
            <a:off x="533400" y="4419600"/>
            <a:ext cx="8229600" cy="1905000"/>
          </a:xfrm>
          <a:prstGeom prst="rect">
            <a:avLst/>
          </a:prstGeom>
          <a:noFill/>
          <a:ln w="9525">
            <a:noFill/>
            <a:miter lim="800000"/>
            <a:headEnd/>
            <a:tailEnd/>
          </a:ln>
        </p:spPr>
        <p:txBody>
          <a:bodyPr/>
          <a:lstStyle/>
          <a:p>
            <a:pPr>
              <a:spcBef>
                <a:spcPct val="20000"/>
              </a:spcBef>
              <a:buClr>
                <a:schemeClr val="hlink"/>
              </a:buClr>
              <a:buSzPct val="80000"/>
              <a:defRPr/>
            </a:pPr>
            <a:endParaRPr lang="en-US" sz="2800" dirty="0">
              <a:latin typeface="+mj-lt"/>
            </a:endParaRPr>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4</a:t>
            </a:fld>
            <a:endParaRPr lang="en-US"/>
          </a:p>
        </p:txBody>
      </p:sp>
      <p:pic>
        <p:nvPicPr>
          <p:cNvPr id="3075" name="Picture 3" descr="C:\Users\bfinnerty\AppData\Local\Microsoft\Windows\Temporary Internet Files\Content.IE5\7AAI95C1\MP9003155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0"/>
            <a:ext cx="1495514"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25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143000" y="6361113"/>
            <a:ext cx="3138488" cy="436562"/>
          </a:xfrm>
          <a:prstGeom prst="rect">
            <a:avLst/>
          </a:prstGeom>
          <a:noFill/>
          <a:ln w="9525">
            <a:noFill/>
            <a:miter lim="800000"/>
            <a:headEnd/>
            <a:tailEnd/>
          </a:ln>
        </p:spPr>
        <p:txBody>
          <a:bodyPr>
            <a:spAutoFit/>
          </a:bodyPr>
          <a:lstStyle/>
          <a:p>
            <a:pPr algn="ctr">
              <a:lnSpc>
                <a:spcPct val="80000"/>
              </a:lnSpc>
              <a:defRPr/>
            </a:pPr>
            <a:r>
              <a:rPr lang="en-US" sz="2800" b="1" dirty="0">
                <a:latin typeface="+mn-lt"/>
              </a:rPr>
              <a:t>Screening</a:t>
            </a:r>
          </a:p>
        </p:txBody>
      </p:sp>
      <p:sp>
        <p:nvSpPr>
          <p:cNvPr id="10" name="TextBox 9"/>
          <p:cNvSpPr txBox="1">
            <a:spLocks noChangeArrowheads="1"/>
          </p:cNvSpPr>
          <p:nvPr/>
        </p:nvSpPr>
        <p:spPr bwMode="auto">
          <a:xfrm>
            <a:off x="5284788" y="5919788"/>
            <a:ext cx="3271837" cy="436562"/>
          </a:xfrm>
          <a:prstGeom prst="rect">
            <a:avLst/>
          </a:prstGeom>
          <a:noFill/>
          <a:ln w="9525">
            <a:noFill/>
            <a:miter lim="800000"/>
            <a:headEnd/>
            <a:tailEnd/>
          </a:ln>
        </p:spPr>
        <p:txBody>
          <a:bodyPr>
            <a:spAutoFit/>
          </a:bodyPr>
          <a:lstStyle/>
          <a:p>
            <a:pPr algn="ctr">
              <a:lnSpc>
                <a:spcPct val="80000"/>
              </a:lnSpc>
              <a:defRPr/>
            </a:pPr>
            <a:r>
              <a:rPr lang="en-US" sz="2800" b="1" dirty="0">
                <a:latin typeface="+mn-lt"/>
              </a:rPr>
              <a:t>Assessment</a:t>
            </a:r>
          </a:p>
        </p:txBody>
      </p:sp>
      <p:sp>
        <p:nvSpPr>
          <p:cNvPr id="3" name="TextBox 2"/>
          <p:cNvSpPr txBox="1"/>
          <p:nvPr/>
        </p:nvSpPr>
        <p:spPr>
          <a:xfrm>
            <a:off x="457200" y="838200"/>
            <a:ext cx="8229600" cy="769938"/>
          </a:xfrm>
          <a:prstGeom prst="rect">
            <a:avLst/>
          </a:prstGeom>
          <a:noFill/>
        </p:spPr>
        <p:txBody>
          <a:bodyPr>
            <a:spAutoFit/>
          </a:bodyPr>
          <a:lstStyle/>
          <a:p>
            <a:pPr algn="ctr">
              <a:defRPr/>
            </a:pPr>
            <a:r>
              <a:rPr lang="en-US" sz="4400" dirty="0">
                <a:solidFill>
                  <a:schemeClr val="tx2"/>
                </a:solidFill>
                <a:latin typeface="+mj-lt"/>
              </a:rPr>
              <a:t>What’s going on in these pictures?</a:t>
            </a:r>
          </a:p>
        </p:txBody>
      </p:sp>
      <p:pic>
        <p:nvPicPr>
          <p:cNvPr id="2" name="Picture 1"/>
          <p:cNvPicPr>
            <a:picLocks noChangeAspect="1"/>
          </p:cNvPicPr>
          <p:nvPr/>
        </p:nvPicPr>
        <p:blipFill>
          <a:blip r:embed="rId3"/>
          <a:stretch>
            <a:fillRect/>
          </a:stretch>
        </p:blipFill>
        <p:spPr>
          <a:xfrm>
            <a:off x="1143000" y="1893888"/>
            <a:ext cx="3138488" cy="4294187"/>
          </a:xfrm>
          <a:prstGeom prst="rect">
            <a:avLst/>
          </a:prstGeom>
          <a:ln>
            <a:solidFill>
              <a:srgbClr val="00B0F0"/>
            </a:solidFill>
          </a:ln>
          <a:effectLst>
            <a:outerShdw blurRad="50800" dist="38100" dir="8100000" algn="tr" rotWithShape="0">
              <a:prstClr val="black">
                <a:alpha val="40000"/>
              </a:prstClr>
            </a:outerShdw>
          </a:effectLst>
        </p:spPr>
      </p:pic>
      <p:pic>
        <p:nvPicPr>
          <p:cNvPr id="4" name="Picture 3"/>
          <p:cNvPicPr>
            <a:picLocks noChangeAspect="1"/>
          </p:cNvPicPr>
          <p:nvPr/>
        </p:nvPicPr>
        <p:blipFill rotWithShape="1">
          <a:blip r:embed="rId4"/>
          <a:srcRect l="10260" r="3430"/>
          <a:stretch/>
        </p:blipFill>
        <p:spPr>
          <a:xfrm>
            <a:off x="5284788" y="3124200"/>
            <a:ext cx="3271837" cy="2514600"/>
          </a:xfrm>
          <a:prstGeom prst="rect">
            <a:avLst/>
          </a:prstGeom>
          <a:ln>
            <a:solidFill>
              <a:schemeClr val="tx1">
                <a:lumMod val="65000"/>
              </a:schemeClr>
            </a:solidFill>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pPr>
              <a:defRPr/>
            </a:pPr>
            <a:fld id="{89BC23E4-D7EC-4817-A67E-E796776F627E}" type="slidenum">
              <a:rPr lang="en-US" smtClean="0"/>
              <a:pPr>
                <a:defRPr/>
              </a:pPr>
              <a:t>40</a:t>
            </a:fld>
            <a:endParaRPr lang="en-US"/>
          </a:p>
        </p:txBody>
      </p:sp>
    </p:spTree>
    <p:extLst>
      <p:ext uri="{BB962C8B-B14F-4D97-AF65-F5344CB8AC3E}">
        <p14:creationId xmlns:p14="http://schemas.microsoft.com/office/powerpoint/2010/main" val="3213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box(out)">
                                      <p:cBhvr>
                                        <p:cTn id="10" dur="11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30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2300"/>
                            </p:stCondLst>
                            <p:childTnLst>
                              <p:par>
                                <p:cTn id="16" presetID="4" presetClass="entr" presetSubtype="32" fill="hold" grpId="0" nodeType="afterEffect">
                                  <p:stCondLst>
                                    <p:cond delay="1300"/>
                                  </p:stCondLst>
                                  <p:childTnLst>
                                    <p:set>
                                      <p:cBhvr>
                                        <p:cTn id="17" dur="1" fill="hold">
                                          <p:stCondLst>
                                            <p:cond delay="0"/>
                                          </p:stCondLst>
                                        </p:cTn>
                                        <p:tgtEl>
                                          <p:spTgt spid="10"/>
                                        </p:tgtEl>
                                        <p:attrNameLst>
                                          <p:attrName>style.visibility</p:attrName>
                                        </p:attrNameLst>
                                      </p:cBhvr>
                                      <p:to>
                                        <p:strVal val="visible"/>
                                      </p:to>
                                    </p:set>
                                    <p:animEffect transition="in" filter="box(out)">
                                      <p:cBhvr>
                                        <p:cTn id="18" dur="1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92393" y="685800"/>
            <a:ext cx="7772400" cy="926592"/>
          </a:xfrm>
        </p:spPr>
        <p:txBody>
          <a:bodyPr/>
          <a:lstStyle/>
          <a:p>
            <a:pPr algn="ctr">
              <a:lnSpc>
                <a:spcPct val="80000"/>
              </a:lnSpc>
            </a:pPr>
            <a:r>
              <a:rPr lang="en-US" sz="4400" dirty="0" smtClean="0">
                <a:solidFill>
                  <a:schemeClr val="tx2"/>
                </a:solidFill>
              </a:rPr>
              <a:t>Types of Screening </a:t>
            </a:r>
            <a:r>
              <a:rPr lang="en-US" sz="4400" dirty="0">
                <a:solidFill>
                  <a:schemeClr val="tx2"/>
                </a:solidFill>
              </a:rPr>
              <a:t>T</a:t>
            </a:r>
            <a:r>
              <a:rPr lang="en-US" sz="4400" dirty="0" smtClean="0">
                <a:solidFill>
                  <a:schemeClr val="tx2"/>
                </a:solidFill>
              </a:rPr>
              <a:t>ools</a:t>
            </a:r>
            <a:r>
              <a:rPr lang="en-US" sz="4000" dirty="0" smtClean="0"/>
              <a:t>	</a:t>
            </a:r>
          </a:p>
        </p:txBody>
      </p:sp>
      <p:sp>
        <p:nvSpPr>
          <p:cNvPr id="5123" name="Rectangle 3"/>
          <p:cNvSpPr>
            <a:spLocks noGrp="1" noChangeArrowheads="1"/>
          </p:cNvSpPr>
          <p:nvPr>
            <p:ph type="body" idx="1"/>
          </p:nvPr>
        </p:nvSpPr>
        <p:spPr>
          <a:xfrm>
            <a:off x="914400" y="1903180"/>
            <a:ext cx="3508248" cy="4419601"/>
          </a:xfrm>
        </p:spPr>
        <p:txBody>
          <a:bodyPr>
            <a:normAutofit/>
          </a:bodyPr>
          <a:lstStyle/>
          <a:p>
            <a:pPr>
              <a:spcBef>
                <a:spcPts val="0"/>
              </a:spcBef>
              <a:buClr>
                <a:schemeClr val="folHlink"/>
              </a:buClr>
              <a:buSzPct val="70000"/>
            </a:pPr>
            <a:r>
              <a:rPr lang="en-US" sz="2800" b="1" dirty="0" smtClean="0"/>
              <a:t>Self-report</a:t>
            </a:r>
          </a:p>
          <a:p>
            <a:pPr marL="678942" lvl="1" indent="-285750">
              <a:spcBef>
                <a:spcPts val="0"/>
              </a:spcBef>
              <a:buClr>
                <a:schemeClr val="bg2">
                  <a:lumMod val="60000"/>
                  <a:lumOff val="40000"/>
                </a:schemeClr>
              </a:buClr>
              <a:buFont typeface="Arial" pitchFamily="34" charset="0"/>
              <a:buChar char="•"/>
            </a:pPr>
            <a:r>
              <a:rPr lang="en-US" sz="2400" dirty="0" smtClean="0"/>
              <a:t>Interview</a:t>
            </a:r>
          </a:p>
          <a:p>
            <a:pPr marL="678942" lvl="1" indent="-285750">
              <a:spcBef>
                <a:spcPts val="0"/>
              </a:spcBef>
              <a:buClr>
                <a:schemeClr val="bg2">
                  <a:lumMod val="60000"/>
                  <a:lumOff val="40000"/>
                </a:schemeClr>
              </a:buClr>
              <a:buFont typeface="Arial" pitchFamily="34" charset="0"/>
              <a:buChar char="•"/>
            </a:pPr>
            <a:r>
              <a:rPr lang="en-US" sz="2400" dirty="0" smtClean="0"/>
              <a:t>Self-administered questionnaires</a:t>
            </a:r>
          </a:p>
          <a:p>
            <a:pPr>
              <a:spcBef>
                <a:spcPts val="0"/>
              </a:spcBef>
              <a:buClr>
                <a:schemeClr val="folHlink"/>
              </a:buClr>
              <a:buSzPct val="70000"/>
            </a:pPr>
            <a:r>
              <a:rPr lang="en-US" sz="2800" b="1" dirty="0" smtClean="0"/>
              <a:t>Biological markers</a:t>
            </a:r>
          </a:p>
          <a:p>
            <a:pPr marL="678942" lvl="1" indent="-285750">
              <a:spcBef>
                <a:spcPts val="0"/>
              </a:spcBef>
              <a:buClr>
                <a:schemeClr val="bg2">
                  <a:lumMod val="60000"/>
                  <a:lumOff val="40000"/>
                </a:schemeClr>
              </a:buClr>
              <a:buFont typeface="Arial" pitchFamily="34" charset="0"/>
              <a:buChar char="•"/>
            </a:pPr>
            <a:r>
              <a:rPr lang="en-US" sz="2400" dirty="0" smtClean="0"/>
              <a:t>Breathalyzer testing</a:t>
            </a:r>
          </a:p>
          <a:p>
            <a:pPr marL="678942" lvl="1" indent="-285750">
              <a:spcBef>
                <a:spcPts val="0"/>
              </a:spcBef>
              <a:buClr>
                <a:schemeClr val="bg2">
                  <a:lumMod val="60000"/>
                  <a:lumOff val="40000"/>
                </a:schemeClr>
              </a:buClr>
              <a:buFont typeface="Arial" pitchFamily="34" charset="0"/>
              <a:buChar char="•"/>
            </a:pPr>
            <a:r>
              <a:rPr lang="en-US" sz="2400" dirty="0" smtClean="0"/>
              <a:t>Blood alcohol levels</a:t>
            </a:r>
          </a:p>
          <a:p>
            <a:pPr marL="678942" lvl="1" indent="-285750">
              <a:spcBef>
                <a:spcPts val="0"/>
              </a:spcBef>
              <a:buClr>
                <a:schemeClr val="bg2">
                  <a:lumMod val="60000"/>
                  <a:lumOff val="40000"/>
                </a:schemeClr>
              </a:buClr>
              <a:buFont typeface="Arial" pitchFamily="34" charset="0"/>
              <a:buChar char="•"/>
            </a:pPr>
            <a:r>
              <a:rPr lang="en-US" sz="2400" dirty="0" smtClean="0"/>
              <a:t>Saliva or urine testing</a:t>
            </a:r>
          </a:p>
          <a:p>
            <a:pPr marL="678942" lvl="1" indent="-285750">
              <a:spcBef>
                <a:spcPts val="0"/>
              </a:spcBef>
              <a:buClr>
                <a:schemeClr val="bg2">
                  <a:lumMod val="60000"/>
                  <a:lumOff val="40000"/>
                </a:schemeClr>
              </a:buClr>
              <a:buFont typeface="Arial" pitchFamily="34" charset="0"/>
              <a:buChar char="•"/>
            </a:pPr>
            <a:r>
              <a:rPr lang="en-US" sz="2400" dirty="0" smtClean="0"/>
              <a:t>Serum drug testing</a:t>
            </a:r>
          </a:p>
        </p:txBody>
      </p:sp>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l="4664" t="6798" b="51241"/>
          <a:stretch/>
        </p:blipFill>
        <p:spPr>
          <a:xfrm rot="658726">
            <a:off x="5483244" y="2134416"/>
            <a:ext cx="2677192" cy="258916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5840">
            <a:off x="6248400" y="4872026"/>
            <a:ext cx="1905000" cy="1279007"/>
          </a:xfrm>
          <a:prstGeom prst="rect">
            <a:avLst/>
          </a:prstGeom>
          <a:ln>
            <a:solidFill>
              <a:schemeClr val="tx1">
                <a:lumMod val="65000"/>
              </a:schemeClr>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41</a:t>
            </a:fld>
            <a:endParaRPr lang="en-US"/>
          </a:p>
        </p:txBody>
      </p:sp>
    </p:spTree>
    <p:extLst>
      <p:ext uri="{BB962C8B-B14F-4D97-AF65-F5344CB8AC3E}">
        <p14:creationId xmlns:p14="http://schemas.microsoft.com/office/powerpoint/2010/main" val="422957950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914400"/>
            <a:ext cx="7315200" cy="1362456"/>
          </a:xfrm>
        </p:spPr>
        <p:txBody>
          <a:bodyPr>
            <a:normAutofit/>
          </a:bodyPr>
          <a:lstStyle/>
          <a:p>
            <a:pPr algn="ctr"/>
            <a:r>
              <a:rPr lang="en-US" sz="4400" dirty="0" smtClean="0">
                <a:solidFill>
                  <a:schemeClr val="tx2"/>
                </a:solidFill>
              </a:rPr>
              <a:t>Characteristics of a Good </a:t>
            </a:r>
            <a:br>
              <a:rPr lang="en-US" sz="4400" dirty="0" smtClean="0">
                <a:solidFill>
                  <a:schemeClr val="tx2"/>
                </a:solidFill>
              </a:rPr>
            </a:br>
            <a:r>
              <a:rPr lang="en-US" sz="4400" dirty="0" smtClean="0">
                <a:solidFill>
                  <a:schemeClr val="tx2"/>
                </a:solidFill>
              </a:rPr>
              <a:t>Screening Tool</a:t>
            </a:r>
          </a:p>
        </p:txBody>
      </p:sp>
      <p:sp>
        <p:nvSpPr>
          <p:cNvPr id="6147" name="Rectangle 3"/>
          <p:cNvSpPr>
            <a:spLocks noGrp="1" noChangeArrowheads="1"/>
          </p:cNvSpPr>
          <p:nvPr>
            <p:ph type="body" idx="1"/>
          </p:nvPr>
        </p:nvSpPr>
        <p:spPr>
          <a:xfrm>
            <a:off x="914400" y="2438400"/>
            <a:ext cx="7467600" cy="4267200"/>
          </a:xfrm>
        </p:spPr>
        <p:txBody>
          <a:bodyPr>
            <a:noAutofit/>
          </a:bodyPr>
          <a:lstStyle/>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Brief (10 or fewer questions)</a:t>
            </a:r>
          </a:p>
          <a:p>
            <a:pPr marL="228600" lvl="1" indent="-228600">
              <a:spcBef>
                <a:spcPts val="0"/>
              </a:spcBef>
              <a:buClr>
                <a:schemeClr val="bg2">
                  <a:lumMod val="60000"/>
                  <a:lumOff val="40000"/>
                </a:schemeClr>
              </a:buClr>
              <a:buFont typeface="Arial" pitchFamily="34" charset="0"/>
              <a:buChar char="•"/>
            </a:pPr>
            <a:endParaRPr lang="en-US" sz="1000" dirty="0" smtClean="0">
              <a:solidFill>
                <a:schemeClr val="tx1"/>
              </a:solidFill>
            </a:endParaRP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Flexible</a:t>
            </a:r>
          </a:p>
          <a:p>
            <a:pPr marL="228600" lvl="1" indent="-228600">
              <a:spcBef>
                <a:spcPts val="0"/>
              </a:spcBef>
              <a:buClr>
                <a:schemeClr val="bg2">
                  <a:lumMod val="60000"/>
                  <a:lumOff val="40000"/>
                </a:schemeClr>
              </a:buClr>
              <a:buFont typeface="Arial" pitchFamily="34" charset="0"/>
              <a:buChar char="•"/>
            </a:pPr>
            <a:endParaRPr lang="en-US" sz="1000" dirty="0" smtClean="0">
              <a:solidFill>
                <a:schemeClr val="tx1"/>
              </a:solidFill>
            </a:endParaRP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Easy to administer, easy for patient</a:t>
            </a:r>
          </a:p>
          <a:p>
            <a:pPr marL="228600" lvl="1" indent="-228600">
              <a:spcBef>
                <a:spcPts val="0"/>
              </a:spcBef>
              <a:buClr>
                <a:schemeClr val="bg2">
                  <a:lumMod val="60000"/>
                  <a:lumOff val="40000"/>
                </a:schemeClr>
              </a:buClr>
              <a:buFont typeface="Arial" pitchFamily="34" charset="0"/>
              <a:buChar char="•"/>
            </a:pPr>
            <a:endParaRPr lang="en-US" sz="1000" dirty="0" smtClean="0">
              <a:solidFill>
                <a:schemeClr val="tx1"/>
              </a:solidFill>
            </a:endParaRP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Addresses alcohol and other drugs</a:t>
            </a:r>
          </a:p>
          <a:p>
            <a:pPr marL="228600" lvl="1" indent="-228600">
              <a:spcBef>
                <a:spcPts val="0"/>
              </a:spcBef>
              <a:buClr>
                <a:schemeClr val="bg2">
                  <a:lumMod val="60000"/>
                  <a:lumOff val="40000"/>
                </a:schemeClr>
              </a:buClr>
              <a:buFont typeface="Arial" pitchFamily="34" charset="0"/>
              <a:buChar char="•"/>
            </a:pPr>
            <a:endParaRPr lang="en-US" sz="1000" dirty="0" smtClean="0">
              <a:solidFill>
                <a:schemeClr val="tx1"/>
              </a:solidFill>
            </a:endParaRP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Indicates need for further assessment or intervention</a:t>
            </a:r>
          </a:p>
          <a:p>
            <a:pPr marL="228600" lvl="1" indent="-228600">
              <a:spcBef>
                <a:spcPts val="0"/>
              </a:spcBef>
              <a:buClr>
                <a:schemeClr val="bg2">
                  <a:lumMod val="60000"/>
                  <a:lumOff val="40000"/>
                </a:schemeClr>
              </a:buClr>
              <a:buFont typeface="Arial" pitchFamily="34" charset="0"/>
              <a:buChar char="•"/>
            </a:pPr>
            <a:endParaRPr lang="en-US" sz="1000" dirty="0" smtClean="0">
              <a:solidFill>
                <a:schemeClr val="tx1"/>
              </a:solidFill>
            </a:endParaRP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Has good “sensitivity” and “specificity”</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42</a:t>
            </a:fld>
            <a:endParaRPr lang="en-US"/>
          </a:p>
        </p:txBody>
      </p:sp>
    </p:spTree>
    <p:extLst>
      <p:ext uri="{BB962C8B-B14F-4D97-AF65-F5344CB8AC3E}">
        <p14:creationId xmlns:p14="http://schemas.microsoft.com/office/powerpoint/2010/main" val="96450542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152400"/>
            <a:ext cx="7315200" cy="1362456"/>
          </a:xfrm>
        </p:spPr>
        <p:txBody>
          <a:bodyPr>
            <a:normAutofit/>
          </a:bodyPr>
          <a:lstStyle/>
          <a:p>
            <a:pPr algn="ctr"/>
            <a:r>
              <a:rPr lang="en-US" sz="4400" dirty="0" smtClean="0">
                <a:solidFill>
                  <a:schemeClr val="tx2"/>
                </a:solidFill>
              </a:rPr>
              <a:t>Sensitivity and Specificity</a:t>
            </a:r>
          </a:p>
        </p:txBody>
      </p:sp>
      <p:sp>
        <p:nvSpPr>
          <p:cNvPr id="6147" name="Rectangle 3"/>
          <p:cNvSpPr>
            <a:spLocks noGrp="1" noChangeArrowheads="1"/>
          </p:cNvSpPr>
          <p:nvPr>
            <p:ph type="body" idx="1"/>
          </p:nvPr>
        </p:nvSpPr>
        <p:spPr>
          <a:xfrm>
            <a:off x="914400" y="2438400"/>
            <a:ext cx="7467600" cy="4267200"/>
          </a:xfrm>
        </p:spPr>
        <p:txBody>
          <a:bodyPr>
            <a:noAutofit/>
          </a:bodyPr>
          <a:lstStyle/>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Sensitivity refers to the ability of a test to correctly </a:t>
            </a:r>
            <a:r>
              <a:rPr lang="en-US" sz="2800" dirty="0" smtClean="0">
                <a:solidFill>
                  <a:srgbClr val="FFC000"/>
                </a:solidFill>
              </a:rPr>
              <a:t>identify those people who actually have a problem</a:t>
            </a:r>
            <a:r>
              <a:rPr lang="en-US" sz="2800" dirty="0" smtClean="0">
                <a:solidFill>
                  <a:schemeClr val="tx1"/>
                </a:solidFill>
              </a:rPr>
              <a:t>, e.g., “true positives”</a:t>
            </a: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Specificity is a test’s ability to </a:t>
            </a:r>
            <a:r>
              <a:rPr lang="en-US" sz="2800" dirty="0" smtClean="0">
                <a:solidFill>
                  <a:srgbClr val="FFC000"/>
                </a:solidFill>
              </a:rPr>
              <a:t>identify people who do not have a problem</a:t>
            </a:r>
            <a:r>
              <a:rPr lang="en-US" sz="2800" dirty="0" smtClean="0">
                <a:solidFill>
                  <a:schemeClr val="tx1"/>
                </a:solidFill>
              </a:rPr>
              <a:t>, e.g., “true negatives”</a:t>
            </a:r>
          </a:p>
          <a:p>
            <a:pPr marL="228600" lvl="1" indent="-228600">
              <a:spcBef>
                <a:spcPts val="0"/>
              </a:spcBef>
              <a:buClr>
                <a:schemeClr val="bg2">
                  <a:lumMod val="60000"/>
                  <a:lumOff val="40000"/>
                </a:schemeClr>
              </a:buClr>
              <a:buFont typeface="Arial" pitchFamily="34" charset="0"/>
              <a:buChar char="•"/>
            </a:pPr>
            <a:r>
              <a:rPr lang="en-US" sz="2800" dirty="0" smtClean="0">
                <a:solidFill>
                  <a:schemeClr val="tx1"/>
                </a:solidFill>
              </a:rPr>
              <a:t>Good screening tools </a:t>
            </a:r>
            <a:r>
              <a:rPr lang="en-US" sz="2800" dirty="0" smtClean="0">
                <a:solidFill>
                  <a:srgbClr val="FFC000"/>
                </a:solidFill>
              </a:rPr>
              <a:t>maximize sensitivity </a:t>
            </a:r>
            <a:r>
              <a:rPr lang="en-US" sz="2800" dirty="0" smtClean="0">
                <a:solidFill>
                  <a:schemeClr val="tx1"/>
                </a:solidFill>
              </a:rPr>
              <a:t>and </a:t>
            </a:r>
            <a:r>
              <a:rPr lang="en-US" sz="2800" dirty="0" smtClean="0">
                <a:solidFill>
                  <a:srgbClr val="FFC000"/>
                </a:solidFill>
              </a:rPr>
              <a:t>reduce “false positives”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43</a:t>
            </a:fld>
            <a:endParaRPr lang="en-US"/>
          </a:p>
        </p:txBody>
      </p:sp>
    </p:spTree>
    <p:extLst>
      <p:ext uri="{BB962C8B-B14F-4D97-AF65-F5344CB8AC3E}">
        <p14:creationId xmlns:p14="http://schemas.microsoft.com/office/powerpoint/2010/main" val="174136947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6882" name="Group 2"/>
          <p:cNvGraphicFramePr>
            <a:graphicFrameLocks noGrp="1"/>
          </p:cNvGraphicFramePr>
          <p:nvPr>
            <p:ph type="tbl" idx="4294967295"/>
            <p:extLst>
              <p:ext uri="{D42A27DB-BD31-4B8C-83A1-F6EECF244321}">
                <p14:modId xmlns:p14="http://schemas.microsoft.com/office/powerpoint/2010/main" val="3992811081"/>
              </p:ext>
            </p:extLst>
          </p:nvPr>
        </p:nvGraphicFramePr>
        <p:xfrm>
          <a:off x="13504" y="228599"/>
          <a:ext cx="9130494" cy="6477001"/>
        </p:xfrm>
        <a:graphic>
          <a:graphicData uri="http://schemas.openxmlformats.org/drawingml/2006/table">
            <a:tbl>
              <a:tblPr>
                <a:tableStyleId>{69C7853C-536D-4A76-A0AE-DD22124D55A5}</a:tableStyleId>
              </a:tblPr>
              <a:tblGrid>
                <a:gridCol w="907327"/>
                <a:gridCol w="1454007"/>
                <a:gridCol w="629689"/>
                <a:gridCol w="3227158"/>
                <a:gridCol w="1495512"/>
                <a:gridCol w="1416801"/>
              </a:tblGrid>
              <a:tr h="5317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Screen</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Target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Population</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 Items</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Assessment</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Setting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 (most common)</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latin typeface="+mn-lt"/>
                          <a:cs typeface="Arial" pitchFamily="34" charset="0"/>
                        </a:rPr>
                        <a:t>Type</a:t>
                      </a:r>
                      <a:endParaRPr kumimoji="0" lang="en-US" sz="1400" b="1"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r h="10747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ASSIST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(WHO)</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-Adults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-Validated in many cultures and languages</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8</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Hazardous, harmful, or dependent drug use (including injection drug use) </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Primary Care</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Interview</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r h="1401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AUDIT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(WHO) </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smtClean="0">
                          <a:ln>
                            <a:noFill/>
                          </a:ln>
                          <a:effectLst/>
                          <a:latin typeface="+mn-lt"/>
                          <a:cs typeface="Arial" pitchFamily="34" charset="0"/>
                        </a:rPr>
                        <a:t>-Adults and adolescents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smtClean="0">
                          <a:ln>
                            <a:noFill/>
                          </a:ln>
                          <a:effectLst/>
                          <a:latin typeface="+mn-lt"/>
                          <a:cs typeface="Arial" pitchFamily="34" charset="0"/>
                        </a:rPr>
                        <a:t>-Validated in many cultures and languages</a:t>
                      </a:r>
                      <a:endParaRPr kumimoji="0" lang="en-US" sz="16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10</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Identifies alcohol problem use and dependence. Can be used as a pre-screen to identify patients in need of full screen/brief intervention</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-Different settings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-AUDIT C- Primary Care (3 questions)</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Self-admin,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Interview, or computerized</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r h="6542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DAST-10</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smtClean="0">
                          <a:ln>
                            <a:noFill/>
                          </a:ln>
                          <a:effectLst/>
                          <a:latin typeface="+mn-lt"/>
                          <a:cs typeface="Arial" pitchFamily="34" charset="0"/>
                        </a:rPr>
                        <a:t>Adults</a:t>
                      </a:r>
                      <a:endParaRPr kumimoji="0" lang="en-US" sz="16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10</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To identify drug-use problems in past year</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Different settings</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Self-admin or  Interview</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r h="8290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CRAFFT</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smtClean="0">
                          <a:ln>
                            <a:noFill/>
                          </a:ln>
                          <a:effectLst/>
                          <a:latin typeface="+mn-lt"/>
                          <a:cs typeface="Arial" pitchFamily="34" charset="0"/>
                        </a:rPr>
                        <a:t>Adolescents</a:t>
                      </a:r>
                      <a:endParaRPr kumimoji="0" lang="en-US" sz="16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6</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To identify alcohol and drug abuse, risky behavior, &amp; consequences of use</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Different settings</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Self-admin or interview</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r h="5834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CAGE</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smtClean="0">
                          <a:ln>
                            <a:noFill/>
                          </a:ln>
                          <a:effectLst/>
                          <a:latin typeface="+mn-lt"/>
                          <a:cs typeface="Arial" pitchFamily="34" charset="0"/>
                        </a:rPr>
                        <a:t>Adults and youth &gt;16</a:t>
                      </a:r>
                      <a:endParaRPr kumimoji="0" lang="en-US" sz="16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4</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-Signs of dependence, not risky use</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smtClean="0">
                          <a:ln>
                            <a:noFill/>
                          </a:ln>
                          <a:effectLst/>
                          <a:latin typeface="+mn-lt"/>
                          <a:cs typeface="Arial" pitchFamily="34" charset="0"/>
                        </a:rPr>
                        <a:t>Primary Care</a:t>
                      </a:r>
                      <a:endParaRPr kumimoji="0" lang="en-US" sz="1600" b="0" i="0" u="none" strike="noStrike" cap="none" normalizeH="0" baseline="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Self-admin 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Interview</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r h="1401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TWEAK</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Pregnant women</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5</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-Risky drinking during pregnancy. Based on CAGE.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-Asks about number of drinks one can tolerate, alcohol dependence, &amp; related problems</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Primary Care, Women’s organizations, etc.</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Self-admin,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effectLst/>
                          <a:latin typeface="+mn-lt"/>
                          <a:cs typeface="Arial" pitchFamily="34" charset="0"/>
                        </a:rPr>
                        <a:t>Interview, or computerized</a:t>
                      </a:r>
                      <a:endParaRPr kumimoji="0" lang="en-US" sz="1600" b="0" i="0" u="none" strike="noStrike" cap="none" normalizeH="0" baseline="0" dirty="0" smtClean="0">
                        <a:ln>
                          <a:noFill/>
                        </a:ln>
                        <a:solidFill>
                          <a:schemeClr val="tx1"/>
                        </a:solidFill>
                        <a:effectLst/>
                        <a:latin typeface="+mn-lt"/>
                        <a:ea typeface="SimSun" pitchFamily="2" charset="-122"/>
                        <a:cs typeface="Arial" pitchFamily="34" charset="0"/>
                      </a:endParaRPr>
                    </a:p>
                  </a:txBody>
                  <a:tcPr horzOverflow="overflow"/>
                </a:tc>
              </a:tr>
            </a:tbl>
          </a:graphicData>
        </a:graphic>
      </p:graphicFrame>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chemeClr val="bg1"/>
                </a:solidFill>
              </a:rPr>
              <a:pPr>
                <a:defRPr/>
              </a:pPr>
              <a:t>44</a:t>
            </a:fld>
            <a:endParaRPr lang="en-US">
              <a:solidFill>
                <a:schemeClr val="bg1"/>
              </a:solidFill>
            </a:endParaRPr>
          </a:p>
        </p:txBody>
      </p:sp>
    </p:spTree>
    <p:extLst>
      <p:ext uri="{BB962C8B-B14F-4D97-AF65-F5344CB8AC3E}">
        <p14:creationId xmlns:p14="http://schemas.microsoft.com/office/powerpoint/2010/main" val="139746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Menu of 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t>BAC/Drug Screen </a:t>
            </a:r>
            <a:r>
              <a:rPr lang="en-US" sz="2400" dirty="0" smtClean="0"/>
              <a:t>(biological measures)</a:t>
            </a:r>
          </a:p>
          <a:p>
            <a:pPr marL="463550" indent="-463550" eaLnBrk="1" hangingPunct="1">
              <a:defRPr/>
            </a:pPr>
            <a:r>
              <a:rPr lang="en-US" sz="3000" b="1" dirty="0" smtClean="0"/>
              <a:t>Pre-Screens </a:t>
            </a:r>
            <a:r>
              <a:rPr lang="en-US" sz="2400" dirty="0" smtClean="0"/>
              <a:t>(1 question)</a:t>
            </a:r>
          </a:p>
          <a:p>
            <a:pPr marL="463550" indent="-463550" eaLnBrk="1" hangingPunct="1">
              <a:defRPr/>
            </a:pPr>
            <a:r>
              <a:rPr lang="en-US" sz="3000" b="1" dirty="0" smtClean="0"/>
              <a:t>CAGE</a:t>
            </a:r>
            <a:r>
              <a:rPr lang="en-US" sz="3000" dirty="0" smtClean="0"/>
              <a:t> </a:t>
            </a:r>
            <a:r>
              <a:rPr lang="en-US" sz="2400" dirty="0" smtClean="0"/>
              <a:t>(4 questions)</a:t>
            </a:r>
          </a:p>
          <a:p>
            <a:pPr marL="463550" indent="-463550" eaLnBrk="1" hangingPunct="1">
              <a:defRPr/>
            </a:pPr>
            <a:r>
              <a:rPr lang="en-US" sz="3000" b="1" dirty="0" smtClean="0"/>
              <a:t>CRAFFT</a:t>
            </a:r>
            <a:r>
              <a:rPr lang="en-US" sz="3000" dirty="0" smtClean="0"/>
              <a:t> </a:t>
            </a:r>
            <a:r>
              <a:rPr lang="en-US" sz="2400" dirty="0" smtClean="0"/>
              <a:t>(6 </a:t>
            </a:r>
            <a:r>
              <a:rPr lang="en-US" sz="2400" dirty="0"/>
              <a:t>questions)</a:t>
            </a:r>
          </a:p>
          <a:p>
            <a:pPr marL="463550" indent="-463550" eaLnBrk="1" hangingPunct="1">
              <a:defRPr/>
            </a:pPr>
            <a:r>
              <a:rPr lang="en-US" sz="3000" b="1" dirty="0" smtClean="0"/>
              <a:t>DAST </a:t>
            </a:r>
            <a:r>
              <a:rPr lang="en-US" sz="2400" dirty="0" smtClean="0"/>
              <a:t>(10 questions)</a:t>
            </a:r>
          </a:p>
          <a:p>
            <a:pPr marL="463550" indent="-463550" eaLnBrk="1" hangingPunct="1">
              <a:defRPr/>
            </a:pPr>
            <a:r>
              <a:rPr lang="en-US" sz="3000" b="1" dirty="0" smtClean="0"/>
              <a:t>AUDIT</a:t>
            </a:r>
            <a:r>
              <a:rPr lang="en-US" sz="3000" dirty="0" smtClean="0"/>
              <a:t> </a:t>
            </a:r>
            <a:r>
              <a:rPr lang="en-US" sz="2400" dirty="0" smtClean="0"/>
              <a:t>(10 questions)</a:t>
            </a:r>
          </a:p>
          <a:p>
            <a:pPr marL="463550" indent="-463550" eaLnBrk="1" hangingPunct="1">
              <a:defRPr/>
            </a:pPr>
            <a:r>
              <a:rPr lang="en-US" sz="3000" b="1" dirty="0" smtClean="0"/>
              <a:t>AUDIT-C+ </a:t>
            </a:r>
            <a:r>
              <a:rPr lang="en-US" sz="2400" dirty="0" smtClean="0"/>
              <a:t>(5 questions)</a:t>
            </a:r>
          </a:p>
          <a:p>
            <a:pPr marL="463550" indent="-463550" eaLnBrk="1" hangingPunct="1">
              <a:defRPr/>
            </a:pPr>
            <a:r>
              <a:rPr lang="en-US" sz="3000" b="1" dirty="0" smtClean="0"/>
              <a:t>ASSIST </a:t>
            </a:r>
            <a:r>
              <a:rPr lang="en-US" sz="2400" dirty="0" smtClean="0"/>
              <a:t>(8 questions for each substance used)</a:t>
            </a: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4977852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t>BAC/Drug Screen</a:t>
            </a:r>
            <a:endParaRPr lang="en-US" sz="2400" dirty="0" smtClean="0"/>
          </a:p>
          <a:p>
            <a:pPr marL="463550" indent="-463550" eaLnBrk="1" hangingPunct="1">
              <a:defRPr/>
            </a:pPr>
            <a:r>
              <a:rPr lang="en-US" sz="3000" b="1" dirty="0" smtClean="0"/>
              <a:t>Pre-Screens </a:t>
            </a:r>
          </a:p>
          <a:p>
            <a:pPr marL="463550" indent="-463550" eaLnBrk="1" hangingPunct="1">
              <a:defRPr/>
            </a:pPr>
            <a:r>
              <a:rPr lang="en-US" sz="3000" b="1" dirty="0" smtClean="0">
                <a:solidFill>
                  <a:schemeClr val="bg1">
                    <a:lumMod val="75000"/>
                  </a:schemeClr>
                </a:solidFill>
              </a:rPr>
              <a:t>CAGE</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CRAFFT</a:t>
            </a:r>
            <a:endParaRPr lang="en-US" sz="2400" dirty="0">
              <a:solidFill>
                <a:schemeClr val="bg1">
                  <a:lumMod val="75000"/>
                </a:schemeClr>
              </a:solidFill>
            </a:endParaRPr>
          </a:p>
          <a:p>
            <a:pPr marL="463550" indent="-463550" eaLnBrk="1" hangingPunct="1">
              <a:defRPr/>
            </a:pPr>
            <a:r>
              <a:rPr lang="en-US" sz="3000" b="1" dirty="0" smtClean="0">
                <a:solidFill>
                  <a:schemeClr val="bg1">
                    <a:lumMod val="75000"/>
                  </a:schemeClr>
                </a:solidFill>
              </a:rPr>
              <a:t>DAST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AUDIT-C+</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ASSIST</a:t>
            </a: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1162151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304800"/>
            <a:ext cx="7391400" cy="1362456"/>
          </a:xfrm>
        </p:spPr>
        <p:txBody>
          <a:bodyPr/>
          <a:lstStyle/>
          <a:p>
            <a:pPr algn="ctr">
              <a:lnSpc>
                <a:spcPct val="80000"/>
              </a:lnSpc>
            </a:pPr>
            <a:r>
              <a:rPr lang="en-US" sz="4400" dirty="0" smtClean="0">
                <a:solidFill>
                  <a:schemeClr val="tx2"/>
                </a:solidFill>
              </a:rPr>
              <a:t>Benefits of Self-Report </a:t>
            </a:r>
            <a:r>
              <a:rPr lang="en-US" sz="4400" dirty="0">
                <a:solidFill>
                  <a:schemeClr val="tx2"/>
                </a:solidFill>
              </a:rPr>
              <a:t>T</a:t>
            </a:r>
            <a:r>
              <a:rPr lang="en-US" sz="4400" dirty="0" smtClean="0">
                <a:solidFill>
                  <a:schemeClr val="tx2"/>
                </a:solidFill>
              </a:rPr>
              <a:t>ools</a:t>
            </a:r>
          </a:p>
        </p:txBody>
      </p:sp>
      <p:sp>
        <p:nvSpPr>
          <p:cNvPr id="7171" name="Rectangle 3"/>
          <p:cNvSpPr>
            <a:spLocks noGrp="1" noChangeArrowheads="1"/>
          </p:cNvSpPr>
          <p:nvPr>
            <p:ph type="body" idx="1"/>
          </p:nvPr>
        </p:nvSpPr>
        <p:spPr>
          <a:xfrm>
            <a:off x="914400" y="1866900"/>
            <a:ext cx="3889248" cy="4076700"/>
          </a:xfrm>
        </p:spPr>
        <p:txBody>
          <a:bodyPr>
            <a:noAutofit/>
          </a:bodyPr>
          <a:lstStyle/>
          <a:p>
            <a:pPr marL="457200" indent="-457200">
              <a:spcBef>
                <a:spcPts val="0"/>
              </a:spcBef>
              <a:buClr>
                <a:schemeClr val="bg2">
                  <a:lumMod val="60000"/>
                  <a:lumOff val="40000"/>
                </a:schemeClr>
              </a:buClr>
              <a:buFont typeface="Arial" pitchFamily="34" charset="0"/>
              <a:buChar char="•"/>
            </a:pPr>
            <a:r>
              <a:rPr lang="en-US" sz="2800" dirty="0" smtClean="0"/>
              <a:t>Provide historical picture</a:t>
            </a:r>
          </a:p>
          <a:p>
            <a:pPr marL="457200" indent="-457200">
              <a:spcBef>
                <a:spcPts val="0"/>
              </a:spcBef>
              <a:buClr>
                <a:schemeClr val="bg2">
                  <a:lumMod val="60000"/>
                  <a:lumOff val="40000"/>
                </a:schemeClr>
              </a:buClr>
              <a:buFont typeface="Arial" pitchFamily="34" charset="0"/>
              <a:buChar char="•"/>
            </a:pPr>
            <a:r>
              <a:rPr lang="en-US" sz="2800" dirty="0" smtClean="0"/>
              <a:t>Inexpensive</a:t>
            </a:r>
          </a:p>
          <a:p>
            <a:pPr marL="457200" indent="-457200">
              <a:spcBef>
                <a:spcPts val="0"/>
              </a:spcBef>
              <a:buClr>
                <a:schemeClr val="bg2">
                  <a:lumMod val="60000"/>
                  <a:lumOff val="40000"/>
                </a:schemeClr>
              </a:buClr>
              <a:buFont typeface="Arial" pitchFamily="34" charset="0"/>
              <a:buChar char="•"/>
            </a:pPr>
            <a:r>
              <a:rPr lang="en-US" sz="2800" dirty="0" smtClean="0"/>
              <a:t>Non-invasive</a:t>
            </a:r>
          </a:p>
          <a:p>
            <a:pPr marL="457200" indent="-457200">
              <a:spcBef>
                <a:spcPts val="0"/>
              </a:spcBef>
              <a:buClr>
                <a:schemeClr val="bg2">
                  <a:lumMod val="60000"/>
                  <a:lumOff val="40000"/>
                </a:schemeClr>
              </a:buClr>
              <a:buFont typeface="Arial" pitchFamily="34" charset="0"/>
              <a:buChar char="•"/>
            </a:pPr>
            <a:r>
              <a:rPr lang="en-US" sz="2800" dirty="0" smtClean="0"/>
              <a:t>Highly sensitive for detecting potential problems or dependence</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3543" b="100000" l="0" r="99409">
                        <a14:foregroundMark x1="14764" y1="53150" x2="14764" y2="53150"/>
                        <a14:foregroundMark x1="21260" y1="34843" x2="21260" y2="34843"/>
                        <a14:foregroundMark x1="34646" y1="37402" x2="34646" y2="37402"/>
                        <a14:foregroundMark x1="87992" y1="89764" x2="87992" y2="89764"/>
                        <a14:foregroundMark x1="50787" y1="75984" x2="50787" y2="75984"/>
                        <a14:foregroundMark x1="23031" y1="38386" x2="23031" y2="38386"/>
                        <a14:foregroundMark x1="18701" y1="40551" x2="18701" y2="40551"/>
                        <a14:foregroundMark x1="50394" y1="77165" x2="50394" y2="77165"/>
                        <a14:foregroundMark x1="95276" y1="83465" x2="95276" y2="83465"/>
                        <a14:foregroundMark x1="34055" y1="35433" x2="34055" y2="35433"/>
                        <a14:backgroundMark x1="34252" y1="13189" x2="34252" y2="13189"/>
                      </a14:backgroundRemoval>
                    </a14:imgEffect>
                  </a14:imgLayer>
                </a14:imgProps>
              </a:ext>
              <a:ext uri="{28A0092B-C50C-407E-A947-70E740481C1C}">
                <a14:useLocalDpi xmlns:a14="http://schemas.microsoft.com/office/drawing/2010/main" val="0"/>
              </a:ext>
            </a:extLst>
          </a:blip>
          <a:stretch>
            <a:fillRect/>
          </a:stretch>
        </p:blipFill>
        <p:spPr>
          <a:xfrm>
            <a:off x="5257800" y="2720340"/>
            <a:ext cx="3124200" cy="3124200"/>
          </a:xfrm>
          <a:prstGeom prst="rect">
            <a:avLst/>
          </a:prstGeom>
        </p:spPr>
      </p:pic>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47</a:t>
            </a:fld>
            <a:endParaRPr lang="en-US"/>
          </a:p>
        </p:txBody>
      </p:sp>
    </p:spTree>
    <p:extLst>
      <p:ext uri="{BB962C8B-B14F-4D97-AF65-F5344CB8AC3E}">
        <p14:creationId xmlns:p14="http://schemas.microsoft.com/office/powerpoint/2010/main" val="11098282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762000" y="152400"/>
            <a:ext cx="7924800" cy="1524000"/>
          </a:xfrm>
        </p:spPr>
        <p:txBody>
          <a:bodyPr>
            <a:normAutofit/>
          </a:bodyPr>
          <a:lstStyle/>
          <a:p>
            <a:pPr algn="ctr" fontAlgn="auto">
              <a:spcAft>
                <a:spcPts val="0"/>
              </a:spcAft>
              <a:defRPr/>
            </a:pPr>
            <a:r>
              <a:rPr sz="4400" smtClean="0">
                <a:solidFill>
                  <a:schemeClr val="tx2"/>
                </a:solidFill>
              </a:rPr>
              <a:t>Enhancing Accuracy of Self-Report</a:t>
            </a:r>
            <a:endParaRPr sz="4400" smtClean="0"/>
          </a:p>
        </p:txBody>
      </p:sp>
      <p:sp>
        <p:nvSpPr>
          <p:cNvPr id="32772" name="Rectangle 3"/>
          <p:cNvSpPr>
            <a:spLocks noGrp="1" noChangeArrowheads="1"/>
          </p:cNvSpPr>
          <p:nvPr>
            <p:ph type="body" idx="1"/>
          </p:nvPr>
        </p:nvSpPr>
        <p:spPr>
          <a:xfrm>
            <a:off x="914400" y="1905000"/>
            <a:ext cx="7388225" cy="3276600"/>
          </a:xfrm>
        </p:spPr>
        <p:txBody>
          <a:bodyPr>
            <a:normAutofit/>
          </a:bodyPr>
          <a:lstStyle/>
          <a:p>
            <a:pPr fontAlgn="auto">
              <a:spcBef>
                <a:spcPts val="1000"/>
              </a:spcBef>
              <a:spcAft>
                <a:spcPts val="0"/>
              </a:spcAft>
              <a:buClr>
                <a:schemeClr val="bg2">
                  <a:lumMod val="60000"/>
                  <a:lumOff val="40000"/>
                </a:schemeClr>
              </a:buClr>
              <a:buFont typeface="Wingdings 2"/>
              <a:buNone/>
              <a:defRPr/>
            </a:pPr>
            <a:r>
              <a:rPr lang="en-US" sz="2800" dirty="0" smtClean="0"/>
              <a:t>Self-reports are more accurate when people are: </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b="1" i="1" dirty="0" smtClean="0"/>
              <a:t>Alcohol- or drug-free </a:t>
            </a:r>
            <a:r>
              <a:rPr lang="en-US" sz="2800" dirty="0" smtClean="0"/>
              <a:t>when interviewed</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Told that their information is </a:t>
            </a:r>
            <a:r>
              <a:rPr lang="en-US" sz="2800" b="1" i="1" dirty="0" smtClean="0"/>
              <a:t>confidential</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Asked </a:t>
            </a:r>
            <a:r>
              <a:rPr lang="en-US" sz="2800" b="1" i="1" dirty="0" smtClean="0"/>
              <a:t>clearly worded, objective </a:t>
            </a:r>
            <a:r>
              <a:rPr lang="en-US" sz="2800" dirty="0" smtClean="0"/>
              <a:t>questions</a:t>
            </a:r>
          </a:p>
          <a:p>
            <a:pPr marL="457200" indent="-457200" fontAlgn="auto">
              <a:spcBef>
                <a:spcPts val="1000"/>
              </a:spcBef>
              <a:spcAft>
                <a:spcPts val="0"/>
              </a:spcAft>
              <a:buClr>
                <a:schemeClr val="bg2">
                  <a:lumMod val="60000"/>
                  <a:lumOff val="40000"/>
                </a:schemeClr>
              </a:buClr>
              <a:buFont typeface="Arial" pitchFamily="34" charset="0"/>
              <a:buChar char="•"/>
              <a:defRPr/>
            </a:pPr>
            <a:r>
              <a:rPr lang="en-US" sz="2800" dirty="0" smtClean="0"/>
              <a:t>Provided </a:t>
            </a:r>
            <a:r>
              <a:rPr lang="en-US" sz="2800" b="1" i="1" dirty="0" smtClean="0"/>
              <a:t>memory aides </a:t>
            </a:r>
            <a:r>
              <a:rPr lang="en-US" sz="2800" dirty="0" smtClean="0"/>
              <a:t>(calendars, </a:t>
            </a:r>
            <a:br>
              <a:rPr lang="en-US" sz="2800" dirty="0" smtClean="0"/>
            </a:br>
            <a:r>
              <a:rPr lang="en-US" sz="2800" dirty="0" smtClean="0"/>
              <a:t>response cards)</a:t>
            </a:r>
          </a:p>
          <a:p>
            <a:pPr fontAlgn="auto">
              <a:spcAft>
                <a:spcPts val="0"/>
              </a:spcAft>
              <a:buClr>
                <a:schemeClr val="accent3"/>
              </a:buClr>
              <a:buFontTx/>
              <a:buChar char="-"/>
              <a:defRPr/>
            </a:pPr>
            <a:endParaRPr lang="en-US" sz="2800" dirty="0" smtClean="0"/>
          </a:p>
          <a:p>
            <a:pPr fontAlgn="auto">
              <a:spcAft>
                <a:spcPts val="0"/>
              </a:spcAft>
              <a:buClr>
                <a:schemeClr val="accent3"/>
              </a:buClr>
              <a:buFontTx/>
              <a:buNone/>
              <a:defRPr/>
            </a:pPr>
            <a:endParaRPr lang="en-US"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48</a:t>
            </a:fld>
            <a:endParaRPr lang="en-US"/>
          </a:p>
        </p:txBody>
      </p:sp>
    </p:spTree>
    <p:extLst>
      <p:ext uri="{BB962C8B-B14F-4D97-AF65-F5344CB8AC3E}">
        <p14:creationId xmlns:p14="http://schemas.microsoft.com/office/powerpoint/2010/main" val="407009451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772400" cy="774192"/>
          </a:xfrm>
        </p:spPr>
        <p:txBody>
          <a:bodyPr/>
          <a:lstStyle/>
          <a:p>
            <a:pPr algn="ctr" fontAlgn="auto">
              <a:spcAft>
                <a:spcPts val="0"/>
              </a:spcAft>
              <a:defRPr/>
            </a:pPr>
            <a:r>
              <a:rPr sz="4400" smtClean="0">
                <a:solidFill>
                  <a:schemeClr val="tx2"/>
                </a:solidFill>
                <a:latin typeface="+mn-lt"/>
                <a:ea typeface="+mn-ea"/>
                <a:cs typeface="+mn-cs"/>
              </a:rPr>
              <a:t>Pre-screening</a:t>
            </a:r>
            <a:endParaRPr sz="4400" smtClean="0">
              <a:solidFill>
                <a:schemeClr val="tx2"/>
              </a:solidFill>
            </a:endParaRPr>
          </a:p>
        </p:txBody>
      </p:sp>
      <p:sp>
        <p:nvSpPr>
          <p:cNvPr id="3" name="Content Placeholder 2"/>
          <p:cNvSpPr>
            <a:spLocks noGrp="1"/>
          </p:cNvSpPr>
          <p:nvPr>
            <p:ph type="body" idx="1"/>
          </p:nvPr>
        </p:nvSpPr>
        <p:spPr>
          <a:xfrm>
            <a:off x="914400" y="1828800"/>
            <a:ext cx="7315200" cy="2386013"/>
          </a:xfrm>
        </p:spPr>
        <p:txBody>
          <a:bodyPr>
            <a:noAutofit/>
          </a:bodyPr>
          <a:lstStyle/>
          <a:p>
            <a:pPr fontAlgn="auto">
              <a:spcAft>
                <a:spcPts val="0"/>
              </a:spcAft>
              <a:buClr>
                <a:schemeClr val="accent3"/>
              </a:buClr>
              <a:buFont typeface="Wingdings 2"/>
              <a:buNone/>
              <a:defRPr/>
            </a:pPr>
            <a:r>
              <a:rPr lang="en-US" sz="3200" dirty="0" smtClean="0"/>
              <a:t>Pre-screening is a very quick approach to identifying people who need to do a longer screen and brief intervention.</a:t>
            </a:r>
          </a:p>
          <a:p>
            <a:pPr marL="228600" lvl="1" indent="-228600" fontAlgn="auto">
              <a:spcAft>
                <a:spcPts val="0"/>
              </a:spcAft>
              <a:buClr>
                <a:schemeClr val="bg2">
                  <a:lumMod val="60000"/>
                  <a:lumOff val="40000"/>
                </a:schemeClr>
              </a:buClr>
              <a:buFont typeface="Arial" pitchFamily="34" charset="0"/>
              <a:buChar char="•"/>
              <a:defRPr/>
            </a:pPr>
            <a:r>
              <a:rPr lang="en-US" sz="3200" dirty="0" smtClean="0">
                <a:solidFill>
                  <a:srgbClr val="FFC000"/>
                </a:solidFill>
              </a:rPr>
              <a:t>Self-report, 1-4 questions</a:t>
            </a:r>
          </a:p>
          <a:p>
            <a:pPr marL="228600" lvl="1" indent="-228600" fontAlgn="auto">
              <a:spcAft>
                <a:spcPts val="0"/>
              </a:spcAft>
              <a:buClr>
                <a:schemeClr val="bg2">
                  <a:lumMod val="60000"/>
                  <a:lumOff val="40000"/>
                </a:schemeClr>
              </a:buClr>
              <a:buFont typeface="Arial" pitchFamily="34" charset="0"/>
              <a:buChar char="•"/>
              <a:defRPr/>
            </a:pPr>
            <a:r>
              <a:rPr lang="en-US" sz="3200" dirty="0" smtClean="0">
                <a:solidFill>
                  <a:srgbClr val="FFC000"/>
                </a:solidFill>
              </a:rPr>
              <a:t>Biological, blood alcohol level test</a:t>
            </a:r>
          </a:p>
          <a:p>
            <a:pPr marL="228600" indent="-228600" fontAlgn="auto">
              <a:spcAft>
                <a:spcPts val="0"/>
              </a:spcAft>
              <a:buClr>
                <a:schemeClr val="accent3"/>
              </a:buClr>
              <a:buFont typeface="Wingdings" pitchFamily="2" charset="2"/>
              <a:buNone/>
              <a:defRPr/>
            </a:pPr>
            <a:endParaRPr lang="en-US" sz="3200" dirty="0" smtClean="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49</a:t>
            </a:fld>
            <a:endParaRPr lang="en-US"/>
          </a:p>
        </p:txBody>
      </p:sp>
    </p:spTree>
    <p:extLst>
      <p:ext uri="{BB962C8B-B14F-4D97-AF65-F5344CB8AC3E}">
        <p14:creationId xmlns:p14="http://schemas.microsoft.com/office/powerpoint/2010/main" val="3678327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1" y="685800"/>
            <a:ext cx="9144000" cy="1295400"/>
          </a:xfrm>
        </p:spPr>
        <p:txBody>
          <a:bodyPr/>
          <a:lstStyle/>
          <a:p>
            <a:pPr algn="ctr" fontAlgn="auto">
              <a:spcAft>
                <a:spcPts val="0"/>
              </a:spcAft>
              <a:defRPr/>
            </a:pPr>
            <a:r>
              <a:rPr sz="4400" dirty="0" smtClean="0">
                <a:solidFill>
                  <a:schemeClr val="tx2"/>
                </a:solidFill>
              </a:rPr>
              <a:t>Medical Consequences of </a:t>
            </a:r>
            <a:br>
              <a:rPr sz="4400" dirty="0" smtClean="0">
                <a:solidFill>
                  <a:schemeClr val="tx2"/>
                </a:solidFill>
              </a:rPr>
            </a:br>
            <a:r>
              <a:rPr sz="4400" dirty="0" smtClean="0">
                <a:solidFill>
                  <a:schemeClr val="tx2"/>
                </a:solidFill>
              </a:rPr>
              <a:t>Substance Abuse</a:t>
            </a:r>
          </a:p>
        </p:txBody>
      </p:sp>
      <p:sp>
        <p:nvSpPr>
          <p:cNvPr id="6" name="Rectangle 6"/>
          <p:cNvSpPr>
            <a:spLocks noChangeArrowheads="1"/>
          </p:cNvSpPr>
          <p:nvPr/>
        </p:nvSpPr>
        <p:spPr bwMode="auto">
          <a:xfrm>
            <a:off x="533400" y="4419600"/>
            <a:ext cx="8229600" cy="1905000"/>
          </a:xfrm>
          <a:prstGeom prst="rect">
            <a:avLst/>
          </a:prstGeom>
          <a:noFill/>
          <a:ln w="9525">
            <a:noFill/>
            <a:miter lim="800000"/>
            <a:headEnd/>
            <a:tailEnd/>
          </a:ln>
        </p:spPr>
        <p:txBody>
          <a:bodyPr/>
          <a:lstStyle/>
          <a:p>
            <a:pPr>
              <a:spcBef>
                <a:spcPct val="20000"/>
              </a:spcBef>
              <a:buClr>
                <a:schemeClr val="hlink"/>
              </a:buClr>
              <a:buSzPct val="80000"/>
              <a:defRPr/>
            </a:pPr>
            <a:endParaRPr lang="en-US" sz="2800" dirty="0">
              <a:latin typeface="+mj-lt"/>
            </a:endParaRPr>
          </a:p>
        </p:txBody>
      </p:sp>
      <p:sp>
        <p:nvSpPr>
          <p:cNvPr id="8" name="Rectangle 3"/>
          <p:cNvSpPr>
            <a:spLocks noGrp="1" noChangeArrowheads="1"/>
          </p:cNvSpPr>
          <p:nvPr>
            <p:ph type="body" idx="1"/>
          </p:nvPr>
        </p:nvSpPr>
        <p:spPr>
          <a:xfrm>
            <a:off x="304800" y="1981200"/>
            <a:ext cx="8763000" cy="4495800"/>
          </a:xfrm>
          <a:ln>
            <a:noFill/>
          </a:ln>
        </p:spPr>
        <p:txBody>
          <a:bodyPr/>
          <a:lstStyle/>
          <a:p>
            <a:pPr eaLnBrk="1" hangingPunct="1">
              <a:lnSpc>
                <a:spcPct val="80000"/>
              </a:lnSpc>
              <a:spcBef>
                <a:spcPct val="35000"/>
              </a:spcBef>
              <a:spcAft>
                <a:spcPct val="35000"/>
              </a:spcAft>
              <a:buFontTx/>
              <a:buNone/>
            </a:pPr>
            <a:r>
              <a:rPr lang="en-US" sz="2000" b="1" dirty="0" smtClean="0"/>
              <a:t>Substance abuse is a leading cause of illness and death.  It can:</a:t>
            </a:r>
          </a:p>
          <a:p>
            <a:pPr marL="342900" indent="-342900" eaLnBrk="1" hangingPunct="1">
              <a:lnSpc>
                <a:spcPct val="80000"/>
              </a:lnSpc>
              <a:spcBef>
                <a:spcPct val="35000"/>
              </a:spcBef>
              <a:spcAft>
                <a:spcPct val="35000"/>
              </a:spcAft>
              <a:buFont typeface="Arial" pitchFamily="34" charset="0"/>
              <a:buChar char="•"/>
            </a:pPr>
            <a:r>
              <a:rPr lang="en-US" sz="2000" dirty="0" smtClean="0"/>
              <a:t>Lead to unintentional </a:t>
            </a:r>
            <a:r>
              <a:rPr lang="en-US" sz="2000" dirty="0" smtClean="0">
                <a:solidFill>
                  <a:srgbClr val="FFC000"/>
                </a:solidFill>
              </a:rPr>
              <a:t>injuries </a:t>
            </a:r>
            <a:r>
              <a:rPr lang="en-US" sz="2000" dirty="0" smtClean="0"/>
              <a:t>and </a:t>
            </a:r>
            <a:r>
              <a:rPr lang="en-US" sz="2000" dirty="0" smtClean="0">
                <a:solidFill>
                  <a:srgbClr val="FFC000"/>
                </a:solidFill>
              </a:rPr>
              <a:t>violence.</a:t>
            </a:r>
          </a:p>
          <a:p>
            <a:pPr marL="342900" indent="-342900" eaLnBrk="1" hangingPunct="1">
              <a:lnSpc>
                <a:spcPct val="80000"/>
              </a:lnSpc>
              <a:spcBef>
                <a:spcPct val="35000"/>
              </a:spcBef>
              <a:spcAft>
                <a:spcPct val="35000"/>
              </a:spcAft>
              <a:buFont typeface="Arial" pitchFamily="34" charset="0"/>
              <a:buChar char="•"/>
            </a:pPr>
            <a:r>
              <a:rPr lang="en-US" sz="2000" dirty="0" smtClean="0"/>
              <a:t>Exacerbate </a:t>
            </a:r>
            <a:r>
              <a:rPr lang="en-US" sz="2000" dirty="0" smtClean="0">
                <a:solidFill>
                  <a:srgbClr val="FFC000"/>
                </a:solidFill>
              </a:rPr>
              <a:t>medical conditions </a:t>
            </a:r>
            <a:r>
              <a:rPr lang="en-US" sz="2000" dirty="0" smtClean="0"/>
              <a:t>(e.g. diabetes, hypertension, sleep disorders).</a:t>
            </a:r>
          </a:p>
          <a:p>
            <a:pPr marL="342900" indent="-342900" eaLnBrk="1" hangingPunct="1">
              <a:lnSpc>
                <a:spcPct val="80000"/>
              </a:lnSpc>
              <a:spcBef>
                <a:spcPct val="35000"/>
              </a:spcBef>
              <a:spcAft>
                <a:spcPct val="35000"/>
              </a:spcAft>
              <a:buFont typeface="Arial" pitchFamily="34" charset="0"/>
              <a:buChar char="•"/>
            </a:pPr>
            <a:r>
              <a:rPr lang="en-US" sz="2000" dirty="0" smtClean="0"/>
              <a:t>Exacerbate </a:t>
            </a:r>
            <a:r>
              <a:rPr lang="en-US" sz="2000" dirty="0" smtClean="0">
                <a:solidFill>
                  <a:srgbClr val="FFC000"/>
                </a:solidFill>
              </a:rPr>
              <a:t>neuropsychiatric disorders </a:t>
            </a:r>
            <a:r>
              <a:rPr lang="en-US" sz="2000" dirty="0" smtClean="0"/>
              <a:t>(e.g. depression, sleep disorders).</a:t>
            </a:r>
          </a:p>
          <a:p>
            <a:pPr marL="342900" indent="-342900" eaLnBrk="1" hangingPunct="1">
              <a:lnSpc>
                <a:spcPct val="80000"/>
              </a:lnSpc>
              <a:spcBef>
                <a:spcPct val="35000"/>
              </a:spcBef>
              <a:spcAft>
                <a:spcPct val="35000"/>
              </a:spcAft>
              <a:buFont typeface="Arial" pitchFamily="34" charset="0"/>
              <a:buChar char="•"/>
            </a:pPr>
            <a:r>
              <a:rPr lang="en-US" sz="2000" dirty="0" smtClean="0"/>
              <a:t>Induce medical </a:t>
            </a:r>
            <a:r>
              <a:rPr lang="en-US" sz="2000" dirty="0" smtClean="0">
                <a:solidFill>
                  <a:srgbClr val="FFC000"/>
                </a:solidFill>
              </a:rPr>
              <a:t>diseases</a:t>
            </a:r>
            <a:r>
              <a:rPr lang="en-US" sz="2000" dirty="0" smtClean="0">
                <a:solidFill>
                  <a:schemeClr val="bg2">
                    <a:lumMod val="40000"/>
                    <a:lumOff val="60000"/>
                  </a:schemeClr>
                </a:solidFill>
              </a:rPr>
              <a:t> </a:t>
            </a:r>
            <a:r>
              <a:rPr lang="en-US" sz="2000" dirty="0" smtClean="0"/>
              <a:t>(e.g. stroke, dementia, cancers).</a:t>
            </a:r>
          </a:p>
          <a:p>
            <a:pPr marL="342900" indent="-342900" eaLnBrk="1" hangingPunct="1">
              <a:lnSpc>
                <a:spcPct val="80000"/>
              </a:lnSpc>
              <a:spcBef>
                <a:spcPct val="35000"/>
              </a:spcBef>
              <a:spcAft>
                <a:spcPct val="35000"/>
              </a:spcAft>
              <a:buFont typeface="Arial" pitchFamily="34" charset="0"/>
              <a:buChar char="•"/>
            </a:pPr>
            <a:r>
              <a:rPr lang="en-US" sz="2000" dirty="0" smtClean="0"/>
              <a:t>Result in </a:t>
            </a:r>
            <a:r>
              <a:rPr lang="en-US" sz="2000" dirty="0" smtClean="0">
                <a:solidFill>
                  <a:srgbClr val="FFC000"/>
                </a:solidFill>
              </a:rPr>
              <a:t>infectious diseases </a:t>
            </a:r>
            <a:r>
              <a:rPr lang="en-US" sz="2000" dirty="0" smtClean="0"/>
              <a:t>and infections (e.g. HIV, Hepatitis C).</a:t>
            </a:r>
          </a:p>
          <a:p>
            <a:pPr marL="342900" indent="-342900" eaLnBrk="1" hangingPunct="1">
              <a:lnSpc>
                <a:spcPct val="80000"/>
              </a:lnSpc>
              <a:spcBef>
                <a:spcPct val="35000"/>
              </a:spcBef>
              <a:spcAft>
                <a:spcPct val="35000"/>
              </a:spcAft>
              <a:buFont typeface="Arial" pitchFamily="34" charset="0"/>
              <a:buChar char="•"/>
            </a:pPr>
            <a:r>
              <a:rPr lang="en-US" sz="2000" dirty="0" smtClean="0"/>
              <a:t>Affect the </a:t>
            </a:r>
            <a:r>
              <a:rPr lang="en-US" sz="2000" dirty="0" smtClean="0">
                <a:solidFill>
                  <a:srgbClr val="FFC000"/>
                </a:solidFill>
              </a:rPr>
              <a:t>efficacy of </a:t>
            </a:r>
            <a:r>
              <a:rPr lang="en-US" sz="2000" dirty="0" smtClean="0"/>
              <a:t>prescribed </a:t>
            </a:r>
            <a:r>
              <a:rPr lang="en-US" sz="2000" dirty="0" smtClean="0">
                <a:solidFill>
                  <a:srgbClr val="FFC000"/>
                </a:solidFill>
              </a:rPr>
              <a:t>medications.</a:t>
            </a:r>
          </a:p>
          <a:p>
            <a:pPr marL="342900" indent="-342900" eaLnBrk="1" hangingPunct="1">
              <a:lnSpc>
                <a:spcPct val="80000"/>
              </a:lnSpc>
              <a:spcBef>
                <a:spcPct val="35000"/>
              </a:spcBef>
              <a:spcAft>
                <a:spcPct val="35000"/>
              </a:spcAft>
              <a:buFont typeface="Arial" pitchFamily="34" charset="0"/>
              <a:buChar char="•"/>
            </a:pPr>
            <a:r>
              <a:rPr lang="en-US" sz="2000" dirty="0" smtClean="0"/>
              <a:t>Be associated with </a:t>
            </a:r>
            <a:r>
              <a:rPr lang="en-US" sz="2000" dirty="0" smtClean="0">
                <a:solidFill>
                  <a:srgbClr val="FFC000"/>
                </a:solidFill>
              </a:rPr>
              <a:t>abuse of prescription </a:t>
            </a:r>
            <a:r>
              <a:rPr lang="en-US" sz="2000" dirty="0" smtClean="0"/>
              <a:t>medications. </a:t>
            </a:r>
          </a:p>
          <a:p>
            <a:pPr marL="342900" indent="-342900" eaLnBrk="1" hangingPunct="1">
              <a:lnSpc>
                <a:spcPct val="80000"/>
              </a:lnSpc>
              <a:spcBef>
                <a:spcPct val="35000"/>
              </a:spcBef>
              <a:spcAft>
                <a:spcPct val="35000"/>
              </a:spcAft>
              <a:buFont typeface="Arial" pitchFamily="34" charset="0"/>
              <a:buChar char="•"/>
            </a:pPr>
            <a:r>
              <a:rPr lang="en-US" sz="2000" dirty="0" smtClean="0"/>
              <a:t>Result in </a:t>
            </a:r>
            <a:r>
              <a:rPr lang="en-US" sz="2000" dirty="0" smtClean="0">
                <a:solidFill>
                  <a:srgbClr val="FFC000"/>
                </a:solidFill>
              </a:rPr>
              <a:t>low birth weight, premature </a:t>
            </a:r>
            <a:r>
              <a:rPr lang="en-US" sz="2000" dirty="0" smtClean="0"/>
              <a:t>deliveries, and </a:t>
            </a:r>
            <a:r>
              <a:rPr lang="en-US" sz="2000" dirty="0" smtClean="0">
                <a:solidFill>
                  <a:srgbClr val="FFC000"/>
                </a:solidFill>
              </a:rPr>
              <a:t>developmental</a:t>
            </a:r>
            <a:r>
              <a:rPr lang="en-US" sz="2000" dirty="0" smtClean="0">
                <a:solidFill>
                  <a:schemeClr val="bg2">
                    <a:lumMod val="40000"/>
                    <a:lumOff val="60000"/>
                  </a:schemeClr>
                </a:solidFill>
              </a:rPr>
              <a:t> </a:t>
            </a:r>
            <a:r>
              <a:rPr lang="en-US" sz="2000" dirty="0" smtClean="0"/>
              <a:t>disorders. </a:t>
            </a:r>
          </a:p>
          <a:p>
            <a:pPr marL="342900" indent="-342900" eaLnBrk="1" hangingPunct="1">
              <a:lnSpc>
                <a:spcPct val="80000"/>
              </a:lnSpc>
              <a:spcBef>
                <a:spcPct val="35000"/>
              </a:spcBef>
              <a:spcAft>
                <a:spcPct val="35000"/>
              </a:spcAft>
              <a:buFont typeface="Arial" pitchFamily="34" charset="0"/>
              <a:buChar char="•"/>
            </a:pPr>
            <a:r>
              <a:rPr lang="en-US" sz="2000" dirty="0" smtClean="0"/>
              <a:t>Result in dependence, which may require multiple treatment services.</a:t>
            </a:r>
          </a:p>
        </p:txBody>
      </p:sp>
      <p:sp>
        <p:nvSpPr>
          <p:cNvPr id="9" name="Text Box 4"/>
          <p:cNvSpPr txBox="1">
            <a:spLocks noChangeArrowheads="1"/>
          </p:cNvSpPr>
          <p:nvPr/>
        </p:nvSpPr>
        <p:spPr bwMode="auto">
          <a:xfrm>
            <a:off x="962025" y="6477000"/>
            <a:ext cx="7407275" cy="376238"/>
          </a:xfrm>
          <a:prstGeom prst="rect">
            <a:avLst/>
          </a:prstGeom>
          <a:solidFill>
            <a:srgbClr val="000000"/>
          </a:solidFill>
          <a:ln w="9525">
            <a:solidFill>
              <a:srgbClr val="0066FF"/>
            </a:solidFill>
            <a:miter lim="800000"/>
            <a:headEnd/>
            <a:tailEnd/>
          </a:ln>
        </p:spPr>
        <p:txBody>
          <a:bodyPr wrap="none">
            <a:spAutoFit/>
          </a:bodyPr>
          <a:lstStyle/>
          <a:p>
            <a:r>
              <a:rPr lang="en-US" sz="1800" b="1" dirty="0">
                <a:solidFill>
                  <a:srgbClr val="FFC000"/>
                </a:solidFill>
                <a:latin typeface="Arial" charset="0"/>
              </a:rPr>
              <a:t>Conclusion: Substance abuse has a major impact on public health</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a:t>
            </a:fld>
            <a:endParaRPr lang="en-US"/>
          </a:p>
        </p:txBody>
      </p:sp>
    </p:spTree>
    <p:extLst>
      <p:ext uri="{BB962C8B-B14F-4D97-AF65-F5344CB8AC3E}">
        <p14:creationId xmlns:p14="http://schemas.microsoft.com/office/powerpoint/2010/main" val="40731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up)">
                                      <p:cBhvr>
                                        <p:cTn id="1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up)">
                                      <p:cBhvr>
                                        <p:cTn id="2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up)">
                                      <p:cBhvr>
                                        <p:cTn id="27"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rgbClr val="C0C0C0"/>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up)">
                                      <p:cBhvr>
                                        <p:cTn id="32" dur="500"/>
                                        <p:tgtEl>
                                          <p:spTgt spid="8">
                                            <p:txEl>
                                              <p:pRg st="6" end="6"/>
                                            </p:txEl>
                                          </p:spTgt>
                                        </p:tgtEl>
                                      </p:cBhvr>
                                    </p:animEffect>
                                  </p:childTnLst>
                                  <p:subTnLst>
                                    <p:animClr clrSpc="rgb" dir="cw">
                                      <p:cBhvr override="childStyle">
                                        <p:cTn dur="1" fill="hold" display="0" masterRel="nextClick" afterEffect="1"/>
                                        <p:tgtEl>
                                          <p:spTgt spid="8">
                                            <p:txEl>
                                              <p:pRg st="6" end="6"/>
                                            </p:txEl>
                                          </p:spTgt>
                                        </p:tgtEl>
                                        <p:attrNameLst>
                                          <p:attrName>ppt_c</p:attrName>
                                        </p:attrNameLst>
                                      </p:cBhvr>
                                      <p:to>
                                        <a:srgbClr val="C0C0C0"/>
                                      </p:to>
                                    </p:animClr>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wipe(up)">
                                      <p:cBhvr>
                                        <p:cTn id="37" dur="500"/>
                                        <p:tgtEl>
                                          <p:spTgt spid="8">
                                            <p:txEl>
                                              <p:pRg st="7" end="7"/>
                                            </p:txEl>
                                          </p:spTgt>
                                        </p:tgtEl>
                                      </p:cBhvr>
                                    </p:animEffect>
                                  </p:childTnLst>
                                  <p:subTnLst>
                                    <p:animClr clrSpc="rgb" dir="cw">
                                      <p:cBhvr override="childStyle">
                                        <p:cTn dur="1" fill="hold" display="0" masterRel="nextClick" afterEffect="1"/>
                                        <p:tgtEl>
                                          <p:spTgt spid="8">
                                            <p:txEl>
                                              <p:pRg st="7" end="7"/>
                                            </p:txEl>
                                          </p:spTgt>
                                        </p:tgtEl>
                                        <p:attrNameLst>
                                          <p:attrName>ppt_c</p:attrName>
                                        </p:attrNameLst>
                                      </p:cBhvr>
                                      <p:to>
                                        <a:srgbClr val="C0C0C0"/>
                                      </p:to>
                                    </p:animClr>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wipe(up)">
                                      <p:cBhvr>
                                        <p:cTn id="42" dur="500"/>
                                        <p:tgtEl>
                                          <p:spTgt spid="8">
                                            <p:txEl>
                                              <p:pRg st="8" end="8"/>
                                            </p:txEl>
                                          </p:spTgt>
                                        </p:tgtEl>
                                      </p:cBhvr>
                                    </p:animEffect>
                                  </p:childTnLst>
                                  <p:subTnLst>
                                    <p:animClr clrSpc="rgb" dir="cw">
                                      <p:cBhvr override="childStyle">
                                        <p:cTn dur="1" fill="hold" display="0" masterRel="nextClick" afterEffect="1"/>
                                        <p:tgtEl>
                                          <p:spTgt spid="8">
                                            <p:txEl>
                                              <p:pRg st="8" end="8"/>
                                            </p:txEl>
                                          </p:spTgt>
                                        </p:tgtEl>
                                        <p:attrNameLst>
                                          <p:attrName>ppt_c</p:attrName>
                                        </p:attrNameLst>
                                      </p:cBhvr>
                                      <p:to>
                                        <a:srgbClr val="C0C0C0"/>
                                      </p:to>
                                    </p:animClr>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wipe(up)">
                                      <p:cBhvr>
                                        <p:cTn id="47" dur="500"/>
                                        <p:tgtEl>
                                          <p:spTgt spid="8">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par>
                                <p:cTn id="53" presetID="6" presetClass="emph" presetSubtype="0" fill="hold" grpId="1" nodeType="withEffect">
                                  <p:stCondLst>
                                    <p:cond delay="0"/>
                                  </p:stCondLst>
                                  <p:childTnLst>
                                    <p:animScale>
                                      <p:cBhvr>
                                        <p:cTn id="54" dur="20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a:stCxn id="7" idx="4"/>
          </p:cNvCxnSpPr>
          <p:nvPr/>
        </p:nvCxnSpPr>
        <p:spPr>
          <a:xfrm>
            <a:off x="8005762" y="3463925"/>
            <a:ext cx="504825" cy="134644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7824" y="381000"/>
            <a:ext cx="7388352" cy="1362456"/>
          </a:xfrm>
        </p:spPr>
        <p:txBody>
          <a:bodyPr/>
          <a:lstStyle/>
          <a:p>
            <a:pPr algn="ctr" fontAlgn="auto">
              <a:spcAft>
                <a:spcPts val="0"/>
              </a:spcAft>
              <a:defRPr/>
            </a:pPr>
            <a:r>
              <a:rPr sz="4400" smtClean="0">
                <a:solidFill>
                  <a:schemeClr val="tx2"/>
                </a:solidFill>
                <a:latin typeface="+mn-lt"/>
                <a:ea typeface="+mn-ea"/>
                <a:cs typeface="+mn-cs"/>
              </a:rPr>
              <a:t>Pre-screening Example</a:t>
            </a:r>
            <a:endParaRPr sz="4400" smtClean="0">
              <a:solidFill>
                <a:schemeClr val="tx2"/>
              </a:solidFill>
            </a:endParaRPr>
          </a:p>
        </p:txBody>
      </p:sp>
      <p:sp>
        <p:nvSpPr>
          <p:cNvPr id="3" name="Content Placeholder 2"/>
          <p:cNvSpPr>
            <a:spLocks noGrp="1"/>
          </p:cNvSpPr>
          <p:nvPr>
            <p:ph type="body" idx="1"/>
          </p:nvPr>
        </p:nvSpPr>
        <p:spPr>
          <a:xfrm>
            <a:off x="877888" y="2057400"/>
            <a:ext cx="7732712" cy="2057400"/>
          </a:xfrm>
        </p:spPr>
        <p:txBody>
          <a:bodyPr>
            <a:normAutofit/>
          </a:bodyPr>
          <a:lstStyle/>
          <a:p>
            <a:pPr marL="463550" indent="-463550" fontAlgn="auto">
              <a:spcAft>
                <a:spcPts val="0"/>
              </a:spcAft>
              <a:buClr>
                <a:schemeClr val="accent3"/>
              </a:buClr>
              <a:buFont typeface="Wingdings 2"/>
              <a:buNone/>
              <a:defRPr/>
            </a:pPr>
            <a:r>
              <a:rPr lang="en-US" sz="2800" b="1" dirty="0" smtClean="0"/>
              <a:t>NIAAA 1-item for alcohol use</a:t>
            </a:r>
            <a:br>
              <a:rPr lang="en-US" sz="2800" b="1" dirty="0" smtClean="0"/>
            </a:br>
            <a:endParaRPr lang="en-US" sz="1000" b="1" dirty="0" smtClean="0"/>
          </a:p>
          <a:p>
            <a:pPr fontAlgn="auto">
              <a:spcAft>
                <a:spcPts val="0"/>
              </a:spcAft>
              <a:buClr>
                <a:schemeClr val="accent3"/>
              </a:buClr>
              <a:buFont typeface="Wingdings" pitchFamily="2" charset="2"/>
              <a:buNone/>
              <a:defRPr/>
            </a:pPr>
            <a:r>
              <a:rPr lang="en-US" sz="2800" i="1" dirty="0" smtClean="0"/>
              <a:t>“How many times in the past year have you had </a:t>
            </a:r>
            <a:r>
              <a:rPr lang="en-US" sz="2800" i="1" dirty="0" smtClean="0">
                <a:solidFill>
                  <a:srgbClr val="FFC000"/>
                </a:solidFill>
              </a:rPr>
              <a:t>X</a:t>
            </a:r>
            <a:r>
              <a:rPr lang="en-US" sz="2800" i="1" dirty="0" smtClean="0"/>
              <a:t> or more drinks in a day?”</a:t>
            </a:r>
          </a:p>
          <a:p>
            <a:pPr fontAlgn="auto">
              <a:spcAft>
                <a:spcPts val="0"/>
              </a:spcAft>
              <a:buClr>
                <a:schemeClr val="accent3"/>
              </a:buClr>
              <a:buFont typeface="Wingdings" pitchFamily="2" charset="2"/>
              <a:buNone/>
              <a:defRPr/>
            </a:pPr>
            <a:endParaRPr lang="en-US" sz="1000" dirty="0" smtClean="0"/>
          </a:p>
        </p:txBody>
      </p:sp>
      <p:sp>
        <p:nvSpPr>
          <p:cNvPr id="4" name="TextBox 3"/>
          <p:cNvSpPr txBox="1"/>
          <p:nvPr/>
        </p:nvSpPr>
        <p:spPr>
          <a:xfrm>
            <a:off x="6878638" y="4379913"/>
            <a:ext cx="1247775" cy="368300"/>
          </a:xfrm>
          <a:prstGeom prst="rect">
            <a:avLst/>
          </a:prstGeom>
          <a:noFill/>
          <a:ln w="28575">
            <a:solidFill>
              <a:schemeClr val="bg2">
                <a:lumMod val="60000"/>
                <a:lumOff val="40000"/>
              </a:schemeClr>
            </a:solidFill>
          </a:ln>
        </p:spPr>
        <p:txBody>
          <a:bodyPr>
            <a:spAutoFit/>
          </a:bodyPr>
          <a:lstStyle/>
          <a:p>
            <a:pPr>
              <a:defRPr/>
            </a:pPr>
            <a:r>
              <a:rPr lang="en-US" dirty="0"/>
              <a:t>5 for men</a:t>
            </a:r>
          </a:p>
        </p:txBody>
      </p:sp>
      <p:sp>
        <p:nvSpPr>
          <p:cNvPr id="5" name="TextBox 4"/>
          <p:cNvSpPr txBox="1"/>
          <p:nvPr/>
        </p:nvSpPr>
        <p:spPr>
          <a:xfrm>
            <a:off x="7502525" y="4832350"/>
            <a:ext cx="1454150" cy="369888"/>
          </a:xfrm>
          <a:prstGeom prst="rect">
            <a:avLst/>
          </a:prstGeom>
          <a:noFill/>
          <a:ln w="28575">
            <a:solidFill>
              <a:schemeClr val="bg2">
                <a:lumMod val="60000"/>
                <a:lumOff val="40000"/>
              </a:schemeClr>
            </a:solidFill>
          </a:ln>
        </p:spPr>
        <p:txBody>
          <a:bodyPr wrap="none">
            <a:spAutoFit/>
          </a:bodyPr>
          <a:lstStyle/>
          <a:p>
            <a:pPr>
              <a:defRPr/>
            </a:pPr>
            <a:r>
              <a:rPr lang="en-US" dirty="0"/>
              <a:t>4 for women</a:t>
            </a:r>
          </a:p>
        </p:txBody>
      </p:sp>
      <p:sp>
        <p:nvSpPr>
          <p:cNvPr id="6" name="TextBox 5"/>
          <p:cNvSpPr txBox="1"/>
          <p:nvPr/>
        </p:nvSpPr>
        <p:spPr>
          <a:xfrm>
            <a:off x="868363" y="3956209"/>
            <a:ext cx="5608637" cy="2677656"/>
          </a:xfrm>
          <a:prstGeom prst="rect">
            <a:avLst/>
          </a:prstGeom>
          <a:noFill/>
        </p:spPr>
        <p:txBody>
          <a:bodyPr>
            <a:spAutoFit/>
          </a:bodyPr>
          <a:lstStyle/>
          <a:p>
            <a:pPr marL="342900" indent="-342900">
              <a:buClr>
                <a:schemeClr val="bg2">
                  <a:lumMod val="60000"/>
                  <a:lumOff val="40000"/>
                </a:schemeClr>
              </a:buClr>
              <a:buFont typeface="Arial" pitchFamily="34" charset="0"/>
              <a:buChar char="•"/>
              <a:defRPr/>
            </a:pPr>
            <a:r>
              <a:rPr lang="en-US" sz="2800" dirty="0" smtClean="0">
                <a:solidFill>
                  <a:srgbClr val="FFC000"/>
                </a:solidFill>
                <a:latin typeface="+mj-lt"/>
              </a:rPr>
              <a:t>Identifies </a:t>
            </a:r>
            <a:r>
              <a:rPr lang="en-US" sz="2800" dirty="0">
                <a:solidFill>
                  <a:srgbClr val="FFC000"/>
                </a:solidFill>
                <a:latin typeface="+mj-lt"/>
              </a:rPr>
              <a:t>unhealthy alcohol use</a:t>
            </a:r>
          </a:p>
          <a:p>
            <a:pPr marL="342900" indent="-342900">
              <a:buClr>
                <a:schemeClr val="bg2">
                  <a:lumMod val="60000"/>
                  <a:lumOff val="40000"/>
                </a:schemeClr>
              </a:buClr>
              <a:buFont typeface="Arial" pitchFamily="34" charset="0"/>
              <a:buChar char="•"/>
              <a:defRPr/>
            </a:pPr>
            <a:r>
              <a:rPr lang="en-US" sz="2800" dirty="0">
                <a:solidFill>
                  <a:srgbClr val="FFC000"/>
                </a:solidFill>
                <a:latin typeface="+mj-lt"/>
              </a:rPr>
              <a:t>Positive screen &gt; 1 or more </a:t>
            </a:r>
            <a:br>
              <a:rPr lang="en-US" sz="2800" dirty="0">
                <a:solidFill>
                  <a:srgbClr val="FFC000"/>
                </a:solidFill>
                <a:latin typeface="+mj-lt"/>
              </a:rPr>
            </a:br>
            <a:r>
              <a:rPr lang="en-US" sz="2800" dirty="0">
                <a:solidFill>
                  <a:srgbClr val="FFC000"/>
                </a:solidFill>
                <a:latin typeface="+mj-lt"/>
              </a:rPr>
              <a:t>(provide BI)</a:t>
            </a:r>
          </a:p>
          <a:p>
            <a:pPr>
              <a:defRPr/>
            </a:pPr>
            <a:endParaRPr lang="en-US" sz="2800" dirty="0">
              <a:latin typeface="+mj-lt"/>
            </a:endParaRPr>
          </a:p>
          <a:p>
            <a:pPr>
              <a:defRPr/>
            </a:pPr>
            <a:r>
              <a:rPr lang="en-US" sz="2800" dirty="0">
                <a:latin typeface="+mj-lt"/>
              </a:rPr>
              <a:t/>
            </a:r>
            <a:br>
              <a:rPr lang="en-US" sz="2800" dirty="0">
                <a:latin typeface="+mj-lt"/>
              </a:rPr>
            </a:br>
            <a:endParaRPr lang="en-US" sz="2800" dirty="0">
              <a:latin typeface="+mj-lt"/>
            </a:endParaRPr>
          </a:p>
        </p:txBody>
      </p:sp>
      <p:sp>
        <p:nvSpPr>
          <p:cNvPr id="7" name="Oval 6"/>
          <p:cNvSpPr/>
          <p:nvPr/>
        </p:nvSpPr>
        <p:spPr>
          <a:xfrm>
            <a:off x="7858124" y="2568816"/>
            <a:ext cx="295276" cy="895109"/>
          </a:xfrm>
          <a:prstGeom prst="ellipse">
            <a:avLst/>
          </a:prstGeom>
          <a:no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flipH="1">
            <a:off x="7356474" y="3460750"/>
            <a:ext cx="649288" cy="919163"/>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89BC23E4-D7EC-4817-A67E-E796776F627E}" type="slidenum">
              <a:rPr lang="en-US" smtClean="0"/>
              <a:pPr>
                <a:defRPr/>
              </a:pPr>
              <a:t>50</a:t>
            </a:fld>
            <a:endParaRPr lang="en-US"/>
          </a:p>
        </p:txBody>
      </p:sp>
      <p:sp>
        <p:nvSpPr>
          <p:cNvPr id="14" name="Rectangle 13"/>
          <p:cNvSpPr/>
          <p:nvPr/>
        </p:nvSpPr>
        <p:spPr>
          <a:xfrm>
            <a:off x="0" y="6334780"/>
            <a:ext cx="8610600" cy="523220"/>
          </a:xfrm>
          <a:prstGeom prst="rect">
            <a:avLst/>
          </a:prstGeom>
        </p:spPr>
        <p:txBody>
          <a:bodyPr wrap="square">
            <a:spAutoFit/>
          </a:bodyPr>
          <a:lstStyle/>
          <a:p>
            <a:r>
              <a:rPr lang="en-US" sz="1400" dirty="0" smtClean="0">
                <a:solidFill>
                  <a:srgbClr val="FFC000"/>
                </a:solidFill>
                <a:latin typeface="+mj-lt"/>
              </a:rPr>
              <a:t>SOURCE: Barclay</a:t>
            </a:r>
            <a:r>
              <a:rPr lang="en-US" sz="1400" dirty="0">
                <a:solidFill>
                  <a:srgbClr val="FFC000"/>
                </a:solidFill>
                <a:latin typeface="+mj-lt"/>
              </a:rPr>
              <a:t>, L. (2009). Single screening question may accurately identify unhealthy alcohol use. </a:t>
            </a:r>
            <a:r>
              <a:rPr lang="en-US" sz="1400" i="1" dirty="0">
                <a:solidFill>
                  <a:srgbClr val="FFC000"/>
                </a:solidFill>
                <a:latin typeface="+mj-lt"/>
              </a:rPr>
              <a:t>Journal of General Internal Medicine.</a:t>
            </a:r>
            <a:endParaRPr lang="en-US" sz="1400" dirty="0">
              <a:solidFill>
                <a:srgbClr val="FFC000"/>
              </a:solidFill>
              <a:latin typeface="+mj-lt"/>
            </a:endParaRPr>
          </a:p>
        </p:txBody>
      </p:sp>
    </p:spTree>
    <p:extLst>
      <p:ext uri="{BB962C8B-B14F-4D97-AF65-F5344CB8AC3E}">
        <p14:creationId xmlns:p14="http://schemas.microsoft.com/office/powerpoint/2010/main" val="21217422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77824" y="838200"/>
            <a:ext cx="7388352" cy="905256"/>
          </a:xfrm>
        </p:spPr>
        <p:txBody>
          <a:bodyPr/>
          <a:lstStyle/>
          <a:p>
            <a:pPr algn="ctr" fontAlgn="auto">
              <a:spcAft>
                <a:spcPts val="0"/>
              </a:spcAft>
              <a:defRPr/>
            </a:pPr>
            <a:r>
              <a:rPr sz="4400" smtClean="0">
                <a:solidFill>
                  <a:schemeClr val="tx2"/>
                </a:solidFill>
                <a:latin typeface="+mn-lt"/>
                <a:ea typeface="+mn-ea"/>
                <a:cs typeface="+mn-cs"/>
              </a:rPr>
              <a:t>Pre-screening Example</a:t>
            </a:r>
            <a:endParaRPr sz="4400" smtClean="0">
              <a:solidFill>
                <a:schemeClr val="tx2"/>
              </a:solidFill>
            </a:endParaRPr>
          </a:p>
        </p:txBody>
      </p:sp>
      <p:sp>
        <p:nvSpPr>
          <p:cNvPr id="3" name="Content Placeholder 2"/>
          <p:cNvSpPr>
            <a:spLocks noGrp="1"/>
          </p:cNvSpPr>
          <p:nvPr>
            <p:ph type="body" idx="1"/>
          </p:nvPr>
        </p:nvSpPr>
        <p:spPr>
          <a:xfrm>
            <a:off x="914400" y="2057400"/>
            <a:ext cx="7388225" cy="3581400"/>
          </a:xfrm>
        </p:spPr>
        <p:txBody>
          <a:bodyPr>
            <a:normAutofit fontScale="47500" lnSpcReduction="20000"/>
          </a:bodyPr>
          <a:lstStyle/>
          <a:p>
            <a:pPr marL="463550" indent="-463550" fontAlgn="auto">
              <a:spcBef>
                <a:spcPts val="1000"/>
              </a:spcBef>
              <a:spcAft>
                <a:spcPts val="0"/>
              </a:spcAft>
              <a:buClr>
                <a:schemeClr val="accent3"/>
              </a:buClr>
              <a:buFont typeface="Wingdings 2"/>
              <a:buNone/>
              <a:defRPr/>
            </a:pPr>
            <a:r>
              <a:rPr lang="en-US" sz="5900" b="1" dirty="0" smtClean="0"/>
              <a:t>NIDA 1-item for illicit drug use</a:t>
            </a:r>
          </a:p>
          <a:p>
            <a:pPr marL="463550" indent="-463550" fontAlgn="auto">
              <a:spcBef>
                <a:spcPts val="1000"/>
              </a:spcBef>
              <a:spcAft>
                <a:spcPts val="0"/>
              </a:spcAft>
              <a:buClr>
                <a:schemeClr val="accent3"/>
              </a:buClr>
              <a:buFont typeface="Wingdings 2"/>
              <a:buNone/>
              <a:defRPr/>
            </a:pPr>
            <a:endParaRPr lang="en-US" sz="5900" b="1" dirty="0" smtClean="0"/>
          </a:p>
          <a:p>
            <a:pPr fontAlgn="auto">
              <a:spcBef>
                <a:spcPts val="1000"/>
              </a:spcBef>
              <a:spcAft>
                <a:spcPts val="0"/>
              </a:spcAft>
              <a:buClr>
                <a:schemeClr val="accent3"/>
              </a:buClr>
              <a:buFont typeface="Wingdings" pitchFamily="2" charset="2"/>
              <a:buNone/>
              <a:defRPr/>
            </a:pPr>
            <a:r>
              <a:rPr lang="en-US" sz="5900" i="1" dirty="0" smtClean="0"/>
              <a:t>"How many times in the past year have you used an illegal drug or used a prescription medication for non-medical reasons?”</a:t>
            </a:r>
          </a:p>
          <a:p>
            <a:pPr algn="ctr" fontAlgn="auto">
              <a:spcBef>
                <a:spcPts val="1000"/>
              </a:spcBef>
              <a:spcAft>
                <a:spcPts val="0"/>
              </a:spcAft>
              <a:buClr>
                <a:schemeClr val="accent3"/>
              </a:buClr>
              <a:buFont typeface="Wingdings" pitchFamily="2" charset="2"/>
              <a:buNone/>
              <a:defRPr/>
            </a:pPr>
            <a:endParaRPr lang="en-US" sz="7000" b="1" dirty="0" smtClean="0"/>
          </a:p>
          <a:p>
            <a:pPr marL="228600" indent="-228600" fontAlgn="auto">
              <a:spcBef>
                <a:spcPts val="1000"/>
              </a:spcBef>
              <a:spcAft>
                <a:spcPts val="0"/>
              </a:spcAft>
              <a:buClr>
                <a:schemeClr val="accent3"/>
              </a:buClr>
              <a:buFont typeface="Arial" pitchFamily="34" charset="0"/>
              <a:buChar char="•"/>
              <a:defRPr/>
            </a:pPr>
            <a:r>
              <a:rPr lang="en-US" sz="5900" dirty="0" smtClean="0">
                <a:solidFill>
                  <a:srgbClr val="FFC000"/>
                </a:solidFill>
              </a:rPr>
              <a:t>Identifies overall drug use</a:t>
            </a:r>
          </a:p>
          <a:p>
            <a:pPr marL="228600" indent="-228600" fontAlgn="auto">
              <a:spcBef>
                <a:spcPts val="1000"/>
              </a:spcBef>
              <a:spcAft>
                <a:spcPts val="0"/>
              </a:spcAft>
              <a:buClr>
                <a:schemeClr val="accent3"/>
              </a:buClr>
              <a:buFont typeface="Arial" pitchFamily="34" charset="0"/>
              <a:buChar char="•"/>
              <a:defRPr/>
            </a:pPr>
            <a:r>
              <a:rPr lang="en-US" sz="5900" dirty="0" smtClean="0">
                <a:solidFill>
                  <a:srgbClr val="FFC000"/>
                </a:solidFill>
              </a:rPr>
              <a:t>Positive screen = 1 or more</a:t>
            </a:r>
          </a:p>
          <a:p>
            <a:pPr fontAlgn="auto">
              <a:spcAft>
                <a:spcPts val="0"/>
              </a:spcAft>
              <a:buClr>
                <a:schemeClr val="accent3"/>
              </a:buClr>
              <a:buFont typeface="Wingdings" pitchFamily="2" charset="2"/>
              <a:buNone/>
              <a:defRPr/>
            </a:pPr>
            <a:endParaRPr lang="en-US" sz="6000" dirty="0" smtClean="0"/>
          </a:p>
          <a:p>
            <a:pPr fontAlgn="auto">
              <a:spcAft>
                <a:spcPts val="0"/>
              </a:spcAft>
              <a:buClr>
                <a:schemeClr val="accent3"/>
              </a:buClr>
              <a:buFont typeface="Wingdings" pitchFamily="2" charset="2"/>
              <a:buNone/>
              <a:defRPr/>
            </a:pPr>
            <a:endParaRPr lang="en-US" sz="6000" dirty="0"/>
          </a:p>
          <a:p>
            <a:pPr fontAlgn="auto">
              <a:spcAft>
                <a:spcPts val="0"/>
              </a:spcAft>
              <a:buClr>
                <a:schemeClr val="accent3"/>
              </a:buClr>
              <a:buFont typeface="Wingdings" pitchFamily="2" charset="2"/>
              <a:buNone/>
              <a:defRPr/>
            </a:pPr>
            <a:endParaRPr lang="en-US" sz="6000" dirty="0" smtClean="0"/>
          </a:p>
          <a:p>
            <a:pPr fontAlgn="auto">
              <a:spcAft>
                <a:spcPts val="0"/>
              </a:spcAft>
              <a:buClr>
                <a:schemeClr val="accent3"/>
              </a:buClr>
              <a:buFont typeface="Wingdings 2"/>
              <a:buNone/>
              <a:defRPr/>
            </a:pPr>
            <a:endParaRPr lang="en-US" sz="2800" dirty="0" smtClean="0"/>
          </a:p>
          <a:p>
            <a:pPr algn="ctr" fontAlgn="auto">
              <a:spcAft>
                <a:spcPts val="0"/>
              </a:spcAft>
              <a:buClr>
                <a:schemeClr val="accent3"/>
              </a:buClr>
              <a:buFont typeface="Wingdings" pitchFamily="2" charset="2"/>
              <a:buNone/>
              <a:defRPr/>
            </a:pPr>
            <a:endParaRPr lang="en-US" sz="2800" b="1" dirty="0" smtClean="0"/>
          </a:p>
          <a:p>
            <a:pPr marL="463550" indent="-463550" fontAlgn="auto">
              <a:spcAft>
                <a:spcPts val="0"/>
              </a:spcAft>
              <a:buClr>
                <a:schemeClr val="accent3"/>
              </a:buClr>
              <a:buFont typeface="Wingdings" pitchFamily="2" charset="2"/>
              <a:buNone/>
              <a:defRPr/>
            </a:pPr>
            <a:endParaRPr lang="en-US" sz="2800" b="1" dirty="0" smtClean="0"/>
          </a:p>
          <a:p>
            <a:pPr fontAlgn="auto">
              <a:spcAft>
                <a:spcPts val="0"/>
              </a:spcAft>
              <a:buClr>
                <a:schemeClr val="accent3"/>
              </a:buClr>
              <a:buFont typeface="Wingdings" pitchFamily="2" charset="2"/>
              <a:buNone/>
              <a:defRPr/>
            </a:pPr>
            <a:endParaRPr lang="en-US" sz="4400" dirty="0" smtClean="0"/>
          </a:p>
        </p:txBody>
      </p:sp>
      <p:sp>
        <p:nvSpPr>
          <p:cNvPr id="5" name="Slide Number Placeholder 4"/>
          <p:cNvSpPr>
            <a:spLocks noGrp="1"/>
          </p:cNvSpPr>
          <p:nvPr>
            <p:ph type="sldNum" sz="quarter" idx="12"/>
          </p:nvPr>
        </p:nvSpPr>
        <p:spPr/>
        <p:txBody>
          <a:bodyPr/>
          <a:lstStyle/>
          <a:p>
            <a:pPr>
              <a:defRPr/>
            </a:pPr>
            <a:fld id="{89BC23E4-D7EC-4817-A67E-E796776F627E}" type="slidenum">
              <a:rPr lang="en-US" smtClean="0"/>
              <a:pPr>
                <a:defRPr/>
              </a:pPr>
              <a:t>51</a:t>
            </a:fld>
            <a:endParaRPr lang="en-US"/>
          </a:p>
        </p:txBody>
      </p:sp>
      <p:sp>
        <p:nvSpPr>
          <p:cNvPr id="6" name="Rectangle 5"/>
          <p:cNvSpPr/>
          <p:nvPr/>
        </p:nvSpPr>
        <p:spPr>
          <a:xfrm>
            <a:off x="0" y="6334780"/>
            <a:ext cx="8839200" cy="523220"/>
          </a:xfrm>
          <a:prstGeom prst="rect">
            <a:avLst/>
          </a:prstGeom>
        </p:spPr>
        <p:txBody>
          <a:bodyPr wrap="square">
            <a:spAutoFit/>
          </a:bodyPr>
          <a:lstStyle/>
          <a:p>
            <a:r>
              <a:rPr lang="en-US" sz="1400" dirty="0" smtClean="0">
                <a:solidFill>
                  <a:srgbClr val="FFC000"/>
                </a:solidFill>
                <a:latin typeface="+mj-lt"/>
              </a:rPr>
              <a:t>SOURCE: Barclay</a:t>
            </a:r>
            <a:r>
              <a:rPr lang="en-US" sz="1400" dirty="0">
                <a:solidFill>
                  <a:srgbClr val="FFC000"/>
                </a:solidFill>
                <a:latin typeface="+mj-lt"/>
              </a:rPr>
              <a:t>, L. (2010). Single screening question may identify drug use in primary care. </a:t>
            </a:r>
            <a:r>
              <a:rPr lang="en-US" sz="1400" i="1" dirty="0">
                <a:solidFill>
                  <a:srgbClr val="FFC000"/>
                </a:solidFill>
                <a:latin typeface="+mj-lt"/>
              </a:rPr>
              <a:t>Archives of Internal Medicine, 170: </a:t>
            </a:r>
            <a:r>
              <a:rPr lang="en-US" sz="1400" dirty="0">
                <a:solidFill>
                  <a:srgbClr val="FFC000"/>
                </a:solidFill>
                <a:latin typeface="+mj-lt"/>
              </a:rPr>
              <a:t>1155-160.</a:t>
            </a:r>
          </a:p>
        </p:txBody>
      </p:sp>
    </p:spTree>
    <p:extLst>
      <p:ext uri="{BB962C8B-B14F-4D97-AF65-F5344CB8AC3E}">
        <p14:creationId xmlns:p14="http://schemas.microsoft.com/office/powerpoint/2010/main" val="23301050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solidFill>
                  <a:schemeClr val="bg1">
                    <a:lumMod val="75000"/>
                  </a:schemeClr>
                </a:solidFill>
              </a:rPr>
              <a:t>BAC/Drug Screen</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Pre-Screens </a:t>
            </a:r>
          </a:p>
          <a:p>
            <a:pPr marL="463550" indent="-463550" eaLnBrk="1" hangingPunct="1">
              <a:defRPr/>
            </a:pPr>
            <a:r>
              <a:rPr lang="en-US" sz="3000" b="1" dirty="0" smtClean="0"/>
              <a:t>CAGE</a:t>
            </a:r>
            <a:endParaRPr lang="en-US" sz="2400" dirty="0" smtClean="0"/>
          </a:p>
          <a:p>
            <a:pPr marL="463550" indent="-463550" eaLnBrk="1" hangingPunct="1">
              <a:defRPr/>
            </a:pPr>
            <a:r>
              <a:rPr lang="en-US" sz="3000" b="1" dirty="0" smtClean="0">
                <a:solidFill>
                  <a:schemeClr val="bg1">
                    <a:lumMod val="75000"/>
                  </a:schemeClr>
                </a:solidFill>
              </a:rPr>
              <a:t>CRAFFT</a:t>
            </a:r>
            <a:endParaRPr lang="en-US" sz="2400" dirty="0">
              <a:solidFill>
                <a:schemeClr val="bg1">
                  <a:lumMod val="75000"/>
                </a:schemeClr>
              </a:solidFill>
            </a:endParaRPr>
          </a:p>
          <a:p>
            <a:pPr marL="463550" indent="-463550" eaLnBrk="1" hangingPunct="1">
              <a:defRPr/>
            </a:pPr>
            <a:r>
              <a:rPr lang="en-US" sz="3000" b="1" dirty="0" smtClean="0">
                <a:solidFill>
                  <a:schemeClr val="bg1">
                    <a:lumMod val="75000"/>
                  </a:schemeClr>
                </a:solidFill>
              </a:rPr>
              <a:t>DAST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AUDIT-C+</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ASSIST</a:t>
            </a: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52</a:t>
            </a:fld>
            <a:endParaRPr lang="en-US">
              <a:solidFill>
                <a:srgbClr val="000000"/>
              </a:solidFill>
            </a:endParaRPr>
          </a:p>
        </p:txBody>
      </p:sp>
    </p:spTree>
    <p:extLst>
      <p:ext uri="{BB962C8B-B14F-4D97-AF65-F5344CB8AC3E}">
        <p14:creationId xmlns:p14="http://schemas.microsoft.com/office/powerpoint/2010/main" val="29070758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5" name="Text Box 2"/>
          <p:cNvSpPr txBox="1">
            <a:spLocks noChangeArrowheads="1"/>
          </p:cNvSpPr>
          <p:nvPr/>
        </p:nvSpPr>
        <p:spPr bwMode="auto">
          <a:xfrm>
            <a:off x="304800" y="525463"/>
            <a:ext cx="754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US" sz="3200" smtClean="0">
                <a:solidFill>
                  <a:srgbClr val="FFFFFF"/>
                </a:solidFill>
              </a:rPr>
              <a:t>CAGE Alcohol Screen</a:t>
            </a:r>
          </a:p>
        </p:txBody>
      </p:sp>
      <p:sp>
        <p:nvSpPr>
          <p:cNvPr id="54276" name="Text Box 3"/>
          <p:cNvSpPr txBox="1">
            <a:spLocks noChangeArrowheads="1"/>
          </p:cNvSpPr>
          <p:nvPr/>
        </p:nvSpPr>
        <p:spPr bwMode="auto">
          <a:xfrm>
            <a:off x="685800" y="1752600"/>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endParaRPr lang="en-US" sz="2000" smtClean="0">
              <a:solidFill>
                <a:srgbClr val="000000"/>
              </a:solidFill>
            </a:endParaRPr>
          </a:p>
        </p:txBody>
      </p:sp>
      <p:sp>
        <p:nvSpPr>
          <p:cNvPr id="37893" name="Text Box 4"/>
          <p:cNvSpPr txBox="1">
            <a:spLocks noChangeArrowheads="1"/>
          </p:cNvSpPr>
          <p:nvPr/>
        </p:nvSpPr>
        <p:spPr bwMode="auto">
          <a:xfrm>
            <a:off x="685800" y="1371600"/>
            <a:ext cx="7391400" cy="4862513"/>
          </a:xfrm>
          <a:prstGeom prst="rect">
            <a:avLst/>
          </a:prstGeom>
          <a:noFill/>
          <a:ln w="9525">
            <a:noFill/>
            <a:miter lim="800000"/>
            <a:headEnd/>
            <a:tailEnd/>
          </a:ln>
        </p:spPr>
        <p:txBody>
          <a:bodyPr>
            <a:spAutoFit/>
          </a:bodyPr>
          <a:lstStyle/>
          <a:p>
            <a:pPr eaLnBrk="0" hangingPunct="0">
              <a:spcBef>
                <a:spcPct val="50000"/>
              </a:spcBef>
              <a:defRPr/>
            </a:pPr>
            <a:r>
              <a:rPr lang="en-US" sz="2400" b="1" u="sng" dirty="0">
                <a:solidFill>
                  <a:srgbClr val="000000"/>
                </a:solidFill>
                <a:latin typeface="Arial" pitchFamily="34" charset="0"/>
              </a:rPr>
              <a:t>Advantages:</a:t>
            </a:r>
            <a:r>
              <a:rPr lang="en-US" sz="2000" dirty="0">
                <a:solidFill>
                  <a:srgbClr val="000000"/>
                </a:solidFill>
                <a:latin typeface="Arial" pitchFamily="34" charset="0"/>
              </a:rPr>
              <a:t> </a:t>
            </a:r>
          </a:p>
          <a:p>
            <a:pPr marL="171450" indent="-171450" eaLnBrk="0" hangingPunct="0">
              <a:spcBef>
                <a:spcPct val="50000"/>
              </a:spcBef>
              <a:buFontTx/>
              <a:buChar char="•"/>
              <a:defRPr/>
            </a:pPr>
            <a:r>
              <a:rPr lang="en-US" sz="2000" dirty="0">
                <a:solidFill>
                  <a:srgbClr val="000000"/>
                </a:solidFill>
                <a:latin typeface="Arial" pitchFamily="34" charset="0"/>
              </a:rPr>
              <a:t> Well suited for medical settings where time is limited</a:t>
            </a:r>
          </a:p>
          <a:p>
            <a:pPr marL="171450" indent="-171450" eaLnBrk="0" hangingPunct="0">
              <a:spcBef>
                <a:spcPct val="50000"/>
              </a:spcBef>
              <a:buFontTx/>
              <a:buChar char="•"/>
              <a:defRPr/>
            </a:pPr>
            <a:r>
              <a:rPr lang="en-US" sz="2000" dirty="0">
                <a:solidFill>
                  <a:srgbClr val="000000"/>
                </a:solidFill>
                <a:latin typeface="Arial" pitchFamily="34" charset="0"/>
              </a:rPr>
              <a:t> Comprised of four easy to memorize questions</a:t>
            </a:r>
          </a:p>
          <a:p>
            <a:pPr marL="171450" indent="-171450" eaLnBrk="0" hangingPunct="0">
              <a:spcBef>
                <a:spcPct val="50000"/>
              </a:spcBef>
              <a:buFontTx/>
              <a:buChar char="•"/>
              <a:defRPr/>
            </a:pPr>
            <a:r>
              <a:rPr lang="en-US" sz="2000" dirty="0">
                <a:solidFill>
                  <a:srgbClr val="000000"/>
                </a:solidFill>
                <a:latin typeface="Arial" pitchFamily="34" charset="0"/>
              </a:rPr>
              <a:t> Can be administered as questionnaire or as brief interview by physicians, nurses, or other clinical staff</a:t>
            </a:r>
          </a:p>
          <a:p>
            <a:pPr marL="171450" indent="-171450" eaLnBrk="0" hangingPunct="0">
              <a:spcBef>
                <a:spcPct val="50000"/>
              </a:spcBef>
              <a:buFontTx/>
              <a:buChar char="•"/>
              <a:defRPr/>
            </a:pPr>
            <a:r>
              <a:rPr lang="en-US" sz="2000" dirty="0">
                <a:solidFill>
                  <a:srgbClr val="000000"/>
                </a:solidFill>
                <a:latin typeface="Arial" pitchFamily="34" charset="0"/>
              </a:rPr>
              <a:t> Has been demonstrated to be superior to other screening instruments in detecting alcohol abuse and dependence*</a:t>
            </a:r>
          </a:p>
          <a:p>
            <a:pPr eaLnBrk="0" hangingPunct="0">
              <a:spcBef>
                <a:spcPct val="50000"/>
              </a:spcBef>
              <a:defRPr/>
            </a:pPr>
            <a:r>
              <a:rPr lang="en-US" sz="2400" b="1" u="sng" dirty="0">
                <a:solidFill>
                  <a:srgbClr val="000000"/>
                </a:solidFill>
                <a:latin typeface="Arial" pitchFamily="34" charset="0"/>
              </a:rPr>
              <a:t>Limitations:</a:t>
            </a:r>
          </a:p>
          <a:p>
            <a:pPr eaLnBrk="0" hangingPunct="0">
              <a:spcBef>
                <a:spcPct val="50000"/>
              </a:spcBef>
              <a:buFontTx/>
              <a:buChar char="•"/>
              <a:defRPr/>
            </a:pPr>
            <a:r>
              <a:rPr lang="en-US" sz="2000" b="1" dirty="0">
                <a:solidFill>
                  <a:srgbClr val="000000"/>
                </a:solidFill>
                <a:latin typeface="Arial" pitchFamily="34" charset="0"/>
              </a:rPr>
              <a:t> </a:t>
            </a:r>
            <a:r>
              <a:rPr lang="en-US" sz="2000" dirty="0">
                <a:solidFill>
                  <a:srgbClr val="000000"/>
                </a:solidFill>
                <a:latin typeface="Arial" pitchFamily="34" charset="0"/>
              </a:rPr>
              <a:t>Designed for screening only and is not a diagnostic tool</a:t>
            </a:r>
          </a:p>
          <a:p>
            <a:pPr eaLnBrk="0" hangingPunct="0">
              <a:spcBef>
                <a:spcPct val="50000"/>
              </a:spcBef>
              <a:buFontTx/>
              <a:buChar char="•"/>
              <a:defRPr/>
            </a:pPr>
            <a:r>
              <a:rPr lang="en-US" sz="2000" dirty="0">
                <a:solidFill>
                  <a:srgbClr val="000000"/>
                </a:solidFill>
                <a:latin typeface="Arial" pitchFamily="34" charset="0"/>
              </a:rPr>
              <a:t> Screens only for alcohol use and not other drugs</a:t>
            </a:r>
          </a:p>
          <a:p>
            <a:pPr eaLnBrk="0" hangingPunct="0">
              <a:spcBef>
                <a:spcPct val="50000"/>
              </a:spcBef>
              <a:buFontTx/>
              <a:buChar char="•"/>
              <a:defRPr/>
            </a:pPr>
            <a:r>
              <a:rPr lang="en-US" sz="2000" dirty="0">
                <a:solidFill>
                  <a:srgbClr val="000000"/>
                </a:solidFill>
                <a:latin typeface="Arial" pitchFamily="34" charset="0"/>
              </a:rPr>
              <a:t>Not designed to identify risky use</a:t>
            </a:r>
          </a:p>
        </p:txBody>
      </p:sp>
      <p:sp>
        <p:nvSpPr>
          <p:cNvPr id="2" name="Slide Number Placeholder 1"/>
          <p:cNvSpPr>
            <a:spLocks noGrp="1"/>
          </p:cNvSpPr>
          <p:nvPr>
            <p:ph type="sldNum" sz="quarter" idx="12"/>
          </p:nvPr>
        </p:nvSpPr>
        <p:spPr/>
        <p:txBody>
          <a:bodyPr/>
          <a:lstStyle/>
          <a:p>
            <a:pPr>
              <a:defRPr/>
            </a:pPr>
            <a:fld id="{D54FC1AA-805C-4D8D-8E8E-31D952267DDD}" type="slidenum">
              <a:rPr lang="en-US" smtClean="0">
                <a:solidFill>
                  <a:srgbClr val="000000"/>
                </a:solidFill>
              </a:rPr>
              <a:pPr>
                <a:defRPr/>
              </a:pPr>
              <a:t>53</a:t>
            </a:fld>
            <a:endParaRPr lang="en-US">
              <a:solidFill>
                <a:srgbClr val="000000"/>
              </a:solidFill>
            </a:endParaRPr>
          </a:p>
        </p:txBody>
      </p:sp>
    </p:spTree>
    <p:extLst>
      <p:ext uri="{BB962C8B-B14F-4D97-AF65-F5344CB8AC3E}">
        <p14:creationId xmlns:p14="http://schemas.microsoft.com/office/powerpoint/2010/main" val="135875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3">
                                            <p:txEl>
                                              <p:pRg st="0" end="0"/>
                                            </p:txEl>
                                          </p:spTgt>
                                        </p:tgtEl>
                                        <p:attrNameLst>
                                          <p:attrName>style.visibility</p:attrName>
                                        </p:attrNameLst>
                                      </p:cBhvr>
                                      <p:to>
                                        <p:strVal val="visible"/>
                                      </p:to>
                                    </p:set>
                                    <p:animEffect transition="in" filter="wipe(left)">
                                      <p:cBhvr>
                                        <p:cTn id="7" dur="500"/>
                                        <p:tgtEl>
                                          <p:spTgt spid="37893">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893">
                                            <p:txEl>
                                              <p:pRg st="1" end="1"/>
                                            </p:txEl>
                                          </p:spTgt>
                                        </p:tgtEl>
                                        <p:attrNameLst>
                                          <p:attrName>style.visibility</p:attrName>
                                        </p:attrNameLst>
                                      </p:cBhvr>
                                      <p:to>
                                        <p:strVal val="visible"/>
                                      </p:to>
                                    </p:set>
                                    <p:animEffect transition="in" filter="wipe(left)">
                                      <p:cBhvr>
                                        <p:cTn id="11" dur="500"/>
                                        <p:tgtEl>
                                          <p:spTgt spid="3789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893">
                                            <p:txEl>
                                              <p:pRg st="2" end="2"/>
                                            </p:txEl>
                                          </p:spTgt>
                                        </p:tgtEl>
                                        <p:attrNameLst>
                                          <p:attrName>style.visibility</p:attrName>
                                        </p:attrNameLst>
                                      </p:cBhvr>
                                      <p:to>
                                        <p:strVal val="visible"/>
                                      </p:to>
                                    </p:set>
                                    <p:animEffect transition="in" filter="wipe(left)">
                                      <p:cBhvr>
                                        <p:cTn id="16" dur="500"/>
                                        <p:tgtEl>
                                          <p:spTgt spid="3789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893">
                                            <p:txEl>
                                              <p:pRg st="3" end="3"/>
                                            </p:txEl>
                                          </p:spTgt>
                                        </p:tgtEl>
                                        <p:attrNameLst>
                                          <p:attrName>style.visibility</p:attrName>
                                        </p:attrNameLst>
                                      </p:cBhvr>
                                      <p:to>
                                        <p:strVal val="visible"/>
                                      </p:to>
                                    </p:set>
                                    <p:animEffect transition="in" filter="wipe(left)">
                                      <p:cBhvr>
                                        <p:cTn id="21" dur="500"/>
                                        <p:tgtEl>
                                          <p:spTgt spid="37893">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7893">
                                            <p:txEl>
                                              <p:pRg st="4" end="4"/>
                                            </p:txEl>
                                          </p:spTgt>
                                        </p:tgtEl>
                                        <p:attrNameLst>
                                          <p:attrName>style.visibility</p:attrName>
                                        </p:attrNameLst>
                                      </p:cBhvr>
                                      <p:to>
                                        <p:strVal val="visible"/>
                                      </p:to>
                                    </p:set>
                                    <p:animEffect transition="in" filter="wipe(left)">
                                      <p:cBhvr>
                                        <p:cTn id="26" dur="500"/>
                                        <p:tgtEl>
                                          <p:spTgt spid="3789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7893">
                                            <p:txEl>
                                              <p:pRg st="5" end="5"/>
                                            </p:txEl>
                                          </p:spTgt>
                                        </p:tgtEl>
                                        <p:attrNameLst>
                                          <p:attrName>style.visibility</p:attrName>
                                        </p:attrNameLst>
                                      </p:cBhvr>
                                      <p:to>
                                        <p:strVal val="visible"/>
                                      </p:to>
                                    </p:set>
                                    <p:animEffect transition="in" filter="wipe(left)">
                                      <p:cBhvr>
                                        <p:cTn id="31" dur="500"/>
                                        <p:tgtEl>
                                          <p:spTgt spid="37893">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7893">
                                            <p:txEl>
                                              <p:pRg st="6" end="6"/>
                                            </p:txEl>
                                          </p:spTgt>
                                        </p:tgtEl>
                                        <p:attrNameLst>
                                          <p:attrName>style.visibility</p:attrName>
                                        </p:attrNameLst>
                                      </p:cBhvr>
                                      <p:to>
                                        <p:strVal val="visible"/>
                                      </p:to>
                                    </p:set>
                                    <p:animEffect transition="in" filter="wipe(left)">
                                      <p:cBhvr>
                                        <p:cTn id="36" dur="500"/>
                                        <p:tgtEl>
                                          <p:spTgt spid="37893">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7893">
                                            <p:txEl>
                                              <p:pRg st="7" end="7"/>
                                            </p:txEl>
                                          </p:spTgt>
                                        </p:tgtEl>
                                        <p:attrNameLst>
                                          <p:attrName>style.visibility</p:attrName>
                                        </p:attrNameLst>
                                      </p:cBhvr>
                                      <p:to>
                                        <p:strVal val="visible"/>
                                      </p:to>
                                    </p:set>
                                    <p:animEffect transition="in" filter="wipe(left)">
                                      <p:cBhvr>
                                        <p:cTn id="41" dur="500"/>
                                        <p:tgtEl>
                                          <p:spTgt spid="37893">
                                            <p:txEl>
                                              <p:pRg st="7" end="7"/>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7893">
                                            <p:txEl>
                                              <p:pRg st="8" end="8"/>
                                            </p:txEl>
                                          </p:spTgt>
                                        </p:tgtEl>
                                        <p:attrNameLst>
                                          <p:attrName>style.visibility</p:attrName>
                                        </p:attrNameLst>
                                      </p:cBhvr>
                                      <p:to>
                                        <p:strVal val="visible"/>
                                      </p:to>
                                    </p:set>
                                    <p:animEffect transition="in" filter="wipe(left)">
                                      <p:cBhvr>
                                        <p:cTn id="46" dur="500"/>
                                        <p:tgtEl>
                                          <p:spTgt spid="3789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solidFill>
                  <a:schemeClr val="bg1"/>
                </a:solidFill>
              </a:rPr>
              <a:t>CAGE Alcohol Screen (cont)</a:t>
            </a:r>
          </a:p>
        </p:txBody>
      </p:sp>
      <p:sp>
        <p:nvSpPr>
          <p:cNvPr id="55299" name="Rectangle 3"/>
          <p:cNvSpPr>
            <a:spLocks noGrp="1" noChangeArrowheads="1"/>
          </p:cNvSpPr>
          <p:nvPr>
            <p:ph idx="1"/>
          </p:nvPr>
        </p:nvSpPr>
        <p:spPr/>
        <p:txBody>
          <a:bodyPr/>
          <a:lstStyle/>
          <a:p>
            <a:pPr eaLnBrk="1" hangingPunct="1">
              <a:buFont typeface="Wingdings" pitchFamily="2" charset="2"/>
              <a:buNone/>
            </a:pPr>
            <a:r>
              <a:rPr lang="en-US" b="1" u="sng" smtClean="0"/>
              <a:t>Have you ever:</a:t>
            </a:r>
          </a:p>
          <a:p>
            <a:pPr eaLnBrk="1" hangingPunct="1">
              <a:buFont typeface="Wingdings" pitchFamily="2" charset="2"/>
              <a:buNone/>
            </a:pPr>
            <a:r>
              <a:rPr lang="en-US" b="1" u="sng" smtClean="0"/>
              <a:t>C </a:t>
            </a:r>
            <a:r>
              <a:rPr lang="en-US" b="1" smtClean="0"/>
              <a:t>– </a:t>
            </a:r>
            <a:r>
              <a:rPr lang="en-US" sz="2600" b="1" smtClean="0"/>
              <a:t>felt the need to </a:t>
            </a:r>
            <a:r>
              <a:rPr lang="en-US" sz="2600" b="1" i="1" smtClean="0"/>
              <a:t>cut </a:t>
            </a:r>
            <a:r>
              <a:rPr lang="en-US" sz="2600" b="1" smtClean="0"/>
              <a:t>down your drinking?</a:t>
            </a:r>
          </a:p>
          <a:p>
            <a:pPr eaLnBrk="1" hangingPunct="1">
              <a:buFont typeface="Wingdings" pitchFamily="2" charset="2"/>
              <a:buNone/>
            </a:pPr>
            <a:endParaRPr lang="en-US" sz="2600" b="1" smtClean="0"/>
          </a:p>
          <a:p>
            <a:pPr eaLnBrk="1" hangingPunct="1">
              <a:buFont typeface="Wingdings" pitchFamily="2" charset="2"/>
              <a:buNone/>
            </a:pPr>
            <a:r>
              <a:rPr lang="en-US" b="1" u="sng" smtClean="0"/>
              <a:t>A </a:t>
            </a:r>
            <a:r>
              <a:rPr lang="en-US" b="1" smtClean="0"/>
              <a:t>– </a:t>
            </a:r>
            <a:r>
              <a:rPr lang="en-US" sz="2600" b="1" smtClean="0"/>
              <a:t>felt </a:t>
            </a:r>
            <a:r>
              <a:rPr lang="en-US" sz="2600" b="1" i="1" smtClean="0"/>
              <a:t>annoyed</a:t>
            </a:r>
            <a:r>
              <a:rPr lang="en-US" sz="2600" b="1" smtClean="0"/>
              <a:t> at criticism of your drinking?</a:t>
            </a:r>
          </a:p>
          <a:p>
            <a:pPr eaLnBrk="1" hangingPunct="1">
              <a:buFont typeface="Wingdings" pitchFamily="2" charset="2"/>
              <a:buNone/>
            </a:pPr>
            <a:endParaRPr lang="en-US" sz="2600" b="1" smtClean="0"/>
          </a:p>
          <a:p>
            <a:pPr eaLnBrk="1" hangingPunct="1">
              <a:buFont typeface="Wingdings" pitchFamily="2" charset="2"/>
              <a:buNone/>
            </a:pPr>
            <a:r>
              <a:rPr lang="en-US" b="1" u="sng" smtClean="0"/>
              <a:t>G</a:t>
            </a:r>
            <a:r>
              <a:rPr lang="en-US" u="sng" smtClean="0"/>
              <a:t> </a:t>
            </a:r>
            <a:r>
              <a:rPr lang="en-US" smtClean="0"/>
              <a:t>– </a:t>
            </a:r>
            <a:r>
              <a:rPr lang="en-US" sz="2600" b="1" smtClean="0"/>
              <a:t>had </a:t>
            </a:r>
            <a:r>
              <a:rPr lang="en-US" sz="2600" b="1" i="1" smtClean="0"/>
              <a:t>guilty </a:t>
            </a:r>
            <a:r>
              <a:rPr lang="en-US" sz="2600" b="1" smtClean="0"/>
              <a:t>feelings about drinking?</a:t>
            </a:r>
          </a:p>
          <a:p>
            <a:pPr eaLnBrk="1" hangingPunct="1">
              <a:buFont typeface="Wingdings" pitchFamily="2" charset="2"/>
              <a:buNone/>
            </a:pPr>
            <a:endParaRPr lang="en-US" sz="2600" b="1" smtClean="0"/>
          </a:p>
          <a:p>
            <a:pPr eaLnBrk="1" hangingPunct="1">
              <a:buFont typeface="Wingdings" pitchFamily="2" charset="2"/>
              <a:buNone/>
            </a:pPr>
            <a:r>
              <a:rPr lang="en-US" b="1" u="sng" smtClean="0"/>
              <a:t>E </a:t>
            </a:r>
            <a:r>
              <a:rPr lang="en-US" b="1" smtClean="0"/>
              <a:t>– </a:t>
            </a:r>
            <a:r>
              <a:rPr lang="en-US" sz="2600" b="1" smtClean="0"/>
              <a:t>Taken a morning </a:t>
            </a:r>
            <a:r>
              <a:rPr lang="en-US" sz="2600" b="1" i="1" smtClean="0"/>
              <a:t>eye </a:t>
            </a:r>
            <a:r>
              <a:rPr lang="en-US" sz="2600" b="1" smtClean="0"/>
              <a:t>opener?</a:t>
            </a:r>
            <a:endParaRPr lang="en-US" sz="2600" b="1" u="sng" smtClean="0"/>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259084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CAGE: Scoring </a:t>
            </a:r>
          </a:p>
        </p:txBody>
      </p:sp>
      <p:sp>
        <p:nvSpPr>
          <p:cNvPr id="56323" name="Rectangle 3"/>
          <p:cNvSpPr>
            <a:spLocks noGrp="1" noChangeArrowheads="1"/>
          </p:cNvSpPr>
          <p:nvPr>
            <p:ph idx="1"/>
          </p:nvPr>
        </p:nvSpPr>
        <p:spPr/>
        <p:txBody>
          <a:bodyPr/>
          <a:lstStyle/>
          <a:p>
            <a:pPr eaLnBrk="1" hangingPunct="1">
              <a:buFont typeface="Wingdings" pitchFamily="2" charset="2"/>
              <a:buNone/>
            </a:pPr>
            <a:r>
              <a:rPr lang="en-US" sz="2800" u="sng" smtClean="0"/>
              <a:t>Score</a:t>
            </a:r>
            <a:r>
              <a:rPr lang="en-US" sz="2800" smtClean="0"/>
              <a:t>	</a:t>
            </a:r>
            <a:r>
              <a:rPr lang="en-US" sz="2800" u="sng" smtClean="0"/>
              <a:t>Probability of Abuse/Dependence*</a:t>
            </a:r>
          </a:p>
          <a:p>
            <a:pPr eaLnBrk="1" hangingPunct="1">
              <a:buFont typeface="Wingdings" pitchFamily="2" charset="2"/>
              <a:buNone/>
            </a:pPr>
            <a:endParaRPr lang="en-US" sz="2800" u="sng" smtClean="0"/>
          </a:p>
          <a:p>
            <a:pPr eaLnBrk="1" hangingPunct="1">
              <a:buFont typeface="Wingdings" pitchFamily="2" charset="2"/>
              <a:buNone/>
            </a:pPr>
            <a:r>
              <a:rPr lang="en-US" sz="2800" smtClean="0"/>
              <a:t>    0				7%</a:t>
            </a:r>
          </a:p>
          <a:p>
            <a:pPr eaLnBrk="1" hangingPunct="1">
              <a:buFont typeface="Wingdings" pitchFamily="2" charset="2"/>
              <a:buNone/>
            </a:pPr>
            <a:r>
              <a:rPr lang="en-US" sz="2800" smtClean="0"/>
              <a:t>	1				46%</a:t>
            </a:r>
          </a:p>
          <a:p>
            <a:pPr eaLnBrk="1" hangingPunct="1">
              <a:buFont typeface="Wingdings" pitchFamily="2" charset="2"/>
              <a:buNone/>
            </a:pPr>
            <a:r>
              <a:rPr lang="en-US" sz="2800" smtClean="0"/>
              <a:t>    2				72%</a:t>
            </a:r>
          </a:p>
          <a:p>
            <a:pPr eaLnBrk="1" hangingPunct="1">
              <a:buFont typeface="Wingdings" pitchFamily="2" charset="2"/>
              <a:buNone/>
            </a:pPr>
            <a:r>
              <a:rPr lang="en-US" sz="2800" smtClean="0"/>
              <a:t>    3				88%	</a:t>
            </a:r>
          </a:p>
          <a:p>
            <a:pPr eaLnBrk="1" hangingPunct="1">
              <a:buFont typeface="Wingdings" pitchFamily="2" charset="2"/>
              <a:buNone/>
            </a:pPr>
            <a:r>
              <a:rPr lang="en-US" sz="2800" smtClean="0"/>
              <a:t>    4				98%			</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22479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CAGE: Score Indications</a:t>
            </a:r>
          </a:p>
        </p:txBody>
      </p:sp>
      <p:sp>
        <p:nvSpPr>
          <p:cNvPr id="57347" name="Rectangle 3"/>
          <p:cNvSpPr>
            <a:spLocks noGrp="1" noChangeArrowheads="1"/>
          </p:cNvSpPr>
          <p:nvPr>
            <p:ph idx="1"/>
          </p:nvPr>
        </p:nvSpPr>
        <p:spPr/>
        <p:txBody>
          <a:bodyPr/>
          <a:lstStyle/>
          <a:p>
            <a:pPr eaLnBrk="1" hangingPunct="1">
              <a:buFont typeface="Wingdings" pitchFamily="2" charset="2"/>
              <a:buNone/>
            </a:pPr>
            <a:r>
              <a:rPr lang="en-US" sz="2800" smtClean="0"/>
              <a:t>Score 1:</a:t>
            </a:r>
            <a:r>
              <a:rPr lang="en-US" smtClean="0"/>
              <a:t> </a:t>
            </a:r>
            <a:r>
              <a:rPr lang="en-US" sz="2600" smtClean="0"/>
              <a:t>Evidence of </a:t>
            </a:r>
            <a:r>
              <a:rPr lang="en-US" sz="2600" b="1" i="1" smtClean="0"/>
              <a:t>risk</a:t>
            </a:r>
            <a:r>
              <a:rPr lang="en-US" sz="2600" smtClean="0"/>
              <a:t>. Indicates need for further clinical investigation/assessment</a:t>
            </a:r>
          </a:p>
          <a:p>
            <a:pPr eaLnBrk="1" hangingPunct="1">
              <a:buFont typeface="Wingdings" pitchFamily="2" charset="2"/>
              <a:buNone/>
            </a:pPr>
            <a:endParaRPr lang="en-US" sz="2600" smtClean="0"/>
          </a:p>
          <a:p>
            <a:pPr eaLnBrk="1" hangingPunct="1">
              <a:buFont typeface="Wingdings" pitchFamily="2" charset="2"/>
              <a:buNone/>
            </a:pPr>
            <a:r>
              <a:rPr lang="en-US" sz="2800" smtClean="0"/>
              <a:t>Score 2 or more:</a:t>
            </a:r>
            <a:r>
              <a:rPr lang="en-US" smtClean="0"/>
              <a:t> </a:t>
            </a:r>
            <a:r>
              <a:rPr lang="en-US" sz="2600" smtClean="0"/>
              <a:t>Evidence of </a:t>
            </a:r>
            <a:r>
              <a:rPr lang="en-US" sz="2600" b="1" i="1" smtClean="0"/>
              <a:t>current problem</a:t>
            </a:r>
            <a:r>
              <a:rPr lang="en-US" sz="2600" smtClean="0"/>
              <a:t>. Indicates need for further clinical investigation/assessment and/or referral.</a:t>
            </a:r>
          </a:p>
          <a:p>
            <a:pPr eaLnBrk="1" hangingPunct="1">
              <a:buFont typeface="Wingdings" pitchFamily="2" charset="2"/>
              <a:buNone/>
            </a:pPr>
            <a:endParaRPr lang="en-US" sz="2600" smtClean="0"/>
          </a:p>
          <a:p>
            <a:pPr eaLnBrk="1" hangingPunct="1">
              <a:buFont typeface="Wingdings" pitchFamily="2" charset="2"/>
              <a:buNone/>
            </a:pPr>
            <a:r>
              <a:rPr lang="en-US" sz="2800" smtClean="0"/>
              <a:t>Score 3 or more: </a:t>
            </a:r>
            <a:r>
              <a:rPr lang="en-US" sz="2600" smtClean="0"/>
              <a:t>Evidence of </a:t>
            </a:r>
            <a:r>
              <a:rPr lang="en-US" sz="2600" b="1" i="1" smtClean="0"/>
              <a:t>dependence</a:t>
            </a:r>
            <a:r>
              <a:rPr lang="en-US" sz="2600" smtClean="0"/>
              <a:t> until ruled out. Evaluate, treat or referral as indicated</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324267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solidFill>
                  <a:schemeClr val="bg1">
                    <a:lumMod val="75000"/>
                  </a:schemeClr>
                </a:solidFill>
              </a:rPr>
              <a:t>BAC/Drug Screen</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Pre-Screens </a:t>
            </a:r>
          </a:p>
          <a:p>
            <a:pPr marL="463550" indent="-463550" eaLnBrk="1" hangingPunct="1">
              <a:defRPr/>
            </a:pPr>
            <a:r>
              <a:rPr lang="en-US" sz="3000" b="1" dirty="0">
                <a:solidFill>
                  <a:schemeClr val="bg1">
                    <a:lumMod val="75000"/>
                  </a:schemeClr>
                </a:solidFill>
              </a:rPr>
              <a:t>CAGE</a:t>
            </a:r>
          </a:p>
          <a:p>
            <a:pPr marL="463550" indent="-463550" eaLnBrk="1" hangingPunct="1">
              <a:defRPr/>
            </a:pPr>
            <a:r>
              <a:rPr lang="en-US" sz="3000" b="1" dirty="0" smtClean="0"/>
              <a:t>CRAFFT</a:t>
            </a:r>
            <a:endParaRPr lang="en-US" sz="2400" dirty="0"/>
          </a:p>
          <a:p>
            <a:pPr marL="463550" indent="-463550" eaLnBrk="1" hangingPunct="1">
              <a:defRPr/>
            </a:pPr>
            <a:r>
              <a:rPr lang="en-US" sz="3000" b="1" dirty="0" smtClean="0">
                <a:solidFill>
                  <a:schemeClr val="bg1">
                    <a:lumMod val="75000"/>
                  </a:schemeClr>
                </a:solidFill>
              </a:rPr>
              <a:t>DAST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AUDIT-C+</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ASSIST</a:t>
            </a: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57</a:t>
            </a:fld>
            <a:endParaRPr lang="en-US">
              <a:solidFill>
                <a:srgbClr val="000000"/>
              </a:solidFill>
            </a:endParaRPr>
          </a:p>
        </p:txBody>
      </p:sp>
    </p:spTree>
    <p:extLst>
      <p:ext uri="{BB962C8B-B14F-4D97-AF65-F5344CB8AC3E}">
        <p14:creationId xmlns:p14="http://schemas.microsoft.com/office/powerpoint/2010/main" val="36888295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2"/>
          <p:cNvSpPr txBox="1">
            <a:spLocks noChangeArrowheads="1"/>
          </p:cNvSpPr>
          <p:nvPr/>
        </p:nvSpPr>
        <p:spPr bwMode="auto">
          <a:xfrm>
            <a:off x="304800" y="525463"/>
            <a:ext cx="754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US" sz="3200" dirty="0" smtClean="0">
                <a:solidFill>
                  <a:srgbClr val="FFFFFF"/>
                </a:solidFill>
                <a:cs typeface="+mn-cs"/>
              </a:rPr>
              <a:t>CRAFFT Screen</a:t>
            </a:r>
          </a:p>
        </p:txBody>
      </p:sp>
      <p:sp>
        <p:nvSpPr>
          <p:cNvPr id="54276" name="Text Box 3"/>
          <p:cNvSpPr txBox="1">
            <a:spLocks noChangeArrowheads="1"/>
          </p:cNvSpPr>
          <p:nvPr/>
        </p:nvSpPr>
        <p:spPr bwMode="auto">
          <a:xfrm>
            <a:off x="685800" y="1752600"/>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endParaRPr lang="en-US" sz="2000" smtClean="0">
              <a:solidFill>
                <a:srgbClr val="000000"/>
              </a:solidFill>
              <a:cs typeface="+mn-cs"/>
            </a:endParaRPr>
          </a:p>
        </p:txBody>
      </p:sp>
      <p:sp>
        <p:nvSpPr>
          <p:cNvPr id="37893" name="Text Box 4"/>
          <p:cNvSpPr txBox="1">
            <a:spLocks noChangeArrowheads="1"/>
          </p:cNvSpPr>
          <p:nvPr/>
        </p:nvSpPr>
        <p:spPr bwMode="auto">
          <a:xfrm>
            <a:off x="685800" y="1371600"/>
            <a:ext cx="7391400" cy="4893647"/>
          </a:xfrm>
          <a:prstGeom prst="rect">
            <a:avLst/>
          </a:prstGeom>
          <a:noFill/>
          <a:ln w="9525">
            <a:noFill/>
            <a:miter lim="800000"/>
            <a:headEnd/>
            <a:tailEnd/>
          </a:ln>
        </p:spPr>
        <p:txBody>
          <a:bodyPr>
            <a:spAutoFit/>
          </a:bodyPr>
          <a:lstStyle/>
          <a:p>
            <a:pPr marL="342900" indent="-342900">
              <a:buFont typeface="Arial" pitchFamily="34" charset="0"/>
              <a:buChar char="•"/>
            </a:pPr>
            <a:r>
              <a:rPr lang="en-US" sz="2400" dirty="0"/>
              <a:t>The CRAFFT is a behavioral health screening tool for use with </a:t>
            </a:r>
            <a:r>
              <a:rPr lang="en-US" sz="2400" dirty="0" smtClean="0"/>
              <a:t>adolescents and young adults </a:t>
            </a:r>
            <a:r>
              <a:rPr lang="en-US" sz="2400" dirty="0" smtClean="0">
                <a:solidFill>
                  <a:srgbClr val="3366CC"/>
                </a:solidFill>
              </a:rPr>
              <a:t>under </a:t>
            </a:r>
            <a:r>
              <a:rPr lang="en-US" sz="2400" dirty="0">
                <a:solidFill>
                  <a:srgbClr val="3366CC"/>
                </a:solidFill>
              </a:rPr>
              <a:t>the age of 21</a:t>
            </a:r>
            <a:r>
              <a:rPr lang="en-US" sz="2400" dirty="0">
                <a:solidFill>
                  <a:srgbClr val="FFC000"/>
                </a:solidFill>
              </a:rPr>
              <a:t> </a:t>
            </a:r>
            <a:r>
              <a:rPr lang="en-US" sz="2400" dirty="0"/>
              <a:t>and is recommended by the American Academy of Pediatrics' Committee on Substance Abuse for use with adolescents. </a:t>
            </a:r>
            <a:endParaRPr lang="en-US" sz="2400" dirty="0" smtClean="0"/>
          </a:p>
          <a:p>
            <a:pPr marL="342900" indent="-342900">
              <a:buFont typeface="Arial" pitchFamily="34" charset="0"/>
              <a:buChar char="•"/>
            </a:pPr>
            <a:r>
              <a:rPr lang="en-US" sz="2400" dirty="0" smtClean="0"/>
              <a:t>Consists of 6 </a:t>
            </a:r>
            <a:r>
              <a:rPr lang="en-US" sz="2400" dirty="0"/>
              <a:t>questions developed to screen adolescents for </a:t>
            </a:r>
            <a:r>
              <a:rPr lang="en-US" sz="2400" dirty="0">
                <a:solidFill>
                  <a:srgbClr val="3366CC"/>
                </a:solidFill>
              </a:rPr>
              <a:t>high risk alcohol and other drug use disorders simultaneously</a:t>
            </a:r>
            <a:r>
              <a:rPr lang="en-US" sz="2400" dirty="0"/>
              <a:t>. </a:t>
            </a:r>
            <a:endParaRPr lang="en-US" sz="2400" dirty="0" smtClean="0"/>
          </a:p>
          <a:p>
            <a:pPr marL="342900" indent="-342900">
              <a:buFont typeface="Arial" pitchFamily="34" charset="0"/>
              <a:buChar char="•"/>
            </a:pPr>
            <a:r>
              <a:rPr lang="en-US" sz="2400" dirty="0" smtClean="0"/>
              <a:t>Short and effective.</a:t>
            </a:r>
          </a:p>
          <a:p>
            <a:pPr marL="342900" indent="-342900">
              <a:buFont typeface="Arial" pitchFamily="34" charset="0"/>
              <a:buChar char="•"/>
            </a:pPr>
            <a:r>
              <a:rPr lang="en-US" sz="2400" dirty="0" smtClean="0"/>
              <a:t>Meant </a:t>
            </a:r>
            <a:r>
              <a:rPr lang="en-US" sz="2400" dirty="0"/>
              <a:t>to assess whether a longer conversation about the context of use, frequency, and other risks and consequences of alcohol and other drug use is warranted. </a:t>
            </a:r>
          </a:p>
        </p:txBody>
      </p:sp>
      <p:sp>
        <p:nvSpPr>
          <p:cNvPr id="2" name="Slide Number Placeholder 1"/>
          <p:cNvSpPr>
            <a:spLocks noGrp="1"/>
          </p:cNvSpPr>
          <p:nvPr>
            <p:ph type="sldNum" sz="quarter" idx="12"/>
          </p:nvPr>
        </p:nvSpPr>
        <p:spPr/>
        <p:txBody>
          <a:bodyPr/>
          <a:lstStyle/>
          <a:p>
            <a:pPr>
              <a:defRPr/>
            </a:pPr>
            <a:fld id="{D54FC1AA-805C-4D8D-8E8E-31D952267DDD}" type="slidenum">
              <a:rPr lang="en-US" smtClean="0">
                <a:solidFill>
                  <a:srgbClr val="000000"/>
                </a:solidFill>
              </a:rPr>
              <a:pPr>
                <a:defRPr/>
              </a:pPr>
              <a:t>58</a:t>
            </a:fld>
            <a:endParaRPr lang="en-US">
              <a:solidFill>
                <a:srgbClr val="000000"/>
              </a:solidFill>
            </a:endParaRPr>
          </a:p>
        </p:txBody>
      </p:sp>
    </p:spTree>
    <p:extLst>
      <p:ext uri="{BB962C8B-B14F-4D97-AF65-F5344CB8AC3E}">
        <p14:creationId xmlns:p14="http://schemas.microsoft.com/office/powerpoint/2010/main" val="490365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3">
                                            <p:txEl>
                                              <p:pRg st="0" end="0"/>
                                            </p:txEl>
                                          </p:spTgt>
                                        </p:tgtEl>
                                        <p:attrNameLst>
                                          <p:attrName>style.visibility</p:attrName>
                                        </p:attrNameLst>
                                      </p:cBhvr>
                                      <p:to>
                                        <p:strVal val="visible"/>
                                      </p:to>
                                    </p:set>
                                    <p:animEffect transition="in" filter="wipe(left)">
                                      <p:cBhvr>
                                        <p:cTn id="7" dur="500"/>
                                        <p:tgtEl>
                                          <p:spTgt spid="37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893">
                                            <p:txEl>
                                              <p:pRg st="1" end="1"/>
                                            </p:txEl>
                                          </p:spTgt>
                                        </p:tgtEl>
                                        <p:attrNameLst>
                                          <p:attrName>style.visibility</p:attrName>
                                        </p:attrNameLst>
                                      </p:cBhvr>
                                      <p:to>
                                        <p:strVal val="visible"/>
                                      </p:to>
                                    </p:set>
                                    <p:animEffect transition="in" filter="wipe(left)">
                                      <p:cBhvr>
                                        <p:cTn id="12" dur="500"/>
                                        <p:tgtEl>
                                          <p:spTgt spid="37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893">
                                            <p:txEl>
                                              <p:pRg st="2" end="2"/>
                                            </p:txEl>
                                          </p:spTgt>
                                        </p:tgtEl>
                                        <p:attrNameLst>
                                          <p:attrName>style.visibility</p:attrName>
                                        </p:attrNameLst>
                                      </p:cBhvr>
                                      <p:to>
                                        <p:strVal val="visible"/>
                                      </p:to>
                                    </p:set>
                                    <p:animEffect transition="in" filter="wipe(left)">
                                      <p:cBhvr>
                                        <p:cTn id="17" dur="500"/>
                                        <p:tgtEl>
                                          <p:spTgt spid="378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893">
                                            <p:txEl>
                                              <p:pRg st="3" end="3"/>
                                            </p:txEl>
                                          </p:spTgt>
                                        </p:tgtEl>
                                        <p:attrNameLst>
                                          <p:attrName>style.visibility</p:attrName>
                                        </p:attrNameLst>
                                      </p:cBhvr>
                                      <p:to>
                                        <p:strVal val="visible"/>
                                      </p:to>
                                    </p:set>
                                    <p:animEffect transition="in" filter="wipe(left)">
                                      <p:cBhvr>
                                        <p:cTn id="22" dur="500"/>
                                        <p:tgtEl>
                                          <p:spTgt spid="378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CRAFFT Part A</a:t>
            </a:r>
            <a:endParaRPr lang="en-US" dirty="0"/>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59</a:t>
            </a:fld>
            <a:endParaRPr lang="en-US">
              <a:solidFill>
                <a:srgbClr val="0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8839200" cy="403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49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57375"/>
            <a:ext cx="6950538"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22" name="Rectangle 2"/>
          <p:cNvSpPr>
            <a:spLocks noGrp="1" noChangeArrowheads="1"/>
          </p:cNvSpPr>
          <p:nvPr>
            <p:ph idx="1"/>
          </p:nvPr>
        </p:nvSpPr>
        <p:spPr>
          <a:xfrm>
            <a:off x="-461731" y="685800"/>
            <a:ext cx="9702800" cy="682625"/>
          </a:xfrm>
          <a:noFill/>
        </p:spPr>
        <p:txBody>
          <a:bodyPr lIns="0" tIns="0" rIns="0" bIns="0" anchor="b">
            <a:noAutofit/>
          </a:bodyPr>
          <a:lstStyle/>
          <a:p>
            <a:pPr marL="0" indent="0" algn="ctr" defTabSz="452438" eaLnBrk="1" hangingPunct="1">
              <a:buSzPct val="90000"/>
              <a:buFont typeface="Monotype Sorts" pitchFamily="2" charset="2"/>
              <a:buChar char=" "/>
            </a:pPr>
            <a:r>
              <a:rPr lang="en-US" sz="2800" b="1" dirty="0" smtClean="0">
                <a:solidFill>
                  <a:schemeClr val="tx2"/>
                </a:solidFill>
                <a:effectLst>
                  <a:outerShdw blurRad="38100" dist="38100" dir="2700000" algn="tl">
                    <a:srgbClr val="000000">
                      <a:alpha val="43137"/>
                    </a:srgbClr>
                  </a:outerShdw>
                </a:effectLst>
              </a:rPr>
              <a:t>Substance Abuse Challenges: </a:t>
            </a:r>
          </a:p>
          <a:p>
            <a:pPr marL="0" indent="0" algn="ctr" defTabSz="452438" eaLnBrk="1" hangingPunct="1">
              <a:buSzPct val="90000"/>
              <a:buFont typeface="Monotype Sorts" pitchFamily="2" charset="2"/>
              <a:buChar char=" "/>
            </a:pPr>
            <a:r>
              <a:rPr lang="en-US" sz="2800" b="1" dirty="0" smtClean="0">
                <a:solidFill>
                  <a:schemeClr val="tx2"/>
                </a:solidFill>
                <a:effectLst>
                  <a:outerShdw blurRad="38100" dist="38100" dir="2700000" algn="tl">
                    <a:srgbClr val="000000">
                      <a:alpha val="43137"/>
                    </a:srgbClr>
                  </a:outerShdw>
                </a:effectLst>
              </a:rPr>
              <a:t>22.5 Million Americans Are Current* Users of Illicit Drugs</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6</a:t>
            </a:fld>
            <a:endParaRPr lang="en-US"/>
          </a:p>
        </p:txBody>
      </p:sp>
      <p:sp>
        <p:nvSpPr>
          <p:cNvPr id="13316" name="Text Box 4"/>
          <p:cNvSpPr txBox="1">
            <a:spLocks noChangeArrowheads="1"/>
          </p:cNvSpPr>
          <p:nvPr/>
        </p:nvSpPr>
        <p:spPr bwMode="auto">
          <a:xfrm>
            <a:off x="0" y="6553201"/>
            <a:ext cx="6629400" cy="304800"/>
          </a:xfrm>
          <a:prstGeom prst="rect">
            <a:avLst/>
          </a:prstGeom>
          <a:noFill/>
          <a:ln w="9525">
            <a:noFill/>
            <a:miter lim="800000"/>
            <a:headEnd/>
            <a:tailEnd/>
          </a:ln>
        </p:spPr>
        <p:txBody>
          <a:bodyPr lIns="0" tIns="0" rIns="0" bIns="0"/>
          <a:lstStyle/>
          <a:p>
            <a:pPr defTabSz="406400" eaLnBrk="0" hangingPunct="0">
              <a:buClr>
                <a:srgbClr val="104160"/>
              </a:buClr>
              <a:buSzPct val="90000"/>
              <a:buFont typeface="Monotype Sorts" pitchFamily="2" charset="2"/>
              <a:buNone/>
            </a:pPr>
            <a:r>
              <a:rPr lang="en-US" sz="1400" dirty="0" smtClean="0">
                <a:latin typeface="+mj-lt"/>
              </a:rPr>
              <a:t>SOURCE:  </a:t>
            </a:r>
            <a:r>
              <a:rPr lang="en-US" sz="1400" dirty="0">
                <a:latin typeface="+mj-lt"/>
              </a:rPr>
              <a:t>SAMHSA, </a:t>
            </a:r>
            <a:r>
              <a:rPr lang="en-US" sz="1400" dirty="0" smtClean="0">
                <a:latin typeface="+mj-lt"/>
              </a:rPr>
              <a:t>2011 </a:t>
            </a:r>
            <a:r>
              <a:rPr lang="en-US" sz="1400" i="1" dirty="0">
                <a:latin typeface="+mj-lt"/>
              </a:rPr>
              <a:t>National Survey on Drug Use and Health </a:t>
            </a:r>
            <a:r>
              <a:rPr lang="en-US" sz="1400" dirty="0" smtClean="0">
                <a:latin typeface="+mj-lt"/>
              </a:rPr>
              <a:t>(released in 2012).</a:t>
            </a:r>
            <a:endParaRPr lang="en-US" sz="1400" dirty="0">
              <a:latin typeface="+mj-lt"/>
            </a:endParaRPr>
          </a:p>
        </p:txBody>
      </p:sp>
      <p:sp>
        <p:nvSpPr>
          <p:cNvPr id="13318" name="AutoShape 7"/>
          <p:cNvSpPr>
            <a:spLocks noChangeAspect="1" noChangeArrowheads="1" noTextEdit="1"/>
          </p:cNvSpPr>
          <p:nvPr/>
        </p:nvSpPr>
        <p:spPr bwMode="auto">
          <a:xfrm>
            <a:off x="990600" y="1524000"/>
            <a:ext cx="7239000" cy="4935538"/>
          </a:xfrm>
          <a:prstGeom prst="rect">
            <a:avLst/>
          </a:prstGeom>
          <a:noFill/>
          <a:ln w="9525">
            <a:noFill/>
            <a:miter lim="800000"/>
            <a:headEnd/>
            <a:tailEnd/>
          </a:ln>
        </p:spPr>
        <p:txBody>
          <a:bodyPr/>
          <a:lstStyle/>
          <a:p>
            <a:endParaRPr lang="en-US"/>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97" y="3809999"/>
            <a:ext cx="8732303" cy="83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914400" y="1208598"/>
            <a:ext cx="8613098" cy="523220"/>
            <a:chOff x="914400" y="1208598"/>
            <a:chExt cx="8613098" cy="523220"/>
          </a:xfrm>
        </p:grpSpPr>
        <p:pic>
          <p:nvPicPr>
            <p:cNvPr id="3074" name="Picture 2"/>
            <p:cNvPicPr>
              <a:picLocks noChangeAspect="1" noChangeArrowheads="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914400" y="1217468"/>
              <a:ext cx="8395856"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1239375"/>
              <a:ext cx="2133600" cy="492443"/>
            </a:xfrm>
            <a:prstGeom prst="rect">
              <a:avLst/>
            </a:prstGeom>
            <a:solidFill>
              <a:schemeClr val="tx1"/>
            </a:solidFill>
          </p:spPr>
          <p:txBody>
            <a:bodyPr wrap="square" rtlCol="0">
              <a:spAutoFit/>
            </a:bodyPr>
            <a:lstStyle/>
            <a:p>
              <a:pPr algn="ctr"/>
              <a:r>
                <a:rPr lang="en-US" sz="2560" b="1" dirty="0" smtClean="0">
                  <a:solidFill>
                    <a:srgbClr val="C00000"/>
                  </a:solidFill>
                </a:rPr>
                <a:t>Alcohol</a:t>
              </a:r>
              <a:endParaRPr lang="en-US" sz="2560" b="1" dirty="0">
                <a:solidFill>
                  <a:srgbClr val="C00000"/>
                </a:solidFill>
              </a:endParaRPr>
            </a:p>
          </p:txBody>
        </p:sp>
        <p:sp>
          <p:nvSpPr>
            <p:cNvPr id="10" name="TextBox 9"/>
            <p:cNvSpPr txBox="1"/>
            <p:nvPr/>
          </p:nvSpPr>
          <p:spPr>
            <a:xfrm>
              <a:off x="7393898" y="1208598"/>
              <a:ext cx="2133600" cy="523220"/>
            </a:xfrm>
            <a:prstGeom prst="rect">
              <a:avLst/>
            </a:prstGeom>
            <a:noFill/>
            <a:ln>
              <a:noFill/>
            </a:ln>
          </p:spPr>
          <p:txBody>
            <a:bodyPr wrap="square" rtlCol="0">
              <a:spAutoFit/>
            </a:bodyPr>
            <a:lstStyle/>
            <a:p>
              <a:pPr algn="ctr"/>
              <a:r>
                <a:rPr lang="en-US" b="1" dirty="0" smtClean="0">
                  <a:solidFill>
                    <a:srgbClr val="C00000"/>
                  </a:solidFill>
                </a:rPr>
                <a:t>51.8%  </a:t>
              </a:r>
              <a:r>
                <a:rPr lang="en-US" sz="2800" b="1" dirty="0" smtClean="0">
                  <a:solidFill>
                    <a:srgbClr val="C00000"/>
                  </a:solidFill>
                </a:rPr>
                <a:t>→</a:t>
              </a:r>
              <a:endParaRPr lang="en-US" sz="2800" b="1" dirty="0">
                <a:solidFill>
                  <a:srgbClr val="C00000"/>
                </a:solidFill>
              </a:endParaRPr>
            </a:p>
          </p:txBody>
        </p:sp>
      </p:gr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2" y="-10391"/>
            <a:ext cx="9144000" cy="686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208034"/>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8"/>
                                        </p:tgtEl>
                                        <p:attrNameLst>
                                          <p:attrName>style.visibility</p:attrName>
                                        </p:attrNameLst>
                                      </p:cBhvr>
                                      <p:to>
                                        <p:strVal val="hidden"/>
                                      </p:to>
                                    </p:set>
                                  </p:childTnLst>
                                </p:cTn>
                              </p:par>
                              <p:par>
                                <p:cTn id="7" presetID="6" presetClass="entr" presetSubtype="16"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animEffect transition="in" filter="circle(in)">
                                      <p:cBhvr>
                                        <p:cTn id="9" dur="2000"/>
                                        <p:tgtEl>
                                          <p:spTgt spid="4099"/>
                                        </p:tgtEl>
                                      </p:cBhvr>
                                    </p:animEffect>
                                  </p:childTnLst>
                                  <p:subTnLst>
                                    <p:set>
                                      <p:cBhvr override="childStyle">
                                        <p:cTn dur="1" fill="hold" display="0" masterRel="nextClick" afterEffect="1"/>
                                        <p:tgtEl>
                                          <p:spTgt spid="4099"/>
                                        </p:tgtEl>
                                        <p:attrNameLst>
                                          <p:attrName>style.visibility</p:attrName>
                                        </p:attrNameLst>
                                      </p:cBhvr>
                                      <p:to>
                                        <p:strVal val="hidden"/>
                                      </p:to>
                                    </p:set>
                                  </p:subTnLst>
                                </p:cTn>
                              </p:par>
                              <p:par>
                                <p:cTn id="10" presetID="10" presetClass="entr" presetSubtype="0" fill="hold" nodeType="withEffect">
                                  <p:stCondLst>
                                    <p:cond delay="5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64" presetClass="path" presetSubtype="0" accel="50000" decel="50000" fill="hold" grpId="0" nodeType="withEffect">
                                  <p:stCondLst>
                                    <p:cond delay="5000"/>
                                  </p:stCondLst>
                                  <p:childTnLst>
                                    <p:animMotion origin="layout" path="M -4.72222E-6 1.48148E-6 L -4.72222E-6 -0.06088 " pathEditMode="relative" rAng="0" ptsTypes="AA">
                                      <p:cBhvr>
                                        <p:cTn id="14" dur="1000" fill="hold"/>
                                        <p:tgtEl>
                                          <p:spTgt spid="286722"/>
                                        </p:tgtEl>
                                        <p:attrNameLst>
                                          <p:attrName>ppt_x</p:attrName>
                                          <p:attrName>ppt_y</p:attrName>
                                        </p:attrNameLst>
                                      </p:cBhvr>
                                      <p:rCtr x="0"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Grp="1" noChangeArrowheads="1"/>
          </p:cNvSpPr>
          <p:nvPr>
            <p:ph type="title"/>
          </p:nvPr>
        </p:nvSpPr>
        <p:spPr/>
        <p:txBody>
          <a:bodyPr/>
          <a:lstStyle/>
          <a:p>
            <a:pPr eaLnBrk="1" hangingPunct="1"/>
            <a:r>
              <a:rPr lang="en-US" dirty="0" smtClean="0"/>
              <a:t>CRAFFT Part B </a:t>
            </a:r>
          </a:p>
        </p:txBody>
      </p:sp>
      <p:pic>
        <p:nvPicPr>
          <p:cNvPr id="16388" name="Picture 4"/>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09600" y="1534459"/>
            <a:ext cx="7391400" cy="4637741"/>
          </a:xfrm>
          <a:noFill/>
          <a:ln w="28575"/>
        </p:spPr>
      </p:pic>
      <p:sp>
        <p:nvSpPr>
          <p:cNvPr id="5" name="Slide Number Placeholder 1"/>
          <p:cNvSpPr>
            <a:spLocks noGrp="1"/>
          </p:cNvSpPr>
          <p:nvPr>
            <p:ph type="sldNum" sz="quarter" idx="12"/>
          </p:nvPr>
        </p:nvSpPr>
        <p:spPr>
          <a:xfrm>
            <a:off x="6553200" y="6248400"/>
            <a:ext cx="2133600" cy="457200"/>
          </a:xfrm>
        </p:spPr>
        <p:txBody>
          <a:bodyPr/>
          <a:lstStyle/>
          <a:p>
            <a:pPr>
              <a:defRPr/>
            </a:pPr>
            <a:fld id="{D54FC1AA-805C-4D8D-8E8E-31D952267DDD}" type="slidenum">
              <a:rPr lang="en-US" smtClean="0">
                <a:solidFill>
                  <a:srgbClr val="000000"/>
                </a:solidFill>
              </a:rPr>
              <a:pPr>
                <a:defRPr/>
              </a:pPr>
              <a:t>60</a:t>
            </a:fld>
            <a:endParaRPr lang="en-US">
              <a:solidFill>
                <a:srgbClr val="000000"/>
              </a:solidFill>
            </a:endParaRPr>
          </a:p>
        </p:txBody>
      </p:sp>
      <p:sp>
        <p:nvSpPr>
          <p:cNvPr id="2" name="Oval 1"/>
          <p:cNvSpPr/>
          <p:nvPr/>
        </p:nvSpPr>
        <p:spPr bwMode="auto">
          <a:xfrm>
            <a:off x="4267200" y="1524000"/>
            <a:ext cx="228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5410200" y="2590800"/>
            <a:ext cx="228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209800" y="3657600"/>
            <a:ext cx="228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2667000" y="4114800"/>
            <a:ext cx="228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2209800" y="4800600"/>
            <a:ext cx="228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4305300" y="5562600"/>
            <a:ext cx="228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6144605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smtClean="0"/>
              <a:t>More on the CRAFFT</a:t>
            </a:r>
          </a:p>
        </p:txBody>
      </p:sp>
      <p:sp>
        <p:nvSpPr>
          <p:cNvPr id="17412" name="Text Box 4"/>
          <p:cNvSpPr txBox="1">
            <a:spLocks noChangeArrowheads="1"/>
          </p:cNvSpPr>
          <p:nvPr/>
        </p:nvSpPr>
        <p:spPr bwMode="auto">
          <a:xfrm>
            <a:off x="152400" y="6334125"/>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lnSpc>
                <a:spcPct val="90000"/>
              </a:lnSpc>
              <a:spcBef>
                <a:spcPct val="20000"/>
              </a:spcBef>
              <a:spcAft>
                <a:spcPct val="0"/>
              </a:spcAft>
              <a:defRPr sz="2800">
                <a:solidFill>
                  <a:schemeClr val="tx1"/>
                </a:solidFill>
                <a:latin typeface="Times New Roman" pitchFamily="18" charset="0"/>
              </a:defRPr>
            </a:lvl6pPr>
            <a:lvl7pPr marL="2971800" indent="-228600" eaLnBrk="0" fontAlgn="base" hangingPunct="0">
              <a:lnSpc>
                <a:spcPct val="90000"/>
              </a:lnSpc>
              <a:spcBef>
                <a:spcPct val="20000"/>
              </a:spcBef>
              <a:spcAft>
                <a:spcPct val="0"/>
              </a:spcAft>
              <a:defRPr sz="2800">
                <a:solidFill>
                  <a:schemeClr val="tx1"/>
                </a:solidFill>
                <a:latin typeface="Times New Roman" pitchFamily="18" charset="0"/>
              </a:defRPr>
            </a:lvl7pPr>
            <a:lvl8pPr marL="3429000" indent="-228600" eaLnBrk="0" fontAlgn="base" hangingPunct="0">
              <a:lnSpc>
                <a:spcPct val="90000"/>
              </a:lnSpc>
              <a:spcBef>
                <a:spcPct val="20000"/>
              </a:spcBef>
              <a:spcAft>
                <a:spcPct val="0"/>
              </a:spcAft>
              <a:defRPr sz="2800">
                <a:solidFill>
                  <a:schemeClr val="tx1"/>
                </a:solidFill>
                <a:latin typeface="Times New Roman" pitchFamily="18" charset="0"/>
              </a:defRPr>
            </a:lvl8pPr>
            <a:lvl9pPr marL="3886200" indent="-228600" eaLnBrk="0" fontAlgn="base" hangingPunct="0">
              <a:lnSpc>
                <a:spcPct val="90000"/>
              </a:lnSpc>
              <a:spcBef>
                <a:spcPct val="20000"/>
              </a:spcBef>
              <a:spcAft>
                <a:spcPct val="0"/>
              </a:spcAft>
              <a:defRPr sz="2800">
                <a:solidFill>
                  <a:schemeClr val="tx1"/>
                </a:solidFill>
                <a:latin typeface="Times New Roman" pitchFamily="18" charset="0"/>
              </a:defRPr>
            </a:lvl9pPr>
          </a:lstStyle>
          <a:p>
            <a:pPr eaLnBrk="1" hangingPunct="1">
              <a:spcBef>
                <a:spcPct val="50000"/>
              </a:spcBef>
            </a:pPr>
            <a:r>
              <a:rPr lang="en-US" sz="1400" dirty="0">
                <a:latin typeface="Calibri" pitchFamily="34" charset="0"/>
              </a:rPr>
              <a:t>Knight JR, </a:t>
            </a:r>
            <a:r>
              <a:rPr lang="en-US" sz="1400" dirty="0" err="1">
                <a:latin typeface="Calibri" pitchFamily="34" charset="0"/>
              </a:rPr>
              <a:t>Sherritt</a:t>
            </a:r>
            <a:r>
              <a:rPr lang="en-US" sz="1400" dirty="0">
                <a:latin typeface="Calibri" pitchFamily="34" charset="0"/>
              </a:rPr>
              <a:t> L, </a:t>
            </a:r>
            <a:r>
              <a:rPr lang="en-US" sz="1400" dirty="0" err="1">
                <a:latin typeface="Calibri" pitchFamily="34" charset="0"/>
              </a:rPr>
              <a:t>Shrier</a:t>
            </a:r>
            <a:r>
              <a:rPr lang="en-US" sz="1400" dirty="0">
                <a:latin typeface="Calibri" pitchFamily="34" charset="0"/>
              </a:rPr>
              <a:t> LA, </a:t>
            </a:r>
            <a:r>
              <a:rPr lang="en-US" sz="1400" i="1" dirty="0">
                <a:latin typeface="Calibri" pitchFamily="34" charset="0"/>
              </a:rPr>
              <a:t>et al</a:t>
            </a:r>
            <a:r>
              <a:rPr lang="en-US" sz="1400" dirty="0">
                <a:latin typeface="Calibri" pitchFamily="34" charset="0"/>
              </a:rPr>
              <a:t>. (2002). Validity of the CRAFFT substance abuse screening test among adolescent clinic patients. </a:t>
            </a:r>
            <a:r>
              <a:rPr lang="en-US" sz="1400" i="1" dirty="0">
                <a:latin typeface="Calibri" pitchFamily="34" charset="0"/>
              </a:rPr>
              <a:t>Arch </a:t>
            </a:r>
            <a:r>
              <a:rPr lang="en-US" sz="1400" i="1" dirty="0" err="1">
                <a:latin typeface="Calibri" pitchFamily="34" charset="0"/>
              </a:rPr>
              <a:t>Pediatr</a:t>
            </a:r>
            <a:r>
              <a:rPr lang="en-US" sz="1400" i="1" dirty="0">
                <a:latin typeface="Calibri" pitchFamily="34" charset="0"/>
              </a:rPr>
              <a:t> </a:t>
            </a:r>
            <a:r>
              <a:rPr lang="en-US" sz="1400" i="1" dirty="0" err="1">
                <a:latin typeface="Calibri" pitchFamily="34" charset="0"/>
              </a:rPr>
              <a:t>Adolesc</a:t>
            </a:r>
            <a:r>
              <a:rPr lang="en-US" sz="1400" i="1" dirty="0">
                <a:latin typeface="Calibri" pitchFamily="34" charset="0"/>
              </a:rPr>
              <a:t> Med</a:t>
            </a:r>
            <a:r>
              <a:rPr lang="en-US" sz="1400" dirty="0">
                <a:latin typeface="Calibri" pitchFamily="34" charset="0"/>
              </a:rPr>
              <a:t> 156(6), 607-14.</a:t>
            </a:r>
          </a:p>
        </p:txBody>
      </p:sp>
      <p:pic>
        <p:nvPicPr>
          <p:cNvPr id="17413" name="Picture 7" descr="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447800"/>
            <a:ext cx="7584908" cy="4572000"/>
          </a:xfrm>
          <a:noFill/>
        </p:spPr>
      </p:pic>
      <p:sp>
        <p:nvSpPr>
          <p:cNvPr id="6" name="Slide Number Placeholder 1"/>
          <p:cNvSpPr>
            <a:spLocks noGrp="1"/>
          </p:cNvSpPr>
          <p:nvPr>
            <p:ph type="sldNum" sz="quarter" idx="12"/>
          </p:nvPr>
        </p:nvSpPr>
        <p:spPr>
          <a:xfrm>
            <a:off x="6553200" y="6248400"/>
            <a:ext cx="2133600" cy="457200"/>
          </a:xfrm>
        </p:spPr>
        <p:txBody>
          <a:bodyPr/>
          <a:lstStyle/>
          <a:p>
            <a:pPr>
              <a:defRPr/>
            </a:pPr>
            <a:fld id="{D54FC1AA-805C-4D8D-8E8E-31D952267DDD}"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1142434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dirty="0" smtClean="0"/>
              <a:t>CRAFFT: Scoring </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62</a:t>
            </a:fld>
            <a:endParaRPr lang="en-US">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198370"/>
            <a:ext cx="7839075" cy="313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4"/>
          <p:cNvSpPr txBox="1">
            <a:spLocks noChangeArrowheads="1"/>
          </p:cNvSpPr>
          <p:nvPr/>
        </p:nvSpPr>
        <p:spPr bwMode="auto">
          <a:xfrm>
            <a:off x="152400" y="6334125"/>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lnSpc>
                <a:spcPct val="90000"/>
              </a:lnSpc>
              <a:spcBef>
                <a:spcPct val="20000"/>
              </a:spcBef>
              <a:spcAft>
                <a:spcPct val="0"/>
              </a:spcAft>
              <a:defRPr sz="2800">
                <a:solidFill>
                  <a:schemeClr val="tx1"/>
                </a:solidFill>
                <a:latin typeface="Times New Roman" pitchFamily="18" charset="0"/>
              </a:defRPr>
            </a:lvl6pPr>
            <a:lvl7pPr marL="2971800" indent="-228600" eaLnBrk="0" fontAlgn="base" hangingPunct="0">
              <a:lnSpc>
                <a:spcPct val="90000"/>
              </a:lnSpc>
              <a:spcBef>
                <a:spcPct val="20000"/>
              </a:spcBef>
              <a:spcAft>
                <a:spcPct val="0"/>
              </a:spcAft>
              <a:defRPr sz="2800">
                <a:solidFill>
                  <a:schemeClr val="tx1"/>
                </a:solidFill>
                <a:latin typeface="Times New Roman" pitchFamily="18" charset="0"/>
              </a:defRPr>
            </a:lvl7pPr>
            <a:lvl8pPr marL="3429000" indent="-228600" eaLnBrk="0" fontAlgn="base" hangingPunct="0">
              <a:lnSpc>
                <a:spcPct val="90000"/>
              </a:lnSpc>
              <a:spcBef>
                <a:spcPct val="20000"/>
              </a:spcBef>
              <a:spcAft>
                <a:spcPct val="0"/>
              </a:spcAft>
              <a:defRPr sz="2800">
                <a:solidFill>
                  <a:schemeClr val="tx1"/>
                </a:solidFill>
                <a:latin typeface="Times New Roman" pitchFamily="18" charset="0"/>
              </a:defRPr>
            </a:lvl8pPr>
            <a:lvl9pPr marL="3886200" indent="-228600" eaLnBrk="0" fontAlgn="base" hangingPunct="0">
              <a:lnSpc>
                <a:spcPct val="90000"/>
              </a:lnSpc>
              <a:spcBef>
                <a:spcPct val="20000"/>
              </a:spcBef>
              <a:spcAft>
                <a:spcPct val="0"/>
              </a:spcAft>
              <a:defRPr sz="2800">
                <a:solidFill>
                  <a:schemeClr val="tx1"/>
                </a:solidFill>
                <a:latin typeface="Times New Roman" pitchFamily="18" charset="0"/>
              </a:defRPr>
            </a:lvl9pPr>
          </a:lstStyle>
          <a:p>
            <a:pPr eaLnBrk="1" hangingPunct="1">
              <a:spcBef>
                <a:spcPct val="50000"/>
              </a:spcBef>
            </a:pPr>
            <a:r>
              <a:rPr lang="en-US" sz="1400" dirty="0">
                <a:latin typeface="Calibri" pitchFamily="34" charset="0"/>
              </a:rPr>
              <a:t>Knight JR, </a:t>
            </a:r>
            <a:r>
              <a:rPr lang="en-US" sz="1400" dirty="0" err="1">
                <a:latin typeface="Calibri" pitchFamily="34" charset="0"/>
              </a:rPr>
              <a:t>Sherritt</a:t>
            </a:r>
            <a:r>
              <a:rPr lang="en-US" sz="1400" dirty="0">
                <a:latin typeface="Calibri" pitchFamily="34" charset="0"/>
              </a:rPr>
              <a:t> L, </a:t>
            </a:r>
            <a:r>
              <a:rPr lang="en-US" sz="1400" dirty="0" err="1">
                <a:latin typeface="Calibri" pitchFamily="34" charset="0"/>
              </a:rPr>
              <a:t>Shrier</a:t>
            </a:r>
            <a:r>
              <a:rPr lang="en-US" sz="1400" dirty="0">
                <a:latin typeface="Calibri" pitchFamily="34" charset="0"/>
              </a:rPr>
              <a:t> LA, </a:t>
            </a:r>
            <a:r>
              <a:rPr lang="en-US" sz="1400" i="1" dirty="0">
                <a:latin typeface="Calibri" pitchFamily="34" charset="0"/>
              </a:rPr>
              <a:t>et al</a:t>
            </a:r>
            <a:r>
              <a:rPr lang="en-US" sz="1400" dirty="0">
                <a:latin typeface="Calibri" pitchFamily="34" charset="0"/>
              </a:rPr>
              <a:t>. (2002). Validity of the CRAFFT substance abuse screening test among adolescent clinic patients. </a:t>
            </a:r>
            <a:r>
              <a:rPr lang="en-US" sz="1400" i="1" dirty="0">
                <a:latin typeface="Calibri" pitchFamily="34" charset="0"/>
              </a:rPr>
              <a:t>Arch </a:t>
            </a:r>
            <a:r>
              <a:rPr lang="en-US" sz="1400" i="1" dirty="0" err="1">
                <a:latin typeface="Calibri" pitchFamily="34" charset="0"/>
              </a:rPr>
              <a:t>Pediatr</a:t>
            </a:r>
            <a:r>
              <a:rPr lang="en-US" sz="1400" i="1" dirty="0">
                <a:latin typeface="Calibri" pitchFamily="34" charset="0"/>
              </a:rPr>
              <a:t> </a:t>
            </a:r>
            <a:r>
              <a:rPr lang="en-US" sz="1400" i="1" dirty="0" err="1">
                <a:latin typeface="Calibri" pitchFamily="34" charset="0"/>
              </a:rPr>
              <a:t>Adolesc</a:t>
            </a:r>
            <a:r>
              <a:rPr lang="en-US" sz="1400" i="1" dirty="0">
                <a:latin typeface="Calibri" pitchFamily="34" charset="0"/>
              </a:rPr>
              <a:t> Med</a:t>
            </a:r>
            <a:r>
              <a:rPr lang="en-US" sz="1400" dirty="0">
                <a:latin typeface="Calibri" pitchFamily="34" charset="0"/>
              </a:rPr>
              <a:t> 156(6), 607-14.</a:t>
            </a:r>
          </a:p>
        </p:txBody>
      </p:sp>
    </p:spTree>
    <p:extLst>
      <p:ext uri="{BB962C8B-B14F-4D97-AF65-F5344CB8AC3E}">
        <p14:creationId xmlns:p14="http://schemas.microsoft.com/office/powerpoint/2010/main" val="8980471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dirty="0" smtClean="0"/>
              <a:t>CRAFFT: Score Indications</a:t>
            </a:r>
          </a:p>
        </p:txBody>
      </p:sp>
      <p:sp>
        <p:nvSpPr>
          <p:cNvPr id="57347" name="Rectangle 3"/>
          <p:cNvSpPr>
            <a:spLocks noGrp="1" noChangeArrowheads="1"/>
          </p:cNvSpPr>
          <p:nvPr>
            <p:ph idx="1"/>
          </p:nvPr>
        </p:nvSpPr>
        <p:spPr/>
        <p:txBody>
          <a:bodyPr/>
          <a:lstStyle/>
          <a:p>
            <a:pPr eaLnBrk="1" hangingPunct="1">
              <a:buFont typeface="Wingdings" pitchFamily="2" charset="2"/>
              <a:buNone/>
            </a:pPr>
            <a:r>
              <a:rPr lang="en-US" sz="2800" dirty="0" smtClean="0"/>
              <a:t>Score of 0:</a:t>
            </a:r>
            <a:r>
              <a:rPr lang="en-US" dirty="0" smtClean="0"/>
              <a:t> </a:t>
            </a:r>
            <a:r>
              <a:rPr lang="en-US" sz="2600" dirty="0" smtClean="0"/>
              <a:t>No Evidence of risk. </a:t>
            </a:r>
          </a:p>
          <a:p>
            <a:pPr eaLnBrk="1" hangingPunct="1">
              <a:buFont typeface="Wingdings" pitchFamily="2" charset="2"/>
              <a:buNone/>
            </a:pPr>
            <a:endParaRPr lang="en-US" sz="2600" dirty="0" smtClean="0"/>
          </a:p>
          <a:p>
            <a:pPr eaLnBrk="1" hangingPunct="1">
              <a:buFont typeface="Wingdings" pitchFamily="2" charset="2"/>
              <a:buNone/>
            </a:pPr>
            <a:r>
              <a:rPr lang="en-US" sz="2800" dirty="0" smtClean="0"/>
              <a:t>Score of 1 or more:</a:t>
            </a:r>
            <a:r>
              <a:rPr lang="en-US" dirty="0" smtClean="0"/>
              <a:t> </a:t>
            </a:r>
            <a:r>
              <a:rPr lang="en-US" sz="2600" dirty="0" smtClean="0"/>
              <a:t>Positive screen; indicates need for further assessment.</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30611076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solidFill>
                  <a:schemeClr val="bg1">
                    <a:lumMod val="75000"/>
                  </a:schemeClr>
                </a:solidFill>
              </a:rPr>
              <a:t>BAC/Drug Screen</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Pre-Screens </a:t>
            </a:r>
          </a:p>
          <a:p>
            <a:pPr marL="463550" indent="-463550" eaLnBrk="1" hangingPunct="1">
              <a:defRPr/>
            </a:pPr>
            <a:r>
              <a:rPr lang="en-US" sz="3000" b="1" dirty="0">
                <a:solidFill>
                  <a:schemeClr val="bg1">
                    <a:lumMod val="75000"/>
                  </a:schemeClr>
                </a:solidFill>
              </a:rPr>
              <a:t>CAGE</a:t>
            </a:r>
          </a:p>
          <a:p>
            <a:pPr marL="463550" indent="-463550" eaLnBrk="1" hangingPunct="1">
              <a:defRPr/>
            </a:pPr>
            <a:r>
              <a:rPr lang="en-US" sz="3000" b="1" dirty="0">
                <a:solidFill>
                  <a:schemeClr val="bg1">
                    <a:lumMod val="75000"/>
                  </a:schemeClr>
                </a:solidFill>
              </a:rPr>
              <a:t>CRAFFT</a:t>
            </a:r>
          </a:p>
          <a:p>
            <a:pPr marL="463550" indent="-463550" eaLnBrk="1" hangingPunct="1">
              <a:defRPr/>
            </a:pPr>
            <a:r>
              <a:rPr lang="en-US" sz="3000" b="1" dirty="0" smtClean="0"/>
              <a:t>DAST</a:t>
            </a:r>
            <a:endParaRPr lang="en-US" sz="2400" dirty="0" smtClean="0"/>
          </a:p>
          <a:p>
            <a:pPr marL="463550" indent="-463550" eaLnBrk="1" hangingPunct="1">
              <a:defRPr/>
            </a:pPr>
            <a:r>
              <a:rPr lang="en-US" sz="3000" b="1" dirty="0" smtClean="0">
                <a:solidFill>
                  <a:schemeClr val="bg1">
                    <a:lumMod val="75000"/>
                  </a:schemeClr>
                </a:solidFill>
              </a:rPr>
              <a:t>AUDIT</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AUDIT-C+</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ASSIST</a:t>
            </a: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1241647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4400" dirty="0" smtClean="0">
                <a:effectLst>
                  <a:outerShdw blurRad="38100" dist="38100" dir="2700000" algn="tl">
                    <a:srgbClr val="000000">
                      <a:alpha val="43137"/>
                    </a:srgbClr>
                  </a:outerShdw>
                </a:effectLst>
                <a:latin typeface="Calibri" pitchFamily="34" charset="0"/>
              </a:rPr>
              <a:t>Drug Abuse Screening Test – DAST</a:t>
            </a:r>
          </a:p>
        </p:txBody>
      </p:sp>
      <p:sp>
        <p:nvSpPr>
          <p:cNvPr id="59395" name="Rectangle 3"/>
          <p:cNvSpPr>
            <a:spLocks noGrp="1" noChangeArrowheads="1"/>
          </p:cNvSpPr>
          <p:nvPr>
            <p:ph idx="1"/>
          </p:nvPr>
        </p:nvSpPr>
        <p:spPr/>
        <p:txBody>
          <a:bodyPr/>
          <a:lstStyle/>
          <a:p>
            <a:pPr eaLnBrk="1" hangingPunct="1">
              <a:buFont typeface="Wingdings" pitchFamily="2" charset="2"/>
              <a:buNone/>
            </a:pPr>
            <a:r>
              <a:rPr lang="en-US" b="1" u="sng" dirty="0" smtClean="0">
                <a:latin typeface="Calibri" pitchFamily="34" charset="0"/>
              </a:rPr>
              <a:t>Advantages:</a:t>
            </a:r>
          </a:p>
          <a:p>
            <a:pPr eaLnBrk="1" hangingPunct="1"/>
            <a:r>
              <a:rPr lang="en-US" sz="2800" dirty="0" smtClean="0">
                <a:latin typeface="Calibri" pitchFamily="34" charset="0"/>
              </a:rPr>
              <a:t>Brief and inexpensive</a:t>
            </a:r>
          </a:p>
          <a:p>
            <a:pPr eaLnBrk="1" hangingPunct="1"/>
            <a:r>
              <a:rPr lang="en-US" sz="2800" dirty="0" smtClean="0">
                <a:latin typeface="Calibri" pitchFamily="34" charset="0"/>
              </a:rPr>
              <a:t>Provides a quantitative index of the extent of problems related to drug abuse</a:t>
            </a:r>
          </a:p>
          <a:p>
            <a:pPr eaLnBrk="1" hangingPunct="1"/>
            <a:r>
              <a:rPr lang="en-US" sz="2800" dirty="0" smtClean="0">
                <a:latin typeface="Calibri" pitchFamily="34" charset="0"/>
              </a:rPr>
              <a:t>Can be administered to adults as well as adolescents</a:t>
            </a:r>
          </a:p>
          <a:p>
            <a:pPr eaLnBrk="1" hangingPunct="1"/>
            <a:r>
              <a:rPr lang="en-US" sz="2800" dirty="0" smtClean="0">
                <a:latin typeface="Calibri" pitchFamily="34" charset="0"/>
              </a:rPr>
              <a:t>Can be administered as questionnaire or interview</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65</a:t>
            </a:fld>
            <a:endParaRPr lang="en-US" dirty="0">
              <a:solidFill>
                <a:srgbClr val="000000"/>
              </a:solidFill>
              <a:latin typeface="Arial"/>
            </a:endParaRPr>
          </a:p>
        </p:txBody>
      </p:sp>
    </p:spTree>
    <p:extLst>
      <p:ext uri="{BB962C8B-B14F-4D97-AF65-F5344CB8AC3E}">
        <p14:creationId xmlns:p14="http://schemas.microsoft.com/office/powerpoint/2010/main" val="31313295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4400" dirty="0" smtClean="0">
                <a:effectLst>
                  <a:outerShdw blurRad="38100" dist="38100" dir="2700000" algn="tl">
                    <a:srgbClr val="000000">
                      <a:alpha val="43137"/>
                    </a:srgbClr>
                  </a:outerShdw>
                </a:effectLst>
                <a:latin typeface="Calibri" pitchFamily="34" charset="0"/>
              </a:rPr>
              <a:t>Drug Abuse Screening Test – DAST</a:t>
            </a:r>
          </a:p>
        </p:txBody>
      </p:sp>
      <p:sp>
        <p:nvSpPr>
          <p:cNvPr id="60419" name="Rectangle 3"/>
          <p:cNvSpPr>
            <a:spLocks noGrp="1" noChangeArrowheads="1"/>
          </p:cNvSpPr>
          <p:nvPr>
            <p:ph idx="1"/>
          </p:nvPr>
        </p:nvSpPr>
        <p:spPr/>
        <p:txBody>
          <a:bodyPr/>
          <a:lstStyle/>
          <a:p>
            <a:pPr eaLnBrk="1" hangingPunct="1">
              <a:buFont typeface="Wingdings" pitchFamily="2" charset="2"/>
              <a:buNone/>
            </a:pPr>
            <a:r>
              <a:rPr lang="en-US" b="1" u="sng" dirty="0" smtClean="0">
                <a:latin typeface="Calibri" pitchFamily="34" charset="0"/>
              </a:rPr>
              <a:t>Limitations:</a:t>
            </a:r>
          </a:p>
          <a:p>
            <a:pPr eaLnBrk="1" hangingPunct="1"/>
            <a:r>
              <a:rPr lang="en-US" sz="2800" dirty="0" smtClean="0">
                <a:latin typeface="Calibri" pitchFamily="34" charset="0"/>
              </a:rPr>
              <a:t>Does not screen for alcohol use/abuse</a:t>
            </a:r>
          </a:p>
          <a:p>
            <a:pPr eaLnBrk="1" hangingPunct="1"/>
            <a:r>
              <a:rPr lang="en-US" sz="2800" dirty="0" smtClean="0">
                <a:latin typeface="Calibri" pitchFamily="34" charset="0"/>
              </a:rPr>
              <a:t>Clients may fake results</a:t>
            </a:r>
          </a:p>
          <a:p>
            <a:pPr eaLnBrk="1" hangingPunct="1"/>
            <a:r>
              <a:rPr lang="en-US" sz="2800" dirty="0" smtClean="0">
                <a:latin typeface="Calibri" pitchFamily="34" charset="0"/>
              </a:rPr>
              <a:t>Scores may be misinterpreted</a:t>
            </a:r>
          </a:p>
          <a:p>
            <a:pPr eaLnBrk="1" hangingPunct="1"/>
            <a:r>
              <a:rPr lang="en-US" sz="2800" dirty="0" smtClean="0">
                <a:latin typeface="Calibri" pitchFamily="34" charset="0"/>
              </a:rPr>
              <a:t>Should NOT be administered to persons actively under the influence of drugs or who are undergoing drug withdrawal reaction</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66</a:t>
            </a:fld>
            <a:endParaRPr lang="en-US" dirty="0">
              <a:solidFill>
                <a:srgbClr val="000000"/>
              </a:solidFill>
              <a:latin typeface="Arial"/>
            </a:endParaRPr>
          </a:p>
        </p:txBody>
      </p:sp>
    </p:spTree>
    <p:extLst>
      <p:ext uri="{BB962C8B-B14F-4D97-AF65-F5344CB8AC3E}">
        <p14:creationId xmlns:p14="http://schemas.microsoft.com/office/powerpoint/2010/main" val="34760162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4400" dirty="0" smtClean="0">
                <a:effectLst>
                  <a:outerShdw blurRad="38100" dist="38100" dir="2700000" algn="tl">
                    <a:srgbClr val="000000">
                      <a:alpha val="43137"/>
                    </a:srgbClr>
                  </a:outerShdw>
                </a:effectLst>
                <a:latin typeface="Calibri" pitchFamily="34" charset="0"/>
              </a:rPr>
              <a:t>Review of the DAST-10</a:t>
            </a:r>
          </a:p>
        </p:txBody>
      </p:sp>
      <p:sp>
        <p:nvSpPr>
          <p:cNvPr id="61443" name="Rectangle 3"/>
          <p:cNvSpPr>
            <a:spLocks noGrp="1" noChangeArrowheads="1"/>
          </p:cNvSpPr>
          <p:nvPr>
            <p:ph idx="1"/>
          </p:nvPr>
        </p:nvSpPr>
        <p:spPr/>
        <p:txBody>
          <a:bodyPr/>
          <a:lstStyle/>
          <a:p>
            <a:pPr eaLnBrk="1" hangingPunct="1"/>
            <a:r>
              <a:rPr lang="en-US" dirty="0" smtClean="0">
                <a:latin typeface="Calibri" pitchFamily="34" charset="0"/>
              </a:rPr>
              <a:t>Ten questions concerning involvement with drugs during the past 12 months</a:t>
            </a:r>
          </a:p>
          <a:p>
            <a:pPr eaLnBrk="1" hangingPunct="1"/>
            <a:r>
              <a:rPr lang="en-US" dirty="0" smtClean="0">
                <a:latin typeface="Calibri" pitchFamily="34" charset="0"/>
              </a:rPr>
              <a:t>“Drug use” in the questions may refer to the use of illicit drugs as well as the misuse of prescribed or over-the-counter medications</a:t>
            </a:r>
          </a:p>
          <a:p>
            <a:pPr eaLnBrk="1" hangingPunct="1"/>
            <a:r>
              <a:rPr lang="en-US" dirty="0" smtClean="0">
                <a:latin typeface="Calibri" pitchFamily="34" charset="0"/>
              </a:rPr>
              <a:t>Every question must be answered</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67</a:t>
            </a:fld>
            <a:endParaRPr lang="en-US" dirty="0">
              <a:solidFill>
                <a:srgbClr val="000000"/>
              </a:solidFill>
              <a:latin typeface="Arial"/>
            </a:endParaRPr>
          </a:p>
        </p:txBody>
      </p:sp>
    </p:spTree>
    <p:extLst>
      <p:ext uri="{BB962C8B-B14F-4D97-AF65-F5344CB8AC3E}">
        <p14:creationId xmlns:p14="http://schemas.microsoft.com/office/powerpoint/2010/main" val="28418429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z="4400" dirty="0" smtClean="0">
                <a:effectLst>
                  <a:outerShdw blurRad="38100" dist="38100" dir="2700000" algn="tl">
                    <a:srgbClr val="000000">
                      <a:alpha val="43137"/>
                    </a:srgbClr>
                  </a:outerShdw>
                </a:effectLst>
                <a:latin typeface="Calibri" pitchFamily="34" charset="0"/>
              </a:rPr>
              <a:t>Scoring the DAST-10</a:t>
            </a:r>
          </a:p>
        </p:txBody>
      </p:sp>
      <p:sp>
        <p:nvSpPr>
          <p:cNvPr id="62467" name="Rectangle 3"/>
          <p:cNvSpPr>
            <a:spLocks noGrp="1" noChangeArrowheads="1"/>
          </p:cNvSpPr>
          <p:nvPr>
            <p:ph idx="1"/>
          </p:nvPr>
        </p:nvSpPr>
        <p:spPr/>
        <p:txBody>
          <a:bodyPr/>
          <a:lstStyle/>
          <a:p>
            <a:pPr eaLnBrk="1" hangingPunct="1"/>
            <a:endParaRPr lang="en-US" dirty="0" smtClean="0">
              <a:latin typeface="Calibri" pitchFamily="34" charset="0"/>
            </a:endParaRPr>
          </a:p>
          <a:p>
            <a:pPr eaLnBrk="1" hangingPunct="1"/>
            <a:r>
              <a:rPr lang="en-US" dirty="0" smtClean="0">
                <a:latin typeface="Calibri" pitchFamily="34" charset="0"/>
              </a:rPr>
              <a:t>For questions 1 &amp; 2, score “1” for every “YES” response</a:t>
            </a:r>
          </a:p>
          <a:p>
            <a:pPr eaLnBrk="1" hangingPunct="1"/>
            <a:r>
              <a:rPr lang="en-US" dirty="0" smtClean="0">
                <a:latin typeface="Calibri" pitchFamily="34" charset="0"/>
              </a:rPr>
              <a:t>For question 3, score “1” for a “NO” response</a:t>
            </a:r>
          </a:p>
          <a:p>
            <a:pPr eaLnBrk="1" hangingPunct="1"/>
            <a:r>
              <a:rPr lang="en-US" dirty="0" smtClean="0">
                <a:latin typeface="Calibri" pitchFamily="34" charset="0"/>
              </a:rPr>
              <a:t>For questions 4-10, score “1” for every “YES” response</a:t>
            </a:r>
          </a:p>
          <a:p>
            <a:pPr eaLnBrk="1" hangingPunct="1"/>
            <a:endParaRPr lang="en-US" dirty="0" smtClean="0">
              <a:latin typeface="Calibri" pitchFamily="34" charset="0"/>
            </a:endParaRP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68</a:t>
            </a:fld>
            <a:endParaRPr lang="en-US" dirty="0">
              <a:solidFill>
                <a:srgbClr val="000000"/>
              </a:solidFill>
              <a:latin typeface="Arial"/>
            </a:endParaRPr>
          </a:p>
        </p:txBody>
      </p:sp>
    </p:spTree>
    <p:extLst>
      <p:ext uri="{BB962C8B-B14F-4D97-AF65-F5344CB8AC3E}">
        <p14:creationId xmlns:p14="http://schemas.microsoft.com/office/powerpoint/2010/main" val="31973882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4400" dirty="0" smtClean="0">
                <a:effectLst>
                  <a:outerShdw blurRad="38100" dist="38100" dir="2700000" algn="tl">
                    <a:srgbClr val="000000">
                      <a:alpha val="43137"/>
                    </a:srgbClr>
                  </a:outerShdw>
                </a:effectLst>
                <a:latin typeface="Calibri" pitchFamily="34" charset="0"/>
              </a:rPr>
              <a:t>DAST Interpretation Guide</a:t>
            </a:r>
          </a:p>
        </p:txBody>
      </p:sp>
      <p:sp>
        <p:nvSpPr>
          <p:cNvPr id="64515" name="Rectangle 3"/>
          <p:cNvSpPr>
            <a:spLocks noGrp="1" noChangeArrowheads="1"/>
          </p:cNvSpPr>
          <p:nvPr>
            <p:ph idx="1"/>
          </p:nvPr>
        </p:nvSpPr>
        <p:spPr>
          <a:xfrm>
            <a:off x="609600" y="1600200"/>
            <a:ext cx="8077200" cy="4419600"/>
          </a:xfrm>
        </p:spPr>
        <p:txBody>
          <a:bodyPr/>
          <a:lstStyle/>
          <a:p>
            <a:pPr eaLnBrk="1" hangingPunct="1">
              <a:buFont typeface="Wingdings" pitchFamily="2" charset="2"/>
              <a:buNone/>
            </a:pPr>
            <a:r>
              <a:rPr lang="en-US" b="1" u="sng" dirty="0" smtClean="0">
                <a:latin typeface="Calibri" pitchFamily="34" charset="0"/>
              </a:rPr>
              <a:t>Score</a:t>
            </a:r>
            <a:r>
              <a:rPr lang="en-US" b="1" dirty="0" smtClean="0">
                <a:latin typeface="Calibri" pitchFamily="34" charset="0"/>
              </a:rPr>
              <a:t>	</a:t>
            </a:r>
            <a:r>
              <a:rPr lang="en-US" b="1" u="sng" dirty="0" smtClean="0">
                <a:latin typeface="Calibri" pitchFamily="34" charset="0"/>
              </a:rPr>
              <a:t>Action</a:t>
            </a:r>
            <a:r>
              <a:rPr lang="en-US" b="1" dirty="0">
                <a:latin typeface="Calibri" pitchFamily="34" charset="0"/>
              </a:rPr>
              <a:t>	</a:t>
            </a:r>
            <a:r>
              <a:rPr lang="en-US" b="1" dirty="0" smtClean="0">
                <a:latin typeface="Calibri" pitchFamily="34" charset="0"/>
              </a:rPr>
              <a:t>	 </a:t>
            </a:r>
            <a:r>
              <a:rPr lang="en-US" b="1" u="sng" dirty="0" smtClean="0">
                <a:latin typeface="Calibri" pitchFamily="34" charset="0"/>
              </a:rPr>
              <a:t>Level of Problem</a:t>
            </a:r>
          </a:p>
          <a:p>
            <a:pPr eaLnBrk="1" hangingPunct="1">
              <a:buFont typeface="Wingdings" pitchFamily="2" charset="2"/>
              <a:buNone/>
            </a:pPr>
            <a:endParaRPr lang="en-US" b="1" u="sng" dirty="0" smtClean="0">
              <a:latin typeface="Calibri" pitchFamily="34" charset="0"/>
            </a:endParaRPr>
          </a:p>
          <a:p>
            <a:pPr eaLnBrk="1" hangingPunct="1">
              <a:buFont typeface="Wingdings" pitchFamily="2" charset="2"/>
              <a:buNone/>
            </a:pPr>
            <a:r>
              <a:rPr lang="en-US" dirty="0" smtClean="0">
                <a:latin typeface="Calibri" pitchFamily="34" charset="0"/>
              </a:rPr>
              <a:t>   </a:t>
            </a:r>
            <a:r>
              <a:rPr lang="en-US" sz="2800" dirty="0" smtClean="0">
                <a:latin typeface="Calibri" pitchFamily="34" charset="0"/>
              </a:rPr>
              <a:t>0		Monitor			None</a:t>
            </a:r>
          </a:p>
          <a:p>
            <a:pPr eaLnBrk="1" hangingPunct="1">
              <a:buFont typeface="Wingdings" pitchFamily="2" charset="2"/>
              <a:buNone/>
            </a:pPr>
            <a:r>
              <a:rPr lang="en-US" sz="2800" dirty="0" smtClean="0">
                <a:latin typeface="Calibri" pitchFamily="34" charset="0"/>
              </a:rPr>
              <a:t>  1-2		BI				Low Risk</a:t>
            </a:r>
          </a:p>
          <a:p>
            <a:pPr eaLnBrk="1" hangingPunct="1">
              <a:buNone/>
            </a:pPr>
            <a:r>
              <a:rPr lang="en-US" sz="2800" dirty="0" smtClean="0">
                <a:latin typeface="Calibri" pitchFamily="34" charset="0"/>
              </a:rPr>
              <a:t>  3-5		BI with follow-up		Moderate Risk</a:t>
            </a:r>
          </a:p>
          <a:p>
            <a:pPr eaLnBrk="1" hangingPunct="1">
              <a:buFont typeface="Wingdings" pitchFamily="2" charset="2"/>
              <a:buNone/>
            </a:pPr>
            <a:r>
              <a:rPr lang="en-US" sz="2800" dirty="0" smtClean="0">
                <a:latin typeface="Calibri" pitchFamily="34" charset="0"/>
              </a:rPr>
              <a:t>  6-8		BI/Referral 	           		Substantial Risk</a:t>
            </a:r>
          </a:p>
          <a:p>
            <a:pPr eaLnBrk="1" hangingPunct="1">
              <a:buNone/>
            </a:pPr>
            <a:r>
              <a:rPr lang="en-US" sz="2800" dirty="0" smtClean="0">
                <a:latin typeface="Calibri" pitchFamily="34" charset="0"/>
              </a:rPr>
              <a:t>  9-10		BI/Referral 			Severe Risk</a:t>
            </a:r>
            <a:endParaRPr lang="en-US" sz="2800" b="1" u="sng" dirty="0" smtClean="0">
              <a:latin typeface="Calibri" pitchFamily="34" charset="0"/>
            </a:endParaRP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69</a:t>
            </a:fld>
            <a:endParaRPr lang="en-US" dirty="0">
              <a:solidFill>
                <a:srgbClr val="000000"/>
              </a:solidFill>
              <a:latin typeface="Arial"/>
            </a:endParaRPr>
          </a:p>
        </p:txBody>
      </p:sp>
    </p:spTree>
    <p:extLst>
      <p:ext uri="{BB962C8B-B14F-4D97-AF65-F5344CB8AC3E}">
        <p14:creationId xmlns:p14="http://schemas.microsoft.com/office/powerpoint/2010/main" val="1689293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noAutofit/>
          </a:bodyPr>
          <a:lstStyle/>
          <a:p>
            <a:pPr algn="ctr" eaLnBrk="1" hangingPunct="1"/>
            <a:r>
              <a:rPr lang="en-US" sz="4000" b="1" dirty="0" smtClean="0">
                <a:effectLst>
                  <a:outerShdw blurRad="38100" dist="38100" dir="2700000" algn="tl">
                    <a:srgbClr val="000000">
                      <a:alpha val="43137"/>
                    </a:srgbClr>
                  </a:outerShdw>
                </a:effectLst>
              </a:rPr>
              <a:t>American College of Surgeons: Committee on Trauma</a:t>
            </a:r>
          </a:p>
        </p:txBody>
      </p:sp>
      <p:sp>
        <p:nvSpPr>
          <p:cNvPr id="12291" name="Content Placeholder 2"/>
          <p:cNvSpPr>
            <a:spLocks noGrp="1"/>
          </p:cNvSpPr>
          <p:nvPr>
            <p:ph idx="1"/>
          </p:nvPr>
        </p:nvSpPr>
        <p:spPr>
          <a:xfrm>
            <a:off x="404813" y="2105266"/>
            <a:ext cx="8305800" cy="4267200"/>
          </a:xfrm>
        </p:spPr>
        <p:txBody>
          <a:bodyPr/>
          <a:lstStyle/>
          <a:p>
            <a:pPr eaLnBrk="1" hangingPunct="1">
              <a:defRPr/>
            </a:pPr>
            <a:r>
              <a:rPr lang="en-US" sz="2800" dirty="0" smtClean="0"/>
              <a:t>The trauma center needs a </a:t>
            </a:r>
            <a:r>
              <a:rPr lang="en-US" sz="2800" b="1" dirty="0" smtClean="0">
                <a:solidFill>
                  <a:srgbClr val="FFC000"/>
                </a:solidFill>
              </a:rPr>
              <a:t>mechanism to identify patients</a:t>
            </a:r>
            <a:r>
              <a:rPr lang="en-US" sz="2800" dirty="0" smtClean="0"/>
              <a:t> who are problem drinkers: Level I and II Trauma Centers</a:t>
            </a:r>
          </a:p>
          <a:p>
            <a:pPr eaLnBrk="1" hangingPunct="1">
              <a:defRPr/>
            </a:pPr>
            <a:r>
              <a:rPr lang="en-US" sz="2800" dirty="0" smtClean="0"/>
              <a:t>The trauma center has the </a:t>
            </a:r>
            <a:r>
              <a:rPr lang="en-US" sz="2800" b="1" dirty="0" smtClean="0">
                <a:solidFill>
                  <a:srgbClr val="FFC000"/>
                </a:solidFill>
              </a:rPr>
              <a:t>capability to provide an intervention</a:t>
            </a:r>
            <a:r>
              <a:rPr lang="en-US" sz="2800" dirty="0" smtClean="0">
                <a:solidFill>
                  <a:srgbClr val="FFC000"/>
                </a:solidFill>
              </a:rPr>
              <a:t> </a:t>
            </a:r>
            <a:r>
              <a:rPr lang="en-US" sz="2800" dirty="0" smtClean="0"/>
              <a:t>for patients identified as problem drinkers: Level I Trauma Centers</a:t>
            </a:r>
          </a:p>
          <a:p>
            <a:pPr eaLnBrk="1" hangingPunct="1">
              <a:buFont typeface="Wingdings" pitchFamily="2" charset="2"/>
              <a:buNone/>
              <a:defRPr/>
            </a:pPr>
            <a:endParaRPr lang="en-US" sz="2800" dirty="0" smtClean="0"/>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7</a:t>
            </a:fld>
            <a:endParaRPr lang="en-US"/>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5181600"/>
            <a:ext cx="80772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543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ox(in)">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wipe(left)">
                                      <p:cBhvr>
                                        <p:cTn id="12" dur="500"/>
                                        <p:tgtEl>
                                          <p:spTgt spid="122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wipe(left)">
                                      <p:cBhvr>
                                        <p:cTn id="17"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effectLst>
                  <a:outerShdw blurRad="38100" dist="38100" dir="2700000" algn="tl">
                    <a:srgbClr val="000000">
                      <a:alpha val="43137"/>
                    </a:srgbClr>
                  </a:outerShdw>
                </a:effectLst>
                <a:latin typeface="Calibri" pitchFamily="34" charset="0"/>
              </a:rPr>
              <a:t>DAST Practice</a:t>
            </a:r>
            <a:endParaRPr lang="en-US" sz="4400" dirty="0">
              <a:effectLst>
                <a:outerShdw blurRad="38100" dist="38100" dir="2700000" algn="tl">
                  <a:srgbClr val="000000">
                    <a:alpha val="43137"/>
                  </a:srgbClr>
                </a:outerShdw>
              </a:effectLst>
              <a:latin typeface="Calibri" pitchFamily="34" charset="0"/>
            </a:endParaRPr>
          </a:p>
        </p:txBody>
      </p:sp>
      <p:sp>
        <p:nvSpPr>
          <p:cNvPr id="3" name="Content Placeholder 2"/>
          <p:cNvSpPr>
            <a:spLocks noGrp="1"/>
          </p:cNvSpPr>
          <p:nvPr>
            <p:ph idx="1"/>
          </p:nvPr>
        </p:nvSpPr>
        <p:spPr>
          <a:xfrm>
            <a:off x="609600" y="2286000"/>
            <a:ext cx="7924800" cy="4267200"/>
          </a:xfrm>
        </p:spPr>
        <p:txBody>
          <a:bodyPr/>
          <a:lstStyle/>
          <a:p>
            <a:r>
              <a:rPr lang="en-US" dirty="0" smtClean="0">
                <a:latin typeface="Calibri" pitchFamily="34" charset="0"/>
              </a:rPr>
              <a:t>19 year old college freshman</a:t>
            </a:r>
          </a:p>
          <a:p>
            <a:r>
              <a:rPr lang="en-US" dirty="0" smtClean="0">
                <a:latin typeface="Calibri" pitchFamily="34" charset="0"/>
              </a:rPr>
              <a:t>Uses prescription opioids and stimulants “occasionally”</a:t>
            </a:r>
          </a:p>
          <a:p>
            <a:r>
              <a:rPr lang="en-US" dirty="0" smtClean="0">
                <a:latin typeface="Calibri" pitchFamily="34" charset="0"/>
              </a:rPr>
              <a:t>Starting to develop signs of dependence</a:t>
            </a:r>
          </a:p>
          <a:p>
            <a:r>
              <a:rPr lang="en-US" dirty="0" smtClean="0">
                <a:latin typeface="Calibri" pitchFamily="34" charset="0"/>
              </a:rPr>
              <a:t>Experiencing recent difficulties with focusing on coursework and preparing for final exams</a:t>
            </a:r>
            <a:endParaRPr lang="en-US" dirty="0">
              <a:latin typeface="Calibri" pitchFamily="34" charset="0"/>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70</a:t>
            </a:fld>
            <a:endParaRPr lang="en-US" dirty="0">
              <a:solidFill>
                <a:srgbClr val="000000"/>
              </a:solidFill>
              <a:latin typeface="Arial"/>
            </a:endParaRPr>
          </a:p>
        </p:txBody>
      </p:sp>
      <p:sp>
        <p:nvSpPr>
          <p:cNvPr id="5" name="Rectangle 4"/>
          <p:cNvSpPr/>
          <p:nvPr/>
        </p:nvSpPr>
        <p:spPr>
          <a:xfrm>
            <a:off x="533400" y="1440359"/>
            <a:ext cx="8001000" cy="769441"/>
          </a:xfrm>
          <a:prstGeom prst="rect">
            <a:avLst/>
          </a:prstGeom>
        </p:spPr>
        <p:txBody>
          <a:bodyPr wrap="square">
            <a:spAutoFit/>
          </a:bodyPr>
          <a:lstStyle/>
          <a:p>
            <a:pPr>
              <a:buFont typeface="Wingdings" pitchFamily="2" charset="2"/>
              <a:buNone/>
            </a:pPr>
            <a:r>
              <a:rPr lang="en-US" sz="2200" b="1" dirty="0">
                <a:solidFill>
                  <a:srgbClr val="5C5CE7"/>
                </a:solidFill>
                <a:latin typeface="Calibri" pitchFamily="34" charset="0"/>
              </a:rPr>
              <a:t>Role Play: In groups of 2 (</a:t>
            </a:r>
            <a:r>
              <a:rPr lang="en-US" sz="2200" b="1" dirty="0" smtClean="0">
                <a:solidFill>
                  <a:srgbClr val="5C5CE7"/>
                </a:solidFill>
                <a:latin typeface="Calibri" pitchFamily="34" charset="0"/>
              </a:rPr>
              <a:t>clinician and client), keep the following case in mind while completing the DAST form* </a:t>
            </a:r>
            <a:r>
              <a:rPr lang="en-US" sz="2200" b="1" dirty="0">
                <a:solidFill>
                  <a:srgbClr val="5C5CE7"/>
                </a:solidFill>
                <a:latin typeface="Calibri" pitchFamily="34" charset="0"/>
              </a:rPr>
              <a:t>on  </a:t>
            </a:r>
            <a:r>
              <a:rPr lang="en-US" sz="2200" b="1" dirty="0" smtClean="0">
                <a:solidFill>
                  <a:srgbClr val="5C5CE7"/>
                </a:solidFill>
                <a:latin typeface="Calibri" pitchFamily="34" charset="0"/>
              </a:rPr>
              <a:t>“Alex Jones”:</a:t>
            </a:r>
            <a:endParaRPr lang="en-US" sz="2200" b="1" dirty="0">
              <a:solidFill>
                <a:srgbClr val="5C5CE7"/>
              </a:solidFill>
              <a:latin typeface="Calibri" pitchFamily="34" charset="0"/>
            </a:endParaRPr>
          </a:p>
        </p:txBody>
      </p:sp>
      <p:sp>
        <p:nvSpPr>
          <p:cNvPr id="8" name="TextBox 7"/>
          <p:cNvSpPr txBox="1"/>
          <p:nvPr/>
        </p:nvSpPr>
        <p:spPr>
          <a:xfrm>
            <a:off x="609600" y="6400800"/>
            <a:ext cx="3810000" cy="381000"/>
          </a:xfrm>
          <a:prstGeom prst="rect">
            <a:avLst/>
          </a:prstGeom>
          <a:noFill/>
        </p:spPr>
        <p:txBody>
          <a:bodyPr wrap="square" rtlCol="0">
            <a:spAutoFit/>
          </a:bodyPr>
          <a:lstStyle/>
          <a:p>
            <a:r>
              <a:rPr lang="en-US" b="1" dirty="0" smtClean="0">
                <a:solidFill>
                  <a:srgbClr val="5C5CE7"/>
                </a:solidFill>
                <a:latin typeface="Calibri" pitchFamily="34" charset="0"/>
              </a:rPr>
              <a:t>*Refer to scored DAST-10</a:t>
            </a:r>
            <a:endParaRPr lang="en-US" b="1" dirty="0">
              <a:solidFill>
                <a:srgbClr val="5C5CE7"/>
              </a:solidFill>
              <a:latin typeface="Calibri" pitchFamily="34" charset="0"/>
            </a:endParaRPr>
          </a:p>
        </p:txBody>
      </p:sp>
    </p:spTree>
    <p:extLst>
      <p:ext uri="{BB962C8B-B14F-4D97-AF65-F5344CB8AC3E}">
        <p14:creationId xmlns:p14="http://schemas.microsoft.com/office/powerpoint/2010/main" val="22430730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solidFill>
                  <a:schemeClr val="bg1">
                    <a:lumMod val="75000"/>
                  </a:schemeClr>
                </a:solidFill>
              </a:rPr>
              <a:t>BAC/Drug Screen</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Pre-Screens </a:t>
            </a:r>
          </a:p>
          <a:p>
            <a:pPr marL="463550" indent="-463550" eaLnBrk="1" hangingPunct="1">
              <a:defRPr/>
            </a:pPr>
            <a:r>
              <a:rPr lang="en-US" sz="3000" b="1" dirty="0">
                <a:solidFill>
                  <a:schemeClr val="bg1">
                    <a:lumMod val="75000"/>
                  </a:schemeClr>
                </a:solidFill>
              </a:rPr>
              <a:t>CAGE</a:t>
            </a:r>
          </a:p>
          <a:p>
            <a:pPr marL="463550" indent="-463550" eaLnBrk="1" hangingPunct="1">
              <a:defRPr/>
            </a:pPr>
            <a:r>
              <a:rPr lang="en-US" sz="3000" b="1" dirty="0">
                <a:solidFill>
                  <a:schemeClr val="bg1">
                    <a:lumMod val="75000"/>
                  </a:schemeClr>
                </a:solidFill>
              </a:rPr>
              <a:t>CRAFFT</a:t>
            </a:r>
          </a:p>
          <a:p>
            <a:pPr marL="463550" indent="-463550" eaLnBrk="1" hangingPunct="1">
              <a:defRPr/>
            </a:pPr>
            <a:r>
              <a:rPr lang="en-US" sz="3000" b="1" dirty="0">
                <a:solidFill>
                  <a:schemeClr val="bg1">
                    <a:lumMod val="75000"/>
                  </a:schemeClr>
                </a:solidFill>
              </a:rPr>
              <a:t>DAST</a:t>
            </a:r>
          </a:p>
          <a:p>
            <a:pPr marL="463550" indent="-463550" eaLnBrk="1" hangingPunct="1">
              <a:defRPr/>
            </a:pPr>
            <a:r>
              <a:rPr lang="en-US" sz="3000" b="1" dirty="0" smtClean="0"/>
              <a:t>AUDIT</a:t>
            </a:r>
            <a:endParaRPr lang="en-US" sz="2400" dirty="0" smtClean="0"/>
          </a:p>
          <a:p>
            <a:pPr marL="463550" indent="-463550" eaLnBrk="1" hangingPunct="1">
              <a:defRPr/>
            </a:pPr>
            <a:r>
              <a:rPr lang="en-US" sz="3000" b="1" dirty="0" smtClean="0">
                <a:solidFill>
                  <a:schemeClr val="bg1">
                    <a:lumMod val="75000"/>
                  </a:schemeClr>
                </a:solidFill>
              </a:rPr>
              <a:t>AUDIT-C+</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ASSIST</a:t>
            </a: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71</a:t>
            </a:fld>
            <a:endParaRPr lang="en-US">
              <a:solidFill>
                <a:srgbClr val="000000"/>
              </a:solidFill>
            </a:endParaRPr>
          </a:p>
        </p:txBody>
      </p:sp>
    </p:spTree>
    <p:extLst>
      <p:ext uri="{BB962C8B-B14F-4D97-AF65-F5344CB8AC3E}">
        <p14:creationId xmlns:p14="http://schemas.microsoft.com/office/powerpoint/2010/main" val="29100291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4400" y="685800"/>
            <a:ext cx="7315200" cy="981456"/>
          </a:xfrm>
        </p:spPr>
        <p:txBody>
          <a:bodyPr/>
          <a:lstStyle/>
          <a:p>
            <a:pPr algn="ctr"/>
            <a:r>
              <a:rPr lang="en-US" sz="4400" dirty="0" smtClean="0">
                <a:solidFill>
                  <a:schemeClr val="tx2"/>
                </a:solidFill>
              </a:rPr>
              <a:t>Review of the AUDIT</a:t>
            </a:r>
          </a:p>
        </p:txBody>
      </p:sp>
      <p:sp>
        <p:nvSpPr>
          <p:cNvPr id="16387" name="Rectangle 3"/>
          <p:cNvSpPr>
            <a:spLocks noGrp="1" noChangeArrowheads="1"/>
          </p:cNvSpPr>
          <p:nvPr>
            <p:ph type="body" idx="1"/>
          </p:nvPr>
        </p:nvSpPr>
        <p:spPr>
          <a:xfrm>
            <a:off x="877824" y="2133600"/>
            <a:ext cx="7388352" cy="3733800"/>
          </a:xfrm>
        </p:spPr>
        <p:txBody>
          <a:bodyPr>
            <a:normAutofit/>
          </a:bodyPr>
          <a:lstStyle/>
          <a:p>
            <a:pPr marL="457200" indent="-457200">
              <a:lnSpc>
                <a:spcPct val="110000"/>
              </a:lnSpc>
              <a:spcBef>
                <a:spcPts val="1000"/>
              </a:spcBef>
              <a:buFont typeface="Arial" pitchFamily="34" charset="0"/>
              <a:buChar char="•"/>
            </a:pPr>
            <a:r>
              <a:rPr lang="en-US" sz="3000" dirty="0" smtClean="0"/>
              <a:t>10-question alcohol use screening instrument</a:t>
            </a:r>
          </a:p>
          <a:p>
            <a:pPr marL="457200" indent="-457200">
              <a:lnSpc>
                <a:spcPct val="110000"/>
              </a:lnSpc>
              <a:spcBef>
                <a:spcPts val="1000"/>
              </a:spcBef>
              <a:buFont typeface="Arial" pitchFamily="34" charset="0"/>
              <a:buChar char="•"/>
            </a:pPr>
            <a:r>
              <a:rPr lang="en-US" sz="3000" dirty="0" smtClean="0"/>
              <a:t>Designed for primary health care workers; mental health care workers</a:t>
            </a:r>
          </a:p>
          <a:p>
            <a:endParaRPr lang="en-US" sz="3000"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72</a:t>
            </a:fld>
            <a:endParaRPr lang="en-US">
              <a:solidFill>
                <a:srgbClr val="DBF5F9">
                  <a:shade val="90000"/>
                </a:srgbClr>
              </a:solidFill>
            </a:endParaRPr>
          </a:p>
        </p:txBody>
      </p:sp>
    </p:spTree>
    <p:extLst>
      <p:ext uri="{BB962C8B-B14F-4D97-AF65-F5344CB8AC3E}">
        <p14:creationId xmlns:p14="http://schemas.microsoft.com/office/powerpoint/2010/main" val="30219579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457200"/>
            <a:ext cx="8229600" cy="1143000"/>
          </a:xfrm>
        </p:spPr>
        <p:txBody>
          <a:bodyPr>
            <a:normAutofit/>
          </a:bodyPr>
          <a:lstStyle/>
          <a:p>
            <a:pPr algn="ctr"/>
            <a:r>
              <a:rPr lang="en-US" sz="4400" b="1" dirty="0" smtClean="0">
                <a:effectLst>
                  <a:outerShdw blurRad="38100" dist="38100" dir="2700000" algn="tl">
                    <a:srgbClr val="000000">
                      <a:alpha val="43137"/>
                    </a:srgbClr>
                  </a:outerShdw>
                </a:effectLst>
              </a:rPr>
              <a:t>Domains: Hazardous</a:t>
            </a:r>
          </a:p>
        </p:txBody>
      </p:sp>
      <p:sp>
        <p:nvSpPr>
          <p:cNvPr id="49155" name="Rectangle 3"/>
          <p:cNvSpPr>
            <a:spLocks noGrp="1" noChangeArrowheads="1"/>
          </p:cNvSpPr>
          <p:nvPr>
            <p:ph idx="1"/>
          </p:nvPr>
        </p:nvSpPr>
        <p:spPr>
          <a:xfrm>
            <a:off x="609600" y="1676400"/>
            <a:ext cx="7924800" cy="5105400"/>
          </a:xfrm>
        </p:spPr>
        <p:txBody>
          <a:bodyPr/>
          <a:lstStyle/>
          <a:p>
            <a:pPr>
              <a:buFont typeface="Wingdings" pitchFamily="2" charset="2"/>
              <a:buNone/>
            </a:pPr>
            <a:r>
              <a:rPr lang="en-US" sz="1600" b="1" dirty="0" smtClean="0">
                <a:solidFill>
                  <a:srgbClr val="FFC000"/>
                </a:solidFill>
              </a:rPr>
              <a:t>1. How often do you have a drink containing alcohol?</a:t>
            </a:r>
            <a:r>
              <a:rPr lang="en-US" sz="1600" dirty="0" smtClean="0">
                <a:solidFill>
                  <a:srgbClr val="FFC000"/>
                </a:solidFill>
              </a:rPr>
              <a:t> </a:t>
            </a:r>
          </a:p>
          <a:p>
            <a:pPr>
              <a:buFont typeface="Wingdings" pitchFamily="2" charset="2"/>
              <a:buNone/>
            </a:pPr>
            <a:r>
              <a:rPr lang="en-US" sz="1400" dirty="0" smtClean="0"/>
              <a:t>	</a:t>
            </a:r>
            <a:r>
              <a:rPr lang="en-US" sz="1600" dirty="0" smtClean="0"/>
              <a:t>(0) Never (Skip to Questions 9-10)</a:t>
            </a:r>
          </a:p>
          <a:p>
            <a:pPr>
              <a:buFont typeface="Wingdings" pitchFamily="2" charset="2"/>
              <a:buNone/>
            </a:pPr>
            <a:r>
              <a:rPr lang="en-US" sz="1600" dirty="0" smtClean="0"/>
              <a:t>	(1) Monthly or less</a:t>
            </a:r>
            <a:br>
              <a:rPr lang="en-US" sz="1600" dirty="0" smtClean="0"/>
            </a:br>
            <a:r>
              <a:rPr lang="en-US" sz="1600" dirty="0" smtClean="0"/>
              <a:t>(2) 2 to 4 times a month</a:t>
            </a:r>
            <a:br>
              <a:rPr lang="en-US" sz="1600" dirty="0" smtClean="0"/>
            </a:br>
            <a:r>
              <a:rPr lang="en-US" sz="1600" dirty="0" smtClean="0"/>
              <a:t>(3) 2 to 3 times a week</a:t>
            </a:r>
            <a:br>
              <a:rPr lang="en-US" sz="1600" dirty="0" smtClean="0"/>
            </a:br>
            <a:r>
              <a:rPr lang="en-US" sz="1600" dirty="0" smtClean="0"/>
              <a:t>(4) 4 or more times a week </a:t>
            </a:r>
          </a:p>
          <a:p>
            <a:pPr>
              <a:buFont typeface="Wingdings" pitchFamily="2" charset="2"/>
              <a:buNone/>
            </a:pPr>
            <a:r>
              <a:rPr lang="en-US" sz="1600" b="1" dirty="0" smtClean="0">
                <a:solidFill>
                  <a:srgbClr val="FFC000"/>
                </a:solidFill>
              </a:rPr>
              <a:t>2. How many drinks containing alcohol do you have on a typical day when you are drinking? </a:t>
            </a:r>
            <a:endParaRPr lang="en-US" sz="1600" dirty="0" smtClean="0">
              <a:solidFill>
                <a:srgbClr val="FFC000"/>
              </a:solidFill>
            </a:endParaRPr>
          </a:p>
          <a:p>
            <a:pPr>
              <a:buFont typeface="Wingdings" pitchFamily="2" charset="2"/>
              <a:buNone/>
            </a:pPr>
            <a:r>
              <a:rPr lang="en-US" sz="1600" dirty="0" smtClean="0"/>
              <a:t>	(0) 1 or 2</a:t>
            </a:r>
            <a:br>
              <a:rPr lang="en-US" sz="1600" dirty="0" smtClean="0"/>
            </a:br>
            <a:r>
              <a:rPr lang="en-US" sz="1600" dirty="0" smtClean="0"/>
              <a:t>(1) 3 or 4</a:t>
            </a:r>
            <a:br>
              <a:rPr lang="en-US" sz="1600" dirty="0" smtClean="0"/>
            </a:br>
            <a:r>
              <a:rPr lang="en-US" sz="1600" dirty="0" smtClean="0"/>
              <a:t>(2) 5 or 6</a:t>
            </a:r>
            <a:br>
              <a:rPr lang="en-US" sz="1600" dirty="0" smtClean="0"/>
            </a:br>
            <a:r>
              <a:rPr lang="en-US" sz="1600" dirty="0" smtClean="0"/>
              <a:t>(3) 7, 8, or 9</a:t>
            </a:r>
            <a:br>
              <a:rPr lang="en-US" sz="1600" dirty="0" smtClean="0"/>
            </a:br>
            <a:r>
              <a:rPr lang="en-US" sz="1600" dirty="0" smtClean="0"/>
              <a:t>(4) 10 or more </a:t>
            </a:r>
          </a:p>
          <a:p>
            <a:pPr>
              <a:buFont typeface="Wingdings" pitchFamily="2" charset="2"/>
              <a:buNone/>
            </a:pPr>
            <a:r>
              <a:rPr lang="en-US" sz="1600" b="1" dirty="0" smtClean="0">
                <a:solidFill>
                  <a:srgbClr val="FFC000"/>
                </a:solidFill>
              </a:rPr>
              <a:t>3. How often do you have six or more drinks on one occasion?                                               </a:t>
            </a:r>
          </a:p>
          <a:p>
            <a:pPr>
              <a:buFont typeface="Wingdings" pitchFamily="2" charset="2"/>
              <a:buNone/>
            </a:pPr>
            <a:r>
              <a:rPr lang="en-US" sz="1600" b="1" dirty="0" smtClean="0"/>
              <a:t>       </a:t>
            </a:r>
            <a:r>
              <a:rPr lang="en-US" sz="1600" dirty="0" smtClean="0"/>
              <a:t>(0) Never</a:t>
            </a:r>
            <a:br>
              <a:rPr lang="en-US" sz="1600" dirty="0" smtClean="0"/>
            </a:br>
            <a:r>
              <a:rPr lang="en-US" sz="1600" dirty="0" smtClean="0"/>
              <a:t>(1) Less than monthly</a:t>
            </a:r>
            <a:br>
              <a:rPr lang="en-US" sz="1600" dirty="0" smtClean="0"/>
            </a:br>
            <a:r>
              <a:rPr lang="en-US" sz="1600" dirty="0" smtClean="0"/>
              <a:t>(2) Monthly</a:t>
            </a:r>
            <a:br>
              <a:rPr lang="en-US" sz="1600" dirty="0" smtClean="0"/>
            </a:br>
            <a:r>
              <a:rPr lang="en-US" sz="1600" dirty="0" smtClean="0"/>
              <a:t>(3) Weekly</a:t>
            </a:r>
            <a:br>
              <a:rPr lang="en-US" sz="1600" dirty="0" smtClean="0"/>
            </a:br>
            <a:r>
              <a:rPr lang="en-US" sz="1600" dirty="0" smtClean="0"/>
              <a:t>(4) Daily or almost daily </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solidFill>
                  <a:srgbClr val="DBF5F9">
                    <a:shade val="90000"/>
                  </a:srgbClr>
                </a:solidFill>
              </a:rPr>
              <a:pPr>
                <a:defRPr/>
              </a:pPr>
              <a:t>73</a:t>
            </a:fld>
            <a:endParaRPr lang="en-US">
              <a:solidFill>
                <a:srgbClr val="DBF5F9">
                  <a:shade val="90000"/>
                </a:srgbClr>
              </a:solidFill>
            </a:endParaRPr>
          </a:p>
        </p:txBody>
      </p:sp>
    </p:spTree>
    <p:extLst>
      <p:ext uri="{BB962C8B-B14F-4D97-AF65-F5344CB8AC3E}">
        <p14:creationId xmlns:p14="http://schemas.microsoft.com/office/powerpoint/2010/main" val="3454963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457200"/>
            <a:ext cx="8229600" cy="1143000"/>
          </a:xfrm>
        </p:spPr>
        <p:txBody>
          <a:bodyPr>
            <a:normAutofit/>
          </a:bodyPr>
          <a:lstStyle/>
          <a:p>
            <a:pPr algn="ctr"/>
            <a:r>
              <a:rPr lang="en-US" sz="4400" b="1" dirty="0" smtClean="0">
                <a:effectLst>
                  <a:outerShdw blurRad="38100" dist="38100" dir="2700000" algn="tl">
                    <a:srgbClr val="000000">
                      <a:alpha val="43137"/>
                    </a:srgbClr>
                  </a:outerShdw>
                </a:effectLst>
              </a:rPr>
              <a:t>Domains: Dependence</a:t>
            </a:r>
          </a:p>
        </p:txBody>
      </p:sp>
      <p:sp>
        <p:nvSpPr>
          <p:cNvPr id="50179" name="Rectangle 3"/>
          <p:cNvSpPr>
            <a:spLocks noGrp="1" noChangeArrowheads="1"/>
          </p:cNvSpPr>
          <p:nvPr>
            <p:ph idx="1"/>
          </p:nvPr>
        </p:nvSpPr>
        <p:spPr>
          <a:xfrm>
            <a:off x="609600" y="1981200"/>
            <a:ext cx="8001000" cy="4800600"/>
          </a:xfrm>
        </p:spPr>
        <p:txBody>
          <a:bodyPr>
            <a:normAutofit fontScale="92500" lnSpcReduction="20000"/>
          </a:bodyPr>
          <a:lstStyle/>
          <a:p>
            <a:pPr>
              <a:buFont typeface="Wingdings" pitchFamily="2" charset="2"/>
              <a:buNone/>
            </a:pPr>
            <a:r>
              <a:rPr lang="en-US" sz="1700" b="1" dirty="0" smtClean="0">
                <a:solidFill>
                  <a:srgbClr val="FFC000"/>
                </a:solidFill>
              </a:rPr>
              <a:t>4. How often during the last year have you found that you were not able to stop drinking once you had started?</a:t>
            </a:r>
            <a:r>
              <a:rPr lang="en-US" sz="1700" dirty="0" smtClean="0">
                <a:solidFill>
                  <a:srgbClr val="FFC000"/>
                </a:solidFill>
              </a:rPr>
              <a:t>                                                                                                               </a:t>
            </a:r>
          </a:p>
          <a:p>
            <a:pPr>
              <a:buFont typeface="Wingdings" pitchFamily="2" charset="2"/>
              <a:buNone/>
            </a:pPr>
            <a:r>
              <a:rPr lang="en-US" sz="1600" dirty="0" smtClean="0"/>
              <a:t>      </a:t>
            </a:r>
            <a:r>
              <a:rPr lang="en-US" sz="1700" dirty="0" smtClean="0"/>
              <a:t>(0) Never</a:t>
            </a:r>
            <a:br>
              <a:rPr lang="en-US" sz="1700" dirty="0" smtClean="0"/>
            </a:br>
            <a:r>
              <a:rPr lang="en-US" sz="1700" dirty="0" smtClean="0"/>
              <a:t>(1) Less than monthly</a:t>
            </a:r>
            <a:br>
              <a:rPr lang="en-US" sz="1700" dirty="0" smtClean="0"/>
            </a:br>
            <a:r>
              <a:rPr lang="en-US" sz="1700" dirty="0" smtClean="0"/>
              <a:t>(2) Monthly</a:t>
            </a:r>
            <a:br>
              <a:rPr lang="en-US" sz="1700" dirty="0" smtClean="0"/>
            </a:br>
            <a:r>
              <a:rPr lang="en-US" sz="1700" dirty="0" smtClean="0"/>
              <a:t>(3) Weekly</a:t>
            </a:r>
            <a:br>
              <a:rPr lang="en-US" sz="1700" dirty="0" smtClean="0"/>
            </a:br>
            <a:r>
              <a:rPr lang="en-US" sz="1700" dirty="0" smtClean="0"/>
              <a:t>(4) Daily or almost daily </a:t>
            </a:r>
          </a:p>
          <a:p>
            <a:pPr>
              <a:buFont typeface="Wingdings" pitchFamily="2" charset="2"/>
              <a:buNone/>
            </a:pPr>
            <a:r>
              <a:rPr lang="en-US" sz="1700" b="1" dirty="0" smtClean="0">
                <a:solidFill>
                  <a:srgbClr val="FFC000"/>
                </a:solidFill>
              </a:rPr>
              <a:t>5. How often during the last year have you failed to do what was normally expected from you because of drinking?</a:t>
            </a:r>
            <a:r>
              <a:rPr lang="en-US" sz="1700" dirty="0" smtClean="0">
                <a:solidFill>
                  <a:srgbClr val="FFC000"/>
                </a:solidFill>
              </a:rPr>
              <a:t>                                                                                                       </a:t>
            </a:r>
          </a:p>
          <a:p>
            <a:pPr>
              <a:buFont typeface="Wingdings" pitchFamily="2" charset="2"/>
              <a:buNone/>
            </a:pPr>
            <a:r>
              <a:rPr lang="en-US" sz="1700" dirty="0" smtClean="0"/>
              <a:t>      (0) Never</a:t>
            </a:r>
            <a:br>
              <a:rPr lang="en-US" sz="1700" dirty="0" smtClean="0"/>
            </a:br>
            <a:r>
              <a:rPr lang="en-US" sz="1700" dirty="0" smtClean="0"/>
              <a:t>(1) Less than monthly</a:t>
            </a:r>
            <a:br>
              <a:rPr lang="en-US" sz="1700" dirty="0" smtClean="0"/>
            </a:br>
            <a:r>
              <a:rPr lang="en-US" sz="1700" dirty="0" smtClean="0"/>
              <a:t>(2) Monthly</a:t>
            </a:r>
            <a:br>
              <a:rPr lang="en-US" sz="1700" dirty="0" smtClean="0"/>
            </a:br>
            <a:r>
              <a:rPr lang="en-US" sz="1700" dirty="0" smtClean="0"/>
              <a:t>(3) Weekly</a:t>
            </a:r>
            <a:br>
              <a:rPr lang="en-US" sz="1700" dirty="0" smtClean="0"/>
            </a:br>
            <a:r>
              <a:rPr lang="en-US" sz="1700" dirty="0" smtClean="0"/>
              <a:t>(4) Daily or almost daily </a:t>
            </a:r>
          </a:p>
          <a:p>
            <a:pPr>
              <a:buFont typeface="Wingdings" pitchFamily="2" charset="2"/>
              <a:buNone/>
            </a:pPr>
            <a:r>
              <a:rPr lang="en-US" sz="1700" b="1" dirty="0" smtClean="0">
                <a:solidFill>
                  <a:srgbClr val="FFC000"/>
                </a:solidFill>
              </a:rPr>
              <a:t>6. How often during the last year have you been unable to remember what happened the night before because you had been drinking?                                                                          </a:t>
            </a:r>
          </a:p>
          <a:p>
            <a:pPr>
              <a:buFont typeface="Wingdings" pitchFamily="2" charset="2"/>
              <a:buNone/>
            </a:pPr>
            <a:r>
              <a:rPr lang="en-US" sz="1700" b="1" dirty="0" smtClean="0"/>
              <a:t>      </a:t>
            </a:r>
            <a:r>
              <a:rPr lang="en-US" sz="1700" dirty="0" smtClean="0"/>
              <a:t>(0) Never</a:t>
            </a:r>
            <a:br>
              <a:rPr lang="en-US" sz="1700" dirty="0" smtClean="0"/>
            </a:br>
            <a:r>
              <a:rPr lang="en-US" sz="1700" dirty="0" smtClean="0"/>
              <a:t>(1) Less than monthly</a:t>
            </a:r>
            <a:br>
              <a:rPr lang="en-US" sz="1700" dirty="0" smtClean="0"/>
            </a:br>
            <a:r>
              <a:rPr lang="en-US" sz="1700" dirty="0" smtClean="0"/>
              <a:t>(2) Monthly</a:t>
            </a:r>
            <a:br>
              <a:rPr lang="en-US" sz="1700" dirty="0" smtClean="0"/>
            </a:br>
            <a:r>
              <a:rPr lang="en-US" sz="1700" dirty="0" smtClean="0"/>
              <a:t>(3) Weekly</a:t>
            </a:r>
            <a:br>
              <a:rPr lang="en-US" sz="1700" dirty="0" smtClean="0"/>
            </a:br>
            <a:r>
              <a:rPr lang="en-US" sz="1700" dirty="0" smtClean="0"/>
              <a:t>(4) Daily or almost daily </a:t>
            </a:r>
          </a:p>
          <a:p>
            <a:pPr>
              <a:buFont typeface="Wingdings" pitchFamily="2" charset="2"/>
              <a:buNone/>
            </a:pPr>
            <a:endParaRPr lang="en-US" dirty="0" smtClean="0"/>
          </a:p>
          <a:p>
            <a:pPr>
              <a:buFont typeface="Wingdings" pitchFamily="2" charset="2"/>
              <a:buNone/>
            </a:pPr>
            <a:endParaRPr lang="en-US" dirty="0" smtClean="0"/>
          </a:p>
          <a:p>
            <a:pPr>
              <a:buFont typeface="Wingdings" pitchFamily="2" charset="2"/>
              <a:buNone/>
            </a:pPr>
            <a:endParaRPr lang="en-US" dirty="0" smtClean="0"/>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solidFill>
                  <a:srgbClr val="DBF5F9">
                    <a:shade val="90000"/>
                  </a:srgbClr>
                </a:solidFill>
              </a:rPr>
              <a:pPr>
                <a:defRPr/>
              </a:pPr>
              <a:t>74</a:t>
            </a:fld>
            <a:endParaRPr lang="en-US">
              <a:solidFill>
                <a:srgbClr val="DBF5F9">
                  <a:shade val="90000"/>
                </a:srgbClr>
              </a:solidFill>
            </a:endParaRPr>
          </a:p>
        </p:txBody>
      </p:sp>
    </p:spTree>
    <p:extLst>
      <p:ext uri="{BB962C8B-B14F-4D97-AF65-F5344CB8AC3E}">
        <p14:creationId xmlns:p14="http://schemas.microsoft.com/office/powerpoint/2010/main" val="12754693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457200"/>
            <a:ext cx="8229600" cy="1143000"/>
          </a:xfrm>
        </p:spPr>
        <p:txBody>
          <a:bodyPr>
            <a:normAutofit/>
          </a:bodyPr>
          <a:lstStyle/>
          <a:p>
            <a:pPr algn="ctr"/>
            <a:r>
              <a:rPr lang="en-US" sz="4400" b="1" dirty="0" smtClean="0">
                <a:effectLst>
                  <a:outerShdw blurRad="38100" dist="38100" dir="2700000" algn="tl">
                    <a:srgbClr val="000000">
                      <a:alpha val="43137"/>
                    </a:srgbClr>
                  </a:outerShdw>
                </a:effectLst>
              </a:rPr>
              <a:t>Domains: Harmful</a:t>
            </a:r>
          </a:p>
        </p:txBody>
      </p:sp>
      <p:sp>
        <p:nvSpPr>
          <p:cNvPr id="51203" name="Rectangle 3"/>
          <p:cNvSpPr>
            <a:spLocks noGrp="1" noChangeArrowheads="1"/>
          </p:cNvSpPr>
          <p:nvPr>
            <p:ph idx="1"/>
          </p:nvPr>
        </p:nvSpPr>
        <p:spPr>
          <a:xfrm>
            <a:off x="685800" y="1981200"/>
            <a:ext cx="7924800" cy="4876800"/>
          </a:xfrm>
        </p:spPr>
        <p:txBody>
          <a:bodyPr>
            <a:normAutofit lnSpcReduction="10000"/>
          </a:bodyPr>
          <a:lstStyle/>
          <a:p>
            <a:pPr>
              <a:buFont typeface="Wingdings" pitchFamily="2" charset="2"/>
              <a:buNone/>
            </a:pPr>
            <a:r>
              <a:rPr lang="en-US" sz="1600" b="1" dirty="0" smtClean="0">
                <a:solidFill>
                  <a:srgbClr val="FFC000"/>
                </a:solidFill>
              </a:rPr>
              <a:t>7. How often during the last year have you needed an alcoholic drink first thing in the morning to get yourself going after a night of heavy drinking?</a:t>
            </a:r>
            <a:r>
              <a:rPr lang="en-US" sz="1600" dirty="0" smtClean="0">
                <a:solidFill>
                  <a:srgbClr val="FFC000"/>
                </a:solidFill>
              </a:rPr>
              <a:t>                                            </a:t>
            </a:r>
          </a:p>
          <a:p>
            <a:pPr>
              <a:buFont typeface="Wingdings" pitchFamily="2" charset="2"/>
              <a:buNone/>
            </a:pPr>
            <a:r>
              <a:rPr lang="en-US" sz="1400" dirty="0" smtClean="0"/>
              <a:t>       (0) Never</a:t>
            </a:r>
            <a:br>
              <a:rPr lang="en-US" sz="1400" dirty="0" smtClean="0"/>
            </a:br>
            <a:r>
              <a:rPr lang="en-US" sz="1400" dirty="0" smtClean="0"/>
              <a:t>(1) Less than monthly</a:t>
            </a:r>
            <a:br>
              <a:rPr lang="en-US" sz="1400" dirty="0" smtClean="0"/>
            </a:br>
            <a:r>
              <a:rPr lang="en-US" sz="1400" dirty="0" smtClean="0"/>
              <a:t>(2) Monthly</a:t>
            </a:r>
            <a:br>
              <a:rPr lang="en-US" sz="1400" dirty="0" smtClean="0"/>
            </a:br>
            <a:r>
              <a:rPr lang="en-US" sz="1400" dirty="0" smtClean="0"/>
              <a:t>(3) Weekly</a:t>
            </a:r>
            <a:br>
              <a:rPr lang="en-US" sz="1400" dirty="0" smtClean="0"/>
            </a:br>
            <a:r>
              <a:rPr lang="en-US" sz="1400" dirty="0" smtClean="0"/>
              <a:t>(4) Daily or almost daily </a:t>
            </a:r>
          </a:p>
          <a:p>
            <a:pPr>
              <a:buFont typeface="Wingdings" pitchFamily="2" charset="2"/>
              <a:buNone/>
            </a:pPr>
            <a:r>
              <a:rPr lang="en-US" sz="1400" b="1" dirty="0" smtClean="0">
                <a:solidFill>
                  <a:srgbClr val="FFC000"/>
                </a:solidFill>
              </a:rPr>
              <a:t>8. How often during the last year have you had a feeling of guilt or remorse after drinking?</a:t>
            </a:r>
            <a:r>
              <a:rPr lang="en-US" sz="1400" b="1" dirty="0" smtClean="0"/>
              <a:t/>
            </a:r>
            <a:br>
              <a:rPr lang="en-US" sz="1400" b="1" dirty="0" smtClean="0"/>
            </a:br>
            <a:r>
              <a:rPr lang="en-US" sz="1400" dirty="0" smtClean="0"/>
              <a:t>(0) Never</a:t>
            </a:r>
            <a:br>
              <a:rPr lang="en-US" sz="1400" dirty="0" smtClean="0"/>
            </a:br>
            <a:r>
              <a:rPr lang="en-US" sz="1400" dirty="0" smtClean="0"/>
              <a:t>(1) Less than monthly</a:t>
            </a:r>
            <a:br>
              <a:rPr lang="en-US" sz="1400" dirty="0" smtClean="0"/>
            </a:br>
            <a:r>
              <a:rPr lang="en-US" sz="1400" dirty="0" smtClean="0"/>
              <a:t>(2) Monthly</a:t>
            </a:r>
            <a:br>
              <a:rPr lang="en-US" sz="1400" dirty="0" smtClean="0"/>
            </a:br>
            <a:r>
              <a:rPr lang="en-US" sz="1400" dirty="0" smtClean="0"/>
              <a:t>(3) Weekly</a:t>
            </a:r>
            <a:br>
              <a:rPr lang="en-US" sz="1400" dirty="0" smtClean="0"/>
            </a:br>
            <a:r>
              <a:rPr lang="en-US" sz="1400" dirty="0" smtClean="0"/>
              <a:t>(4) Daily or almost daily </a:t>
            </a:r>
          </a:p>
          <a:p>
            <a:pPr>
              <a:buFont typeface="Wingdings" pitchFamily="2" charset="2"/>
              <a:buNone/>
            </a:pPr>
            <a:r>
              <a:rPr lang="en-US" sz="1400" b="1" dirty="0" smtClean="0">
                <a:solidFill>
                  <a:srgbClr val="FFC000"/>
                </a:solidFill>
              </a:rPr>
              <a:t>9. Have you or someone else been injured as a result of your drinking?                               </a:t>
            </a:r>
            <a:r>
              <a:rPr lang="en-US" sz="1400" b="1" dirty="0" smtClean="0"/>
              <a:t/>
            </a:r>
            <a:br>
              <a:rPr lang="en-US" sz="1400" b="1" dirty="0" smtClean="0"/>
            </a:br>
            <a:r>
              <a:rPr lang="en-US" sz="1400" dirty="0" smtClean="0"/>
              <a:t>(0) No</a:t>
            </a:r>
            <a:br>
              <a:rPr lang="en-US" sz="1400" dirty="0" smtClean="0"/>
            </a:br>
            <a:r>
              <a:rPr lang="en-US" sz="1400" dirty="0" smtClean="0"/>
              <a:t>(2) Yes, but not in the last year</a:t>
            </a:r>
            <a:br>
              <a:rPr lang="en-US" sz="1400" dirty="0" smtClean="0"/>
            </a:br>
            <a:r>
              <a:rPr lang="en-US" sz="1400" dirty="0" smtClean="0"/>
              <a:t>(4) Yes, during the last year </a:t>
            </a:r>
          </a:p>
          <a:p>
            <a:pPr>
              <a:buFont typeface="Wingdings" pitchFamily="2" charset="2"/>
              <a:buNone/>
            </a:pPr>
            <a:r>
              <a:rPr lang="en-US" sz="1400" b="1" dirty="0" smtClean="0">
                <a:solidFill>
                  <a:srgbClr val="FFC000"/>
                </a:solidFill>
              </a:rPr>
              <a:t>10. Has a relative, friend, doctor, or another health professional expressed concern about your drinking or suggested you cut down?</a:t>
            </a:r>
            <a:r>
              <a:rPr lang="en-US" sz="1400" dirty="0" smtClean="0">
                <a:solidFill>
                  <a:srgbClr val="FFC000"/>
                </a:solidFill>
              </a:rPr>
              <a:t>                                                                           </a:t>
            </a:r>
            <a:r>
              <a:rPr lang="en-US" sz="1400" dirty="0" smtClean="0"/>
              <a:t/>
            </a:r>
            <a:br>
              <a:rPr lang="en-US" sz="1400" dirty="0" smtClean="0"/>
            </a:br>
            <a:r>
              <a:rPr lang="en-US" sz="1400" dirty="0" smtClean="0"/>
              <a:t>(0) No</a:t>
            </a:r>
            <a:br>
              <a:rPr lang="en-US" sz="1400" dirty="0" smtClean="0"/>
            </a:br>
            <a:r>
              <a:rPr lang="en-US" sz="1400" dirty="0" smtClean="0"/>
              <a:t>(2) Yes, but not in the last year</a:t>
            </a:r>
            <a:br>
              <a:rPr lang="en-US" sz="1400" dirty="0" smtClean="0"/>
            </a:br>
            <a:r>
              <a:rPr lang="en-US" sz="1400" dirty="0" smtClean="0"/>
              <a:t>(4) Yes, during the last year </a:t>
            </a:r>
          </a:p>
          <a:p>
            <a:pPr>
              <a:buFont typeface="Wingdings" pitchFamily="2" charset="2"/>
              <a:buNone/>
            </a:pPr>
            <a:endParaRPr lang="en-US" dirty="0" smtClean="0"/>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solidFill>
                  <a:srgbClr val="DBF5F9">
                    <a:shade val="90000"/>
                  </a:srgbClr>
                </a:solidFill>
              </a:rPr>
              <a:pPr>
                <a:defRPr/>
              </a:pPr>
              <a:t>75</a:t>
            </a:fld>
            <a:endParaRPr lang="en-US">
              <a:solidFill>
                <a:srgbClr val="DBF5F9">
                  <a:shade val="90000"/>
                </a:srgbClr>
              </a:solidFill>
            </a:endParaRPr>
          </a:p>
        </p:txBody>
      </p:sp>
    </p:spTree>
    <p:extLst>
      <p:ext uri="{BB962C8B-B14F-4D97-AF65-F5344CB8AC3E}">
        <p14:creationId xmlns:p14="http://schemas.microsoft.com/office/powerpoint/2010/main" val="19438311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77824" y="381000"/>
            <a:ext cx="7388352" cy="1362456"/>
          </a:xfrm>
        </p:spPr>
        <p:txBody>
          <a:bodyPr/>
          <a:lstStyle/>
          <a:p>
            <a:pPr algn="ctr"/>
            <a:r>
              <a:rPr lang="en-US" sz="4400" dirty="0" smtClean="0">
                <a:solidFill>
                  <a:schemeClr val="tx2"/>
                </a:solidFill>
              </a:rPr>
              <a:t>Scoring the Audit</a:t>
            </a:r>
          </a:p>
        </p:txBody>
      </p:sp>
      <p:graphicFrame>
        <p:nvGraphicFramePr>
          <p:cNvPr id="2" name="Table 1"/>
          <p:cNvGraphicFramePr>
            <a:graphicFrameLocks noGrp="1"/>
          </p:cNvGraphicFramePr>
          <p:nvPr>
            <p:extLst>
              <p:ext uri="{D42A27DB-BD31-4B8C-83A1-F6EECF244321}">
                <p14:modId xmlns:p14="http://schemas.microsoft.com/office/powerpoint/2010/main" val="2029853976"/>
              </p:ext>
            </p:extLst>
          </p:nvPr>
        </p:nvGraphicFramePr>
        <p:xfrm>
          <a:off x="1524000" y="2286000"/>
          <a:ext cx="6096000" cy="2438400"/>
        </p:xfrm>
        <a:graphic>
          <a:graphicData uri="http://schemas.openxmlformats.org/drawingml/2006/table">
            <a:tbl>
              <a:tblPr firstRow="1" bandRow="1">
                <a:tableStyleId>{0505E3EF-67EA-436B-97B2-0124C06EBD24}</a:tableStyleId>
              </a:tblPr>
              <a:tblGrid>
                <a:gridCol w="1447800"/>
                <a:gridCol w="2209800"/>
                <a:gridCol w="2438400"/>
              </a:tblGrid>
              <a:tr h="487680">
                <a:tc>
                  <a:txBody>
                    <a:bodyPr/>
                    <a:lstStyle/>
                    <a:p>
                      <a:r>
                        <a:rPr lang="en-US" sz="2200" dirty="0" smtClean="0"/>
                        <a:t>Score</a:t>
                      </a:r>
                      <a:endParaRPr lang="en-US" sz="2200" dirty="0"/>
                    </a:p>
                  </a:txBody>
                  <a:tcPr>
                    <a:solidFill>
                      <a:schemeClr val="accent3">
                        <a:lumMod val="40000"/>
                        <a:lumOff val="60000"/>
                      </a:schemeClr>
                    </a:solidFill>
                  </a:tcPr>
                </a:tc>
                <a:tc>
                  <a:txBody>
                    <a:bodyPr/>
                    <a:lstStyle/>
                    <a:p>
                      <a:r>
                        <a:rPr lang="en-US" sz="2200" dirty="0" smtClean="0"/>
                        <a:t>Level</a:t>
                      </a:r>
                      <a:endParaRPr lang="en-US" sz="2200" dirty="0"/>
                    </a:p>
                  </a:txBody>
                  <a:tcPr>
                    <a:solidFill>
                      <a:schemeClr val="accent3">
                        <a:lumMod val="40000"/>
                        <a:lumOff val="60000"/>
                      </a:schemeClr>
                    </a:solidFill>
                  </a:tcPr>
                </a:tc>
                <a:tc>
                  <a:txBody>
                    <a:bodyPr/>
                    <a:lstStyle/>
                    <a:p>
                      <a:r>
                        <a:rPr lang="en-US" sz="2200" dirty="0" smtClean="0"/>
                        <a:t>Action</a:t>
                      </a:r>
                      <a:endParaRPr lang="en-US" sz="2200" dirty="0"/>
                    </a:p>
                  </a:txBody>
                  <a:tcPr>
                    <a:solidFill>
                      <a:schemeClr val="accent3">
                        <a:lumMod val="40000"/>
                        <a:lumOff val="60000"/>
                      </a:schemeClr>
                    </a:solidFill>
                  </a:tcPr>
                </a:tc>
              </a:tr>
              <a:tr h="487680">
                <a:tc>
                  <a:txBody>
                    <a:bodyPr/>
                    <a:lstStyle/>
                    <a:p>
                      <a:r>
                        <a:rPr lang="en-US" sz="2200" dirty="0" smtClean="0"/>
                        <a:t>0-7</a:t>
                      </a:r>
                      <a:endParaRPr lang="en-US" sz="2200" dirty="0"/>
                    </a:p>
                  </a:txBody>
                  <a:tcPr/>
                </a:tc>
                <a:tc>
                  <a:txBody>
                    <a:bodyPr/>
                    <a:lstStyle/>
                    <a:p>
                      <a:r>
                        <a:rPr lang="en-US" sz="2200" dirty="0" smtClean="0"/>
                        <a:t>Low</a:t>
                      </a:r>
                      <a:endParaRPr lang="en-US" sz="2200" dirty="0"/>
                    </a:p>
                  </a:txBody>
                  <a:tcPr/>
                </a:tc>
                <a:tc>
                  <a:txBody>
                    <a:bodyPr/>
                    <a:lstStyle/>
                    <a:p>
                      <a:r>
                        <a:rPr lang="en-US" sz="2200" dirty="0" smtClean="0"/>
                        <a:t>Encouragement</a:t>
                      </a:r>
                      <a:endParaRPr lang="en-US" sz="2200" dirty="0"/>
                    </a:p>
                  </a:txBody>
                  <a:tcPr/>
                </a:tc>
              </a:tr>
              <a:tr h="487680">
                <a:tc>
                  <a:txBody>
                    <a:bodyPr/>
                    <a:lstStyle/>
                    <a:p>
                      <a:r>
                        <a:rPr lang="en-US" sz="2200" dirty="0" smtClean="0"/>
                        <a:t>8-19</a:t>
                      </a:r>
                      <a:endParaRPr lang="en-US" sz="2200" dirty="0"/>
                    </a:p>
                  </a:txBody>
                  <a:tcPr/>
                </a:tc>
                <a:tc>
                  <a:txBody>
                    <a:bodyPr/>
                    <a:lstStyle/>
                    <a:p>
                      <a:r>
                        <a:rPr lang="en-US" sz="2200" dirty="0" smtClean="0"/>
                        <a:t>Low/Moderate</a:t>
                      </a:r>
                      <a:endParaRPr lang="en-US" sz="2200" dirty="0"/>
                    </a:p>
                  </a:txBody>
                  <a:tcPr/>
                </a:tc>
                <a:tc>
                  <a:txBody>
                    <a:bodyPr/>
                    <a:lstStyle/>
                    <a:p>
                      <a:r>
                        <a:rPr lang="en-US" sz="2200" dirty="0" smtClean="0"/>
                        <a:t>BI</a:t>
                      </a:r>
                      <a:endParaRPr lang="en-US" sz="2200" dirty="0"/>
                    </a:p>
                  </a:txBody>
                  <a:tcPr/>
                </a:tc>
              </a:tr>
              <a:tr h="487680">
                <a:tc>
                  <a:txBody>
                    <a:bodyPr/>
                    <a:lstStyle/>
                    <a:p>
                      <a:r>
                        <a:rPr lang="en-US" sz="2200" dirty="0" smtClean="0"/>
                        <a:t>16-19</a:t>
                      </a:r>
                      <a:endParaRPr lang="en-US" sz="2200" dirty="0"/>
                    </a:p>
                  </a:txBody>
                  <a:tcPr/>
                </a:tc>
                <a:tc>
                  <a:txBody>
                    <a:bodyPr/>
                    <a:lstStyle/>
                    <a:p>
                      <a:r>
                        <a:rPr lang="en-US" sz="2200" dirty="0" smtClean="0"/>
                        <a:t>Moderate</a:t>
                      </a:r>
                      <a:endParaRPr lang="en-US" sz="2200" dirty="0"/>
                    </a:p>
                  </a:txBody>
                  <a:tcPr/>
                </a:tc>
                <a:tc>
                  <a:txBody>
                    <a:bodyPr/>
                    <a:lstStyle/>
                    <a:p>
                      <a:r>
                        <a:rPr lang="en-US" sz="2200" dirty="0" smtClean="0"/>
                        <a:t>BI/RT</a:t>
                      </a:r>
                      <a:endParaRPr lang="en-US" sz="2200" dirty="0"/>
                    </a:p>
                  </a:txBody>
                  <a:tcPr/>
                </a:tc>
              </a:tr>
              <a:tr h="487680">
                <a:tc>
                  <a:txBody>
                    <a:bodyPr/>
                    <a:lstStyle/>
                    <a:p>
                      <a:r>
                        <a:rPr lang="en-US" sz="2200" dirty="0" smtClean="0"/>
                        <a:t>20+</a:t>
                      </a:r>
                      <a:endParaRPr lang="en-US" sz="2200" dirty="0"/>
                    </a:p>
                  </a:txBody>
                  <a:tcPr/>
                </a:tc>
                <a:tc>
                  <a:txBody>
                    <a:bodyPr/>
                    <a:lstStyle/>
                    <a:p>
                      <a:r>
                        <a:rPr lang="en-US" sz="2200" dirty="0" smtClean="0"/>
                        <a:t>High</a:t>
                      </a:r>
                      <a:endParaRPr lang="en-US" sz="2200" dirty="0"/>
                    </a:p>
                  </a:txBody>
                  <a:tcPr/>
                </a:tc>
                <a:tc>
                  <a:txBody>
                    <a:bodyPr/>
                    <a:lstStyle/>
                    <a:p>
                      <a:r>
                        <a:rPr lang="en-US" sz="2200" dirty="0" smtClean="0"/>
                        <a:t>BT/RT</a:t>
                      </a:r>
                      <a:endParaRPr lang="en-US" sz="2200" dirty="0"/>
                    </a:p>
                  </a:txBody>
                  <a:tcPr/>
                </a:tc>
              </a:tr>
            </a:tbl>
          </a:graphicData>
        </a:graphic>
      </p:graphicFrame>
      <p:sp>
        <p:nvSpPr>
          <p:cNvPr id="3" name="Slide Number Placeholder 2"/>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76</a:t>
            </a:fld>
            <a:endParaRPr lang="en-US">
              <a:solidFill>
                <a:srgbClr val="DBF5F9">
                  <a:shade val="90000"/>
                </a:srgbClr>
              </a:solidFill>
            </a:endParaRPr>
          </a:p>
        </p:txBody>
      </p:sp>
    </p:spTree>
    <p:extLst>
      <p:ext uri="{BB962C8B-B14F-4D97-AF65-F5344CB8AC3E}">
        <p14:creationId xmlns:p14="http://schemas.microsoft.com/office/powerpoint/2010/main" val="28869234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 y="2286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Activity: AUDIT Practice</a:t>
            </a:r>
          </a:p>
        </p:txBody>
      </p:sp>
      <p:sp>
        <p:nvSpPr>
          <p:cNvPr id="53251" name="Rectangle 3"/>
          <p:cNvSpPr>
            <a:spLocks noGrp="1" noChangeArrowheads="1"/>
          </p:cNvSpPr>
          <p:nvPr>
            <p:ph idx="1"/>
          </p:nvPr>
        </p:nvSpPr>
        <p:spPr>
          <a:xfrm>
            <a:off x="381000" y="1524000"/>
            <a:ext cx="8305800" cy="5334000"/>
          </a:xfrm>
        </p:spPr>
        <p:txBody>
          <a:bodyPr>
            <a:normAutofit/>
          </a:bodyPr>
          <a:lstStyle/>
          <a:p>
            <a:pPr eaLnBrk="1" hangingPunct="1"/>
            <a:endParaRPr lang="en-US" sz="2400" dirty="0" smtClean="0"/>
          </a:p>
          <a:p>
            <a:pPr eaLnBrk="1" hangingPunct="1"/>
            <a:endParaRPr lang="en-US" sz="2400" dirty="0"/>
          </a:p>
          <a:p>
            <a:pPr eaLnBrk="1" hangingPunct="1"/>
            <a:r>
              <a:rPr lang="en-US" sz="2400" dirty="0" smtClean="0"/>
              <a:t>22 year old college senior</a:t>
            </a:r>
          </a:p>
          <a:p>
            <a:pPr eaLnBrk="1" hangingPunct="1"/>
            <a:r>
              <a:rPr lang="en-US" sz="2400" dirty="0" smtClean="0"/>
              <a:t>Drinks regularly; has a hard time saying no when invited to parties on school nights</a:t>
            </a:r>
          </a:p>
          <a:p>
            <a:pPr eaLnBrk="1" hangingPunct="1"/>
            <a:r>
              <a:rPr lang="en-US" sz="2400" dirty="0" smtClean="0"/>
              <a:t>Places herself in dangerous situations by going with people she does not really know well, and has been a victim of sexual assault on one occasion</a:t>
            </a:r>
          </a:p>
          <a:p>
            <a:pPr eaLnBrk="1" hangingPunct="1"/>
            <a:r>
              <a:rPr lang="en-US" sz="2400" dirty="0" smtClean="0"/>
              <a:t>Has not been able to maintain grades or find consistent part-time work</a:t>
            </a:r>
          </a:p>
          <a:p>
            <a:pPr eaLnBrk="1" hangingPunct="1"/>
            <a:r>
              <a:rPr lang="en-US" sz="2400" dirty="0" smtClean="0"/>
              <a:t>Visits student psychological services on campus once in a while to discuss depression and anxiety. </a:t>
            </a:r>
          </a:p>
          <a:p>
            <a:pPr eaLnBrk="1" hangingPunct="1">
              <a:buFont typeface="Wingdings" pitchFamily="2" charset="2"/>
              <a:buNone/>
            </a:pPr>
            <a:endParaRPr lang="en-US" sz="1600" b="1" u="sng" dirty="0" smtClean="0"/>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solidFill>
                  <a:srgbClr val="DBF5F9">
                    <a:shade val="90000"/>
                  </a:srgbClr>
                </a:solidFill>
              </a:rPr>
              <a:pPr>
                <a:defRPr/>
              </a:pPr>
              <a:t>77</a:t>
            </a:fld>
            <a:endParaRPr lang="en-US">
              <a:solidFill>
                <a:srgbClr val="DBF5F9">
                  <a:shade val="90000"/>
                </a:srgbClr>
              </a:solidFill>
            </a:endParaRPr>
          </a:p>
        </p:txBody>
      </p:sp>
      <p:sp>
        <p:nvSpPr>
          <p:cNvPr id="5" name="TextBox 4"/>
          <p:cNvSpPr txBox="1"/>
          <p:nvPr/>
        </p:nvSpPr>
        <p:spPr>
          <a:xfrm>
            <a:off x="0" y="6465711"/>
            <a:ext cx="3810000" cy="381000"/>
          </a:xfrm>
          <a:prstGeom prst="rect">
            <a:avLst/>
          </a:prstGeom>
          <a:noFill/>
        </p:spPr>
        <p:txBody>
          <a:bodyPr wrap="square" rtlCol="0">
            <a:spAutoFit/>
          </a:bodyPr>
          <a:lstStyle/>
          <a:p>
            <a:r>
              <a:rPr lang="en-US" b="1" dirty="0" smtClean="0">
                <a:solidFill>
                  <a:srgbClr val="FFC000"/>
                </a:solidFill>
                <a:latin typeface="Calibri"/>
              </a:rPr>
              <a:t>*Refer to scored AUDIT</a:t>
            </a:r>
            <a:endParaRPr lang="en-US" b="1" dirty="0">
              <a:solidFill>
                <a:srgbClr val="FFC000"/>
              </a:solidFill>
              <a:latin typeface="Calibri"/>
            </a:endParaRPr>
          </a:p>
        </p:txBody>
      </p:sp>
      <p:sp>
        <p:nvSpPr>
          <p:cNvPr id="6" name="Rectangle 5"/>
          <p:cNvSpPr/>
          <p:nvPr/>
        </p:nvSpPr>
        <p:spPr>
          <a:xfrm>
            <a:off x="533400" y="1406604"/>
            <a:ext cx="8001000" cy="1107996"/>
          </a:xfrm>
          <a:prstGeom prst="rect">
            <a:avLst/>
          </a:prstGeom>
        </p:spPr>
        <p:txBody>
          <a:bodyPr wrap="square">
            <a:spAutoFit/>
          </a:bodyPr>
          <a:lstStyle/>
          <a:p>
            <a:pPr>
              <a:buFont typeface="Wingdings" pitchFamily="2" charset="2"/>
              <a:buNone/>
            </a:pPr>
            <a:r>
              <a:rPr lang="en-US" sz="2200" b="1" dirty="0">
                <a:solidFill>
                  <a:srgbClr val="FFC000"/>
                </a:solidFill>
                <a:latin typeface="Calibri"/>
              </a:rPr>
              <a:t>Role Play: In groups of 2 </a:t>
            </a:r>
            <a:r>
              <a:rPr lang="en-US" sz="2200" b="1" dirty="0" smtClean="0">
                <a:solidFill>
                  <a:srgbClr val="FFC000"/>
                </a:solidFill>
                <a:latin typeface="Calibri"/>
              </a:rPr>
              <a:t>(switch roles from DAST role play), keep the following case in mind while completing the AUDIT form* </a:t>
            </a:r>
            <a:r>
              <a:rPr lang="en-US" sz="2200" b="1" dirty="0">
                <a:solidFill>
                  <a:srgbClr val="FFC000"/>
                </a:solidFill>
                <a:latin typeface="Calibri"/>
              </a:rPr>
              <a:t>on  Chris Sanchez:</a:t>
            </a:r>
          </a:p>
        </p:txBody>
      </p:sp>
    </p:spTree>
    <p:extLst>
      <p:ext uri="{BB962C8B-B14F-4D97-AF65-F5344CB8AC3E}">
        <p14:creationId xmlns:p14="http://schemas.microsoft.com/office/powerpoint/2010/main" val="19650709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solidFill>
                  <a:schemeClr val="bg1">
                    <a:lumMod val="75000"/>
                  </a:schemeClr>
                </a:solidFill>
              </a:rPr>
              <a:t>BAC/Drug Screen</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Pre-Screens </a:t>
            </a:r>
          </a:p>
          <a:p>
            <a:pPr marL="463550" indent="-463550" eaLnBrk="1" hangingPunct="1">
              <a:defRPr/>
            </a:pPr>
            <a:r>
              <a:rPr lang="en-US" sz="3000" b="1" dirty="0">
                <a:solidFill>
                  <a:schemeClr val="bg1">
                    <a:lumMod val="75000"/>
                  </a:schemeClr>
                </a:solidFill>
              </a:rPr>
              <a:t>CAGE</a:t>
            </a:r>
          </a:p>
          <a:p>
            <a:pPr marL="463550" indent="-463550" eaLnBrk="1" hangingPunct="1">
              <a:defRPr/>
            </a:pPr>
            <a:r>
              <a:rPr lang="en-US" sz="3000" b="1" dirty="0">
                <a:solidFill>
                  <a:schemeClr val="bg1">
                    <a:lumMod val="75000"/>
                  </a:schemeClr>
                </a:solidFill>
              </a:rPr>
              <a:t>CRAFFT</a:t>
            </a:r>
          </a:p>
          <a:p>
            <a:pPr marL="463550" indent="-463550" eaLnBrk="1" hangingPunct="1">
              <a:defRPr/>
            </a:pPr>
            <a:r>
              <a:rPr lang="en-US" sz="3000" b="1" dirty="0">
                <a:solidFill>
                  <a:schemeClr val="bg1">
                    <a:lumMod val="75000"/>
                  </a:schemeClr>
                </a:solidFill>
              </a:rPr>
              <a:t>DAST</a:t>
            </a:r>
          </a:p>
          <a:p>
            <a:pPr marL="463550" indent="-463550" eaLnBrk="1" hangingPunct="1">
              <a:defRPr/>
            </a:pPr>
            <a:r>
              <a:rPr lang="en-US" sz="3000" b="1" dirty="0">
                <a:solidFill>
                  <a:schemeClr val="bg1">
                    <a:lumMod val="75000"/>
                  </a:schemeClr>
                </a:solidFill>
              </a:rPr>
              <a:t>AUDIT</a:t>
            </a:r>
          </a:p>
          <a:p>
            <a:pPr marL="463550" indent="-463550" eaLnBrk="1" hangingPunct="1">
              <a:defRPr/>
            </a:pPr>
            <a:r>
              <a:rPr lang="en-US" sz="3000" b="1" dirty="0" smtClean="0"/>
              <a:t>AUDIT-C+</a:t>
            </a:r>
            <a:endParaRPr lang="en-US" sz="2400" dirty="0" smtClean="0"/>
          </a:p>
          <a:p>
            <a:pPr marL="463550" indent="-463550" eaLnBrk="1" hangingPunct="1">
              <a:defRPr/>
            </a:pPr>
            <a:r>
              <a:rPr lang="en-US" sz="3000" b="1" dirty="0" smtClean="0">
                <a:solidFill>
                  <a:schemeClr val="bg1">
                    <a:lumMod val="75000"/>
                  </a:schemeClr>
                </a:solidFill>
              </a:rPr>
              <a:t>ASSIST</a:t>
            </a: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13580589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z="3200" dirty="0" smtClean="0">
                <a:effectLst>
                  <a:outerShdw blurRad="38100" dist="38100" dir="2700000" algn="tl">
                    <a:srgbClr val="000000">
                      <a:alpha val="43137"/>
                    </a:srgbClr>
                  </a:outerShdw>
                </a:effectLst>
                <a:latin typeface="Calibri" pitchFamily="34" charset="0"/>
              </a:rPr>
              <a:t>Alcohol Use Disorders Identification Test- Consumption (AUDIT-C+)</a:t>
            </a:r>
          </a:p>
        </p:txBody>
      </p:sp>
      <p:sp>
        <p:nvSpPr>
          <p:cNvPr id="74755" name="Rectangle 3"/>
          <p:cNvSpPr>
            <a:spLocks noGrp="1" noChangeArrowheads="1"/>
          </p:cNvSpPr>
          <p:nvPr>
            <p:ph type="body" idx="1"/>
          </p:nvPr>
        </p:nvSpPr>
        <p:spPr/>
        <p:txBody>
          <a:bodyPr/>
          <a:lstStyle/>
          <a:p>
            <a:pPr>
              <a:lnSpc>
                <a:spcPct val="90000"/>
              </a:lnSpc>
              <a:buFont typeface="Wingdings" pitchFamily="2" charset="2"/>
              <a:buNone/>
            </a:pPr>
            <a:r>
              <a:rPr lang="en-US" dirty="0" smtClean="0">
                <a:latin typeface="Calibri" pitchFamily="34" charset="0"/>
              </a:rPr>
              <a:t>Advantages:</a:t>
            </a:r>
          </a:p>
          <a:p>
            <a:pPr>
              <a:lnSpc>
                <a:spcPct val="90000"/>
              </a:lnSpc>
            </a:pPr>
            <a:r>
              <a:rPr lang="en-US" dirty="0" smtClean="0">
                <a:latin typeface="Calibri" pitchFamily="34" charset="0"/>
              </a:rPr>
              <a:t>Brief, only five questions</a:t>
            </a:r>
          </a:p>
          <a:p>
            <a:pPr>
              <a:lnSpc>
                <a:spcPct val="90000"/>
              </a:lnSpc>
            </a:pPr>
            <a:r>
              <a:rPr lang="en-US" dirty="0" smtClean="0">
                <a:latin typeface="Calibri" pitchFamily="34" charset="0"/>
              </a:rPr>
              <a:t>Screens for both alcohol and drug use</a:t>
            </a:r>
          </a:p>
          <a:p>
            <a:pPr>
              <a:lnSpc>
                <a:spcPct val="90000"/>
              </a:lnSpc>
            </a:pPr>
            <a:r>
              <a:rPr lang="en-US" dirty="0" smtClean="0">
                <a:latin typeface="Calibri" pitchFamily="34" charset="0"/>
              </a:rPr>
              <a:t>Scoring is fast and easy to understand</a:t>
            </a:r>
          </a:p>
          <a:p>
            <a:pPr>
              <a:lnSpc>
                <a:spcPct val="90000"/>
              </a:lnSpc>
              <a:buFont typeface="Wingdings" pitchFamily="2" charset="2"/>
              <a:buNone/>
            </a:pPr>
            <a:r>
              <a:rPr lang="en-US" dirty="0" smtClean="0">
                <a:latin typeface="Calibri" pitchFamily="34" charset="0"/>
              </a:rPr>
              <a:t>Limitations:</a:t>
            </a:r>
          </a:p>
          <a:p>
            <a:pPr>
              <a:lnSpc>
                <a:spcPct val="90000"/>
              </a:lnSpc>
            </a:pPr>
            <a:r>
              <a:rPr lang="en-US" dirty="0" smtClean="0">
                <a:latin typeface="Calibri" pitchFamily="34" charset="0"/>
              </a:rPr>
              <a:t>While the AUDIT-C has been validated, the AUDIT-C+ has not</a:t>
            </a:r>
          </a:p>
          <a:p>
            <a:pPr>
              <a:lnSpc>
                <a:spcPct val="90000"/>
              </a:lnSpc>
            </a:pPr>
            <a:r>
              <a:rPr lang="en-US" dirty="0" smtClean="0">
                <a:latin typeface="Calibri" pitchFamily="34" charset="0"/>
              </a:rPr>
              <a:t>Positive scores require further evaluation</a:t>
            </a:r>
          </a:p>
          <a:p>
            <a:pPr>
              <a:lnSpc>
                <a:spcPct val="90000"/>
              </a:lnSpc>
            </a:pPr>
            <a:endParaRPr lang="en-US" dirty="0" smtClean="0">
              <a:latin typeface="Calibri" pitchFamily="34" charset="0"/>
            </a:endParaRP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79</a:t>
            </a:fld>
            <a:endParaRPr lang="en-US">
              <a:solidFill>
                <a:srgbClr val="000000"/>
              </a:solidFill>
              <a:latin typeface="Arial"/>
            </a:endParaRPr>
          </a:p>
        </p:txBody>
      </p:sp>
    </p:spTree>
    <p:extLst>
      <p:ext uri="{BB962C8B-B14F-4D97-AF65-F5344CB8AC3E}">
        <p14:creationId xmlns:p14="http://schemas.microsoft.com/office/powerpoint/2010/main" val="396188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42338" name="Title 1"/>
          <p:cNvSpPr>
            <a:spLocks noGrp="1"/>
          </p:cNvSpPr>
          <p:nvPr>
            <p:ph type="title"/>
          </p:nvPr>
        </p:nvSpPr>
        <p:spPr>
          <a:xfrm>
            <a:off x="457200" y="3048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What is SBIRT?</a:t>
            </a:r>
          </a:p>
        </p:txBody>
      </p:sp>
      <p:sp>
        <p:nvSpPr>
          <p:cNvPr id="3" name="Content Placeholder 2"/>
          <p:cNvSpPr>
            <a:spLocks noGrp="1"/>
          </p:cNvSpPr>
          <p:nvPr>
            <p:ph idx="1"/>
          </p:nvPr>
        </p:nvSpPr>
        <p:spPr/>
        <p:txBody>
          <a:bodyPr/>
          <a:lstStyle/>
          <a:p>
            <a:pPr marL="0" indent="0" eaLnBrk="1" hangingPunct="1">
              <a:buFont typeface="Wingdings" pitchFamily="2" charset="2"/>
              <a:buNone/>
              <a:defRPr/>
            </a:pPr>
            <a:r>
              <a:rPr lang="en-US" sz="2800" dirty="0" smtClean="0"/>
              <a:t>SBIRT is a </a:t>
            </a:r>
            <a:r>
              <a:rPr lang="en-US" sz="2800" b="1" dirty="0" smtClean="0">
                <a:solidFill>
                  <a:srgbClr val="FFC000"/>
                </a:solidFill>
              </a:rPr>
              <a:t>comprehensive</a:t>
            </a:r>
            <a:r>
              <a:rPr lang="en-US" sz="2800" dirty="0" smtClean="0">
                <a:solidFill>
                  <a:srgbClr val="FFC000"/>
                </a:solidFill>
              </a:rPr>
              <a:t>, </a:t>
            </a:r>
            <a:r>
              <a:rPr lang="en-US" sz="2800" b="1" dirty="0" smtClean="0">
                <a:solidFill>
                  <a:srgbClr val="FFC000"/>
                </a:solidFill>
              </a:rPr>
              <a:t>integrated</a:t>
            </a:r>
            <a:r>
              <a:rPr lang="en-US" sz="2800" dirty="0" smtClean="0">
                <a:solidFill>
                  <a:srgbClr val="FFC000"/>
                </a:solidFill>
              </a:rPr>
              <a:t>, </a:t>
            </a:r>
            <a:r>
              <a:rPr lang="en-US" sz="2800" b="1" dirty="0" smtClean="0">
                <a:solidFill>
                  <a:srgbClr val="FFC000"/>
                </a:solidFill>
              </a:rPr>
              <a:t>public health </a:t>
            </a:r>
            <a:r>
              <a:rPr lang="en-US" sz="2800" dirty="0" smtClean="0"/>
              <a:t>approach to the delivery of early intervention and treatment services</a:t>
            </a:r>
          </a:p>
          <a:p>
            <a:pPr eaLnBrk="1" hangingPunct="1">
              <a:defRPr/>
            </a:pPr>
            <a:r>
              <a:rPr lang="en-US" sz="2800" dirty="0" smtClean="0"/>
              <a:t>For persons with substance use disorders</a:t>
            </a:r>
          </a:p>
          <a:p>
            <a:pPr eaLnBrk="1" hangingPunct="1">
              <a:defRPr/>
            </a:pPr>
            <a:r>
              <a:rPr lang="en-US" sz="2800" dirty="0" smtClean="0"/>
              <a:t>Those who are at risk of developing these disorders</a:t>
            </a:r>
          </a:p>
          <a:p>
            <a:pPr marL="0" indent="0" eaLnBrk="1" hangingPunct="1">
              <a:buFont typeface="Wingdings" pitchFamily="2" charset="2"/>
              <a:buNone/>
              <a:defRPr/>
            </a:pPr>
            <a:r>
              <a:rPr lang="en-US" sz="2800" dirty="0" smtClean="0"/>
              <a:t>Primary care centers, trauma centers, and other community settings provide opportunities for early intervention with at-risk substance users</a:t>
            </a:r>
          </a:p>
          <a:p>
            <a:pPr marL="0" indent="0" algn="ctr" eaLnBrk="1" hangingPunct="1">
              <a:buFont typeface="Wingdings" pitchFamily="2" charset="2"/>
              <a:buNone/>
              <a:defRPr/>
            </a:pPr>
            <a:r>
              <a:rPr lang="en-US" sz="2800" b="1" i="1" dirty="0" smtClean="0">
                <a:solidFill>
                  <a:srgbClr val="FFC000"/>
                </a:solidFill>
              </a:rPr>
              <a:t>Before more severe consequences occur</a:t>
            </a:r>
          </a:p>
          <a:p>
            <a:pPr eaLnBrk="1" hangingPunct="1">
              <a:defRPr/>
            </a:pPr>
            <a:endParaRPr lang="en-US" dirty="0" smtClean="0"/>
          </a:p>
        </p:txBody>
      </p:sp>
      <p:sp>
        <p:nvSpPr>
          <p:cNvPr id="13" name="Slide Number Placeholder 12"/>
          <p:cNvSpPr>
            <a:spLocks noGrp="1"/>
          </p:cNvSpPr>
          <p:nvPr>
            <p:ph type="sldNum" sz="quarter" idx="12"/>
          </p:nvPr>
        </p:nvSpPr>
        <p:spPr/>
        <p:txBody>
          <a:bodyPr/>
          <a:lstStyle/>
          <a:p>
            <a:pPr>
              <a:defRPr/>
            </a:pPr>
            <a:fld id="{EDC09F9C-16D7-447C-A0DB-FF0E50487766}" type="slidenum">
              <a:rPr lang="en-US" smtClean="0"/>
              <a:pPr>
                <a:defRPr/>
              </a:pPr>
              <a:t>8</a:t>
            </a:fld>
            <a:endParaRPr lang="en-US"/>
          </a:p>
        </p:txBody>
      </p:sp>
    </p:spTree>
    <p:custDataLst>
      <p:tags r:id="rId2"/>
    </p:custDataLst>
    <p:extLst>
      <p:ext uri="{BB962C8B-B14F-4D97-AF65-F5344CB8AC3E}">
        <p14:creationId xmlns:p14="http://schemas.microsoft.com/office/powerpoint/2010/main" val="1740917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5"/>
          <p:cNvSpPr>
            <a:spLocks noGrp="1"/>
          </p:cNvSpPr>
          <p:nvPr>
            <p:ph type="title"/>
          </p:nvPr>
        </p:nvSpPr>
        <p:spPr/>
        <p:txBody>
          <a:bodyPr/>
          <a:lstStyle/>
          <a:p>
            <a:pPr eaLnBrk="1" hangingPunct="1"/>
            <a:r>
              <a:rPr lang="en-US" dirty="0" smtClean="0">
                <a:effectLst>
                  <a:outerShdw blurRad="38100" dist="38100" dir="2700000" algn="tl">
                    <a:srgbClr val="000000">
                      <a:alpha val="43137"/>
                    </a:srgbClr>
                  </a:outerShdw>
                </a:effectLst>
                <a:latin typeface="Calibri" pitchFamily="34" charset="0"/>
              </a:rPr>
              <a:t>Alcohol Use Disorders Identification Test- Consumption (AUDIT-C+)</a:t>
            </a:r>
          </a:p>
        </p:txBody>
      </p:sp>
      <p:sp>
        <p:nvSpPr>
          <p:cNvPr id="7" name="Content Placeholder 6"/>
          <p:cNvSpPr>
            <a:spLocks noGrp="1"/>
          </p:cNvSpPr>
          <p:nvPr>
            <p:ph idx="1"/>
          </p:nvPr>
        </p:nvSpPr>
        <p:spPr>
          <a:xfrm>
            <a:off x="304800" y="1371600"/>
            <a:ext cx="8610600" cy="5486400"/>
          </a:xfrm>
          <a:solidFill>
            <a:schemeClr val="tx2"/>
          </a:solidFill>
        </p:spPr>
        <p:txBody>
          <a:bodyPr/>
          <a:lstStyle/>
          <a:p>
            <a:pPr eaLnBrk="1" hangingPunct="1">
              <a:buFont typeface="Wingdings" pitchFamily="2" charset="2"/>
              <a:buNone/>
              <a:defRPr/>
            </a:pPr>
            <a:r>
              <a:rPr lang="en-US" sz="1800" b="1" dirty="0" smtClean="0">
                <a:latin typeface="Calibri" pitchFamily="34" charset="0"/>
              </a:rPr>
              <a:t>How often did you have a drink containing alcohol in the past year?</a:t>
            </a:r>
          </a:p>
          <a:p>
            <a:pPr eaLnBrk="1" hangingPunct="1">
              <a:buFont typeface="Wingdings" pitchFamily="2" charset="2"/>
              <a:buNone/>
              <a:defRPr/>
            </a:pPr>
            <a:r>
              <a:rPr lang="en-US" sz="1600" dirty="0" smtClean="0">
                <a:latin typeface="Calibri" pitchFamily="34" charset="0"/>
              </a:rPr>
              <a:t>___ Never (0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Monthly or less (1 point)</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2 to 4 times a month (2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2 to 3 times a week (3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4 to 5 times a week (4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6 or more times a week (6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 </a:t>
            </a:r>
            <a:endParaRPr lang="en-US" sz="1600" b="1" dirty="0" smtClean="0">
              <a:latin typeface="Calibri" pitchFamily="34" charset="0"/>
            </a:endParaRPr>
          </a:p>
          <a:p>
            <a:pPr marL="0" indent="0" eaLnBrk="1" hangingPunct="1">
              <a:buFont typeface="Wingdings" pitchFamily="2" charset="2"/>
              <a:buNone/>
              <a:defRPr/>
            </a:pPr>
            <a:r>
              <a:rPr lang="en-US" sz="1800" b="1" dirty="0" smtClean="0">
                <a:latin typeface="Calibri" pitchFamily="34" charset="0"/>
              </a:rPr>
              <a:t>How many drinks did you have on a typical day when you were drinking in the past year? </a:t>
            </a:r>
            <a:r>
              <a:rPr lang="en-US" sz="1800" dirty="0" smtClean="0">
                <a:latin typeface="Calibri" pitchFamily="34" charset="0"/>
              </a:rPr>
              <a:t>(</a:t>
            </a:r>
            <a:r>
              <a:rPr lang="en-US" sz="1800" cap="all" dirty="0" smtClean="0">
                <a:latin typeface="Calibri" pitchFamily="34" charset="0"/>
              </a:rPr>
              <a:t>check one</a:t>
            </a:r>
            <a:r>
              <a:rPr lang="en-US" sz="1800" dirty="0" smtClean="0">
                <a:latin typeface="Calibri" pitchFamily="34" charset="0"/>
              </a:rPr>
              <a:t>)</a:t>
            </a:r>
            <a:endParaRPr lang="en-US" sz="18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0 drinks (0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1 to 2 drinks (1 point)</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3 to 4 drinks (1 point)</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5 to 6 drinks (2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7 to 9 drinks (3 points)</a:t>
            </a:r>
            <a:endParaRPr lang="en-US" sz="1600" b="1" dirty="0" smtClean="0">
              <a:latin typeface="Calibri" pitchFamily="34" charset="0"/>
            </a:endParaRPr>
          </a:p>
          <a:p>
            <a:pPr eaLnBrk="1" hangingPunct="1">
              <a:buFont typeface="Wingdings" pitchFamily="2" charset="2"/>
              <a:buNone/>
              <a:defRPr/>
            </a:pPr>
            <a:r>
              <a:rPr lang="en-US" sz="1600" dirty="0" smtClean="0">
                <a:latin typeface="Calibri" pitchFamily="34" charset="0"/>
              </a:rPr>
              <a:t>___ 10 or more drinks (4 points)</a:t>
            </a:r>
            <a:endParaRPr lang="en-US" sz="1600" b="1" dirty="0" smtClean="0">
              <a:latin typeface="Calibri" pitchFamily="34" charset="0"/>
            </a:endParaRP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80</a:t>
            </a:fld>
            <a:endParaRPr lang="en-US" dirty="0">
              <a:solidFill>
                <a:srgbClr val="000000"/>
              </a:solidFill>
              <a:latin typeface="Arial"/>
            </a:endParaRPr>
          </a:p>
        </p:txBody>
      </p:sp>
    </p:spTree>
    <p:extLst>
      <p:ext uri="{BB962C8B-B14F-4D97-AF65-F5344CB8AC3E}">
        <p14:creationId xmlns:p14="http://schemas.microsoft.com/office/powerpoint/2010/main" val="2674186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itle 5"/>
          <p:cNvSpPr>
            <a:spLocks noGrp="1"/>
          </p:cNvSpPr>
          <p:nvPr>
            <p:ph type="title"/>
          </p:nvPr>
        </p:nvSpPr>
        <p:spPr/>
        <p:txBody>
          <a:bodyPr/>
          <a:lstStyle/>
          <a:p>
            <a:pPr eaLnBrk="1" hangingPunct="1"/>
            <a:r>
              <a:rPr lang="en-US" dirty="0" smtClean="0">
                <a:effectLst>
                  <a:outerShdw blurRad="38100" dist="38100" dir="2700000" algn="tl">
                    <a:srgbClr val="000000">
                      <a:alpha val="43137"/>
                    </a:srgbClr>
                  </a:outerShdw>
                </a:effectLst>
                <a:latin typeface="Calibri" pitchFamily="34" charset="0"/>
              </a:rPr>
              <a:t>Alcohol Use Disorders Identification Test- Consumption (AUDIT-C+)</a:t>
            </a:r>
          </a:p>
        </p:txBody>
      </p:sp>
      <p:sp>
        <p:nvSpPr>
          <p:cNvPr id="7" name="Content Placeholder 6"/>
          <p:cNvSpPr>
            <a:spLocks noGrp="1"/>
          </p:cNvSpPr>
          <p:nvPr>
            <p:ph idx="1"/>
          </p:nvPr>
        </p:nvSpPr>
        <p:spPr>
          <a:xfrm>
            <a:off x="304800" y="1371600"/>
            <a:ext cx="8458200" cy="5486400"/>
          </a:xfrm>
          <a:solidFill>
            <a:schemeClr val="tx2"/>
          </a:solidFill>
        </p:spPr>
        <p:txBody>
          <a:bodyPr/>
          <a:lstStyle/>
          <a:p>
            <a:pPr eaLnBrk="1" hangingPunct="1">
              <a:buFont typeface="Wingdings" pitchFamily="2" charset="2"/>
              <a:buNone/>
              <a:defRPr/>
            </a:pPr>
            <a:r>
              <a:rPr lang="en-US" sz="1800" b="1" dirty="0" smtClean="0">
                <a:latin typeface="Calibri" pitchFamily="34" charset="0"/>
              </a:rPr>
              <a:t>How often did you have 5 or more drinks on one occasion in the past year?</a:t>
            </a:r>
          </a:p>
          <a:p>
            <a:pPr eaLnBrk="1" hangingPunct="1">
              <a:buFont typeface="Wingdings" pitchFamily="2" charset="2"/>
              <a:buNone/>
              <a:defRPr/>
            </a:pPr>
            <a:r>
              <a:rPr lang="en-US" sz="1800" dirty="0" smtClean="0">
                <a:latin typeface="Calibri" pitchFamily="34" charset="0"/>
              </a:rPr>
              <a:t>___ Never (0 points)</a:t>
            </a:r>
            <a:endParaRPr lang="en-US" sz="1800" b="1" dirty="0" smtClean="0">
              <a:latin typeface="Calibri" pitchFamily="34" charset="0"/>
            </a:endParaRPr>
          </a:p>
          <a:p>
            <a:pPr eaLnBrk="1" hangingPunct="1">
              <a:buFont typeface="Wingdings" pitchFamily="2" charset="2"/>
              <a:buNone/>
              <a:defRPr/>
            </a:pPr>
            <a:r>
              <a:rPr lang="en-US" sz="1800" dirty="0" smtClean="0">
                <a:latin typeface="Calibri" pitchFamily="34" charset="0"/>
              </a:rPr>
              <a:t>___ Less than monthly (1 point)</a:t>
            </a:r>
            <a:endParaRPr lang="en-US" sz="1800" b="1" dirty="0" smtClean="0">
              <a:latin typeface="Calibri" pitchFamily="34" charset="0"/>
            </a:endParaRPr>
          </a:p>
          <a:p>
            <a:pPr eaLnBrk="1" hangingPunct="1">
              <a:buFont typeface="Wingdings" pitchFamily="2" charset="2"/>
              <a:buNone/>
              <a:defRPr/>
            </a:pPr>
            <a:r>
              <a:rPr lang="en-US" sz="1800" dirty="0" smtClean="0">
                <a:latin typeface="Calibri" pitchFamily="34" charset="0"/>
              </a:rPr>
              <a:t>___ Monthly (2 points)</a:t>
            </a:r>
            <a:endParaRPr lang="en-US" sz="1800" b="1" dirty="0" smtClean="0">
              <a:latin typeface="Calibri" pitchFamily="34" charset="0"/>
            </a:endParaRPr>
          </a:p>
          <a:p>
            <a:pPr eaLnBrk="1" hangingPunct="1">
              <a:buFont typeface="Wingdings" pitchFamily="2" charset="2"/>
              <a:buNone/>
              <a:defRPr/>
            </a:pPr>
            <a:r>
              <a:rPr lang="en-US" sz="1800" dirty="0" smtClean="0">
                <a:latin typeface="Calibri" pitchFamily="34" charset="0"/>
              </a:rPr>
              <a:t>___ Weekly (3 points)</a:t>
            </a:r>
            <a:endParaRPr lang="en-US" sz="1800" b="1" dirty="0" smtClean="0">
              <a:latin typeface="Calibri" pitchFamily="34" charset="0"/>
            </a:endParaRPr>
          </a:p>
          <a:p>
            <a:pPr eaLnBrk="1" hangingPunct="1">
              <a:buFont typeface="Wingdings" pitchFamily="2" charset="2"/>
              <a:buNone/>
              <a:defRPr/>
            </a:pPr>
            <a:r>
              <a:rPr lang="en-US" sz="1800" dirty="0" smtClean="0">
                <a:latin typeface="Calibri" pitchFamily="34" charset="0"/>
              </a:rPr>
              <a:t>___ Daily or almost daily (4 points)</a:t>
            </a:r>
            <a:endParaRPr lang="en-US" sz="1800" b="1" dirty="0" smtClean="0">
              <a:latin typeface="Calibri" pitchFamily="34" charset="0"/>
            </a:endParaRPr>
          </a:p>
          <a:p>
            <a:pPr eaLnBrk="1" hangingPunct="1">
              <a:buFont typeface="Wingdings" pitchFamily="2" charset="2"/>
              <a:buNone/>
              <a:defRPr/>
            </a:pPr>
            <a:endParaRPr lang="en-US" sz="1800" dirty="0" smtClean="0">
              <a:latin typeface="Calibri" pitchFamily="34" charset="0"/>
            </a:endParaRPr>
          </a:p>
          <a:p>
            <a:pPr marL="0" indent="0" eaLnBrk="1" hangingPunct="1">
              <a:buFont typeface="Wingdings" pitchFamily="2" charset="2"/>
              <a:buNone/>
              <a:defRPr/>
            </a:pPr>
            <a:r>
              <a:rPr lang="en-US" sz="1800" b="1" dirty="0" smtClean="0">
                <a:latin typeface="Calibri" pitchFamily="34" charset="0"/>
              </a:rPr>
              <a:t>Have you used any drug in the past year that was not prescribed by a doctor </a:t>
            </a:r>
            <a:r>
              <a:rPr lang="en-US" sz="1800" dirty="0" smtClean="0">
                <a:latin typeface="Calibri" pitchFamily="34" charset="0"/>
              </a:rPr>
              <a:t>(for example, marijuana, hash, cocaine, heroin, speed, diet pills, ecstasy, valium, LSD, acid, mushrooms, codeine, or other)</a:t>
            </a:r>
            <a:r>
              <a:rPr lang="en-US" sz="1800" b="1" dirty="0" smtClean="0">
                <a:latin typeface="Calibri" pitchFamily="34" charset="0"/>
              </a:rPr>
              <a:t>? </a:t>
            </a:r>
            <a:endParaRPr lang="en-US" sz="1800" dirty="0" smtClean="0">
              <a:latin typeface="Calibri" pitchFamily="34" charset="0"/>
            </a:endParaRPr>
          </a:p>
          <a:p>
            <a:pPr marL="0" indent="0" eaLnBrk="1" hangingPunct="1">
              <a:buFont typeface="Wingdings" pitchFamily="2" charset="2"/>
              <a:buNone/>
              <a:defRPr/>
            </a:pPr>
            <a:r>
              <a:rPr lang="en-US" sz="1800" b="1" dirty="0" smtClean="0">
                <a:latin typeface="Calibri" pitchFamily="34" charset="0"/>
              </a:rPr>
              <a:t>___ </a:t>
            </a:r>
            <a:r>
              <a:rPr lang="en-US" sz="1800" dirty="0" smtClean="0">
                <a:latin typeface="Calibri" pitchFamily="34" charset="0"/>
              </a:rPr>
              <a:t>No (0 points)</a:t>
            </a:r>
          </a:p>
          <a:p>
            <a:pPr marL="0" indent="0" eaLnBrk="1" hangingPunct="1">
              <a:buFont typeface="Wingdings" pitchFamily="2" charset="2"/>
              <a:buNone/>
              <a:defRPr/>
            </a:pPr>
            <a:r>
              <a:rPr lang="en-US" sz="1800" dirty="0" smtClean="0">
                <a:latin typeface="Calibri" pitchFamily="34" charset="0"/>
              </a:rPr>
              <a:t>___ Yes (5 points)</a:t>
            </a:r>
          </a:p>
          <a:p>
            <a:pPr eaLnBrk="1" hangingPunct="1">
              <a:buFont typeface="Wingdings" pitchFamily="2" charset="2"/>
              <a:buNone/>
              <a:defRPr/>
            </a:pPr>
            <a:r>
              <a:rPr lang="en-US" sz="1800" dirty="0" smtClean="0">
                <a:latin typeface="Calibri" pitchFamily="34" charset="0"/>
              </a:rPr>
              <a:t> </a:t>
            </a:r>
          </a:p>
          <a:p>
            <a:pPr eaLnBrk="1" hangingPunct="1">
              <a:buFont typeface="Wingdings" pitchFamily="2" charset="2"/>
              <a:buNone/>
              <a:defRPr/>
            </a:pPr>
            <a:r>
              <a:rPr lang="en-US" sz="1800" b="1" dirty="0" smtClean="0">
                <a:latin typeface="Calibri" pitchFamily="34" charset="0"/>
              </a:rPr>
              <a:t>In your lifetime, have you ever injected a drug for non-medical purposes?</a:t>
            </a:r>
            <a:endParaRPr lang="en-US" sz="1800" dirty="0" smtClean="0">
              <a:latin typeface="Calibri" pitchFamily="34" charset="0"/>
            </a:endParaRPr>
          </a:p>
          <a:p>
            <a:pPr eaLnBrk="1" hangingPunct="1">
              <a:buFont typeface="Wingdings" pitchFamily="2" charset="2"/>
              <a:buNone/>
              <a:defRPr/>
            </a:pPr>
            <a:r>
              <a:rPr lang="en-US" sz="1800" dirty="0" smtClean="0">
                <a:latin typeface="Calibri" pitchFamily="34" charset="0"/>
              </a:rPr>
              <a:t>___No (0 points)</a:t>
            </a:r>
          </a:p>
          <a:p>
            <a:pPr eaLnBrk="1" hangingPunct="1">
              <a:buFont typeface="Wingdings" pitchFamily="2" charset="2"/>
              <a:buNone/>
              <a:defRPr/>
            </a:pPr>
            <a:r>
              <a:rPr lang="en-US" sz="1800" dirty="0" smtClean="0">
                <a:latin typeface="Calibri" pitchFamily="34" charset="0"/>
              </a:rPr>
              <a:t>___Yes (5 points)</a:t>
            </a: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81</a:t>
            </a:fld>
            <a:endParaRPr lang="en-US" dirty="0">
              <a:solidFill>
                <a:srgbClr val="000000"/>
              </a:solidFill>
              <a:latin typeface="Arial"/>
            </a:endParaRPr>
          </a:p>
        </p:txBody>
      </p:sp>
    </p:spTree>
    <p:extLst>
      <p:ext uri="{BB962C8B-B14F-4D97-AF65-F5344CB8AC3E}">
        <p14:creationId xmlns:p14="http://schemas.microsoft.com/office/powerpoint/2010/main" val="266671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Title 5"/>
          <p:cNvSpPr>
            <a:spLocks noGrp="1"/>
          </p:cNvSpPr>
          <p:nvPr>
            <p:ph type="title"/>
          </p:nvPr>
        </p:nvSpPr>
        <p:spPr/>
        <p:txBody>
          <a:bodyPr/>
          <a:lstStyle/>
          <a:p>
            <a:pPr eaLnBrk="1" hangingPunct="1"/>
            <a:r>
              <a:rPr lang="en-US" dirty="0" smtClean="0">
                <a:effectLst>
                  <a:outerShdw blurRad="38100" dist="38100" dir="2700000" algn="tl">
                    <a:srgbClr val="000000">
                      <a:alpha val="43137"/>
                    </a:srgbClr>
                  </a:outerShdw>
                </a:effectLst>
                <a:latin typeface="Calibri" pitchFamily="34" charset="0"/>
              </a:rPr>
              <a:t>Alcohol Use Disorders Identification Test- Consumption (AUDIT-C+)</a:t>
            </a:r>
          </a:p>
        </p:txBody>
      </p:sp>
      <p:sp>
        <p:nvSpPr>
          <p:cNvPr id="7" name="Content Placeholder 6"/>
          <p:cNvSpPr>
            <a:spLocks noGrp="1"/>
          </p:cNvSpPr>
          <p:nvPr>
            <p:ph idx="1"/>
          </p:nvPr>
        </p:nvSpPr>
        <p:spPr>
          <a:xfrm>
            <a:off x="304800" y="1371600"/>
            <a:ext cx="8458200" cy="5486400"/>
          </a:xfrm>
          <a:solidFill>
            <a:schemeClr val="tx2"/>
          </a:solidFill>
        </p:spPr>
        <p:txBody>
          <a:bodyPr/>
          <a:lstStyle/>
          <a:p>
            <a:pPr marL="0" indent="0" eaLnBrk="1" hangingPunct="1">
              <a:buFont typeface="Wingdings" pitchFamily="2" charset="2"/>
              <a:buNone/>
              <a:defRPr/>
            </a:pPr>
            <a:r>
              <a:rPr lang="en-US" sz="2200" dirty="0" smtClean="0">
                <a:latin typeface="Calibri" pitchFamily="34" charset="0"/>
              </a:rPr>
              <a:t> </a:t>
            </a:r>
          </a:p>
          <a:p>
            <a:pPr marL="0" indent="0" eaLnBrk="1" hangingPunct="1">
              <a:buFont typeface="Wingdings" pitchFamily="2" charset="2"/>
              <a:buNone/>
              <a:defRPr/>
            </a:pPr>
            <a:r>
              <a:rPr lang="en-US" sz="2200" dirty="0" smtClean="0">
                <a:latin typeface="Calibri" pitchFamily="34" charset="0"/>
              </a:rPr>
              <a:t> </a:t>
            </a:r>
          </a:p>
          <a:p>
            <a:pPr marL="0" indent="0" eaLnBrk="1" hangingPunct="1">
              <a:buFont typeface="Wingdings" pitchFamily="2" charset="2"/>
              <a:buNone/>
              <a:defRPr/>
            </a:pPr>
            <a:r>
              <a:rPr lang="en-US" sz="2200" b="1" dirty="0" smtClean="0">
                <a:latin typeface="Calibri" pitchFamily="34" charset="0"/>
              </a:rPr>
              <a:t>TOTAL SCORE:________</a:t>
            </a:r>
            <a:endParaRPr lang="en-US" sz="2200" dirty="0" smtClean="0">
              <a:latin typeface="Calibri" pitchFamily="34" charset="0"/>
            </a:endParaRPr>
          </a:p>
          <a:p>
            <a:pPr marL="0" indent="0" eaLnBrk="1" hangingPunct="1">
              <a:buFont typeface="Wingdings" pitchFamily="2" charset="2"/>
              <a:buNone/>
              <a:defRPr/>
            </a:pPr>
            <a:r>
              <a:rPr lang="en-US" sz="2200" b="1" dirty="0" smtClean="0">
                <a:latin typeface="Calibri" pitchFamily="34" charset="0"/>
              </a:rPr>
              <a:t> </a:t>
            </a:r>
            <a:endParaRPr lang="en-US" sz="2200" dirty="0" smtClean="0">
              <a:latin typeface="Calibri" pitchFamily="34" charset="0"/>
            </a:endParaRPr>
          </a:p>
          <a:p>
            <a:pPr marL="0" indent="0" eaLnBrk="1" hangingPunct="1">
              <a:buFont typeface="Wingdings" pitchFamily="2" charset="2"/>
              <a:buNone/>
              <a:defRPr/>
            </a:pPr>
            <a:r>
              <a:rPr lang="en-US" sz="2200" b="1" i="1" dirty="0" smtClean="0">
                <a:latin typeface="Calibri" pitchFamily="34" charset="0"/>
              </a:rPr>
              <a:t> </a:t>
            </a:r>
            <a:endParaRPr lang="en-US" sz="2200" dirty="0" smtClean="0">
              <a:latin typeface="Calibri" pitchFamily="34" charset="0"/>
            </a:endParaRPr>
          </a:p>
          <a:p>
            <a:pPr marL="0" indent="0" eaLnBrk="1" hangingPunct="1">
              <a:buFont typeface="Wingdings" pitchFamily="2" charset="2"/>
              <a:buNone/>
              <a:defRPr/>
            </a:pPr>
            <a:r>
              <a:rPr lang="en-US" sz="2200" b="1" dirty="0" smtClean="0">
                <a:latin typeface="Calibri" pitchFamily="34" charset="0"/>
              </a:rPr>
              <a:t>Positive Screen = 5 or more points for men and 4 or more for women (for alcohol scores 1, 2, and 3) and/or a “YES” for both men and women on either Question 4 or 5.</a:t>
            </a:r>
            <a:endParaRPr lang="en-US" sz="2200" dirty="0" smtClean="0">
              <a:latin typeface="Calibri" pitchFamily="34" charset="0"/>
            </a:endParaRPr>
          </a:p>
          <a:p>
            <a:pPr marL="0" indent="0" eaLnBrk="1" hangingPunct="1">
              <a:buFont typeface="Wingdings" pitchFamily="2" charset="2"/>
              <a:buNone/>
              <a:defRPr/>
            </a:pPr>
            <a:r>
              <a:rPr lang="en-US" sz="2200" dirty="0" smtClean="0">
                <a:latin typeface="Calibri" pitchFamily="34" charset="0"/>
              </a:rPr>
              <a:t> </a:t>
            </a:r>
          </a:p>
          <a:p>
            <a:pPr eaLnBrk="1" hangingPunct="1">
              <a:defRPr/>
            </a:pPr>
            <a:endParaRPr lang="en-US" sz="2200" dirty="0" smtClean="0">
              <a:latin typeface="Calibri" pitchFamily="34" charset="0"/>
            </a:endParaRPr>
          </a:p>
        </p:txBody>
      </p:sp>
      <p:sp>
        <p:nvSpPr>
          <p:cNvPr id="2" name="Slide Number Placeholder 1"/>
          <p:cNvSpPr>
            <a:spLocks noGrp="1"/>
          </p:cNvSpPr>
          <p:nvPr>
            <p:ph type="sldNum" sz="quarter" idx="12"/>
          </p:nvPr>
        </p:nvSpPr>
        <p:spPr/>
        <p:txBody>
          <a:bodyPr/>
          <a:lstStyle/>
          <a:p>
            <a:pPr>
              <a:defRPr/>
            </a:pPr>
            <a:fld id="{63A6D597-2544-451E-B13A-C417563E76F3}" type="slidenum">
              <a:rPr lang="en-US" smtClean="0">
                <a:solidFill>
                  <a:srgbClr val="000000"/>
                </a:solidFill>
                <a:latin typeface="Arial"/>
              </a:rPr>
              <a:pPr>
                <a:defRPr/>
              </a:pPr>
              <a:t>82</a:t>
            </a:fld>
            <a:endParaRPr lang="en-US" dirty="0">
              <a:solidFill>
                <a:srgbClr val="000000"/>
              </a:solidFill>
              <a:latin typeface="Arial"/>
            </a:endParaRPr>
          </a:p>
        </p:txBody>
      </p:sp>
    </p:spTree>
    <p:extLst>
      <p:ext uri="{BB962C8B-B14F-4D97-AF65-F5344CB8AC3E}">
        <p14:creationId xmlns:p14="http://schemas.microsoft.com/office/powerpoint/2010/main" val="46573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mn-lt"/>
                <a:ea typeface="+mn-ea"/>
                <a:cs typeface="+mn-cs"/>
              </a:rPr>
              <a:t>Screening Tools</a:t>
            </a:r>
            <a:endParaRPr lang="en-US" dirty="0" smtClean="0"/>
          </a:p>
        </p:txBody>
      </p:sp>
      <p:sp>
        <p:nvSpPr>
          <p:cNvPr id="3" name="Content Placeholder 2"/>
          <p:cNvSpPr>
            <a:spLocks noGrp="1"/>
          </p:cNvSpPr>
          <p:nvPr>
            <p:ph idx="1"/>
          </p:nvPr>
        </p:nvSpPr>
        <p:spPr>
          <a:xfrm>
            <a:off x="533400" y="1600200"/>
            <a:ext cx="7848600" cy="4419600"/>
          </a:xfrm>
        </p:spPr>
        <p:txBody>
          <a:bodyPr/>
          <a:lstStyle/>
          <a:p>
            <a:pPr marL="463550" indent="-463550" eaLnBrk="1" hangingPunct="1">
              <a:defRPr/>
            </a:pPr>
            <a:r>
              <a:rPr lang="en-US" sz="3000" b="1" dirty="0" smtClean="0">
                <a:solidFill>
                  <a:schemeClr val="bg1">
                    <a:lumMod val="75000"/>
                  </a:schemeClr>
                </a:solidFill>
              </a:rPr>
              <a:t>BAC/Drug Screen</a:t>
            </a:r>
            <a:endParaRPr lang="en-US" sz="2400" dirty="0" smtClean="0">
              <a:solidFill>
                <a:schemeClr val="bg1">
                  <a:lumMod val="75000"/>
                </a:schemeClr>
              </a:solidFill>
            </a:endParaRPr>
          </a:p>
          <a:p>
            <a:pPr marL="463550" indent="-463550" eaLnBrk="1" hangingPunct="1">
              <a:defRPr/>
            </a:pPr>
            <a:r>
              <a:rPr lang="en-US" sz="3000" b="1" dirty="0" smtClean="0">
                <a:solidFill>
                  <a:schemeClr val="bg1">
                    <a:lumMod val="75000"/>
                  </a:schemeClr>
                </a:solidFill>
              </a:rPr>
              <a:t>Pre-Screens </a:t>
            </a:r>
          </a:p>
          <a:p>
            <a:pPr marL="463550" indent="-463550" eaLnBrk="1" hangingPunct="1">
              <a:defRPr/>
            </a:pPr>
            <a:r>
              <a:rPr lang="en-US" sz="3000" b="1" dirty="0">
                <a:solidFill>
                  <a:schemeClr val="bg1">
                    <a:lumMod val="75000"/>
                  </a:schemeClr>
                </a:solidFill>
              </a:rPr>
              <a:t>CAGE</a:t>
            </a:r>
          </a:p>
          <a:p>
            <a:pPr marL="463550" indent="-463550" eaLnBrk="1" hangingPunct="1">
              <a:defRPr/>
            </a:pPr>
            <a:r>
              <a:rPr lang="en-US" sz="3000" b="1" dirty="0">
                <a:solidFill>
                  <a:schemeClr val="bg1">
                    <a:lumMod val="75000"/>
                  </a:schemeClr>
                </a:solidFill>
              </a:rPr>
              <a:t>CRAFFT</a:t>
            </a:r>
          </a:p>
          <a:p>
            <a:pPr marL="463550" indent="-463550" eaLnBrk="1" hangingPunct="1">
              <a:defRPr/>
            </a:pPr>
            <a:r>
              <a:rPr lang="en-US" sz="3000" b="1" dirty="0">
                <a:solidFill>
                  <a:schemeClr val="bg1">
                    <a:lumMod val="75000"/>
                  </a:schemeClr>
                </a:solidFill>
              </a:rPr>
              <a:t>DAST</a:t>
            </a:r>
          </a:p>
          <a:p>
            <a:pPr marL="463550" indent="-463550" eaLnBrk="1" hangingPunct="1">
              <a:defRPr/>
            </a:pPr>
            <a:r>
              <a:rPr lang="en-US" sz="3000" b="1" dirty="0">
                <a:solidFill>
                  <a:schemeClr val="bg1">
                    <a:lumMod val="75000"/>
                  </a:schemeClr>
                </a:solidFill>
              </a:rPr>
              <a:t>AUDIT</a:t>
            </a:r>
          </a:p>
          <a:p>
            <a:pPr marL="463550" indent="-463550" eaLnBrk="1" hangingPunct="1">
              <a:defRPr/>
            </a:pPr>
            <a:r>
              <a:rPr lang="en-US" sz="3000" b="1" dirty="0" smtClean="0">
                <a:solidFill>
                  <a:schemeClr val="bg1">
                    <a:lumMod val="75000"/>
                  </a:schemeClr>
                </a:solidFill>
              </a:rPr>
              <a:t>AUDIT-C+</a:t>
            </a:r>
            <a:endParaRPr lang="en-US" sz="2400" dirty="0" smtClean="0">
              <a:solidFill>
                <a:schemeClr val="bg1">
                  <a:lumMod val="75000"/>
                </a:schemeClr>
              </a:solidFill>
            </a:endParaRPr>
          </a:p>
          <a:p>
            <a:pPr marL="463550" indent="-463550" eaLnBrk="1" hangingPunct="1">
              <a:defRPr/>
            </a:pPr>
            <a:r>
              <a:rPr lang="en-US" sz="3000" b="1" dirty="0" smtClean="0"/>
              <a:t>ASSIST</a:t>
            </a:r>
            <a:endParaRPr lang="en-US" sz="2400" dirty="0" smtClean="0"/>
          </a:p>
        </p:txBody>
      </p:sp>
      <p:sp>
        <p:nvSpPr>
          <p:cNvPr id="4" name="Slide Number Placeholder 3"/>
          <p:cNvSpPr>
            <a:spLocks noGrp="1"/>
          </p:cNvSpPr>
          <p:nvPr>
            <p:ph type="sldNum" sz="quarter" idx="12"/>
          </p:nvPr>
        </p:nvSpPr>
        <p:spPr/>
        <p:txBody>
          <a:bodyPr/>
          <a:lstStyle/>
          <a:p>
            <a:pPr>
              <a:defRPr/>
            </a:pPr>
            <a:fld id="{63A6D597-2544-451E-B13A-C417563E76F3}"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14896117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lnSpc>
                <a:spcPct val="80000"/>
              </a:lnSpc>
            </a:pPr>
            <a:r>
              <a:rPr lang="en-US" sz="3200" smtClean="0"/>
              <a:t>Alcohol, Smoking, and Substance Involvement Screening Test (ASSIST)</a:t>
            </a:r>
          </a:p>
        </p:txBody>
      </p:sp>
      <p:sp>
        <p:nvSpPr>
          <p:cNvPr id="80899" name="Rectangle 3"/>
          <p:cNvSpPr>
            <a:spLocks noGrp="1" noChangeArrowheads="1"/>
          </p:cNvSpPr>
          <p:nvPr>
            <p:ph idx="1"/>
          </p:nvPr>
        </p:nvSpPr>
        <p:spPr/>
        <p:txBody>
          <a:bodyPr/>
          <a:lstStyle/>
          <a:p>
            <a:pPr eaLnBrk="1" hangingPunct="1">
              <a:buFont typeface="Wingdings" pitchFamily="2" charset="2"/>
              <a:buNone/>
            </a:pPr>
            <a:r>
              <a:rPr lang="en-US" smtClean="0"/>
              <a:t>The ASSIST….</a:t>
            </a:r>
          </a:p>
          <a:p>
            <a:pPr eaLnBrk="1" hangingPunct="1">
              <a:spcBef>
                <a:spcPct val="40000"/>
              </a:spcBef>
            </a:pPr>
            <a:r>
              <a:rPr lang="en-US" sz="2800" smtClean="0"/>
              <a:t>Brief screening questionnaire developed for primary care</a:t>
            </a:r>
          </a:p>
          <a:p>
            <a:pPr eaLnBrk="1" hangingPunct="1">
              <a:spcBef>
                <a:spcPct val="40000"/>
              </a:spcBef>
            </a:pPr>
            <a:r>
              <a:rPr lang="en-US" sz="2800" smtClean="0"/>
              <a:t>Covers all psychoactive substances including alcohol, tobacco, and illicit drugs</a:t>
            </a:r>
          </a:p>
          <a:p>
            <a:pPr eaLnBrk="1" hangingPunct="1">
              <a:spcBef>
                <a:spcPct val="40000"/>
              </a:spcBef>
            </a:pPr>
            <a:r>
              <a:rPr lang="en-US" sz="2800" smtClean="0"/>
              <a:t>Helps practitioners to identify patients who may have </a:t>
            </a:r>
            <a:r>
              <a:rPr lang="en-US" sz="2800" smtClean="0">
                <a:solidFill>
                  <a:schemeClr val="folHlink"/>
                </a:solidFill>
              </a:rPr>
              <a:t>hazardous</a:t>
            </a:r>
            <a:r>
              <a:rPr lang="en-US" sz="2800" smtClean="0"/>
              <a:t>, </a:t>
            </a:r>
            <a:r>
              <a:rPr lang="en-US" sz="2800" smtClean="0">
                <a:solidFill>
                  <a:schemeClr val="folHlink"/>
                </a:solidFill>
              </a:rPr>
              <a:t>harmful</a:t>
            </a:r>
            <a:r>
              <a:rPr lang="en-US" sz="2800" smtClean="0"/>
              <a:t>, or </a:t>
            </a:r>
            <a:r>
              <a:rPr lang="en-US" sz="2800" smtClean="0">
                <a:solidFill>
                  <a:schemeClr val="folHlink"/>
                </a:solidFill>
              </a:rPr>
              <a:t>dependent</a:t>
            </a:r>
            <a:r>
              <a:rPr lang="en-US" sz="2800" smtClean="0"/>
              <a:t> use of one or more substances.</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EDF36DC-097F-4015-92F5-A633EF577D61}" type="slidenum">
              <a:rPr lang="en-US" smtClean="0">
                <a:solidFill>
                  <a:srgbClr val="000000"/>
                </a:solidFill>
                <a:latin typeface="Arial Black" pitchFamily="34" charset="0"/>
              </a:rPr>
              <a:pPr/>
              <a:t>84</a:t>
            </a:fld>
            <a:endParaRPr lang="en-US" smtClean="0">
              <a:solidFill>
                <a:srgbClr val="000000"/>
              </a:solidFill>
              <a:latin typeface="Arial Black" pitchFamily="34" charset="0"/>
            </a:endParaRPr>
          </a:p>
        </p:txBody>
      </p:sp>
    </p:spTree>
    <p:extLst>
      <p:ext uri="{BB962C8B-B14F-4D97-AF65-F5344CB8AC3E}">
        <p14:creationId xmlns:p14="http://schemas.microsoft.com/office/powerpoint/2010/main" val="85411278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lnSpc>
                <a:spcPct val="80000"/>
              </a:lnSpc>
            </a:pPr>
            <a:r>
              <a:rPr lang="en-US" dirty="0" smtClean="0"/>
              <a:t>ASSIST Development </a:t>
            </a:r>
          </a:p>
        </p:txBody>
      </p:sp>
      <p:sp>
        <p:nvSpPr>
          <p:cNvPr id="81923" name="Rectangle 3"/>
          <p:cNvSpPr>
            <a:spLocks noGrp="1" noChangeArrowheads="1"/>
          </p:cNvSpPr>
          <p:nvPr>
            <p:ph idx="1"/>
          </p:nvPr>
        </p:nvSpPr>
        <p:spPr>
          <a:xfrm>
            <a:off x="533400" y="1676400"/>
            <a:ext cx="7924800" cy="4419600"/>
          </a:xfrm>
        </p:spPr>
        <p:txBody>
          <a:bodyPr/>
          <a:lstStyle/>
          <a:p>
            <a:pPr eaLnBrk="1" hangingPunct="1">
              <a:lnSpc>
                <a:spcPct val="90000"/>
              </a:lnSpc>
              <a:spcBef>
                <a:spcPct val="40000"/>
              </a:spcBef>
            </a:pPr>
            <a:r>
              <a:rPr lang="en-US" sz="2800" smtClean="0"/>
              <a:t>Developed by an international research team in 1997</a:t>
            </a:r>
          </a:p>
          <a:p>
            <a:pPr eaLnBrk="1" hangingPunct="1">
              <a:lnSpc>
                <a:spcPct val="90000"/>
              </a:lnSpc>
              <a:spcBef>
                <a:spcPct val="40000"/>
              </a:spcBef>
            </a:pPr>
            <a:r>
              <a:rPr lang="en-US" sz="2800" smtClean="0"/>
              <a:t>Funded by WHO and the Australian Commonwealth Dept. of Health and Ageing</a:t>
            </a:r>
          </a:p>
          <a:p>
            <a:pPr lvl="1" eaLnBrk="1" hangingPunct="1">
              <a:lnSpc>
                <a:spcPct val="90000"/>
              </a:lnSpc>
              <a:spcBef>
                <a:spcPct val="40000"/>
              </a:spcBef>
            </a:pPr>
            <a:r>
              <a:rPr lang="en-US" sz="2400" smtClean="0"/>
              <a:t>Coordinated by Drs. Robert Ali and Rachel Humeniuk of the Drug &amp; Alcohol Services South Australia (DASSA)</a:t>
            </a:r>
          </a:p>
          <a:p>
            <a:pPr eaLnBrk="1" hangingPunct="1">
              <a:lnSpc>
                <a:spcPct val="90000"/>
              </a:lnSpc>
              <a:spcBef>
                <a:spcPct val="40000"/>
              </a:spcBef>
            </a:pPr>
            <a:r>
              <a:rPr lang="en-US" sz="2800" smtClean="0"/>
              <a:t>Based on the AUDIT model of screening &amp; brief intervention for alcohol (also sponsored by WHO)</a:t>
            </a: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FF4DB3-51F9-4A3B-BFAF-37D4D65B9E0F}" type="slidenum">
              <a:rPr lang="en-US" smtClean="0">
                <a:solidFill>
                  <a:srgbClr val="000000"/>
                </a:solidFill>
                <a:latin typeface="Arial Black" pitchFamily="34" charset="0"/>
              </a:rPr>
              <a:pPr/>
              <a:t>85</a:t>
            </a:fld>
            <a:endParaRPr lang="en-US" smtClean="0">
              <a:solidFill>
                <a:srgbClr val="000000"/>
              </a:solidFill>
              <a:latin typeface="Arial Black" pitchFamily="34" charset="0"/>
            </a:endParaRPr>
          </a:p>
        </p:txBody>
      </p:sp>
      <p:sp>
        <p:nvSpPr>
          <p:cNvPr id="81925" name="Text Box 4"/>
          <p:cNvSpPr txBox="1">
            <a:spLocks noChangeArrowheads="1"/>
          </p:cNvSpPr>
          <p:nvPr/>
        </p:nvSpPr>
        <p:spPr bwMode="auto">
          <a:xfrm>
            <a:off x="4800600" y="5867400"/>
            <a:ext cx="358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r>
              <a:rPr lang="en-US" sz="1600" smtClean="0">
                <a:solidFill>
                  <a:srgbClr val="000000"/>
                </a:solidFill>
              </a:rPr>
              <a:t>Source: WHO, 2002b &amp; WHO, 2003a</a:t>
            </a:r>
            <a:endParaRPr lang="en-US" smtClean="0">
              <a:solidFill>
                <a:srgbClr val="000000"/>
              </a:solidFill>
            </a:endParaRPr>
          </a:p>
        </p:txBody>
      </p:sp>
    </p:spTree>
    <p:extLst>
      <p:ext uri="{BB962C8B-B14F-4D97-AF65-F5344CB8AC3E}">
        <p14:creationId xmlns:p14="http://schemas.microsoft.com/office/powerpoint/2010/main" val="184345818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lnSpc>
                <a:spcPct val="80000"/>
              </a:lnSpc>
            </a:pPr>
            <a:r>
              <a:rPr lang="en-US" dirty="0" smtClean="0"/>
              <a:t>ASSIST Development </a:t>
            </a:r>
          </a:p>
        </p:txBody>
      </p:sp>
      <p:sp>
        <p:nvSpPr>
          <p:cNvPr id="82947" name="Rectangle 3"/>
          <p:cNvSpPr>
            <a:spLocks noGrp="1" noChangeArrowheads="1"/>
          </p:cNvSpPr>
          <p:nvPr>
            <p:ph idx="1"/>
          </p:nvPr>
        </p:nvSpPr>
        <p:spPr>
          <a:xfrm>
            <a:off x="533400" y="1524000"/>
            <a:ext cx="7924800" cy="4419600"/>
          </a:xfrm>
        </p:spPr>
        <p:txBody>
          <a:bodyPr/>
          <a:lstStyle/>
          <a:p>
            <a:pPr eaLnBrk="1" hangingPunct="1">
              <a:spcBef>
                <a:spcPct val="40000"/>
              </a:spcBef>
            </a:pPr>
            <a:r>
              <a:rPr lang="en-US" sz="2800" smtClean="0"/>
              <a:t>Phase I (1997-1999; 236 subjects)</a:t>
            </a:r>
          </a:p>
          <a:p>
            <a:pPr lvl="1" eaLnBrk="1" hangingPunct="1">
              <a:spcBef>
                <a:spcPct val="40000"/>
              </a:spcBef>
            </a:pPr>
            <a:r>
              <a:rPr lang="en-US" sz="2400" smtClean="0"/>
              <a:t>Planning and ASSIST development; international feasibility and reliability study</a:t>
            </a:r>
            <a:endParaRPr lang="en-US" sz="2400" b="1" smtClean="0"/>
          </a:p>
          <a:p>
            <a:pPr lvl="1" eaLnBrk="1" hangingPunct="1">
              <a:spcBef>
                <a:spcPct val="40000"/>
              </a:spcBef>
            </a:pPr>
            <a:r>
              <a:rPr lang="en-US" sz="2400" smtClean="0"/>
              <a:t>Study conducted at sites in Australia, Brazil, Ireland, India, Israel, the Palestinian Territories, Puerto Rico, the United Kingdom, &amp; Zimbabwe</a:t>
            </a:r>
          </a:p>
          <a:p>
            <a:pPr eaLnBrk="1" hangingPunct="1">
              <a:spcBef>
                <a:spcPct val="40000"/>
              </a:spcBef>
            </a:pPr>
            <a:r>
              <a:rPr lang="en-US" sz="2800" smtClean="0"/>
              <a:t>ASSIST items were reliable, and ASSIST procedure was feasible in primary care settings</a:t>
            </a:r>
          </a:p>
          <a:p>
            <a:pPr eaLnBrk="1" hangingPunct="1">
              <a:spcBef>
                <a:spcPct val="40000"/>
              </a:spcBef>
            </a:pPr>
            <a:endParaRPr lang="en-US" sz="2800" smtClean="0"/>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9380CC9-DFA7-42D3-A610-E0C27B63FB7D}" type="slidenum">
              <a:rPr lang="en-US" smtClean="0">
                <a:solidFill>
                  <a:srgbClr val="000000"/>
                </a:solidFill>
                <a:latin typeface="Arial Black" pitchFamily="34" charset="0"/>
              </a:rPr>
              <a:pPr/>
              <a:t>86</a:t>
            </a:fld>
            <a:endParaRPr lang="en-US" smtClean="0">
              <a:solidFill>
                <a:srgbClr val="000000"/>
              </a:solidFill>
              <a:latin typeface="Arial Black" pitchFamily="34" charset="0"/>
            </a:endParaRPr>
          </a:p>
        </p:txBody>
      </p:sp>
    </p:spTree>
    <p:extLst>
      <p:ext uri="{BB962C8B-B14F-4D97-AF65-F5344CB8AC3E}">
        <p14:creationId xmlns:p14="http://schemas.microsoft.com/office/powerpoint/2010/main" val="306245327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lnSpc>
                <a:spcPct val="80000"/>
              </a:lnSpc>
            </a:pPr>
            <a:r>
              <a:rPr lang="en-US" smtClean="0"/>
              <a:t>ASSIST development (3) </a:t>
            </a:r>
          </a:p>
        </p:txBody>
      </p:sp>
      <p:sp>
        <p:nvSpPr>
          <p:cNvPr id="83971" name="Rectangle 3"/>
          <p:cNvSpPr>
            <a:spLocks noGrp="1" noChangeArrowheads="1"/>
          </p:cNvSpPr>
          <p:nvPr>
            <p:ph idx="1"/>
          </p:nvPr>
        </p:nvSpPr>
        <p:spPr/>
        <p:txBody>
          <a:bodyPr/>
          <a:lstStyle/>
          <a:p>
            <a:pPr eaLnBrk="1" hangingPunct="1">
              <a:spcBef>
                <a:spcPct val="40000"/>
              </a:spcBef>
            </a:pPr>
            <a:r>
              <a:rPr lang="en-US" sz="2800" smtClean="0"/>
              <a:t>Phase II (2000-2002, 1,047 subjects)</a:t>
            </a:r>
          </a:p>
          <a:p>
            <a:pPr lvl="1" eaLnBrk="1" hangingPunct="1">
              <a:spcBef>
                <a:spcPct val="40000"/>
              </a:spcBef>
            </a:pPr>
            <a:r>
              <a:rPr lang="en-US" sz="2400" smtClean="0"/>
              <a:t>International validity study of the ASSIST; feasibility study of brief interventions linked to the ASSIST</a:t>
            </a:r>
          </a:p>
          <a:p>
            <a:pPr lvl="1" eaLnBrk="1" hangingPunct="1">
              <a:spcBef>
                <a:spcPct val="40000"/>
              </a:spcBef>
            </a:pPr>
            <a:r>
              <a:rPr lang="en-US" sz="2400" smtClean="0"/>
              <a:t>Conducted internationally at 7 sites</a:t>
            </a:r>
            <a:r>
              <a:rPr lang="en-US" sz="1800" smtClean="0"/>
              <a:t> </a:t>
            </a:r>
          </a:p>
          <a:p>
            <a:pPr eaLnBrk="1" hangingPunct="1">
              <a:spcBef>
                <a:spcPct val="40000"/>
              </a:spcBef>
            </a:pPr>
            <a:r>
              <a:rPr lang="en-US" sz="2800" smtClean="0"/>
              <a:t>ASSIST provides a valid measure of substance-related risk</a:t>
            </a:r>
          </a:p>
          <a:p>
            <a:pPr eaLnBrk="1" hangingPunct="1">
              <a:spcBef>
                <a:spcPct val="40000"/>
              </a:spcBef>
            </a:pPr>
            <a:r>
              <a:rPr lang="en-US" sz="2800" smtClean="0"/>
              <a:t>ASSIST distinguishes between individuals who are at low risk or are abstainers, risky/problem users, or dependent</a:t>
            </a:r>
          </a:p>
          <a:p>
            <a:pPr eaLnBrk="1" hangingPunct="1">
              <a:spcBef>
                <a:spcPct val="40000"/>
              </a:spcBef>
            </a:pPr>
            <a:endParaRPr lang="en-US" sz="2800" smtClean="0"/>
          </a:p>
          <a:p>
            <a:pPr lvl="1" eaLnBrk="1" hangingPunct="1">
              <a:spcBef>
                <a:spcPct val="40000"/>
              </a:spcBef>
              <a:buClr>
                <a:schemeClr val="hlink"/>
              </a:buClr>
              <a:buFontTx/>
              <a:buNone/>
            </a:pPr>
            <a:endParaRPr lang="en-US" smtClean="0"/>
          </a:p>
        </p:txBody>
      </p:sp>
      <p:sp>
        <p:nvSpPr>
          <p:cNvPr id="83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76849FC-886A-4F58-8984-F00E743D2004}" type="slidenum">
              <a:rPr lang="en-US" smtClean="0">
                <a:solidFill>
                  <a:srgbClr val="000000"/>
                </a:solidFill>
                <a:latin typeface="Arial Black" pitchFamily="34" charset="0"/>
              </a:rPr>
              <a:pPr/>
              <a:t>87</a:t>
            </a:fld>
            <a:endParaRPr lang="en-US" smtClean="0">
              <a:solidFill>
                <a:srgbClr val="000000"/>
              </a:solidFill>
              <a:latin typeface="Arial Black" pitchFamily="34" charset="0"/>
            </a:endParaRPr>
          </a:p>
        </p:txBody>
      </p:sp>
    </p:spTree>
    <p:extLst>
      <p:ext uri="{BB962C8B-B14F-4D97-AF65-F5344CB8AC3E}">
        <p14:creationId xmlns:p14="http://schemas.microsoft.com/office/powerpoint/2010/main" val="422633137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lnSpc>
                <a:spcPct val="90000"/>
              </a:lnSpc>
            </a:pPr>
            <a:r>
              <a:rPr lang="en-US" smtClean="0"/>
              <a:t>In general, the ASSIST provides information about:	</a:t>
            </a:r>
            <a:r>
              <a:rPr lang="en-US" sz="3200" smtClean="0"/>
              <a:t>	</a:t>
            </a:r>
          </a:p>
        </p:txBody>
      </p:sp>
      <p:sp>
        <p:nvSpPr>
          <p:cNvPr id="84995" name="Rectangle 3"/>
          <p:cNvSpPr>
            <a:spLocks noGrp="1" noChangeArrowheads="1"/>
          </p:cNvSpPr>
          <p:nvPr>
            <p:ph idx="1"/>
          </p:nvPr>
        </p:nvSpPr>
        <p:spPr>
          <a:xfrm>
            <a:off x="762000" y="1793875"/>
            <a:ext cx="7772400" cy="4530725"/>
          </a:xfrm>
        </p:spPr>
        <p:txBody>
          <a:bodyPr/>
          <a:lstStyle/>
          <a:p>
            <a:pPr eaLnBrk="1" hangingPunct="1">
              <a:spcBef>
                <a:spcPct val="40000"/>
              </a:spcBef>
            </a:pPr>
            <a:r>
              <a:rPr lang="en-US" sz="2800" smtClean="0"/>
              <a:t>Substances </a:t>
            </a:r>
            <a:r>
              <a:rPr lang="en-US" sz="2800" b="1" smtClean="0">
                <a:solidFill>
                  <a:schemeClr val="folHlink"/>
                </a:solidFill>
              </a:rPr>
              <a:t>used</a:t>
            </a:r>
            <a:r>
              <a:rPr lang="en-US" sz="2800" b="1" smtClean="0"/>
              <a:t> </a:t>
            </a:r>
            <a:r>
              <a:rPr lang="en-US" sz="2800" smtClean="0"/>
              <a:t>in the patient’s </a:t>
            </a:r>
            <a:r>
              <a:rPr lang="en-US" sz="2800" b="1" smtClean="0">
                <a:solidFill>
                  <a:schemeClr val="folHlink"/>
                </a:solidFill>
              </a:rPr>
              <a:t>lifetime</a:t>
            </a:r>
          </a:p>
          <a:p>
            <a:pPr eaLnBrk="1" hangingPunct="1">
              <a:spcBef>
                <a:spcPct val="40000"/>
              </a:spcBef>
            </a:pPr>
            <a:r>
              <a:rPr lang="en-US" sz="2800" smtClean="0"/>
              <a:t>Substances </a:t>
            </a:r>
            <a:r>
              <a:rPr lang="en-US" sz="2800" b="1" smtClean="0">
                <a:solidFill>
                  <a:schemeClr val="folHlink"/>
                </a:solidFill>
              </a:rPr>
              <a:t>used</a:t>
            </a:r>
            <a:r>
              <a:rPr lang="en-US" sz="2800" b="1" smtClean="0"/>
              <a:t> </a:t>
            </a:r>
            <a:r>
              <a:rPr lang="en-US" sz="2800" smtClean="0"/>
              <a:t>in the previous </a:t>
            </a:r>
            <a:r>
              <a:rPr lang="en-US" sz="2800" b="1" smtClean="0">
                <a:solidFill>
                  <a:schemeClr val="folHlink"/>
                </a:solidFill>
              </a:rPr>
              <a:t>3 months</a:t>
            </a:r>
          </a:p>
          <a:p>
            <a:pPr eaLnBrk="1" hangingPunct="1">
              <a:spcBef>
                <a:spcPct val="40000"/>
              </a:spcBef>
            </a:pPr>
            <a:r>
              <a:rPr lang="en-US" sz="2800" b="1" smtClean="0">
                <a:solidFill>
                  <a:schemeClr val="folHlink"/>
                </a:solidFill>
              </a:rPr>
              <a:t>Problems</a:t>
            </a:r>
            <a:r>
              <a:rPr lang="en-US" sz="2800" b="1" smtClean="0"/>
              <a:t> </a:t>
            </a:r>
            <a:r>
              <a:rPr lang="en-US" sz="2800" smtClean="0"/>
              <a:t>related to substance use</a:t>
            </a:r>
          </a:p>
          <a:p>
            <a:pPr eaLnBrk="1" hangingPunct="1">
              <a:spcBef>
                <a:spcPct val="40000"/>
              </a:spcBef>
            </a:pPr>
            <a:r>
              <a:rPr lang="en-US" sz="2800" b="1" smtClean="0">
                <a:solidFill>
                  <a:schemeClr val="folHlink"/>
                </a:solidFill>
              </a:rPr>
              <a:t>Risk</a:t>
            </a:r>
            <a:r>
              <a:rPr lang="en-US" sz="2800" b="1" smtClean="0"/>
              <a:t> </a:t>
            </a:r>
            <a:r>
              <a:rPr lang="en-US" sz="2800" smtClean="0"/>
              <a:t>of current or future harm</a:t>
            </a:r>
          </a:p>
          <a:p>
            <a:pPr eaLnBrk="1" hangingPunct="1">
              <a:spcBef>
                <a:spcPct val="40000"/>
              </a:spcBef>
            </a:pPr>
            <a:r>
              <a:rPr lang="en-US" sz="2800" b="1" smtClean="0">
                <a:solidFill>
                  <a:schemeClr val="folHlink"/>
                </a:solidFill>
              </a:rPr>
              <a:t>Dependence</a:t>
            </a:r>
          </a:p>
          <a:p>
            <a:pPr eaLnBrk="1" hangingPunct="1">
              <a:spcBef>
                <a:spcPct val="40000"/>
              </a:spcBef>
            </a:pPr>
            <a:r>
              <a:rPr lang="en-US" sz="2800" b="1" smtClean="0">
                <a:solidFill>
                  <a:schemeClr val="folHlink"/>
                </a:solidFill>
              </a:rPr>
              <a:t>Injecting</a:t>
            </a:r>
            <a:r>
              <a:rPr lang="en-US" sz="2800" b="1" smtClean="0"/>
              <a:t> </a:t>
            </a:r>
            <a:r>
              <a:rPr lang="en-US" sz="2800" smtClean="0"/>
              <a:t>drug use</a:t>
            </a:r>
          </a:p>
          <a:p>
            <a:pPr eaLnBrk="1" hangingPunct="1">
              <a:spcBef>
                <a:spcPct val="40000"/>
              </a:spcBef>
              <a:buFont typeface="Wingdings" pitchFamily="2" charset="2"/>
              <a:buNone/>
            </a:pPr>
            <a:endParaRPr lang="en-US" smtClean="0"/>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AFBDA3D-ACED-44CF-A7E4-E87A15BBBF4F}" type="slidenum">
              <a:rPr lang="en-US" smtClean="0">
                <a:solidFill>
                  <a:srgbClr val="000000"/>
                </a:solidFill>
                <a:latin typeface="Arial Black" pitchFamily="34" charset="0"/>
              </a:rPr>
              <a:pPr/>
              <a:t>88</a:t>
            </a:fld>
            <a:endParaRPr lang="en-US" smtClean="0">
              <a:solidFill>
                <a:srgbClr val="000000"/>
              </a:solidFill>
              <a:latin typeface="Arial Black" pitchFamily="34" charset="0"/>
            </a:endParaRPr>
          </a:p>
        </p:txBody>
      </p:sp>
      <p:graphicFrame>
        <p:nvGraphicFramePr>
          <p:cNvPr id="84997" name="Object 2"/>
          <p:cNvGraphicFramePr>
            <a:graphicFrameLocks noChangeAspect="1"/>
          </p:cNvGraphicFramePr>
          <p:nvPr/>
        </p:nvGraphicFramePr>
        <p:xfrm>
          <a:off x="4800600" y="4251325"/>
          <a:ext cx="3429000" cy="1844675"/>
        </p:xfrm>
        <a:graphic>
          <a:graphicData uri="http://schemas.openxmlformats.org/presentationml/2006/ole">
            <mc:AlternateContent xmlns:mc="http://schemas.openxmlformats.org/markup-compatibility/2006">
              <mc:Choice xmlns:v="urn:schemas-microsoft-com:vml" Requires="v">
                <p:oleObj spid="_x0000_s1046" name="Image" r:id="rId4" imgW="11657143" imgH="6273016" progId="Photoshop.Image.7">
                  <p:embed/>
                </p:oleObj>
              </mc:Choice>
              <mc:Fallback>
                <p:oleObj name="Image" r:id="rId4" imgW="11657143" imgH="6273016" progId="Photoshop.Image.7">
                  <p:embed/>
                  <p:pic>
                    <p:nvPicPr>
                      <p:cNvPr id="0" name=""/>
                      <p:cNvPicPr>
                        <a:picLocks noChangeAspect="1" noChangeArrowheads="1"/>
                      </p:cNvPicPr>
                      <p:nvPr/>
                    </p:nvPicPr>
                    <p:blipFill>
                      <a:blip r:embed="rId5">
                        <a:lum bright="40000" contrast="-50000"/>
                        <a:extLst>
                          <a:ext uri="{28A0092B-C50C-407E-A947-70E740481C1C}">
                            <a14:useLocalDpi xmlns:a14="http://schemas.microsoft.com/office/drawing/2010/main" val="0"/>
                          </a:ext>
                        </a:extLst>
                      </a:blip>
                      <a:srcRect/>
                      <a:stretch>
                        <a:fillRect/>
                      </a:stretch>
                    </p:blipFill>
                    <p:spPr bwMode="auto">
                      <a:xfrm>
                        <a:off x="4800600" y="4251325"/>
                        <a:ext cx="342900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3073346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228600"/>
            <a:ext cx="8015288" cy="914400"/>
          </a:xfrm>
        </p:spPr>
        <p:txBody>
          <a:bodyPr/>
          <a:lstStyle/>
          <a:p>
            <a:pPr eaLnBrk="1" hangingPunct="1"/>
            <a:r>
              <a:rPr lang="en-US" smtClean="0"/>
              <a:t>ASSIST</a:t>
            </a:r>
          </a:p>
        </p:txBody>
      </p:sp>
      <p:sp>
        <p:nvSpPr>
          <p:cNvPr id="860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2CD0DDF-2C79-4433-A518-D98F660EEA49}" type="slidenum">
              <a:rPr lang="en-US" smtClean="0">
                <a:solidFill>
                  <a:srgbClr val="000000"/>
                </a:solidFill>
                <a:latin typeface="Arial Black" pitchFamily="34" charset="0"/>
              </a:rPr>
              <a:pPr/>
              <a:t>89</a:t>
            </a:fld>
            <a:endParaRPr lang="en-US" smtClean="0">
              <a:solidFill>
                <a:srgbClr val="000000"/>
              </a:solidFill>
              <a:latin typeface="Arial Black" pitchFamily="34" charset="0"/>
            </a:endParaRPr>
          </a:p>
        </p:txBody>
      </p:sp>
      <p:sp>
        <p:nvSpPr>
          <p:cNvPr id="86020" name="Text Box 6"/>
          <p:cNvSpPr txBox="1">
            <a:spLocks noChangeArrowheads="1"/>
          </p:cNvSpPr>
          <p:nvPr/>
        </p:nvSpPr>
        <p:spPr bwMode="auto">
          <a:xfrm>
            <a:off x="1066800" y="2209800"/>
            <a:ext cx="6781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hangingPunct="0">
              <a:spcBef>
                <a:spcPct val="50000"/>
              </a:spcBef>
            </a:pPr>
            <a:r>
              <a:rPr lang="en-US" sz="4000" b="1" smtClean="0">
                <a:solidFill>
                  <a:srgbClr val="000000"/>
                </a:solidFill>
              </a:rPr>
              <a:t>Learning to Use the ASSIST Screening Tool</a:t>
            </a:r>
          </a:p>
        </p:txBody>
      </p:sp>
    </p:spTree>
    <p:extLst>
      <p:ext uri="{BB962C8B-B14F-4D97-AF65-F5344CB8AC3E}">
        <p14:creationId xmlns:p14="http://schemas.microsoft.com/office/powerpoint/2010/main" val="19798643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457200"/>
            <a:ext cx="7162800" cy="926592"/>
          </a:xfrm>
        </p:spPr>
        <p:txBody>
          <a:bodyPr/>
          <a:lstStyle/>
          <a:p>
            <a:pPr algn="ctr" eaLnBrk="1" hangingPunct="1"/>
            <a:r>
              <a:rPr lang="en-US" sz="4400" b="1" dirty="0" smtClean="0">
                <a:solidFill>
                  <a:schemeClr val="tx2"/>
                </a:solidFill>
              </a:rPr>
              <a:t>SBIRT Goals</a:t>
            </a:r>
          </a:p>
        </p:txBody>
      </p:sp>
      <p:sp>
        <p:nvSpPr>
          <p:cNvPr id="14339" name="Content Placeholder 2"/>
          <p:cNvSpPr>
            <a:spLocks noGrp="1"/>
          </p:cNvSpPr>
          <p:nvPr>
            <p:ph type="body" idx="1"/>
          </p:nvPr>
        </p:nvSpPr>
        <p:spPr>
          <a:xfrm>
            <a:off x="533400" y="1600200"/>
            <a:ext cx="7543800" cy="4800600"/>
          </a:xfrm>
        </p:spPr>
        <p:txBody>
          <a:bodyPr>
            <a:noAutofit/>
          </a:bodyPr>
          <a:lstStyle/>
          <a:p>
            <a:pPr marL="457200" indent="-457200" eaLnBrk="1" hangingPunct="1">
              <a:spcBef>
                <a:spcPts val="1000"/>
              </a:spcBef>
              <a:buFont typeface="Arial" pitchFamily="34" charset="0"/>
              <a:buChar char="•"/>
              <a:defRPr/>
            </a:pPr>
            <a:r>
              <a:rPr lang="en-US" sz="3200" dirty="0" smtClean="0"/>
              <a:t>Increase </a:t>
            </a:r>
            <a:r>
              <a:rPr lang="en-US" sz="3200" dirty="0" smtClean="0">
                <a:solidFill>
                  <a:srgbClr val="FFC000"/>
                </a:solidFill>
              </a:rPr>
              <a:t>access to care </a:t>
            </a:r>
            <a:r>
              <a:rPr lang="en-US" sz="3200" dirty="0" smtClean="0"/>
              <a:t>for persons with substance use disorders and those at risk of substance use disorders.</a:t>
            </a:r>
          </a:p>
          <a:p>
            <a:pPr marL="457200" indent="-457200" eaLnBrk="1" hangingPunct="1">
              <a:spcBef>
                <a:spcPts val="1000"/>
              </a:spcBef>
              <a:buFont typeface="Arial" pitchFamily="34" charset="0"/>
              <a:buChar char="•"/>
              <a:defRPr/>
            </a:pPr>
            <a:r>
              <a:rPr lang="en-US" sz="3200" dirty="0" smtClean="0"/>
              <a:t>Foster a </a:t>
            </a:r>
            <a:r>
              <a:rPr lang="en-US" sz="3200" dirty="0" smtClean="0">
                <a:solidFill>
                  <a:srgbClr val="FFC000"/>
                </a:solidFill>
              </a:rPr>
              <a:t>continuum of care </a:t>
            </a:r>
            <a:r>
              <a:rPr lang="en-US" sz="3200" dirty="0" smtClean="0"/>
              <a:t>by integrating prevention, intervention, and treatment services.</a:t>
            </a:r>
          </a:p>
          <a:p>
            <a:pPr marL="457200" indent="-457200" eaLnBrk="1" hangingPunct="1">
              <a:spcBef>
                <a:spcPts val="1000"/>
              </a:spcBef>
              <a:buFont typeface="Arial" pitchFamily="34" charset="0"/>
              <a:buChar char="•"/>
              <a:defRPr/>
            </a:pPr>
            <a:r>
              <a:rPr lang="en-US" sz="3200" dirty="0" smtClean="0">
                <a:solidFill>
                  <a:srgbClr val="FFC000"/>
                </a:solidFill>
              </a:rPr>
              <a:t>Improve linkages </a:t>
            </a:r>
            <a:r>
              <a:rPr lang="en-US" sz="3200" dirty="0" smtClean="0"/>
              <a:t>between health care services and alcohol/drug treatment services.</a:t>
            </a:r>
            <a:br>
              <a:rPr lang="en-US" sz="3200" dirty="0" smtClean="0"/>
            </a:br>
            <a:endParaRPr lang="en-US" sz="3200"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9</a:t>
            </a:fld>
            <a:endParaRPr lang="en-US">
              <a:solidFill>
                <a:srgbClr val="DBF5F9">
                  <a:shade val="90000"/>
                </a:srgbClr>
              </a:solidFill>
            </a:endParaRPr>
          </a:p>
        </p:txBody>
      </p:sp>
    </p:spTree>
    <p:extLst>
      <p:ext uri="{BB962C8B-B14F-4D97-AF65-F5344CB8AC3E}">
        <p14:creationId xmlns:p14="http://schemas.microsoft.com/office/powerpoint/2010/main" val="6010649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mtClean="0"/>
              <a:t>Introducing the ASSIST (1)</a:t>
            </a:r>
          </a:p>
        </p:txBody>
      </p:sp>
      <p:sp>
        <p:nvSpPr>
          <p:cNvPr id="87043" name="Rectangle 3"/>
          <p:cNvSpPr>
            <a:spLocks noGrp="1" noChangeArrowheads="1"/>
          </p:cNvSpPr>
          <p:nvPr>
            <p:ph idx="1"/>
          </p:nvPr>
        </p:nvSpPr>
        <p:spPr>
          <a:xfrm>
            <a:off x="685800" y="1524000"/>
            <a:ext cx="7772400" cy="4953000"/>
          </a:xfrm>
        </p:spPr>
        <p:txBody>
          <a:bodyPr/>
          <a:lstStyle/>
          <a:p>
            <a:pPr eaLnBrk="1" hangingPunct="1">
              <a:lnSpc>
                <a:spcPct val="90000"/>
              </a:lnSpc>
            </a:pPr>
            <a:r>
              <a:rPr lang="en-US" sz="2400" smtClean="0"/>
              <a:t>Use a non-confrontational approach </a:t>
            </a:r>
          </a:p>
          <a:p>
            <a:pPr eaLnBrk="1" hangingPunct="1">
              <a:lnSpc>
                <a:spcPct val="90000"/>
              </a:lnSpc>
              <a:spcBef>
                <a:spcPct val="40000"/>
              </a:spcBef>
            </a:pPr>
            <a:r>
              <a:rPr lang="en-US" sz="2400" smtClean="0"/>
              <a:t>Describe the purpose of the screening</a:t>
            </a:r>
          </a:p>
          <a:p>
            <a:pPr lvl="1" eaLnBrk="1" hangingPunct="1">
              <a:lnSpc>
                <a:spcPct val="90000"/>
              </a:lnSpc>
            </a:pPr>
            <a:r>
              <a:rPr lang="en-US" sz="2400" i="1" smtClean="0"/>
              <a:t>“Many drugs and medications can affect your health.  It is important for me to have accurate information about your use of various substances in order to provide the best possible care.”</a:t>
            </a:r>
          </a:p>
          <a:p>
            <a:pPr eaLnBrk="1" hangingPunct="1">
              <a:lnSpc>
                <a:spcPct val="90000"/>
              </a:lnSpc>
              <a:spcBef>
                <a:spcPct val="40000"/>
              </a:spcBef>
            </a:pPr>
            <a:r>
              <a:rPr lang="en-US" sz="2400" smtClean="0"/>
              <a:t>Emphasize the time frame</a:t>
            </a:r>
          </a:p>
          <a:p>
            <a:pPr lvl="1" eaLnBrk="1" hangingPunct="1">
              <a:lnSpc>
                <a:spcPct val="90000"/>
              </a:lnSpc>
            </a:pPr>
            <a:r>
              <a:rPr lang="en-US" sz="2400" i="1" smtClean="0"/>
              <a:t>“The following questions ask about your experience of using alcohol, tobacco products, and other drugs </a:t>
            </a:r>
            <a:r>
              <a:rPr lang="en-US" sz="2400" i="1" u="sng" smtClean="0"/>
              <a:t>across your lifetime</a:t>
            </a:r>
            <a:r>
              <a:rPr lang="en-US" sz="2400" i="1" smtClean="0"/>
              <a:t> and </a:t>
            </a:r>
            <a:r>
              <a:rPr lang="en-US" sz="2400" i="1" u="sng" smtClean="0"/>
              <a:t>in the past 3 months.</a:t>
            </a:r>
            <a:r>
              <a:rPr lang="en-US" sz="2400" i="1" smtClean="0"/>
              <a:t>”</a:t>
            </a:r>
          </a:p>
        </p:txBody>
      </p:sp>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8C40007-6A06-42BA-BF64-145F31DC587D}" type="slidenum">
              <a:rPr lang="en-US" smtClean="0">
                <a:solidFill>
                  <a:srgbClr val="000000"/>
                </a:solidFill>
                <a:latin typeface="Arial Black" pitchFamily="34" charset="0"/>
              </a:rPr>
              <a:pPr/>
              <a:t>90</a:t>
            </a:fld>
            <a:endParaRPr lang="en-US" smtClean="0">
              <a:solidFill>
                <a:srgbClr val="000000"/>
              </a:solidFill>
              <a:latin typeface="Arial Black" pitchFamily="34" charset="0"/>
            </a:endParaRPr>
          </a:p>
        </p:txBody>
      </p:sp>
      <p:sp>
        <p:nvSpPr>
          <p:cNvPr id="87045" name="Text Box 4"/>
          <p:cNvSpPr txBox="1">
            <a:spLocks noChangeArrowheads="1"/>
          </p:cNvSpPr>
          <p:nvPr/>
        </p:nvSpPr>
        <p:spPr bwMode="auto">
          <a:xfrm>
            <a:off x="5791200" y="58674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r>
              <a:rPr lang="en-US" sz="1600" smtClean="0">
                <a:solidFill>
                  <a:srgbClr val="000000"/>
                </a:solidFill>
              </a:rPr>
              <a:t>Source: McGree, 2005</a:t>
            </a:r>
            <a:endParaRPr lang="en-US" smtClean="0">
              <a:solidFill>
                <a:srgbClr val="000000"/>
              </a:solidFill>
            </a:endParaRPr>
          </a:p>
        </p:txBody>
      </p:sp>
    </p:spTree>
    <p:extLst>
      <p:ext uri="{BB962C8B-B14F-4D97-AF65-F5344CB8AC3E}">
        <p14:creationId xmlns:p14="http://schemas.microsoft.com/office/powerpoint/2010/main" val="430666568"/>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Introducing the ASSIST (2)	</a:t>
            </a:r>
          </a:p>
        </p:txBody>
      </p:sp>
      <p:sp>
        <p:nvSpPr>
          <p:cNvPr id="88067" name="Rectangle 3"/>
          <p:cNvSpPr>
            <a:spLocks noGrp="1" noChangeArrowheads="1"/>
          </p:cNvSpPr>
          <p:nvPr>
            <p:ph idx="1"/>
          </p:nvPr>
        </p:nvSpPr>
        <p:spPr/>
        <p:txBody>
          <a:bodyPr/>
          <a:lstStyle/>
          <a:p>
            <a:pPr eaLnBrk="1" hangingPunct="1">
              <a:lnSpc>
                <a:spcPct val="80000"/>
              </a:lnSpc>
            </a:pPr>
            <a:r>
              <a:rPr lang="en-US" sz="3000" smtClean="0"/>
              <a:t>Clarify the substances you will record</a:t>
            </a:r>
          </a:p>
          <a:p>
            <a:pPr lvl="1" eaLnBrk="1" hangingPunct="1">
              <a:lnSpc>
                <a:spcPct val="80000"/>
              </a:lnSpc>
            </a:pPr>
            <a:r>
              <a:rPr lang="en-US" sz="2200" i="1" smtClean="0"/>
              <a:t>“</a:t>
            </a:r>
            <a:r>
              <a:rPr lang="en-US" sz="2400" i="1" smtClean="0"/>
              <a:t>Some of the substances listed may be prescribed by a doctor.  For this interview, we will not record medications that are used as prescribed by your doctor.  However, if you have taken such medications for reasons other than by prescription, or taken them more frequently or at higher doses than prescribed, please let me know.”</a:t>
            </a:r>
          </a:p>
          <a:p>
            <a:pPr eaLnBrk="1" hangingPunct="1">
              <a:lnSpc>
                <a:spcPct val="80000"/>
              </a:lnSpc>
              <a:spcBef>
                <a:spcPct val="40000"/>
              </a:spcBef>
            </a:pPr>
            <a:r>
              <a:rPr lang="en-US" sz="3000" smtClean="0"/>
              <a:t>Emphasize Confidentiality	</a:t>
            </a:r>
          </a:p>
          <a:p>
            <a:pPr lvl="1" eaLnBrk="1" hangingPunct="1">
              <a:lnSpc>
                <a:spcPct val="80000"/>
              </a:lnSpc>
            </a:pPr>
            <a:r>
              <a:rPr lang="en-US" sz="2200" i="1" smtClean="0"/>
              <a:t>“</a:t>
            </a:r>
            <a:r>
              <a:rPr lang="en-US" sz="2400" i="1" smtClean="0"/>
              <a:t>While we are also interested in knowing about your use of various illicit drugs, please be assured that the information on such use will be treated as strictly confidential.”</a:t>
            </a: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79BA981-FAD8-49E1-B18C-353DC910B655}" type="slidenum">
              <a:rPr lang="en-US" smtClean="0">
                <a:solidFill>
                  <a:srgbClr val="000000"/>
                </a:solidFill>
                <a:latin typeface="Arial Black" pitchFamily="34" charset="0"/>
              </a:rPr>
              <a:pPr/>
              <a:t>91</a:t>
            </a:fld>
            <a:endParaRPr lang="en-US" smtClean="0">
              <a:solidFill>
                <a:srgbClr val="000000"/>
              </a:solidFill>
              <a:latin typeface="Arial Black" pitchFamily="34" charset="0"/>
            </a:endParaRPr>
          </a:p>
        </p:txBody>
      </p:sp>
      <p:sp>
        <p:nvSpPr>
          <p:cNvPr id="88069" name="Text Box 4"/>
          <p:cNvSpPr txBox="1">
            <a:spLocks noChangeArrowheads="1"/>
          </p:cNvSpPr>
          <p:nvPr/>
        </p:nvSpPr>
        <p:spPr bwMode="auto">
          <a:xfrm>
            <a:off x="5791200" y="58674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r>
              <a:rPr lang="en-US" sz="1600" smtClean="0">
                <a:solidFill>
                  <a:srgbClr val="000000"/>
                </a:solidFill>
              </a:rPr>
              <a:t>Source: McGree, 2005</a:t>
            </a:r>
            <a:endParaRPr lang="en-US" smtClean="0">
              <a:solidFill>
                <a:srgbClr val="000000"/>
              </a:solidFill>
            </a:endParaRPr>
          </a:p>
        </p:txBody>
      </p:sp>
    </p:spTree>
    <p:extLst>
      <p:ext uri="{BB962C8B-B14F-4D97-AF65-F5344CB8AC3E}">
        <p14:creationId xmlns:p14="http://schemas.microsoft.com/office/powerpoint/2010/main" val="323501397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t>Response Card (Drug List)</a:t>
            </a:r>
          </a:p>
        </p:txBody>
      </p:sp>
      <p:sp>
        <p:nvSpPr>
          <p:cNvPr id="890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8F54A5-D649-4C6A-B148-900EDA96CE08}" type="slidenum">
              <a:rPr lang="en-US" smtClean="0">
                <a:solidFill>
                  <a:srgbClr val="000000"/>
                </a:solidFill>
                <a:latin typeface="Arial Black" pitchFamily="34" charset="0"/>
              </a:rPr>
              <a:pPr/>
              <a:t>92</a:t>
            </a:fld>
            <a:endParaRPr lang="en-US" smtClean="0">
              <a:solidFill>
                <a:srgbClr val="000000"/>
              </a:solidFill>
              <a:latin typeface="Arial Black" pitchFamily="34" charset="0"/>
            </a:endParaRPr>
          </a:p>
        </p:txBody>
      </p:sp>
      <p:sp>
        <p:nvSpPr>
          <p:cNvPr id="89092" name="Text Box 4"/>
          <p:cNvSpPr txBox="1">
            <a:spLocks noChangeArrowheads="1"/>
          </p:cNvSpPr>
          <p:nvPr/>
        </p:nvSpPr>
        <p:spPr bwMode="auto">
          <a:xfrm>
            <a:off x="212725" y="5675313"/>
            <a:ext cx="1387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AU" smtClean="0">
              <a:solidFill>
                <a:srgbClr val="000000"/>
              </a:solidFill>
            </a:endParaRPr>
          </a:p>
        </p:txBody>
      </p:sp>
      <p:pic>
        <p:nvPicPr>
          <p:cNvPr id="890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233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3048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3"/>
          <p:cNvSpPr>
            <a:spLocks noGrp="1" noChangeArrowheads="1"/>
          </p:cNvSpPr>
          <p:nvPr>
            <p:ph type="title"/>
          </p:nvPr>
        </p:nvSpPr>
        <p:spPr>
          <a:noFill/>
        </p:spPr>
        <p:txBody>
          <a:bodyPr/>
          <a:lstStyle/>
          <a:p>
            <a:pPr eaLnBrk="1" hangingPunct="1"/>
            <a:r>
              <a:rPr lang="en-US" smtClean="0"/>
              <a:t>Response Card (Response Items)</a:t>
            </a:r>
          </a:p>
        </p:txBody>
      </p:sp>
      <p:sp>
        <p:nvSpPr>
          <p:cNvPr id="901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3280046-9AEA-412B-85E6-7E6D8ECDDC71}" type="slidenum">
              <a:rPr lang="en-US" smtClean="0">
                <a:solidFill>
                  <a:srgbClr val="000000"/>
                </a:solidFill>
                <a:latin typeface="Arial Black" pitchFamily="34" charset="0"/>
              </a:rPr>
              <a:pPr/>
              <a:t>93</a:t>
            </a:fld>
            <a:endParaRPr lang="en-US" smtClean="0">
              <a:solidFill>
                <a:srgbClr val="000000"/>
              </a:solidFill>
              <a:latin typeface="Arial Black" pitchFamily="34" charset="0"/>
            </a:endParaRPr>
          </a:p>
        </p:txBody>
      </p:sp>
      <p:pic>
        <p:nvPicPr>
          <p:cNvPr id="901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553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14235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t>Question 1:  Lifetime Use</a:t>
            </a:r>
          </a:p>
        </p:txBody>
      </p:sp>
      <p:sp>
        <p:nvSpPr>
          <p:cNvPr id="91139" name="Rectangle 3"/>
          <p:cNvSpPr>
            <a:spLocks noGrp="1" noChangeArrowheads="1"/>
          </p:cNvSpPr>
          <p:nvPr>
            <p:ph idx="1"/>
          </p:nvPr>
        </p:nvSpPr>
        <p:spPr/>
        <p:txBody>
          <a:bodyPr/>
          <a:lstStyle/>
          <a:p>
            <a:pPr marL="533400" indent="-533400" eaLnBrk="1" hangingPunct="1">
              <a:buFontTx/>
              <a:buAutoNum type="arabicPeriod"/>
            </a:pPr>
            <a:r>
              <a:rPr lang="en-US" sz="2400" b="1" smtClean="0"/>
              <a:t>In your life, which of the following substances have you </a:t>
            </a:r>
            <a:r>
              <a:rPr lang="en-US" sz="2400" b="1" u="sng" smtClean="0"/>
              <a:t>ever</a:t>
            </a:r>
            <a:r>
              <a:rPr lang="en-US" sz="2400" b="1" smtClean="0"/>
              <a:t> tried?  </a:t>
            </a:r>
            <a:br>
              <a:rPr lang="en-US" sz="2400" b="1" smtClean="0"/>
            </a:br>
            <a:r>
              <a:rPr lang="en-US" sz="2400" i="1" smtClean="0"/>
              <a:t>(non-medical use only) </a:t>
            </a:r>
          </a:p>
          <a:p>
            <a:pPr marL="952500" lvl="1" indent="-495300" eaLnBrk="1" hangingPunct="1"/>
            <a:r>
              <a:rPr lang="en-US" sz="2400" smtClean="0"/>
              <a:t>No (0) </a:t>
            </a:r>
          </a:p>
          <a:p>
            <a:pPr marL="952500" lvl="1" indent="-495300" eaLnBrk="1" hangingPunct="1"/>
            <a:r>
              <a:rPr lang="en-US" sz="2400" smtClean="0"/>
              <a:t>Yes (3)</a:t>
            </a:r>
          </a:p>
          <a:p>
            <a:pPr marL="533400" indent="-533400" eaLnBrk="1" hangingPunct="1"/>
            <a:r>
              <a:rPr lang="en-US" sz="2400" smtClean="0"/>
              <a:t>Ask for all substances</a:t>
            </a:r>
          </a:p>
          <a:p>
            <a:pPr marL="533400" indent="-533400" eaLnBrk="1" hangingPunct="1"/>
            <a:r>
              <a:rPr lang="en-US" sz="2400" smtClean="0"/>
              <a:t>Record </a:t>
            </a:r>
            <a:r>
              <a:rPr lang="en-US" sz="2400" u="sng" smtClean="0"/>
              <a:t>any</a:t>
            </a:r>
            <a:r>
              <a:rPr lang="en-US" sz="2400" smtClean="0"/>
              <a:t> use (even if only tried once)</a:t>
            </a:r>
          </a:p>
          <a:p>
            <a:pPr marL="533400" indent="-533400" eaLnBrk="1" hangingPunct="1"/>
            <a:r>
              <a:rPr lang="en-US" sz="2400" smtClean="0"/>
              <a:t>Probe:  </a:t>
            </a:r>
            <a:r>
              <a:rPr lang="en-US" sz="2400" i="1" smtClean="0"/>
              <a:t>Not even at a party?</a:t>
            </a:r>
          </a:p>
          <a:p>
            <a:pPr marL="533400" indent="-533400" eaLnBrk="1" hangingPunct="1"/>
            <a:r>
              <a:rPr lang="en-US" sz="2400" smtClean="0"/>
              <a:t>If “No” to all substances, end the interview.</a:t>
            </a:r>
          </a:p>
        </p:txBody>
      </p:sp>
      <p:sp>
        <p:nvSpPr>
          <p:cNvPr id="91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047E479-9091-4354-9745-B851FE37719C}" type="slidenum">
              <a:rPr lang="en-US" smtClean="0">
                <a:solidFill>
                  <a:srgbClr val="000000"/>
                </a:solidFill>
                <a:latin typeface="Arial Black" pitchFamily="34" charset="0"/>
              </a:rPr>
              <a:pPr/>
              <a:t>94</a:t>
            </a:fld>
            <a:endParaRPr lang="en-US" smtClean="0">
              <a:solidFill>
                <a:srgbClr val="000000"/>
              </a:solidFill>
              <a:latin typeface="Arial Black" pitchFamily="34" charset="0"/>
            </a:endParaRPr>
          </a:p>
        </p:txBody>
      </p:sp>
      <p:sp>
        <p:nvSpPr>
          <p:cNvPr id="91141" name="Text Box 4"/>
          <p:cNvSpPr txBox="1">
            <a:spLocks noChangeArrowheads="1"/>
          </p:cNvSpPr>
          <p:nvPr/>
        </p:nvSpPr>
        <p:spPr bwMode="auto">
          <a:xfrm>
            <a:off x="5791200" y="58674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r>
              <a:rPr lang="en-US" sz="1600" smtClean="0">
                <a:solidFill>
                  <a:srgbClr val="000000"/>
                </a:solidFill>
              </a:rPr>
              <a:t>Source: Humeniuk, 2005</a:t>
            </a:r>
            <a:r>
              <a:rPr lang="en-US" smtClean="0">
                <a:solidFill>
                  <a:srgbClr val="000000"/>
                </a:solidFill>
              </a:rPr>
              <a:t> </a:t>
            </a:r>
          </a:p>
        </p:txBody>
      </p:sp>
      <p:pic>
        <p:nvPicPr>
          <p:cNvPr id="91142" name="Picture 5" descr="bd2016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286000"/>
            <a:ext cx="22447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787736"/>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3"/>
          <p:cNvSpPr>
            <a:spLocks noGrp="1" noChangeArrowheads="1"/>
          </p:cNvSpPr>
          <p:nvPr>
            <p:ph type="title"/>
          </p:nvPr>
        </p:nvSpPr>
        <p:spPr>
          <a:xfrm>
            <a:off x="152400" y="228600"/>
            <a:ext cx="8015288" cy="914400"/>
          </a:xfrm>
          <a:noFill/>
        </p:spPr>
        <p:txBody>
          <a:bodyPr/>
          <a:lstStyle/>
          <a:p>
            <a:pPr eaLnBrk="1" hangingPunct="1"/>
            <a:r>
              <a:rPr lang="en-US" smtClean="0"/>
              <a:t>Question 2:  Recent Use</a:t>
            </a:r>
          </a:p>
        </p:txBody>
      </p:sp>
      <p:sp>
        <p:nvSpPr>
          <p:cNvPr id="92163" name="Rectangle 2"/>
          <p:cNvSpPr>
            <a:spLocks noGrp="1" noChangeArrowheads="1"/>
          </p:cNvSpPr>
          <p:nvPr>
            <p:ph idx="1"/>
          </p:nvPr>
        </p:nvSpPr>
        <p:spPr/>
        <p:txBody>
          <a:bodyPr/>
          <a:lstStyle/>
          <a:p>
            <a:pPr marL="533400" indent="-533400" eaLnBrk="1" hangingPunct="1"/>
            <a:r>
              <a:rPr lang="en-US" sz="2400" smtClean="0"/>
              <a:t>Frequency of use in the past 3 months</a:t>
            </a:r>
          </a:p>
          <a:p>
            <a:pPr marL="533400" indent="-533400" eaLnBrk="1" hangingPunct="1">
              <a:spcBef>
                <a:spcPct val="40000"/>
              </a:spcBef>
              <a:buFontTx/>
              <a:buAutoNum type="arabicPeriod" startAt="2"/>
            </a:pPr>
            <a:r>
              <a:rPr lang="en-US" sz="2400" b="1" smtClean="0"/>
              <a:t>During the </a:t>
            </a:r>
            <a:r>
              <a:rPr lang="en-US" sz="2400" b="1" u="sng" smtClean="0"/>
              <a:t>past 3 months</a:t>
            </a:r>
            <a:r>
              <a:rPr lang="en-US" sz="2400" b="1" smtClean="0"/>
              <a:t>, how often have you used the substances you mentioned</a:t>
            </a:r>
            <a:r>
              <a:rPr lang="en-US" sz="2400" b="1" i="1" smtClean="0"/>
              <a:t> (first drug, second drug, etc)?</a:t>
            </a:r>
            <a:r>
              <a:rPr lang="en-US" sz="2400" i="1" smtClean="0"/>
              <a:t> </a:t>
            </a:r>
          </a:p>
          <a:p>
            <a:pPr marL="952500" lvl="1" indent="-495300" eaLnBrk="1" hangingPunct="1"/>
            <a:r>
              <a:rPr lang="en-US" sz="2400" smtClean="0"/>
              <a:t>Never (0)</a:t>
            </a:r>
          </a:p>
          <a:p>
            <a:pPr marL="952500" lvl="1" indent="-495300" eaLnBrk="1" hangingPunct="1"/>
            <a:r>
              <a:rPr lang="en-US" sz="2400" smtClean="0"/>
              <a:t>Once or twice (2)</a:t>
            </a:r>
          </a:p>
          <a:p>
            <a:pPr marL="952500" lvl="1" indent="-495300" eaLnBrk="1" hangingPunct="1"/>
            <a:r>
              <a:rPr lang="en-US" sz="2400" smtClean="0"/>
              <a:t>Monthly (3)</a:t>
            </a:r>
          </a:p>
          <a:p>
            <a:pPr marL="952500" lvl="1" indent="-495300" eaLnBrk="1" hangingPunct="1"/>
            <a:r>
              <a:rPr lang="en-US" sz="2400" smtClean="0"/>
              <a:t>Weekly (4)</a:t>
            </a:r>
          </a:p>
          <a:p>
            <a:pPr marL="952500" lvl="1" indent="-495300" eaLnBrk="1" hangingPunct="1"/>
            <a:r>
              <a:rPr lang="en-US" sz="2400" smtClean="0"/>
              <a:t>Daily or almost daily (6)</a:t>
            </a: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04F036-1829-4AAC-BFE9-EBB86776018B}" type="slidenum">
              <a:rPr lang="en-US" smtClean="0">
                <a:solidFill>
                  <a:srgbClr val="000000"/>
                </a:solidFill>
                <a:latin typeface="Arial Black" pitchFamily="34" charset="0"/>
              </a:rPr>
              <a:pPr/>
              <a:t>95</a:t>
            </a:fld>
            <a:endParaRPr lang="en-US" smtClean="0">
              <a:solidFill>
                <a:srgbClr val="000000"/>
              </a:solidFill>
              <a:latin typeface="Arial Black" pitchFamily="34" charset="0"/>
            </a:endParaRPr>
          </a:p>
        </p:txBody>
      </p:sp>
      <p:pic>
        <p:nvPicPr>
          <p:cNvPr id="92165" name="Picture 4" descr="bd2019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352800"/>
            <a:ext cx="25908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42123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 y="228600"/>
            <a:ext cx="8015288" cy="914400"/>
          </a:xfrm>
        </p:spPr>
        <p:txBody>
          <a:bodyPr/>
          <a:lstStyle/>
          <a:p>
            <a:pPr eaLnBrk="1" hangingPunct="1"/>
            <a:r>
              <a:rPr lang="en-US" smtClean="0"/>
              <a:t>Question 3:  Strong Urge to Use</a:t>
            </a:r>
          </a:p>
        </p:txBody>
      </p:sp>
      <p:sp>
        <p:nvSpPr>
          <p:cNvPr id="93187" name="Rectangle 3"/>
          <p:cNvSpPr>
            <a:spLocks noGrp="1" noChangeArrowheads="1"/>
          </p:cNvSpPr>
          <p:nvPr>
            <p:ph idx="1"/>
          </p:nvPr>
        </p:nvSpPr>
        <p:spPr>
          <a:xfrm>
            <a:off x="609600" y="1600200"/>
            <a:ext cx="7772400" cy="4800600"/>
          </a:xfrm>
        </p:spPr>
        <p:txBody>
          <a:bodyPr/>
          <a:lstStyle/>
          <a:p>
            <a:pPr marL="533400" indent="-533400" eaLnBrk="1" hangingPunct="1">
              <a:lnSpc>
                <a:spcPct val="90000"/>
              </a:lnSpc>
            </a:pPr>
            <a:r>
              <a:rPr lang="en-US" sz="2400" smtClean="0"/>
              <a:t>Frequency of experiencing a strong desire or urge to use each substance in the past 3 months</a:t>
            </a:r>
          </a:p>
          <a:p>
            <a:pPr marL="533400" indent="-533400" eaLnBrk="1" hangingPunct="1">
              <a:lnSpc>
                <a:spcPct val="90000"/>
              </a:lnSpc>
              <a:spcBef>
                <a:spcPct val="40000"/>
              </a:spcBef>
              <a:buFont typeface="Wingdings" pitchFamily="2" charset="2"/>
              <a:buAutoNum type="arabicPeriod" startAt="3"/>
            </a:pPr>
            <a:r>
              <a:rPr lang="en-US" sz="2400" b="1" smtClean="0"/>
              <a:t>During the </a:t>
            </a:r>
            <a:r>
              <a:rPr lang="en-US" sz="2400" b="1" u="sng" smtClean="0"/>
              <a:t>past three months</a:t>
            </a:r>
            <a:r>
              <a:rPr lang="en-US" sz="2400" b="1" smtClean="0"/>
              <a:t>, how often have you had a strong desire or urge to use </a:t>
            </a:r>
            <a:r>
              <a:rPr lang="en-US" sz="2400" b="1" i="1" smtClean="0"/>
              <a:t>(first drug, second drug, etc)?</a:t>
            </a:r>
            <a:r>
              <a:rPr lang="en-US" sz="2400" smtClean="0"/>
              <a:t> </a:t>
            </a:r>
          </a:p>
          <a:p>
            <a:pPr marL="952500" lvl="1" indent="-495300" eaLnBrk="1" hangingPunct="1">
              <a:lnSpc>
                <a:spcPct val="90000"/>
              </a:lnSpc>
            </a:pPr>
            <a:r>
              <a:rPr lang="en-US" sz="2400" smtClean="0"/>
              <a:t>Never (0)</a:t>
            </a:r>
          </a:p>
          <a:p>
            <a:pPr marL="952500" lvl="1" indent="-495300" eaLnBrk="1" hangingPunct="1">
              <a:lnSpc>
                <a:spcPct val="90000"/>
              </a:lnSpc>
            </a:pPr>
            <a:r>
              <a:rPr lang="en-US" sz="2400" smtClean="0"/>
              <a:t>Once or twice (3)</a:t>
            </a:r>
          </a:p>
          <a:p>
            <a:pPr marL="952500" lvl="1" indent="-495300" eaLnBrk="1" hangingPunct="1">
              <a:lnSpc>
                <a:spcPct val="90000"/>
              </a:lnSpc>
            </a:pPr>
            <a:r>
              <a:rPr lang="en-US" sz="2400" smtClean="0"/>
              <a:t>Monthly (4)</a:t>
            </a:r>
          </a:p>
          <a:p>
            <a:pPr marL="952500" lvl="1" indent="-495300" eaLnBrk="1" hangingPunct="1">
              <a:lnSpc>
                <a:spcPct val="90000"/>
              </a:lnSpc>
            </a:pPr>
            <a:r>
              <a:rPr lang="en-US" sz="2400" smtClean="0"/>
              <a:t>Weekly (5)</a:t>
            </a:r>
          </a:p>
          <a:p>
            <a:pPr marL="952500" lvl="1" indent="-495300" eaLnBrk="1" hangingPunct="1">
              <a:lnSpc>
                <a:spcPct val="90000"/>
              </a:lnSpc>
            </a:pPr>
            <a:r>
              <a:rPr lang="en-US" sz="2400" smtClean="0"/>
              <a:t>Daily or almost daily (6)</a:t>
            </a: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7230234-9DC9-4378-A3C3-DDBA9879CD6A}" type="slidenum">
              <a:rPr lang="en-US" smtClean="0">
                <a:solidFill>
                  <a:srgbClr val="000000"/>
                </a:solidFill>
                <a:latin typeface="Arial Black" pitchFamily="34" charset="0"/>
              </a:rPr>
              <a:pPr/>
              <a:t>96</a:t>
            </a:fld>
            <a:endParaRPr lang="en-US" smtClean="0">
              <a:solidFill>
                <a:srgbClr val="000000"/>
              </a:solidFill>
              <a:latin typeface="Arial Black" pitchFamily="34" charset="0"/>
            </a:endParaRPr>
          </a:p>
        </p:txBody>
      </p:sp>
      <p:pic>
        <p:nvPicPr>
          <p:cNvPr id="93189" name="Picture 4" descr="bd2012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581400"/>
            <a:ext cx="2873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52277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lnSpc>
                <a:spcPct val="90000"/>
              </a:lnSpc>
            </a:pPr>
            <a:r>
              <a:rPr lang="en-US" smtClean="0"/>
              <a:t>Question 4:  Health, Social, Legal, or Financial Problems</a:t>
            </a:r>
          </a:p>
        </p:txBody>
      </p:sp>
      <p:sp>
        <p:nvSpPr>
          <p:cNvPr id="94211" name="Rectangle 3"/>
          <p:cNvSpPr>
            <a:spLocks noGrp="1" noChangeArrowheads="1"/>
          </p:cNvSpPr>
          <p:nvPr>
            <p:ph idx="1"/>
          </p:nvPr>
        </p:nvSpPr>
        <p:spPr/>
        <p:txBody>
          <a:bodyPr/>
          <a:lstStyle/>
          <a:p>
            <a:pPr marL="457200" indent="-457200" eaLnBrk="1" hangingPunct="1">
              <a:lnSpc>
                <a:spcPct val="90000"/>
              </a:lnSpc>
            </a:pPr>
            <a:r>
              <a:rPr lang="en-US" sz="2400" smtClean="0"/>
              <a:t>Frequency of experiencing health, social, legal or financial problems related to substance use, in the past 3 months</a:t>
            </a:r>
          </a:p>
          <a:p>
            <a:pPr marL="457200" indent="-457200" eaLnBrk="1" hangingPunct="1">
              <a:spcBef>
                <a:spcPct val="40000"/>
              </a:spcBef>
              <a:buSzTx/>
              <a:buFontTx/>
              <a:buAutoNum type="arabicPeriod" startAt="4"/>
            </a:pPr>
            <a:r>
              <a:rPr lang="en-US" sz="2400" b="1" smtClean="0"/>
              <a:t>During the </a:t>
            </a:r>
            <a:r>
              <a:rPr lang="en-US" sz="2400" b="1" u="sng" smtClean="0"/>
              <a:t>past 3 months</a:t>
            </a:r>
            <a:r>
              <a:rPr lang="en-US" sz="2400" b="1" smtClean="0"/>
              <a:t>, how often has your use of </a:t>
            </a:r>
            <a:r>
              <a:rPr lang="en-US" sz="2400" b="1" i="1" smtClean="0"/>
              <a:t>(first drug, second drug, etc.)</a:t>
            </a:r>
            <a:r>
              <a:rPr lang="en-US" sz="2400" b="1" smtClean="0"/>
              <a:t> led to health, social, legal, or financial problems?</a:t>
            </a:r>
          </a:p>
          <a:p>
            <a:pPr marL="876300" lvl="1" indent="-419100" eaLnBrk="1" hangingPunct="1">
              <a:lnSpc>
                <a:spcPct val="90000"/>
              </a:lnSpc>
            </a:pPr>
            <a:r>
              <a:rPr lang="en-US" sz="2400" smtClean="0"/>
              <a:t>Never (0)</a:t>
            </a:r>
          </a:p>
          <a:p>
            <a:pPr marL="876300" lvl="1" indent="-419100" eaLnBrk="1" hangingPunct="1">
              <a:lnSpc>
                <a:spcPct val="90000"/>
              </a:lnSpc>
            </a:pPr>
            <a:r>
              <a:rPr lang="en-US" sz="2400" smtClean="0"/>
              <a:t>Once or twice (4)</a:t>
            </a:r>
          </a:p>
          <a:p>
            <a:pPr marL="876300" lvl="1" indent="-419100" eaLnBrk="1" hangingPunct="1">
              <a:lnSpc>
                <a:spcPct val="90000"/>
              </a:lnSpc>
            </a:pPr>
            <a:r>
              <a:rPr lang="en-US" sz="2400" smtClean="0"/>
              <a:t>Monthly (5)</a:t>
            </a:r>
          </a:p>
          <a:p>
            <a:pPr marL="876300" lvl="1" indent="-419100" eaLnBrk="1" hangingPunct="1">
              <a:lnSpc>
                <a:spcPct val="90000"/>
              </a:lnSpc>
            </a:pPr>
            <a:r>
              <a:rPr lang="en-US" sz="2400" smtClean="0"/>
              <a:t>Weekly (6)</a:t>
            </a:r>
          </a:p>
          <a:p>
            <a:pPr marL="876300" lvl="1" indent="-419100" eaLnBrk="1" hangingPunct="1">
              <a:lnSpc>
                <a:spcPct val="90000"/>
              </a:lnSpc>
            </a:pPr>
            <a:r>
              <a:rPr lang="en-US" sz="2400" smtClean="0"/>
              <a:t>Daily or almost daily (7)</a:t>
            </a: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07259A-CE9E-45D4-9847-A72A45122E2E}" type="slidenum">
              <a:rPr lang="en-US" smtClean="0">
                <a:solidFill>
                  <a:srgbClr val="000000"/>
                </a:solidFill>
                <a:latin typeface="Arial Black" pitchFamily="34" charset="0"/>
              </a:rPr>
              <a:pPr/>
              <a:t>97</a:t>
            </a:fld>
            <a:endParaRPr lang="en-US" smtClean="0">
              <a:solidFill>
                <a:srgbClr val="000000"/>
              </a:solidFill>
              <a:latin typeface="Arial Black" pitchFamily="34" charset="0"/>
            </a:endParaRPr>
          </a:p>
        </p:txBody>
      </p:sp>
      <p:grpSp>
        <p:nvGrpSpPr>
          <p:cNvPr id="94213" name="Group 75"/>
          <p:cNvGrpSpPr>
            <a:grpSpLocks/>
          </p:cNvGrpSpPr>
          <p:nvPr/>
        </p:nvGrpSpPr>
        <p:grpSpPr bwMode="auto">
          <a:xfrm>
            <a:off x="5649913" y="4167188"/>
            <a:ext cx="2884487" cy="1900237"/>
            <a:chOff x="3559" y="2625"/>
            <a:chExt cx="1817" cy="1197"/>
          </a:xfrm>
        </p:grpSpPr>
        <p:sp>
          <p:nvSpPr>
            <p:cNvPr id="94214" name="Freeform 7"/>
            <p:cNvSpPr>
              <a:spLocks/>
            </p:cNvSpPr>
            <p:nvPr/>
          </p:nvSpPr>
          <p:spPr bwMode="auto">
            <a:xfrm>
              <a:off x="4229" y="2625"/>
              <a:ext cx="1147" cy="1197"/>
            </a:xfrm>
            <a:custGeom>
              <a:avLst/>
              <a:gdLst>
                <a:gd name="T0" fmla="*/ 12 w 2294"/>
                <a:gd name="T1" fmla="*/ 73 h 2395"/>
                <a:gd name="T2" fmla="*/ 10 w 2294"/>
                <a:gd name="T3" fmla="*/ 66 h 2395"/>
                <a:gd name="T4" fmla="*/ 7 w 2294"/>
                <a:gd name="T5" fmla="*/ 66 h 2395"/>
                <a:gd name="T6" fmla="*/ 6 w 2294"/>
                <a:gd name="T7" fmla="*/ 57 h 2395"/>
                <a:gd name="T8" fmla="*/ 4 w 2294"/>
                <a:gd name="T9" fmla="*/ 43 h 2395"/>
                <a:gd name="T10" fmla="*/ 3 w 2294"/>
                <a:gd name="T11" fmla="*/ 42 h 2395"/>
                <a:gd name="T12" fmla="*/ 1 w 2294"/>
                <a:gd name="T13" fmla="*/ 42 h 2395"/>
                <a:gd name="T14" fmla="*/ 1 w 2294"/>
                <a:gd name="T15" fmla="*/ 38 h 2395"/>
                <a:gd name="T16" fmla="*/ 3 w 2294"/>
                <a:gd name="T17" fmla="*/ 32 h 2395"/>
                <a:gd name="T18" fmla="*/ 6 w 2294"/>
                <a:gd name="T19" fmla="*/ 26 h 2395"/>
                <a:gd name="T20" fmla="*/ 9 w 2294"/>
                <a:gd name="T21" fmla="*/ 21 h 2395"/>
                <a:gd name="T22" fmla="*/ 10 w 2294"/>
                <a:gd name="T23" fmla="*/ 19 h 2395"/>
                <a:gd name="T24" fmla="*/ 16 w 2294"/>
                <a:gd name="T25" fmla="*/ 19 h 2395"/>
                <a:gd name="T26" fmla="*/ 23 w 2294"/>
                <a:gd name="T27" fmla="*/ 19 h 2395"/>
                <a:gd name="T28" fmla="*/ 30 w 2294"/>
                <a:gd name="T29" fmla="*/ 19 h 2395"/>
                <a:gd name="T30" fmla="*/ 33 w 2294"/>
                <a:gd name="T31" fmla="*/ 18 h 2395"/>
                <a:gd name="T32" fmla="*/ 34 w 2294"/>
                <a:gd name="T33" fmla="*/ 17 h 2395"/>
                <a:gd name="T34" fmla="*/ 35 w 2294"/>
                <a:gd name="T35" fmla="*/ 16 h 2395"/>
                <a:gd name="T36" fmla="*/ 36 w 2294"/>
                <a:gd name="T37" fmla="*/ 13 h 2395"/>
                <a:gd name="T38" fmla="*/ 36 w 2294"/>
                <a:gd name="T39" fmla="*/ 12 h 2395"/>
                <a:gd name="T40" fmla="*/ 35 w 2294"/>
                <a:gd name="T41" fmla="*/ 11 h 2395"/>
                <a:gd name="T42" fmla="*/ 33 w 2294"/>
                <a:gd name="T43" fmla="*/ 10 h 2395"/>
                <a:gd name="T44" fmla="*/ 32 w 2294"/>
                <a:gd name="T45" fmla="*/ 8 h 2395"/>
                <a:gd name="T46" fmla="*/ 34 w 2294"/>
                <a:gd name="T47" fmla="*/ 4 h 2395"/>
                <a:gd name="T48" fmla="*/ 35 w 2294"/>
                <a:gd name="T49" fmla="*/ 1 h 2395"/>
                <a:gd name="T50" fmla="*/ 39 w 2294"/>
                <a:gd name="T51" fmla="*/ 0 h 2395"/>
                <a:gd name="T52" fmla="*/ 43 w 2294"/>
                <a:gd name="T53" fmla="*/ 3 h 2395"/>
                <a:gd name="T54" fmla="*/ 44 w 2294"/>
                <a:gd name="T55" fmla="*/ 5 h 2395"/>
                <a:gd name="T56" fmla="*/ 43 w 2294"/>
                <a:gd name="T57" fmla="*/ 8 h 2395"/>
                <a:gd name="T58" fmla="*/ 44 w 2294"/>
                <a:gd name="T59" fmla="*/ 8 h 2395"/>
                <a:gd name="T60" fmla="*/ 47 w 2294"/>
                <a:gd name="T61" fmla="*/ 10 h 2395"/>
                <a:gd name="T62" fmla="*/ 53 w 2294"/>
                <a:gd name="T63" fmla="*/ 15 h 2395"/>
                <a:gd name="T64" fmla="*/ 54 w 2294"/>
                <a:gd name="T65" fmla="*/ 14 h 2395"/>
                <a:gd name="T66" fmla="*/ 56 w 2294"/>
                <a:gd name="T67" fmla="*/ 12 h 2395"/>
                <a:gd name="T68" fmla="*/ 59 w 2294"/>
                <a:gd name="T69" fmla="*/ 8 h 2395"/>
                <a:gd name="T70" fmla="*/ 65 w 2294"/>
                <a:gd name="T71" fmla="*/ 6 h 2395"/>
                <a:gd name="T72" fmla="*/ 67 w 2294"/>
                <a:gd name="T73" fmla="*/ 7 h 2395"/>
                <a:gd name="T74" fmla="*/ 71 w 2294"/>
                <a:gd name="T75" fmla="*/ 9 h 2395"/>
                <a:gd name="T76" fmla="*/ 71 w 2294"/>
                <a:gd name="T77" fmla="*/ 14 h 2395"/>
                <a:gd name="T78" fmla="*/ 69 w 2294"/>
                <a:gd name="T79" fmla="*/ 20 h 2395"/>
                <a:gd name="T80" fmla="*/ 67 w 2294"/>
                <a:gd name="T81" fmla="*/ 27 h 2395"/>
                <a:gd name="T82" fmla="*/ 65 w 2294"/>
                <a:gd name="T83" fmla="*/ 33 h 2395"/>
                <a:gd name="T84" fmla="*/ 63 w 2294"/>
                <a:gd name="T85" fmla="*/ 40 h 2395"/>
                <a:gd name="T86" fmla="*/ 62 w 2294"/>
                <a:gd name="T87" fmla="*/ 54 h 2395"/>
                <a:gd name="T88" fmla="*/ 60 w 2294"/>
                <a:gd name="T89" fmla="*/ 57 h 2395"/>
                <a:gd name="T90" fmla="*/ 58 w 2294"/>
                <a:gd name="T91" fmla="*/ 58 h 2395"/>
                <a:gd name="T92" fmla="*/ 59 w 2294"/>
                <a:gd name="T93" fmla="*/ 62 h 2395"/>
                <a:gd name="T94" fmla="*/ 56 w 2294"/>
                <a:gd name="T95" fmla="*/ 65 h 2395"/>
                <a:gd name="T96" fmla="*/ 53 w 2294"/>
                <a:gd name="T97" fmla="*/ 62 h 2395"/>
                <a:gd name="T98" fmla="*/ 55 w 2294"/>
                <a:gd name="T99" fmla="*/ 59 h 2395"/>
                <a:gd name="T100" fmla="*/ 52 w 2294"/>
                <a:gd name="T101" fmla="*/ 57 h 2395"/>
                <a:gd name="T102" fmla="*/ 47 w 2294"/>
                <a:gd name="T103" fmla="*/ 57 h 2395"/>
                <a:gd name="T104" fmla="*/ 45 w 2294"/>
                <a:gd name="T105" fmla="*/ 66 h 2395"/>
                <a:gd name="T106" fmla="*/ 44 w 2294"/>
                <a:gd name="T107" fmla="*/ 66 h 2395"/>
                <a:gd name="T108" fmla="*/ 42 w 2294"/>
                <a:gd name="T109" fmla="*/ 69 h 2395"/>
                <a:gd name="T110" fmla="*/ 38 w 2294"/>
                <a:gd name="T111" fmla="*/ 72 h 2395"/>
                <a:gd name="T112" fmla="*/ 38 w 2294"/>
                <a:gd name="T113" fmla="*/ 66 h 2395"/>
                <a:gd name="T114" fmla="*/ 34 w 2294"/>
                <a:gd name="T115" fmla="*/ 66 h 2395"/>
                <a:gd name="T116" fmla="*/ 24 w 2294"/>
                <a:gd name="T117" fmla="*/ 66 h 2395"/>
                <a:gd name="T118" fmla="*/ 18 w 2294"/>
                <a:gd name="T119" fmla="*/ 66 h 2395"/>
                <a:gd name="T120" fmla="*/ 17 w 2294"/>
                <a:gd name="T121" fmla="*/ 66 h 2395"/>
                <a:gd name="T122" fmla="*/ 15 w 2294"/>
                <a:gd name="T123" fmla="*/ 74 h 2395"/>
                <a:gd name="T124" fmla="*/ 14 w 2294"/>
                <a:gd name="T125" fmla="*/ 74 h 2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94"/>
                <a:gd name="T190" fmla="*/ 0 h 2395"/>
                <a:gd name="T191" fmla="*/ 2294 w 2294"/>
                <a:gd name="T192" fmla="*/ 2395 h 2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94" h="2395">
                  <a:moveTo>
                    <a:pt x="432" y="2395"/>
                  </a:moveTo>
                  <a:lnTo>
                    <a:pt x="418" y="2389"/>
                  </a:lnTo>
                  <a:lnTo>
                    <a:pt x="405" y="2382"/>
                  </a:lnTo>
                  <a:lnTo>
                    <a:pt x="394" y="2375"/>
                  </a:lnTo>
                  <a:lnTo>
                    <a:pt x="383" y="2367"/>
                  </a:lnTo>
                  <a:lnTo>
                    <a:pt x="381" y="2309"/>
                  </a:lnTo>
                  <a:lnTo>
                    <a:pt x="375" y="2250"/>
                  </a:lnTo>
                  <a:lnTo>
                    <a:pt x="368" y="2195"/>
                  </a:lnTo>
                  <a:lnTo>
                    <a:pt x="361" y="2141"/>
                  </a:lnTo>
                  <a:lnTo>
                    <a:pt x="335" y="2137"/>
                  </a:lnTo>
                  <a:lnTo>
                    <a:pt x="311" y="2137"/>
                  </a:lnTo>
                  <a:lnTo>
                    <a:pt x="287" y="2139"/>
                  </a:lnTo>
                  <a:lnTo>
                    <a:pt x="265" y="2139"/>
                  </a:lnTo>
                  <a:lnTo>
                    <a:pt x="245" y="2137"/>
                  </a:lnTo>
                  <a:lnTo>
                    <a:pt x="228" y="2130"/>
                  </a:lnTo>
                  <a:lnTo>
                    <a:pt x="215" y="2115"/>
                  </a:lnTo>
                  <a:lnTo>
                    <a:pt x="208" y="2092"/>
                  </a:lnTo>
                  <a:lnTo>
                    <a:pt x="202" y="2003"/>
                  </a:lnTo>
                  <a:lnTo>
                    <a:pt x="195" y="1915"/>
                  </a:lnTo>
                  <a:lnTo>
                    <a:pt x="188" y="1827"/>
                  </a:lnTo>
                  <a:lnTo>
                    <a:pt x="178" y="1740"/>
                  </a:lnTo>
                  <a:lnTo>
                    <a:pt x="166" y="1654"/>
                  </a:lnTo>
                  <a:lnTo>
                    <a:pt x="153" y="1567"/>
                  </a:lnTo>
                  <a:lnTo>
                    <a:pt x="136" y="1483"/>
                  </a:lnTo>
                  <a:lnTo>
                    <a:pt x="118" y="1396"/>
                  </a:lnTo>
                  <a:lnTo>
                    <a:pt x="116" y="1391"/>
                  </a:lnTo>
                  <a:lnTo>
                    <a:pt x="112" y="1385"/>
                  </a:lnTo>
                  <a:lnTo>
                    <a:pt x="110" y="1380"/>
                  </a:lnTo>
                  <a:lnTo>
                    <a:pt x="109" y="1374"/>
                  </a:lnTo>
                  <a:lnTo>
                    <a:pt x="96" y="1372"/>
                  </a:lnTo>
                  <a:lnTo>
                    <a:pt x="83" y="1372"/>
                  </a:lnTo>
                  <a:lnTo>
                    <a:pt x="68" y="1370"/>
                  </a:lnTo>
                  <a:lnTo>
                    <a:pt x="53" y="1367"/>
                  </a:lnTo>
                  <a:lnTo>
                    <a:pt x="40" y="1365"/>
                  </a:lnTo>
                  <a:lnTo>
                    <a:pt x="28" y="1361"/>
                  </a:lnTo>
                  <a:lnTo>
                    <a:pt x="18" y="1356"/>
                  </a:lnTo>
                  <a:lnTo>
                    <a:pt x="11" y="1350"/>
                  </a:lnTo>
                  <a:lnTo>
                    <a:pt x="7" y="1308"/>
                  </a:lnTo>
                  <a:lnTo>
                    <a:pt x="4" y="1266"/>
                  </a:lnTo>
                  <a:lnTo>
                    <a:pt x="2" y="1225"/>
                  </a:lnTo>
                  <a:lnTo>
                    <a:pt x="0" y="1187"/>
                  </a:lnTo>
                  <a:lnTo>
                    <a:pt x="22" y="1146"/>
                  </a:lnTo>
                  <a:lnTo>
                    <a:pt x="46" y="1107"/>
                  </a:lnTo>
                  <a:lnTo>
                    <a:pt x="70" y="1067"/>
                  </a:lnTo>
                  <a:lnTo>
                    <a:pt x="94" y="1026"/>
                  </a:lnTo>
                  <a:lnTo>
                    <a:pt x="116" y="986"/>
                  </a:lnTo>
                  <a:lnTo>
                    <a:pt x="138" y="946"/>
                  </a:lnTo>
                  <a:lnTo>
                    <a:pt x="160" y="905"/>
                  </a:lnTo>
                  <a:lnTo>
                    <a:pt x="180" y="865"/>
                  </a:lnTo>
                  <a:lnTo>
                    <a:pt x="199" y="839"/>
                  </a:lnTo>
                  <a:lnTo>
                    <a:pt x="217" y="811"/>
                  </a:lnTo>
                  <a:lnTo>
                    <a:pt x="234" y="782"/>
                  </a:lnTo>
                  <a:lnTo>
                    <a:pt x="248" y="751"/>
                  </a:lnTo>
                  <a:lnTo>
                    <a:pt x="261" y="721"/>
                  </a:lnTo>
                  <a:lnTo>
                    <a:pt x="274" y="690"/>
                  </a:lnTo>
                  <a:lnTo>
                    <a:pt x="287" y="660"/>
                  </a:lnTo>
                  <a:lnTo>
                    <a:pt x="300" y="633"/>
                  </a:lnTo>
                  <a:lnTo>
                    <a:pt x="307" y="629"/>
                  </a:lnTo>
                  <a:lnTo>
                    <a:pt x="313" y="626"/>
                  </a:lnTo>
                  <a:lnTo>
                    <a:pt x="318" y="622"/>
                  </a:lnTo>
                  <a:lnTo>
                    <a:pt x="324" y="618"/>
                  </a:lnTo>
                  <a:lnTo>
                    <a:pt x="368" y="618"/>
                  </a:lnTo>
                  <a:lnTo>
                    <a:pt x="410" y="620"/>
                  </a:lnTo>
                  <a:lnTo>
                    <a:pt x="454" y="622"/>
                  </a:lnTo>
                  <a:lnTo>
                    <a:pt x="499" y="624"/>
                  </a:lnTo>
                  <a:lnTo>
                    <a:pt x="543" y="626"/>
                  </a:lnTo>
                  <a:lnTo>
                    <a:pt x="589" y="627"/>
                  </a:lnTo>
                  <a:lnTo>
                    <a:pt x="633" y="629"/>
                  </a:lnTo>
                  <a:lnTo>
                    <a:pt x="677" y="633"/>
                  </a:lnTo>
                  <a:lnTo>
                    <a:pt x="721" y="635"/>
                  </a:lnTo>
                  <a:lnTo>
                    <a:pt x="767" y="637"/>
                  </a:lnTo>
                  <a:lnTo>
                    <a:pt x="811" y="637"/>
                  </a:lnTo>
                  <a:lnTo>
                    <a:pt x="857" y="638"/>
                  </a:lnTo>
                  <a:lnTo>
                    <a:pt x="901" y="637"/>
                  </a:lnTo>
                  <a:lnTo>
                    <a:pt x="947" y="637"/>
                  </a:lnTo>
                  <a:lnTo>
                    <a:pt x="992" y="635"/>
                  </a:lnTo>
                  <a:lnTo>
                    <a:pt x="1038" y="631"/>
                  </a:lnTo>
                  <a:lnTo>
                    <a:pt x="1043" y="618"/>
                  </a:lnTo>
                  <a:lnTo>
                    <a:pt x="1043" y="598"/>
                  </a:lnTo>
                  <a:lnTo>
                    <a:pt x="1041" y="578"/>
                  </a:lnTo>
                  <a:lnTo>
                    <a:pt x="1039" y="567"/>
                  </a:lnTo>
                  <a:lnTo>
                    <a:pt x="1047" y="563"/>
                  </a:lnTo>
                  <a:lnTo>
                    <a:pt x="1052" y="561"/>
                  </a:lnTo>
                  <a:lnTo>
                    <a:pt x="1058" y="557"/>
                  </a:lnTo>
                  <a:lnTo>
                    <a:pt x="1063" y="556"/>
                  </a:lnTo>
                  <a:lnTo>
                    <a:pt x="1069" y="554"/>
                  </a:lnTo>
                  <a:lnTo>
                    <a:pt x="1076" y="554"/>
                  </a:lnTo>
                  <a:lnTo>
                    <a:pt x="1085" y="552"/>
                  </a:lnTo>
                  <a:lnTo>
                    <a:pt x="1096" y="552"/>
                  </a:lnTo>
                  <a:lnTo>
                    <a:pt x="1107" y="524"/>
                  </a:lnTo>
                  <a:lnTo>
                    <a:pt x="1118" y="497"/>
                  </a:lnTo>
                  <a:lnTo>
                    <a:pt x="1126" y="471"/>
                  </a:lnTo>
                  <a:lnTo>
                    <a:pt x="1130" y="445"/>
                  </a:lnTo>
                  <a:lnTo>
                    <a:pt x="1126" y="436"/>
                  </a:lnTo>
                  <a:lnTo>
                    <a:pt x="1124" y="429"/>
                  </a:lnTo>
                  <a:lnTo>
                    <a:pt x="1124" y="421"/>
                  </a:lnTo>
                  <a:lnTo>
                    <a:pt x="1122" y="408"/>
                  </a:lnTo>
                  <a:lnTo>
                    <a:pt x="1133" y="399"/>
                  </a:lnTo>
                  <a:lnTo>
                    <a:pt x="1146" y="392"/>
                  </a:lnTo>
                  <a:lnTo>
                    <a:pt x="1157" y="385"/>
                  </a:lnTo>
                  <a:lnTo>
                    <a:pt x="1166" y="374"/>
                  </a:lnTo>
                  <a:lnTo>
                    <a:pt x="1144" y="377"/>
                  </a:lnTo>
                  <a:lnTo>
                    <a:pt x="1126" y="379"/>
                  </a:lnTo>
                  <a:lnTo>
                    <a:pt x="1111" y="381"/>
                  </a:lnTo>
                  <a:lnTo>
                    <a:pt x="1098" y="379"/>
                  </a:lnTo>
                  <a:lnTo>
                    <a:pt x="1087" y="375"/>
                  </a:lnTo>
                  <a:lnTo>
                    <a:pt x="1080" y="366"/>
                  </a:lnTo>
                  <a:lnTo>
                    <a:pt x="1074" y="355"/>
                  </a:lnTo>
                  <a:lnTo>
                    <a:pt x="1069" y="337"/>
                  </a:lnTo>
                  <a:lnTo>
                    <a:pt x="1041" y="329"/>
                  </a:lnTo>
                  <a:lnTo>
                    <a:pt x="1023" y="322"/>
                  </a:lnTo>
                  <a:lnTo>
                    <a:pt x="1012" y="311"/>
                  </a:lnTo>
                  <a:lnTo>
                    <a:pt x="1008" y="298"/>
                  </a:lnTo>
                  <a:lnTo>
                    <a:pt x="1008" y="283"/>
                  </a:lnTo>
                  <a:lnTo>
                    <a:pt x="1014" y="269"/>
                  </a:lnTo>
                  <a:lnTo>
                    <a:pt x="1021" y="250"/>
                  </a:lnTo>
                  <a:lnTo>
                    <a:pt x="1030" y="230"/>
                  </a:lnTo>
                  <a:lnTo>
                    <a:pt x="1045" y="204"/>
                  </a:lnTo>
                  <a:lnTo>
                    <a:pt x="1058" y="180"/>
                  </a:lnTo>
                  <a:lnTo>
                    <a:pt x="1071" y="158"/>
                  </a:lnTo>
                  <a:lnTo>
                    <a:pt x="1082" y="136"/>
                  </a:lnTo>
                  <a:lnTo>
                    <a:pt x="1091" y="112"/>
                  </a:lnTo>
                  <a:lnTo>
                    <a:pt x="1100" y="90"/>
                  </a:lnTo>
                  <a:lnTo>
                    <a:pt x="1106" y="64"/>
                  </a:lnTo>
                  <a:lnTo>
                    <a:pt x="1109" y="37"/>
                  </a:lnTo>
                  <a:lnTo>
                    <a:pt x="1128" y="17"/>
                  </a:lnTo>
                  <a:lnTo>
                    <a:pt x="1152" y="4"/>
                  </a:lnTo>
                  <a:lnTo>
                    <a:pt x="1181" y="0"/>
                  </a:lnTo>
                  <a:lnTo>
                    <a:pt x="1212" y="4"/>
                  </a:lnTo>
                  <a:lnTo>
                    <a:pt x="1245" y="13"/>
                  </a:lnTo>
                  <a:lnTo>
                    <a:pt x="1279" y="24"/>
                  </a:lnTo>
                  <a:lnTo>
                    <a:pt x="1306" y="39"/>
                  </a:lnTo>
                  <a:lnTo>
                    <a:pt x="1332" y="55"/>
                  </a:lnTo>
                  <a:lnTo>
                    <a:pt x="1352" y="77"/>
                  </a:lnTo>
                  <a:lnTo>
                    <a:pt x="1367" y="96"/>
                  </a:lnTo>
                  <a:lnTo>
                    <a:pt x="1380" y="112"/>
                  </a:lnTo>
                  <a:lnTo>
                    <a:pt x="1387" y="127"/>
                  </a:lnTo>
                  <a:lnTo>
                    <a:pt x="1393" y="145"/>
                  </a:lnTo>
                  <a:lnTo>
                    <a:pt x="1396" y="164"/>
                  </a:lnTo>
                  <a:lnTo>
                    <a:pt x="1396" y="190"/>
                  </a:lnTo>
                  <a:lnTo>
                    <a:pt x="1396" y="219"/>
                  </a:lnTo>
                  <a:lnTo>
                    <a:pt x="1385" y="250"/>
                  </a:lnTo>
                  <a:lnTo>
                    <a:pt x="1380" y="267"/>
                  </a:lnTo>
                  <a:lnTo>
                    <a:pt x="1378" y="276"/>
                  </a:lnTo>
                  <a:lnTo>
                    <a:pt x="1378" y="285"/>
                  </a:lnTo>
                  <a:lnTo>
                    <a:pt x="1385" y="285"/>
                  </a:lnTo>
                  <a:lnTo>
                    <a:pt x="1393" y="283"/>
                  </a:lnTo>
                  <a:lnTo>
                    <a:pt x="1400" y="283"/>
                  </a:lnTo>
                  <a:lnTo>
                    <a:pt x="1409" y="283"/>
                  </a:lnTo>
                  <a:lnTo>
                    <a:pt x="1416" y="283"/>
                  </a:lnTo>
                  <a:lnTo>
                    <a:pt x="1424" y="283"/>
                  </a:lnTo>
                  <a:lnTo>
                    <a:pt x="1433" y="283"/>
                  </a:lnTo>
                  <a:lnTo>
                    <a:pt x="1440" y="283"/>
                  </a:lnTo>
                  <a:lnTo>
                    <a:pt x="1481" y="298"/>
                  </a:lnTo>
                  <a:lnTo>
                    <a:pt x="1518" y="320"/>
                  </a:lnTo>
                  <a:lnTo>
                    <a:pt x="1554" y="350"/>
                  </a:lnTo>
                  <a:lnTo>
                    <a:pt x="1588" y="381"/>
                  </a:lnTo>
                  <a:lnTo>
                    <a:pt x="1619" y="416"/>
                  </a:lnTo>
                  <a:lnTo>
                    <a:pt x="1650" y="454"/>
                  </a:lnTo>
                  <a:lnTo>
                    <a:pt x="1680" y="491"/>
                  </a:lnTo>
                  <a:lnTo>
                    <a:pt x="1707" y="526"/>
                  </a:lnTo>
                  <a:lnTo>
                    <a:pt x="1718" y="511"/>
                  </a:lnTo>
                  <a:lnTo>
                    <a:pt x="1726" y="495"/>
                  </a:lnTo>
                  <a:lnTo>
                    <a:pt x="1733" y="477"/>
                  </a:lnTo>
                  <a:lnTo>
                    <a:pt x="1738" y="460"/>
                  </a:lnTo>
                  <a:lnTo>
                    <a:pt x="1751" y="443"/>
                  </a:lnTo>
                  <a:lnTo>
                    <a:pt x="1764" y="429"/>
                  </a:lnTo>
                  <a:lnTo>
                    <a:pt x="1777" y="414"/>
                  </a:lnTo>
                  <a:lnTo>
                    <a:pt x="1792" y="401"/>
                  </a:lnTo>
                  <a:lnTo>
                    <a:pt x="1805" y="388"/>
                  </a:lnTo>
                  <a:lnTo>
                    <a:pt x="1819" y="375"/>
                  </a:lnTo>
                  <a:lnTo>
                    <a:pt x="1832" y="362"/>
                  </a:lnTo>
                  <a:lnTo>
                    <a:pt x="1843" y="348"/>
                  </a:lnTo>
                  <a:lnTo>
                    <a:pt x="1858" y="298"/>
                  </a:lnTo>
                  <a:lnTo>
                    <a:pt x="1876" y="259"/>
                  </a:lnTo>
                  <a:lnTo>
                    <a:pt x="1900" y="232"/>
                  </a:lnTo>
                  <a:lnTo>
                    <a:pt x="1930" y="213"/>
                  </a:lnTo>
                  <a:lnTo>
                    <a:pt x="1965" y="204"/>
                  </a:lnTo>
                  <a:lnTo>
                    <a:pt x="2003" y="204"/>
                  </a:lnTo>
                  <a:lnTo>
                    <a:pt x="2049" y="210"/>
                  </a:lnTo>
                  <a:lnTo>
                    <a:pt x="2101" y="223"/>
                  </a:lnTo>
                  <a:lnTo>
                    <a:pt x="2106" y="226"/>
                  </a:lnTo>
                  <a:lnTo>
                    <a:pt x="2112" y="228"/>
                  </a:lnTo>
                  <a:lnTo>
                    <a:pt x="2123" y="232"/>
                  </a:lnTo>
                  <a:lnTo>
                    <a:pt x="2143" y="236"/>
                  </a:lnTo>
                  <a:lnTo>
                    <a:pt x="2162" y="247"/>
                  </a:lnTo>
                  <a:lnTo>
                    <a:pt x="2185" y="259"/>
                  </a:lnTo>
                  <a:lnTo>
                    <a:pt x="2209" y="274"/>
                  </a:lnTo>
                  <a:lnTo>
                    <a:pt x="2235" y="293"/>
                  </a:lnTo>
                  <a:lnTo>
                    <a:pt x="2257" y="313"/>
                  </a:lnTo>
                  <a:lnTo>
                    <a:pt x="2276" y="335"/>
                  </a:lnTo>
                  <a:lnTo>
                    <a:pt x="2288" y="359"/>
                  </a:lnTo>
                  <a:lnTo>
                    <a:pt x="2294" y="385"/>
                  </a:lnTo>
                  <a:lnTo>
                    <a:pt x="2276" y="421"/>
                  </a:lnTo>
                  <a:lnTo>
                    <a:pt x="2259" y="458"/>
                  </a:lnTo>
                  <a:lnTo>
                    <a:pt x="2244" y="497"/>
                  </a:lnTo>
                  <a:lnTo>
                    <a:pt x="2230" y="534"/>
                  </a:lnTo>
                  <a:lnTo>
                    <a:pt x="2215" y="572"/>
                  </a:lnTo>
                  <a:lnTo>
                    <a:pt x="2200" y="613"/>
                  </a:lnTo>
                  <a:lnTo>
                    <a:pt x="2187" y="651"/>
                  </a:lnTo>
                  <a:lnTo>
                    <a:pt x="2174" y="694"/>
                  </a:lnTo>
                  <a:lnTo>
                    <a:pt x="2160" y="717"/>
                  </a:lnTo>
                  <a:lnTo>
                    <a:pt x="2145" y="758"/>
                  </a:lnTo>
                  <a:lnTo>
                    <a:pt x="2130" y="809"/>
                  </a:lnTo>
                  <a:lnTo>
                    <a:pt x="2117" y="868"/>
                  </a:lnTo>
                  <a:lnTo>
                    <a:pt x="2105" y="927"/>
                  </a:lnTo>
                  <a:lnTo>
                    <a:pt x="2092" y="982"/>
                  </a:lnTo>
                  <a:lnTo>
                    <a:pt x="2081" y="1026"/>
                  </a:lnTo>
                  <a:lnTo>
                    <a:pt x="2070" y="1056"/>
                  </a:lnTo>
                  <a:lnTo>
                    <a:pt x="2068" y="1071"/>
                  </a:lnTo>
                  <a:lnTo>
                    <a:pt x="2066" y="1085"/>
                  </a:lnTo>
                  <a:lnTo>
                    <a:pt x="2064" y="1100"/>
                  </a:lnTo>
                  <a:lnTo>
                    <a:pt x="2062" y="1117"/>
                  </a:lnTo>
                  <a:lnTo>
                    <a:pt x="2046" y="1205"/>
                  </a:lnTo>
                  <a:lnTo>
                    <a:pt x="2031" y="1293"/>
                  </a:lnTo>
                  <a:lnTo>
                    <a:pt x="2020" y="1381"/>
                  </a:lnTo>
                  <a:lnTo>
                    <a:pt x="2009" y="1468"/>
                  </a:lnTo>
                  <a:lnTo>
                    <a:pt x="2001" y="1558"/>
                  </a:lnTo>
                  <a:lnTo>
                    <a:pt x="1994" y="1646"/>
                  </a:lnTo>
                  <a:lnTo>
                    <a:pt x="1990" y="1736"/>
                  </a:lnTo>
                  <a:lnTo>
                    <a:pt x="1987" y="1827"/>
                  </a:lnTo>
                  <a:lnTo>
                    <a:pt x="1976" y="1838"/>
                  </a:lnTo>
                  <a:lnTo>
                    <a:pt x="1961" y="1843"/>
                  </a:lnTo>
                  <a:lnTo>
                    <a:pt x="1946" y="1849"/>
                  </a:lnTo>
                  <a:lnTo>
                    <a:pt x="1930" y="1851"/>
                  </a:lnTo>
                  <a:lnTo>
                    <a:pt x="1913" y="1851"/>
                  </a:lnTo>
                  <a:lnTo>
                    <a:pt x="1895" y="1851"/>
                  </a:lnTo>
                  <a:lnTo>
                    <a:pt x="1880" y="1851"/>
                  </a:lnTo>
                  <a:lnTo>
                    <a:pt x="1865" y="1851"/>
                  </a:lnTo>
                  <a:lnTo>
                    <a:pt x="1864" y="1867"/>
                  </a:lnTo>
                  <a:lnTo>
                    <a:pt x="1864" y="1884"/>
                  </a:lnTo>
                  <a:lnTo>
                    <a:pt x="1862" y="1902"/>
                  </a:lnTo>
                  <a:lnTo>
                    <a:pt x="1860" y="1919"/>
                  </a:lnTo>
                  <a:lnTo>
                    <a:pt x="1882" y="1955"/>
                  </a:lnTo>
                  <a:lnTo>
                    <a:pt x="1891" y="1990"/>
                  </a:lnTo>
                  <a:lnTo>
                    <a:pt x="1886" y="2022"/>
                  </a:lnTo>
                  <a:lnTo>
                    <a:pt x="1871" y="2049"/>
                  </a:lnTo>
                  <a:lnTo>
                    <a:pt x="1845" y="2071"/>
                  </a:lnTo>
                  <a:lnTo>
                    <a:pt x="1816" y="2082"/>
                  </a:lnTo>
                  <a:lnTo>
                    <a:pt x="1779" y="2082"/>
                  </a:lnTo>
                  <a:lnTo>
                    <a:pt x="1740" y="2069"/>
                  </a:lnTo>
                  <a:lnTo>
                    <a:pt x="1724" y="2051"/>
                  </a:lnTo>
                  <a:lnTo>
                    <a:pt x="1715" y="2033"/>
                  </a:lnTo>
                  <a:lnTo>
                    <a:pt x="1709" y="2016"/>
                  </a:lnTo>
                  <a:lnTo>
                    <a:pt x="1711" y="2000"/>
                  </a:lnTo>
                  <a:lnTo>
                    <a:pt x="1716" y="1983"/>
                  </a:lnTo>
                  <a:lnTo>
                    <a:pt x="1724" y="1966"/>
                  </a:lnTo>
                  <a:lnTo>
                    <a:pt x="1733" y="1950"/>
                  </a:lnTo>
                  <a:lnTo>
                    <a:pt x="1744" y="1933"/>
                  </a:lnTo>
                  <a:lnTo>
                    <a:pt x="1744" y="1911"/>
                  </a:lnTo>
                  <a:lnTo>
                    <a:pt x="1744" y="1889"/>
                  </a:lnTo>
                  <a:lnTo>
                    <a:pt x="1742" y="1867"/>
                  </a:lnTo>
                  <a:lnTo>
                    <a:pt x="1738" y="1852"/>
                  </a:lnTo>
                  <a:lnTo>
                    <a:pt x="1702" y="1852"/>
                  </a:lnTo>
                  <a:lnTo>
                    <a:pt x="1667" y="1851"/>
                  </a:lnTo>
                  <a:lnTo>
                    <a:pt x="1632" y="1851"/>
                  </a:lnTo>
                  <a:lnTo>
                    <a:pt x="1597" y="1849"/>
                  </a:lnTo>
                  <a:lnTo>
                    <a:pt x="1564" y="1849"/>
                  </a:lnTo>
                  <a:lnTo>
                    <a:pt x="1529" y="1849"/>
                  </a:lnTo>
                  <a:lnTo>
                    <a:pt x="1496" y="1851"/>
                  </a:lnTo>
                  <a:lnTo>
                    <a:pt x="1462" y="1852"/>
                  </a:lnTo>
                  <a:lnTo>
                    <a:pt x="1461" y="1919"/>
                  </a:lnTo>
                  <a:lnTo>
                    <a:pt x="1461" y="1985"/>
                  </a:lnTo>
                  <a:lnTo>
                    <a:pt x="1459" y="2051"/>
                  </a:lnTo>
                  <a:lnTo>
                    <a:pt x="1455" y="2119"/>
                  </a:lnTo>
                  <a:lnTo>
                    <a:pt x="1442" y="2125"/>
                  </a:lnTo>
                  <a:lnTo>
                    <a:pt x="1429" y="2128"/>
                  </a:lnTo>
                  <a:lnTo>
                    <a:pt x="1416" y="2130"/>
                  </a:lnTo>
                  <a:lnTo>
                    <a:pt x="1405" y="2132"/>
                  </a:lnTo>
                  <a:lnTo>
                    <a:pt x="1393" y="2134"/>
                  </a:lnTo>
                  <a:lnTo>
                    <a:pt x="1382" y="2134"/>
                  </a:lnTo>
                  <a:lnTo>
                    <a:pt x="1371" y="2134"/>
                  </a:lnTo>
                  <a:lnTo>
                    <a:pt x="1359" y="2134"/>
                  </a:lnTo>
                  <a:lnTo>
                    <a:pt x="1347" y="2172"/>
                  </a:lnTo>
                  <a:lnTo>
                    <a:pt x="1347" y="2228"/>
                  </a:lnTo>
                  <a:lnTo>
                    <a:pt x="1345" y="2286"/>
                  </a:lnTo>
                  <a:lnTo>
                    <a:pt x="1332" y="2329"/>
                  </a:lnTo>
                  <a:lnTo>
                    <a:pt x="1284" y="2338"/>
                  </a:lnTo>
                  <a:lnTo>
                    <a:pt x="1249" y="2331"/>
                  </a:lnTo>
                  <a:lnTo>
                    <a:pt x="1229" y="2312"/>
                  </a:lnTo>
                  <a:lnTo>
                    <a:pt x="1216" y="2285"/>
                  </a:lnTo>
                  <a:lnTo>
                    <a:pt x="1210" y="2250"/>
                  </a:lnTo>
                  <a:lnTo>
                    <a:pt x="1209" y="2211"/>
                  </a:lnTo>
                  <a:lnTo>
                    <a:pt x="1209" y="2172"/>
                  </a:lnTo>
                  <a:lnTo>
                    <a:pt x="1205" y="2136"/>
                  </a:lnTo>
                  <a:lnTo>
                    <a:pt x="1196" y="2132"/>
                  </a:lnTo>
                  <a:lnTo>
                    <a:pt x="1176" y="2128"/>
                  </a:lnTo>
                  <a:lnTo>
                    <a:pt x="1146" y="2125"/>
                  </a:lnTo>
                  <a:lnTo>
                    <a:pt x="1107" y="2123"/>
                  </a:lnTo>
                  <a:lnTo>
                    <a:pt x="1060" y="2121"/>
                  </a:lnTo>
                  <a:lnTo>
                    <a:pt x="1008" y="2119"/>
                  </a:lnTo>
                  <a:lnTo>
                    <a:pt x="953" y="2119"/>
                  </a:lnTo>
                  <a:lnTo>
                    <a:pt x="896" y="2117"/>
                  </a:lnTo>
                  <a:lnTo>
                    <a:pt x="835" y="2117"/>
                  </a:lnTo>
                  <a:lnTo>
                    <a:pt x="778" y="2119"/>
                  </a:lnTo>
                  <a:lnTo>
                    <a:pt x="721" y="2119"/>
                  </a:lnTo>
                  <a:lnTo>
                    <a:pt x="668" y="2119"/>
                  </a:lnTo>
                  <a:lnTo>
                    <a:pt x="620" y="2121"/>
                  </a:lnTo>
                  <a:lnTo>
                    <a:pt x="578" y="2121"/>
                  </a:lnTo>
                  <a:lnTo>
                    <a:pt x="545" y="2123"/>
                  </a:lnTo>
                  <a:lnTo>
                    <a:pt x="521" y="2123"/>
                  </a:lnTo>
                  <a:lnTo>
                    <a:pt x="519" y="2125"/>
                  </a:lnTo>
                  <a:lnTo>
                    <a:pt x="517" y="2125"/>
                  </a:lnTo>
                  <a:lnTo>
                    <a:pt x="515" y="2126"/>
                  </a:lnTo>
                  <a:lnTo>
                    <a:pt x="513" y="2128"/>
                  </a:lnTo>
                  <a:lnTo>
                    <a:pt x="513" y="2191"/>
                  </a:lnTo>
                  <a:lnTo>
                    <a:pt x="511" y="2252"/>
                  </a:lnTo>
                  <a:lnTo>
                    <a:pt x="506" y="2316"/>
                  </a:lnTo>
                  <a:lnTo>
                    <a:pt x="497" y="2382"/>
                  </a:lnTo>
                  <a:lnTo>
                    <a:pt x="487" y="2386"/>
                  </a:lnTo>
                  <a:lnTo>
                    <a:pt x="480" y="2389"/>
                  </a:lnTo>
                  <a:lnTo>
                    <a:pt x="471" y="2391"/>
                  </a:lnTo>
                  <a:lnTo>
                    <a:pt x="464" y="2393"/>
                  </a:lnTo>
                  <a:lnTo>
                    <a:pt x="456" y="2393"/>
                  </a:lnTo>
                  <a:lnTo>
                    <a:pt x="449" y="2393"/>
                  </a:lnTo>
                  <a:lnTo>
                    <a:pt x="440" y="2395"/>
                  </a:lnTo>
                  <a:lnTo>
                    <a:pt x="432" y="23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15" name="Freeform 8"/>
            <p:cNvSpPr>
              <a:spLocks/>
            </p:cNvSpPr>
            <p:nvPr/>
          </p:nvSpPr>
          <p:spPr bwMode="auto">
            <a:xfrm>
              <a:off x="4428" y="3684"/>
              <a:ext cx="40" cy="121"/>
            </a:xfrm>
            <a:custGeom>
              <a:avLst/>
              <a:gdLst>
                <a:gd name="T0" fmla="*/ 0 w 81"/>
                <a:gd name="T1" fmla="*/ 7 h 243"/>
                <a:gd name="T2" fmla="*/ 0 w 81"/>
                <a:gd name="T3" fmla="*/ 7 h 243"/>
                <a:gd name="T4" fmla="*/ 0 w 81"/>
                <a:gd name="T5" fmla="*/ 5 h 243"/>
                <a:gd name="T6" fmla="*/ 0 w 81"/>
                <a:gd name="T7" fmla="*/ 1 h 243"/>
                <a:gd name="T8" fmla="*/ 0 w 81"/>
                <a:gd name="T9" fmla="*/ 0 h 243"/>
                <a:gd name="T10" fmla="*/ 0 w 81"/>
                <a:gd name="T11" fmla="*/ 0 h 243"/>
                <a:gd name="T12" fmla="*/ 1 w 81"/>
                <a:gd name="T13" fmla="*/ 0 h 243"/>
                <a:gd name="T14" fmla="*/ 2 w 81"/>
                <a:gd name="T15" fmla="*/ 0 h 243"/>
                <a:gd name="T16" fmla="*/ 2 w 81"/>
                <a:gd name="T17" fmla="*/ 0 h 243"/>
                <a:gd name="T18" fmla="*/ 2 w 81"/>
                <a:gd name="T19" fmla="*/ 0 h 243"/>
                <a:gd name="T20" fmla="*/ 1 w 81"/>
                <a:gd name="T21" fmla="*/ 0 h 243"/>
                <a:gd name="T22" fmla="*/ 1 w 81"/>
                <a:gd name="T23" fmla="*/ 0 h 243"/>
                <a:gd name="T24" fmla="*/ 1 w 81"/>
                <a:gd name="T25" fmla="*/ 0 h 243"/>
                <a:gd name="T26" fmla="*/ 1 w 81"/>
                <a:gd name="T27" fmla="*/ 0 h 243"/>
                <a:gd name="T28" fmla="*/ 1 w 81"/>
                <a:gd name="T29" fmla="*/ 0 h 243"/>
                <a:gd name="T30" fmla="*/ 2 w 81"/>
                <a:gd name="T31" fmla="*/ 0 h 243"/>
                <a:gd name="T32" fmla="*/ 2 w 81"/>
                <a:gd name="T33" fmla="*/ 1 h 243"/>
                <a:gd name="T34" fmla="*/ 2 w 81"/>
                <a:gd name="T35" fmla="*/ 1 h 243"/>
                <a:gd name="T36" fmla="*/ 2 w 81"/>
                <a:gd name="T37" fmla="*/ 1 h 243"/>
                <a:gd name="T38" fmla="*/ 1 w 81"/>
                <a:gd name="T39" fmla="*/ 1 h 243"/>
                <a:gd name="T40" fmla="*/ 1 w 81"/>
                <a:gd name="T41" fmla="*/ 1 h 243"/>
                <a:gd name="T42" fmla="*/ 1 w 81"/>
                <a:gd name="T43" fmla="*/ 1 h 243"/>
                <a:gd name="T44" fmla="*/ 1 w 81"/>
                <a:gd name="T45" fmla="*/ 2 h 243"/>
                <a:gd name="T46" fmla="*/ 2 w 81"/>
                <a:gd name="T47" fmla="*/ 2 h 243"/>
                <a:gd name="T48" fmla="*/ 2 w 81"/>
                <a:gd name="T49" fmla="*/ 2 h 243"/>
                <a:gd name="T50" fmla="*/ 2 w 81"/>
                <a:gd name="T51" fmla="*/ 2 h 243"/>
                <a:gd name="T52" fmla="*/ 2 w 81"/>
                <a:gd name="T53" fmla="*/ 2 h 243"/>
                <a:gd name="T54" fmla="*/ 1 w 81"/>
                <a:gd name="T55" fmla="*/ 3 h 243"/>
                <a:gd name="T56" fmla="*/ 1 w 81"/>
                <a:gd name="T57" fmla="*/ 3 h 243"/>
                <a:gd name="T58" fmla="*/ 2 w 81"/>
                <a:gd name="T59" fmla="*/ 3 h 243"/>
                <a:gd name="T60" fmla="*/ 2 w 81"/>
                <a:gd name="T61" fmla="*/ 3 h 243"/>
                <a:gd name="T62" fmla="*/ 1 w 81"/>
                <a:gd name="T63" fmla="*/ 3 h 243"/>
                <a:gd name="T64" fmla="*/ 1 w 81"/>
                <a:gd name="T65" fmla="*/ 4 h 243"/>
                <a:gd name="T66" fmla="*/ 2 w 81"/>
                <a:gd name="T67" fmla="*/ 4 h 243"/>
                <a:gd name="T68" fmla="*/ 2 w 81"/>
                <a:gd name="T69" fmla="*/ 4 h 243"/>
                <a:gd name="T70" fmla="*/ 1 w 81"/>
                <a:gd name="T71" fmla="*/ 5 h 243"/>
                <a:gd name="T72" fmla="*/ 1 w 81"/>
                <a:gd name="T73" fmla="*/ 5 h 243"/>
                <a:gd name="T74" fmla="*/ 1 w 81"/>
                <a:gd name="T75" fmla="*/ 5 h 243"/>
                <a:gd name="T76" fmla="*/ 2 w 81"/>
                <a:gd name="T77" fmla="*/ 5 h 243"/>
                <a:gd name="T78" fmla="*/ 2 w 81"/>
                <a:gd name="T79" fmla="*/ 5 h 243"/>
                <a:gd name="T80" fmla="*/ 2 w 81"/>
                <a:gd name="T81" fmla="*/ 6 h 243"/>
                <a:gd name="T82" fmla="*/ 1 w 81"/>
                <a:gd name="T83" fmla="*/ 6 h 243"/>
                <a:gd name="T84" fmla="*/ 1 w 81"/>
                <a:gd name="T85" fmla="*/ 6 h 243"/>
                <a:gd name="T86" fmla="*/ 1 w 81"/>
                <a:gd name="T87" fmla="*/ 6 h 243"/>
                <a:gd name="T88" fmla="*/ 1 w 81"/>
                <a:gd name="T89" fmla="*/ 6 h 243"/>
                <a:gd name="T90" fmla="*/ 1 w 81"/>
                <a:gd name="T91" fmla="*/ 6 h 243"/>
                <a:gd name="T92" fmla="*/ 2 w 81"/>
                <a:gd name="T93" fmla="*/ 6 h 243"/>
                <a:gd name="T94" fmla="*/ 1 w 81"/>
                <a:gd name="T95" fmla="*/ 7 h 243"/>
                <a:gd name="T96" fmla="*/ 1 w 81"/>
                <a:gd name="T97" fmla="*/ 7 h 243"/>
                <a:gd name="T98" fmla="*/ 0 w 81"/>
                <a:gd name="T99" fmla="*/ 7 h 243"/>
                <a:gd name="T100" fmla="*/ 0 w 81"/>
                <a:gd name="T101" fmla="*/ 7 h 2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
                <a:gd name="T154" fmla="*/ 0 h 243"/>
                <a:gd name="T155" fmla="*/ 81 w 81"/>
                <a:gd name="T156" fmla="*/ 243 h 24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 h="243">
                  <a:moveTo>
                    <a:pt x="26" y="243"/>
                  </a:moveTo>
                  <a:lnTo>
                    <a:pt x="24" y="241"/>
                  </a:lnTo>
                  <a:lnTo>
                    <a:pt x="22" y="239"/>
                  </a:lnTo>
                  <a:lnTo>
                    <a:pt x="19" y="237"/>
                  </a:lnTo>
                  <a:lnTo>
                    <a:pt x="17" y="236"/>
                  </a:lnTo>
                  <a:lnTo>
                    <a:pt x="13" y="175"/>
                  </a:lnTo>
                  <a:lnTo>
                    <a:pt x="8" y="116"/>
                  </a:lnTo>
                  <a:lnTo>
                    <a:pt x="2" y="59"/>
                  </a:lnTo>
                  <a:lnTo>
                    <a:pt x="0" y="6"/>
                  </a:lnTo>
                  <a:lnTo>
                    <a:pt x="10" y="6"/>
                  </a:lnTo>
                  <a:lnTo>
                    <a:pt x="21" y="4"/>
                  </a:lnTo>
                  <a:lnTo>
                    <a:pt x="30" y="4"/>
                  </a:lnTo>
                  <a:lnTo>
                    <a:pt x="39" y="2"/>
                  </a:lnTo>
                  <a:lnTo>
                    <a:pt x="50" y="2"/>
                  </a:lnTo>
                  <a:lnTo>
                    <a:pt x="59" y="2"/>
                  </a:lnTo>
                  <a:lnTo>
                    <a:pt x="70" y="0"/>
                  </a:lnTo>
                  <a:lnTo>
                    <a:pt x="81" y="0"/>
                  </a:lnTo>
                  <a:lnTo>
                    <a:pt x="79" y="4"/>
                  </a:lnTo>
                  <a:lnTo>
                    <a:pt x="79" y="6"/>
                  </a:lnTo>
                  <a:lnTo>
                    <a:pt x="79" y="9"/>
                  </a:lnTo>
                  <a:lnTo>
                    <a:pt x="78" y="13"/>
                  </a:lnTo>
                  <a:lnTo>
                    <a:pt x="61" y="17"/>
                  </a:lnTo>
                  <a:lnTo>
                    <a:pt x="52" y="18"/>
                  </a:lnTo>
                  <a:lnTo>
                    <a:pt x="48" y="22"/>
                  </a:lnTo>
                  <a:lnTo>
                    <a:pt x="43" y="26"/>
                  </a:lnTo>
                  <a:lnTo>
                    <a:pt x="44" y="28"/>
                  </a:lnTo>
                  <a:lnTo>
                    <a:pt x="44" y="30"/>
                  </a:lnTo>
                  <a:lnTo>
                    <a:pt x="54" y="30"/>
                  </a:lnTo>
                  <a:lnTo>
                    <a:pt x="63" y="30"/>
                  </a:lnTo>
                  <a:lnTo>
                    <a:pt x="72" y="30"/>
                  </a:lnTo>
                  <a:lnTo>
                    <a:pt x="81" y="30"/>
                  </a:lnTo>
                  <a:lnTo>
                    <a:pt x="81" y="33"/>
                  </a:lnTo>
                  <a:lnTo>
                    <a:pt x="81" y="37"/>
                  </a:lnTo>
                  <a:lnTo>
                    <a:pt x="81" y="41"/>
                  </a:lnTo>
                  <a:lnTo>
                    <a:pt x="81" y="44"/>
                  </a:lnTo>
                  <a:lnTo>
                    <a:pt x="74" y="48"/>
                  </a:lnTo>
                  <a:lnTo>
                    <a:pt x="65" y="52"/>
                  </a:lnTo>
                  <a:lnTo>
                    <a:pt x="56" y="53"/>
                  </a:lnTo>
                  <a:lnTo>
                    <a:pt x="50" y="59"/>
                  </a:lnTo>
                  <a:lnTo>
                    <a:pt x="52" y="61"/>
                  </a:lnTo>
                  <a:lnTo>
                    <a:pt x="52" y="63"/>
                  </a:lnTo>
                  <a:lnTo>
                    <a:pt x="54" y="64"/>
                  </a:lnTo>
                  <a:lnTo>
                    <a:pt x="61" y="64"/>
                  </a:lnTo>
                  <a:lnTo>
                    <a:pt x="68" y="64"/>
                  </a:lnTo>
                  <a:lnTo>
                    <a:pt x="74" y="64"/>
                  </a:lnTo>
                  <a:lnTo>
                    <a:pt x="81" y="64"/>
                  </a:lnTo>
                  <a:lnTo>
                    <a:pt x="81" y="70"/>
                  </a:lnTo>
                  <a:lnTo>
                    <a:pt x="81" y="77"/>
                  </a:lnTo>
                  <a:lnTo>
                    <a:pt x="81" y="83"/>
                  </a:lnTo>
                  <a:lnTo>
                    <a:pt x="81" y="90"/>
                  </a:lnTo>
                  <a:lnTo>
                    <a:pt x="70" y="92"/>
                  </a:lnTo>
                  <a:lnTo>
                    <a:pt x="63" y="94"/>
                  </a:lnTo>
                  <a:lnTo>
                    <a:pt x="57" y="98"/>
                  </a:lnTo>
                  <a:lnTo>
                    <a:pt x="50" y="101"/>
                  </a:lnTo>
                  <a:lnTo>
                    <a:pt x="56" y="105"/>
                  </a:lnTo>
                  <a:lnTo>
                    <a:pt x="67" y="107"/>
                  </a:lnTo>
                  <a:lnTo>
                    <a:pt x="76" y="110"/>
                  </a:lnTo>
                  <a:lnTo>
                    <a:pt x="81" y="114"/>
                  </a:lnTo>
                  <a:lnTo>
                    <a:pt x="74" y="120"/>
                  </a:lnTo>
                  <a:lnTo>
                    <a:pt x="67" y="123"/>
                  </a:lnTo>
                  <a:lnTo>
                    <a:pt x="59" y="127"/>
                  </a:lnTo>
                  <a:lnTo>
                    <a:pt x="56" y="131"/>
                  </a:lnTo>
                  <a:lnTo>
                    <a:pt x="59" y="134"/>
                  </a:lnTo>
                  <a:lnTo>
                    <a:pt x="63" y="138"/>
                  </a:lnTo>
                  <a:lnTo>
                    <a:pt x="68" y="140"/>
                  </a:lnTo>
                  <a:lnTo>
                    <a:pt x="78" y="142"/>
                  </a:lnTo>
                  <a:lnTo>
                    <a:pt x="74" y="155"/>
                  </a:lnTo>
                  <a:lnTo>
                    <a:pt x="67" y="160"/>
                  </a:lnTo>
                  <a:lnTo>
                    <a:pt x="56" y="162"/>
                  </a:lnTo>
                  <a:lnTo>
                    <a:pt x="48" y="169"/>
                  </a:lnTo>
                  <a:lnTo>
                    <a:pt x="50" y="171"/>
                  </a:lnTo>
                  <a:lnTo>
                    <a:pt x="54" y="173"/>
                  </a:lnTo>
                  <a:lnTo>
                    <a:pt x="61" y="173"/>
                  </a:lnTo>
                  <a:lnTo>
                    <a:pt x="78" y="175"/>
                  </a:lnTo>
                  <a:lnTo>
                    <a:pt x="76" y="179"/>
                  </a:lnTo>
                  <a:lnTo>
                    <a:pt x="76" y="182"/>
                  </a:lnTo>
                  <a:lnTo>
                    <a:pt x="76" y="188"/>
                  </a:lnTo>
                  <a:lnTo>
                    <a:pt x="74" y="191"/>
                  </a:lnTo>
                  <a:lnTo>
                    <a:pt x="67" y="193"/>
                  </a:lnTo>
                  <a:lnTo>
                    <a:pt x="57" y="195"/>
                  </a:lnTo>
                  <a:lnTo>
                    <a:pt x="50" y="197"/>
                  </a:lnTo>
                  <a:lnTo>
                    <a:pt x="41" y="199"/>
                  </a:lnTo>
                  <a:lnTo>
                    <a:pt x="41" y="202"/>
                  </a:lnTo>
                  <a:lnTo>
                    <a:pt x="41" y="204"/>
                  </a:lnTo>
                  <a:lnTo>
                    <a:pt x="39" y="208"/>
                  </a:lnTo>
                  <a:lnTo>
                    <a:pt x="39" y="212"/>
                  </a:lnTo>
                  <a:lnTo>
                    <a:pt x="46" y="210"/>
                  </a:lnTo>
                  <a:lnTo>
                    <a:pt x="56" y="210"/>
                  </a:lnTo>
                  <a:lnTo>
                    <a:pt x="63" y="210"/>
                  </a:lnTo>
                  <a:lnTo>
                    <a:pt x="72" y="210"/>
                  </a:lnTo>
                  <a:lnTo>
                    <a:pt x="74" y="215"/>
                  </a:lnTo>
                  <a:lnTo>
                    <a:pt x="70" y="223"/>
                  </a:lnTo>
                  <a:lnTo>
                    <a:pt x="63" y="228"/>
                  </a:lnTo>
                  <a:lnTo>
                    <a:pt x="56" y="232"/>
                  </a:lnTo>
                  <a:lnTo>
                    <a:pt x="46" y="237"/>
                  </a:lnTo>
                  <a:lnTo>
                    <a:pt x="37" y="239"/>
                  </a:lnTo>
                  <a:lnTo>
                    <a:pt x="30" y="243"/>
                  </a:lnTo>
                  <a:lnTo>
                    <a:pt x="26" y="243"/>
                  </a:lnTo>
                  <a:close/>
                </a:path>
              </a:pathLst>
            </a:custGeom>
            <a:solidFill>
              <a:srgbClr val="B57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16" name="Freeform 9"/>
            <p:cNvSpPr>
              <a:spLocks/>
            </p:cNvSpPr>
            <p:nvPr/>
          </p:nvSpPr>
          <p:spPr bwMode="auto">
            <a:xfrm>
              <a:off x="3559" y="2664"/>
              <a:ext cx="615" cy="1121"/>
            </a:xfrm>
            <a:custGeom>
              <a:avLst/>
              <a:gdLst>
                <a:gd name="T0" fmla="*/ 19 w 1229"/>
                <a:gd name="T1" fmla="*/ 68 h 2242"/>
                <a:gd name="T2" fmla="*/ 20 w 1229"/>
                <a:gd name="T3" fmla="*/ 64 h 2242"/>
                <a:gd name="T4" fmla="*/ 21 w 1229"/>
                <a:gd name="T5" fmla="*/ 63 h 2242"/>
                <a:gd name="T6" fmla="*/ 20 w 1229"/>
                <a:gd name="T7" fmla="*/ 60 h 2242"/>
                <a:gd name="T8" fmla="*/ 20 w 1229"/>
                <a:gd name="T9" fmla="*/ 54 h 2242"/>
                <a:gd name="T10" fmla="*/ 15 w 1229"/>
                <a:gd name="T11" fmla="*/ 53 h 2242"/>
                <a:gd name="T12" fmla="*/ 11 w 1229"/>
                <a:gd name="T13" fmla="*/ 58 h 2242"/>
                <a:gd name="T14" fmla="*/ 8 w 1229"/>
                <a:gd name="T15" fmla="*/ 63 h 2242"/>
                <a:gd name="T16" fmla="*/ 7 w 1229"/>
                <a:gd name="T17" fmla="*/ 66 h 2242"/>
                <a:gd name="T18" fmla="*/ 7 w 1229"/>
                <a:gd name="T19" fmla="*/ 69 h 2242"/>
                <a:gd name="T20" fmla="*/ 3 w 1229"/>
                <a:gd name="T21" fmla="*/ 69 h 2242"/>
                <a:gd name="T22" fmla="*/ 2 w 1229"/>
                <a:gd name="T23" fmla="*/ 68 h 2242"/>
                <a:gd name="T24" fmla="*/ 2 w 1229"/>
                <a:gd name="T25" fmla="*/ 40 h 2242"/>
                <a:gd name="T26" fmla="*/ 3 w 1229"/>
                <a:gd name="T27" fmla="*/ 38 h 2242"/>
                <a:gd name="T28" fmla="*/ 2 w 1229"/>
                <a:gd name="T29" fmla="*/ 38 h 2242"/>
                <a:gd name="T30" fmla="*/ 2 w 1229"/>
                <a:gd name="T31" fmla="*/ 30 h 2242"/>
                <a:gd name="T32" fmla="*/ 1 w 1229"/>
                <a:gd name="T33" fmla="*/ 18 h 2242"/>
                <a:gd name="T34" fmla="*/ 4 w 1229"/>
                <a:gd name="T35" fmla="*/ 16 h 2242"/>
                <a:gd name="T36" fmla="*/ 8 w 1229"/>
                <a:gd name="T37" fmla="*/ 14 h 2242"/>
                <a:gd name="T38" fmla="*/ 11 w 1229"/>
                <a:gd name="T39" fmla="*/ 13 h 2242"/>
                <a:gd name="T40" fmla="*/ 13 w 1229"/>
                <a:gd name="T41" fmla="*/ 9 h 2242"/>
                <a:gd name="T42" fmla="*/ 13 w 1229"/>
                <a:gd name="T43" fmla="*/ 6 h 2242"/>
                <a:gd name="T44" fmla="*/ 15 w 1229"/>
                <a:gd name="T45" fmla="*/ 4 h 2242"/>
                <a:gd name="T46" fmla="*/ 17 w 1229"/>
                <a:gd name="T47" fmla="*/ 3 h 2242"/>
                <a:gd name="T48" fmla="*/ 18 w 1229"/>
                <a:gd name="T49" fmla="*/ 1 h 2242"/>
                <a:gd name="T50" fmla="*/ 21 w 1229"/>
                <a:gd name="T51" fmla="*/ 1 h 2242"/>
                <a:gd name="T52" fmla="*/ 24 w 1229"/>
                <a:gd name="T53" fmla="*/ 1 h 2242"/>
                <a:gd name="T54" fmla="*/ 24 w 1229"/>
                <a:gd name="T55" fmla="*/ 4 h 2242"/>
                <a:gd name="T56" fmla="*/ 25 w 1229"/>
                <a:gd name="T57" fmla="*/ 7 h 2242"/>
                <a:gd name="T58" fmla="*/ 25 w 1229"/>
                <a:gd name="T59" fmla="*/ 10 h 2242"/>
                <a:gd name="T60" fmla="*/ 23 w 1229"/>
                <a:gd name="T61" fmla="*/ 11 h 2242"/>
                <a:gd name="T62" fmla="*/ 22 w 1229"/>
                <a:gd name="T63" fmla="*/ 14 h 2242"/>
                <a:gd name="T64" fmla="*/ 22 w 1229"/>
                <a:gd name="T65" fmla="*/ 16 h 2242"/>
                <a:gd name="T66" fmla="*/ 24 w 1229"/>
                <a:gd name="T67" fmla="*/ 19 h 2242"/>
                <a:gd name="T68" fmla="*/ 25 w 1229"/>
                <a:gd name="T69" fmla="*/ 24 h 2242"/>
                <a:gd name="T70" fmla="*/ 27 w 1229"/>
                <a:gd name="T71" fmla="*/ 29 h 2242"/>
                <a:gd name="T72" fmla="*/ 28 w 1229"/>
                <a:gd name="T73" fmla="*/ 31 h 2242"/>
                <a:gd name="T74" fmla="*/ 30 w 1229"/>
                <a:gd name="T75" fmla="*/ 31 h 2242"/>
                <a:gd name="T76" fmla="*/ 33 w 1229"/>
                <a:gd name="T77" fmla="*/ 30 h 2242"/>
                <a:gd name="T78" fmla="*/ 36 w 1229"/>
                <a:gd name="T79" fmla="*/ 33 h 2242"/>
                <a:gd name="T80" fmla="*/ 36 w 1229"/>
                <a:gd name="T81" fmla="*/ 36 h 2242"/>
                <a:gd name="T82" fmla="*/ 38 w 1229"/>
                <a:gd name="T83" fmla="*/ 39 h 2242"/>
                <a:gd name="T84" fmla="*/ 38 w 1229"/>
                <a:gd name="T85" fmla="*/ 44 h 2242"/>
                <a:gd name="T86" fmla="*/ 36 w 1229"/>
                <a:gd name="T87" fmla="*/ 49 h 2242"/>
                <a:gd name="T88" fmla="*/ 35 w 1229"/>
                <a:gd name="T89" fmla="*/ 59 h 2242"/>
                <a:gd name="T90" fmla="*/ 33 w 1229"/>
                <a:gd name="T91" fmla="*/ 59 h 2242"/>
                <a:gd name="T92" fmla="*/ 33 w 1229"/>
                <a:gd name="T93" fmla="*/ 59 h 2242"/>
                <a:gd name="T94" fmla="*/ 35 w 1229"/>
                <a:gd name="T95" fmla="*/ 60 h 2242"/>
                <a:gd name="T96" fmla="*/ 36 w 1229"/>
                <a:gd name="T97" fmla="*/ 64 h 2242"/>
                <a:gd name="T98" fmla="*/ 33 w 1229"/>
                <a:gd name="T99" fmla="*/ 66 h 2242"/>
                <a:gd name="T100" fmla="*/ 31 w 1229"/>
                <a:gd name="T101" fmla="*/ 66 h 2242"/>
                <a:gd name="T102" fmla="*/ 33 w 1229"/>
                <a:gd name="T103" fmla="*/ 66 h 2242"/>
                <a:gd name="T104" fmla="*/ 34 w 1229"/>
                <a:gd name="T105" fmla="*/ 70 h 2242"/>
                <a:gd name="T106" fmla="*/ 30 w 1229"/>
                <a:gd name="T107" fmla="*/ 70 h 2242"/>
                <a:gd name="T108" fmla="*/ 27 w 1229"/>
                <a:gd name="T109" fmla="*/ 70 h 2242"/>
                <a:gd name="T110" fmla="*/ 26 w 1229"/>
                <a:gd name="T111" fmla="*/ 70 h 2242"/>
                <a:gd name="T112" fmla="*/ 25 w 1229"/>
                <a:gd name="T113" fmla="*/ 70 h 2242"/>
                <a:gd name="T114" fmla="*/ 23 w 1229"/>
                <a:gd name="T115" fmla="*/ 70 h 2242"/>
                <a:gd name="T116" fmla="*/ 21 w 1229"/>
                <a:gd name="T117" fmla="*/ 70 h 22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29"/>
                <a:gd name="T178" fmla="*/ 0 h 2242"/>
                <a:gd name="T179" fmla="*/ 1229 w 1229"/>
                <a:gd name="T180" fmla="*/ 2242 h 22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29" h="2242">
                  <a:moveTo>
                    <a:pt x="664" y="2242"/>
                  </a:moveTo>
                  <a:lnTo>
                    <a:pt x="638" y="2230"/>
                  </a:lnTo>
                  <a:lnTo>
                    <a:pt x="622" y="2207"/>
                  </a:lnTo>
                  <a:lnTo>
                    <a:pt x="610" y="2182"/>
                  </a:lnTo>
                  <a:lnTo>
                    <a:pt x="607" y="2152"/>
                  </a:lnTo>
                  <a:lnTo>
                    <a:pt x="607" y="2121"/>
                  </a:lnTo>
                  <a:lnTo>
                    <a:pt x="612" y="2092"/>
                  </a:lnTo>
                  <a:lnTo>
                    <a:pt x="622" y="2064"/>
                  </a:lnTo>
                  <a:lnTo>
                    <a:pt x="633" y="2042"/>
                  </a:lnTo>
                  <a:lnTo>
                    <a:pt x="636" y="2038"/>
                  </a:lnTo>
                  <a:lnTo>
                    <a:pt x="642" y="2036"/>
                  </a:lnTo>
                  <a:lnTo>
                    <a:pt x="645" y="2033"/>
                  </a:lnTo>
                  <a:lnTo>
                    <a:pt x="651" y="2031"/>
                  </a:lnTo>
                  <a:lnTo>
                    <a:pt x="647" y="2022"/>
                  </a:lnTo>
                  <a:lnTo>
                    <a:pt x="642" y="2016"/>
                  </a:lnTo>
                  <a:lnTo>
                    <a:pt x="634" y="2013"/>
                  </a:lnTo>
                  <a:lnTo>
                    <a:pt x="629" y="2011"/>
                  </a:lnTo>
                  <a:lnTo>
                    <a:pt x="609" y="1979"/>
                  </a:lnTo>
                  <a:lnTo>
                    <a:pt x="609" y="1952"/>
                  </a:lnTo>
                  <a:lnTo>
                    <a:pt x="618" y="1924"/>
                  </a:lnTo>
                  <a:lnTo>
                    <a:pt x="631" y="1893"/>
                  </a:lnTo>
                  <a:lnTo>
                    <a:pt x="629" y="1847"/>
                  </a:lnTo>
                  <a:lnTo>
                    <a:pt x="625" y="1803"/>
                  </a:lnTo>
                  <a:lnTo>
                    <a:pt x="623" y="1759"/>
                  </a:lnTo>
                  <a:lnTo>
                    <a:pt x="620" y="1715"/>
                  </a:lnTo>
                  <a:lnTo>
                    <a:pt x="587" y="1713"/>
                  </a:lnTo>
                  <a:lnTo>
                    <a:pt x="552" y="1711"/>
                  </a:lnTo>
                  <a:lnTo>
                    <a:pt x="517" y="1711"/>
                  </a:lnTo>
                  <a:lnTo>
                    <a:pt x="484" y="1709"/>
                  </a:lnTo>
                  <a:lnTo>
                    <a:pt x="449" y="1709"/>
                  </a:lnTo>
                  <a:lnTo>
                    <a:pt x="414" y="1709"/>
                  </a:lnTo>
                  <a:lnTo>
                    <a:pt x="381" y="1709"/>
                  </a:lnTo>
                  <a:lnTo>
                    <a:pt x="347" y="1709"/>
                  </a:lnTo>
                  <a:lnTo>
                    <a:pt x="347" y="1775"/>
                  </a:lnTo>
                  <a:lnTo>
                    <a:pt x="346" y="1864"/>
                  </a:lnTo>
                  <a:lnTo>
                    <a:pt x="340" y="1948"/>
                  </a:lnTo>
                  <a:lnTo>
                    <a:pt x="325" y="2001"/>
                  </a:lnTo>
                  <a:lnTo>
                    <a:pt x="289" y="2001"/>
                  </a:lnTo>
                  <a:lnTo>
                    <a:pt x="263" y="2001"/>
                  </a:lnTo>
                  <a:lnTo>
                    <a:pt x="246" y="2003"/>
                  </a:lnTo>
                  <a:lnTo>
                    <a:pt x="235" y="2009"/>
                  </a:lnTo>
                  <a:lnTo>
                    <a:pt x="228" y="2020"/>
                  </a:lnTo>
                  <a:lnTo>
                    <a:pt x="224" y="2036"/>
                  </a:lnTo>
                  <a:lnTo>
                    <a:pt x="220" y="2062"/>
                  </a:lnTo>
                  <a:lnTo>
                    <a:pt x="215" y="2097"/>
                  </a:lnTo>
                  <a:lnTo>
                    <a:pt x="211" y="2143"/>
                  </a:lnTo>
                  <a:lnTo>
                    <a:pt x="209" y="2169"/>
                  </a:lnTo>
                  <a:lnTo>
                    <a:pt x="208" y="2180"/>
                  </a:lnTo>
                  <a:lnTo>
                    <a:pt x="204" y="2184"/>
                  </a:lnTo>
                  <a:lnTo>
                    <a:pt x="193" y="2187"/>
                  </a:lnTo>
                  <a:lnTo>
                    <a:pt x="174" y="2191"/>
                  </a:lnTo>
                  <a:lnTo>
                    <a:pt x="152" y="2195"/>
                  </a:lnTo>
                  <a:lnTo>
                    <a:pt x="127" y="2198"/>
                  </a:lnTo>
                  <a:lnTo>
                    <a:pt x="103" y="2200"/>
                  </a:lnTo>
                  <a:lnTo>
                    <a:pt x="81" y="2202"/>
                  </a:lnTo>
                  <a:lnTo>
                    <a:pt x="64" y="2202"/>
                  </a:lnTo>
                  <a:lnTo>
                    <a:pt x="53" y="2200"/>
                  </a:lnTo>
                  <a:lnTo>
                    <a:pt x="49" y="2191"/>
                  </a:lnTo>
                  <a:lnTo>
                    <a:pt x="48" y="2184"/>
                  </a:lnTo>
                  <a:lnTo>
                    <a:pt x="48" y="2173"/>
                  </a:lnTo>
                  <a:lnTo>
                    <a:pt x="46" y="2156"/>
                  </a:lnTo>
                  <a:lnTo>
                    <a:pt x="60" y="1937"/>
                  </a:lnTo>
                  <a:lnTo>
                    <a:pt x="68" y="1716"/>
                  </a:lnTo>
                  <a:lnTo>
                    <a:pt x="66" y="1499"/>
                  </a:lnTo>
                  <a:lnTo>
                    <a:pt x="55" y="1284"/>
                  </a:lnTo>
                  <a:lnTo>
                    <a:pt x="59" y="1264"/>
                  </a:lnTo>
                  <a:lnTo>
                    <a:pt x="60" y="1244"/>
                  </a:lnTo>
                  <a:lnTo>
                    <a:pt x="64" y="1227"/>
                  </a:lnTo>
                  <a:lnTo>
                    <a:pt x="70" y="1209"/>
                  </a:lnTo>
                  <a:lnTo>
                    <a:pt x="66" y="1211"/>
                  </a:lnTo>
                  <a:lnTo>
                    <a:pt x="62" y="1211"/>
                  </a:lnTo>
                  <a:lnTo>
                    <a:pt x="60" y="1212"/>
                  </a:lnTo>
                  <a:lnTo>
                    <a:pt x="57" y="1214"/>
                  </a:lnTo>
                  <a:lnTo>
                    <a:pt x="57" y="1209"/>
                  </a:lnTo>
                  <a:lnTo>
                    <a:pt x="57" y="1203"/>
                  </a:lnTo>
                  <a:lnTo>
                    <a:pt x="59" y="1199"/>
                  </a:lnTo>
                  <a:lnTo>
                    <a:pt x="59" y="1194"/>
                  </a:lnTo>
                  <a:lnTo>
                    <a:pt x="55" y="1163"/>
                  </a:lnTo>
                  <a:lnTo>
                    <a:pt x="48" y="1078"/>
                  </a:lnTo>
                  <a:lnTo>
                    <a:pt x="35" y="944"/>
                  </a:lnTo>
                  <a:lnTo>
                    <a:pt x="18" y="769"/>
                  </a:lnTo>
                  <a:lnTo>
                    <a:pt x="9" y="714"/>
                  </a:lnTo>
                  <a:lnTo>
                    <a:pt x="2" y="653"/>
                  </a:lnTo>
                  <a:lnTo>
                    <a:pt x="0" y="596"/>
                  </a:lnTo>
                  <a:lnTo>
                    <a:pt x="9" y="548"/>
                  </a:lnTo>
                  <a:lnTo>
                    <a:pt x="31" y="543"/>
                  </a:lnTo>
                  <a:lnTo>
                    <a:pt x="53" y="535"/>
                  </a:lnTo>
                  <a:lnTo>
                    <a:pt x="77" y="528"/>
                  </a:lnTo>
                  <a:lnTo>
                    <a:pt x="99" y="519"/>
                  </a:lnTo>
                  <a:lnTo>
                    <a:pt x="121" y="510"/>
                  </a:lnTo>
                  <a:lnTo>
                    <a:pt x="143" y="501"/>
                  </a:lnTo>
                  <a:lnTo>
                    <a:pt x="165" y="491"/>
                  </a:lnTo>
                  <a:lnTo>
                    <a:pt x="189" y="482"/>
                  </a:lnTo>
                  <a:lnTo>
                    <a:pt x="211" y="473"/>
                  </a:lnTo>
                  <a:lnTo>
                    <a:pt x="233" y="462"/>
                  </a:lnTo>
                  <a:lnTo>
                    <a:pt x="255" y="453"/>
                  </a:lnTo>
                  <a:lnTo>
                    <a:pt x="278" y="443"/>
                  </a:lnTo>
                  <a:lnTo>
                    <a:pt x="300" y="434"/>
                  </a:lnTo>
                  <a:lnTo>
                    <a:pt x="323" y="425"/>
                  </a:lnTo>
                  <a:lnTo>
                    <a:pt x="346" y="416"/>
                  </a:lnTo>
                  <a:lnTo>
                    <a:pt x="368" y="407"/>
                  </a:lnTo>
                  <a:lnTo>
                    <a:pt x="375" y="377"/>
                  </a:lnTo>
                  <a:lnTo>
                    <a:pt x="390" y="350"/>
                  </a:lnTo>
                  <a:lnTo>
                    <a:pt x="403" y="326"/>
                  </a:lnTo>
                  <a:lnTo>
                    <a:pt x="410" y="300"/>
                  </a:lnTo>
                  <a:lnTo>
                    <a:pt x="397" y="276"/>
                  </a:lnTo>
                  <a:lnTo>
                    <a:pt x="390" y="252"/>
                  </a:lnTo>
                  <a:lnTo>
                    <a:pt x="388" y="228"/>
                  </a:lnTo>
                  <a:lnTo>
                    <a:pt x="390" y="204"/>
                  </a:lnTo>
                  <a:lnTo>
                    <a:pt x="399" y="182"/>
                  </a:lnTo>
                  <a:lnTo>
                    <a:pt x="412" y="164"/>
                  </a:lnTo>
                  <a:lnTo>
                    <a:pt x="432" y="149"/>
                  </a:lnTo>
                  <a:lnTo>
                    <a:pt x="456" y="138"/>
                  </a:lnTo>
                  <a:lnTo>
                    <a:pt x="463" y="131"/>
                  </a:lnTo>
                  <a:lnTo>
                    <a:pt x="473" y="123"/>
                  </a:lnTo>
                  <a:lnTo>
                    <a:pt x="482" y="116"/>
                  </a:lnTo>
                  <a:lnTo>
                    <a:pt x="493" y="109"/>
                  </a:lnTo>
                  <a:lnTo>
                    <a:pt x="504" y="101"/>
                  </a:lnTo>
                  <a:lnTo>
                    <a:pt x="515" y="96"/>
                  </a:lnTo>
                  <a:lnTo>
                    <a:pt x="526" y="90"/>
                  </a:lnTo>
                  <a:lnTo>
                    <a:pt x="535" y="87"/>
                  </a:lnTo>
                  <a:lnTo>
                    <a:pt x="539" y="61"/>
                  </a:lnTo>
                  <a:lnTo>
                    <a:pt x="544" y="39"/>
                  </a:lnTo>
                  <a:lnTo>
                    <a:pt x="555" y="22"/>
                  </a:lnTo>
                  <a:lnTo>
                    <a:pt x="566" y="9"/>
                  </a:lnTo>
                  <a:lnTo>
                    <a:pt x="583" y="4"/>
                  </a:lnTo>
                  <a:lnTo>
                    <a:pt x="599" y="4"/>
                  </a:lnTo>
                  <a:lnTo>
                    <a:pt x="622" y="11"/>
                  </a:lnTo>
                  <a:lnTo>
                    <a:pt x="645" y="26"/>
                  </a:lnTo>
                  <a:lnTo>
                    <a:pt x="666" y="22"/>
                  </a:lnTo>
                  <a:lnTo>
                    <a:pt x="684" y="17"/>
                  </a:lnTo>
                  <a:lnTo>
                    <a:pt x="704" y="9"/>
                  </a:lnTo>
                  <a:lnTo>
                    <a:pt x="725" y="2"/>
                  </a:lnTo>
                  <a:lnTo>
                    <a:pt x="743" y="0"/>
                  </a:lnTo>
                  <a:lnTo>
                    <a:pt x="761" y="6"/>
                  </a:lnTo>
                  <a:lnTo>
                    <a:pt x="776" y="19"/>
                  </a:lnTo>
                  <a:lnTo>
                    <a:pt x="791" y="46"/>
                  </a:lnTo>
                  <a:lnTo>
                    <a:pt x="785" y="70"/>
                  </a:lnTo>
                  <a:lnTo>
                    <a:pt x="774" y="92"/>
                  </a:lnTo>
                  <a:lnTo>
                    <a:pt x="758" y="112"/>
                  </a:lnTo>
                  <a:lnTo>
                    <a:pt x="739" y="133"/>
                  </a:lnTo>
                  <a:lnTo>
                    <a:pt x="745" y="151"/>
                  </a:lnTo>
                  <a:lnTo>
                    <a:pt x="756" y="171"/>
                  </a:lnTo>
                  <a:lnTo>
                    <a:pt x="771" y="195"/>
                  </a:lnTo>
                  <a:lnTo>
                    <a:pt x="785" y="221"/>
                  </a:lnTo>
                  <a:lnTo>
                    <a:pt x="796" y="247"/>
                  </a:lnTo>
                  <a:lnTo>
                    <a:pt x="804" y="271"/>
                  </a:lnTo>
                  <a:lnTo>
                    <a:pt x="804" y="295"/>
                  </a:lnTo>
                  <a:lnTo>
                    <a:pt x="793" y="315"/>
                  </a:lnTo>
                  <a:lnTo>
                    <a:pt x="780" y="320"/>
                  </a:lnTo>
                  <a:lnTo>
                    <a:pt x="767" y="324"/>
                  </a:lnTo>
                  <a:lnTo>
                    <a:pt x="752" y="329"/>
                  </a:lnTo>
                  <a:lnTo>
                    <a:pt x="739" y="333"/>
                  </a:lnTo>
                  <a:lnTo>
                    <a:pt x="732" y="350"/>
                  </a:lnTo>
                  <a:lnTo>
                    <a:pt x="725" y="364"/>
                  </a:lnTo>
                  <a:lnTo>
                    <a:pt x="717" y="379"/>
                  </a:lnTo>
                  <a:lnTo>
                    <a:pt x="710" y="394"/>
                  </a:lnTo>
                  <a:lnTo>
                    <a:pt x="702" y="410"/>
                  </a:lnTo>
                  <a:lnTo>
                    <a:pt x="695" y="425"/>
                  </a:lnTo>
                  <a:lnTo>
                    <a:pt x="688" y="440"/>
                  </a:lnTo>
                  <a:lnTo>
                    <a:pt x="680" y="456"/>
                  </a:lnTo>
                  <a:lnTo>
                    <a:pt x="682" y="466"/>
                  </a:lnTo>
                  <a:lnTo>
                    <a:pt x="688" y="478"/>
                  </a:lnTo>
                  <a:lnTo>
                    <a:pt x="693" y="495"/>
                  </a:lnTo>
                  <a:lnTo>
                    <a:pt x="702" y="512"/>
                  </a:lnTo>
                  <a:lnTo>
                    <a:pt x="713" y="528"/>
                  </a:lnTo>
                  <a:lnTo>
                    <a:pt x="725" y="545"/>
                  </a:lnTo>
                  <a:lnTo>
                    <a:pt x="734" y="558"/>
                  </a:lnTo>
                  <a:lnTo>
                    <a:pt x="745" y="569"/>
                  </a:lnTo>
                  <a:lnTo>
                    <a:pt x="759" y="607"/>
                  </a:lnTo>
                  <a:lnTo>
                    <a:pt x="767" y="650"/>
                  </a:lnTo>
                  <a:lnTo>
                    <a:pt x="771" y="694"/>
                  </a:lnTo>
                  <a:lnTo>
                    <a:pt x="774" y="740"/>
                  </a:lnTo>
                  <a:lnTo>
                    <a:pt x="780" y="751"/>
                  </a:lnTo>
                  <a:lnTo>
                    <a:pt x="789" y="764"/>
                  </a:lnTo>
                  <a:lnTo>
                    <a:pt x="800" y="784"/>
                  </a:lnTo>
                  <a:lnTo>
                    <a:pt x="817" y="813"/>
                  </a:lnTo>
                  <a:lnTo>
                    <a:pt x="824" y="848"/>
                  </a:lnTo>
                  <a:lnTo>
                    <a:pt x="829" y="887"/>
                  </a:lnTo>
                  <a:lnTo>
                    <a:pt x="835" y="927"/>
                  </a:lnTo>
                  <a:lnTo>
                    <a:pt x="839" y="968"/>
                  </a:lnTo>
                  <a:lnTo>
                    <a:pt x="848" y="973"/>
                  </a:lnTo>
                  <a:lnTo>
                    <a:pt x="855" y="975"/>
                  </a:lnTo>
                  <a:lnTo>
                    <a:pt x="864" y="977"/>
                  </a:lnTo>
                  <a:lnTo>
                    <a:pt x="875" y="979"/>
                  </a:lnTo>
                  <a:lnTo>
                    <a:pt x="885" y="981"/>
                  </a:lnTo>
                  <a:lnTo>
                    <a:pt x="894" y="984"/>
                  </a:lnTo>
                  <a:lnTo>
                    <a:pt x="905" y="992"/>
                  </a:lnTo>
                  <a:lnTo>
                    <a:pt x="916" y="1003"/>
                  </a:lnTo>
                  <a:lnTo>
                    <a:pt x="943" y="995"/>
                  </a:lnTo>
                  <a:lnTo>
                    <a:pt x="966" y="986"/>
                  </a:lnTo>
                  <a:lnTo>
                    <a:pt x="986" y="975"/>
                  </a:lnTo>
                  <a:lnTo>
                    <a:pt x="1004" y="966"/>
                  </a:lnTo>
                  <a:lnTo>
                    <a:pt x="1023" y="962"/>
                  </a:lnTo>
                  <a:lnTo>
                    <a:pt x="1041" y="962"/>
                  </a:lnTo>
                  <a:lnTo>
                    <a:pt x="1063" y="973"/>
                  </a:lnTo>
                  <a:lnTo>
                    <a:pt x="1091" y="993"/>
                  </a:lnTo>
                  <a:lnTo>
                    <a:pt x="1105" y="1012"/>
                  </a:lnTo>
                  <a:lnTo>
                    <a:pt x="1122" y="1028"/>
                  </a:lnTo>
                  <a:lnTo>
                    <a:pt x="1137" y="1049"/>
                  </a:lnTo>
                  <a:lnTo>
                    <a:pt x="1151" y="1067"/>
                  </a:lnTo>
                  <a:lnTo>
                    <a:pt x="1161" y="1087"/>
                  </a:lnTo>
                  <a:lnTo>
                    <a:pt x="1162" y="1109"/>
                  </a:lnTo>
                  <a:lnTo>
                    <a:pt x="1159" y="1130"/>
                  </a:lnTo>
                  <a:lnTo>
                    <a:pt x="1144" y="1152"/>
                  </a:lnTo>
                  <a:lnTo>
                    <a:pt x="1146" y="1166"/>
                  </a:lnTo>
                  <a:lnTo>
                    <a:pt x="1151" y="1188"/>
                  </a:lnTo>
                  <a:lnTo>
                    <a:pt x="1157" y="1211"/>
                  </a:lnTo>
                  <a:lnTo>
                    <a:pt x="1164" y="1229"/>
                  </a:lnTo>
                  <a:lnTo>
                    <a:pt x="1197" y="1245"/>
                  </a:lnTo>
                  <a:lnTo>
                    <a:pt x="1218" y="1268"/>
                  </a:lnTo>
                  <a:lnTo>
                    <a:pt x="1227" y="1295"/>
                  </a:lnTo>
                  <a:lnTo>
                    <a:pt x="1229" y="1326"/>
                  </a:lnTo>
                  <a:lnTo>
                    <a:pt x="1221" y="1360"/>
                  </a:lnTo>
                  <a:lnTo>
                    <a:pt x="1210" y="1394"/>
                  </a:lnTo>
                  <a:lnTo>
                    <a:pt x="1197" y="1428"/>
                  </a:lnTo>
                  <a:lnTo>
                    <a:pt x="1183" y="1461"/>
                  </a:lnTo>
                  <a:lnTo>
                    <a:pt x="1175" y="1497"/>
                  </a:lnTo>
                  <a:lnTo>
                    <a:pt x="1164" y="1536"/>
                  </a:lnTo>
                  <a:lnTo>
                    <a:pt x="1149" y="1573"/>
                  </a:lnTo>
                  <a:lnTo>
                    <a:pt x="1135" y="1610"/>
                  </a:lnTo>
                  <a:lnTo>
                    <a:pt x="1133" y="1670"/>
                  </a:lnTo>
                  <a:lnTo>
                    <a:pt x="1133" y="1749"/>
                  </a:lnTo>
                  <a:lnTo>
                    <a:pt x="1126" y="1825"/>
                  </a:lnTo>
                  <a:lnTo>
                    <a:pt x="1105" y="1873"/>
                  </a:lnTo>
                  <a:lnTo>
                    <a:pt x="1083" y="1876"/>
                  </a:lnTo>
                  <a:lnTo>
                    <a:pt x="1069" y="1878"/>
                  </a:lnTo>
                  <a:lnTo>
                    <a:pt x="1056" y="1882"/>
                  </a:lnTo>
                  <a:lnTo>
                    <a:pt x="1048" y="1882"/>
                  </a:lnTo>
                  <a:lnTo>
                    <a:pt x="1043" y="1884"/>
                  </a:lnTo>
                  <a:lnTo>
                    <a:pt x="1039" y="1886"/>
                  </a:lnTo>
                  <a:lnTo>
                    <a:pt x="1037" y="1886"/>
                  </a:lnTo>
                  <a:lnTo>
                    <a:pt x="1035" y="1887"/>
                  </a:lnTo>
                  <a:lnTo>
                    <a:pt x="1035" y="1893"/>
                  </a:lnTo>
                  <a:lnTo>
                    <a:pt x="1035" y="1898"/>
                  </a:lnTo>
                  <a:lnTo>
                    <a:pt x="1035" y="1906"/>
                  </a:lnTo>
                  <a:lnTo>
                    <a:pt x="1037" y="1911"/>
                  </a:lnTo>
                  <a:lnTo>
                    <a:pt x="1069" y="1921"/>
                  </a:lnTo>
                  <a:lnTo>
                    <a:pt x="1094" y="1928"/>
                  </a:lnTo>
                  <a:lnTo>
                    <a:pt x="1116" y="1935"/>
                  </a:lnTo>
                  <a:lnTo>
                    <a:pt x="1135" y="1944"/>
                  </a:lnTo>
                  <a:lnTo>
                    <a:pt x="1146" y="1959"/>
                  </a:lnTo>
                  <a:lnTo>
                    <a:pt x="1149" y="1978"/>
                  </a:lnTo>
                  <a:lnTo>
                    <a:pt x="1146" y="2005"/>
                  </a:lnTo>
                  <a:lnTo>
                    <a:pt x="1135" y="2040"/>
                  </a:lnTo>
                  <a:lnTo>
                    <a:pt x="1120" y="2053"/>
                  </a:lnTo>
                  <a:lnTo>
                    <a:pt x="1103" y="2064"/>
                  </a:lnTo>
                  <a:lnTo>
                    <a:pt x="1083" y="2071"/>
                  </a:lnTo>
                  <a:lnTo>
                    <a:pt x="1061" y="2077"/>
                  </a:lnTo>
                  <a:lnTo>
                    <a:pt x="1037" y="2081"/>
                  </a:lnTo>
                  <a:lnTo>
                    <a:pt x="1015" y="2082"/>
                  </a:lnTo>
                  <a:lnTo>
                    <a:pt x="995" y="2084"/>
                  </a:lnTo>
                  <a:lnTo>
                    <a:pt x="977" y="2084"/>
                  </a:lnTo>
                  <a:lnTo>
                    <a:pt x="977" y="2086"/>
                  </a:lnTo>
                  <a:lnTo>
                    <a:pt x="978" y="2088"/>
                  </a:lnTo>
                  <a:lnTo>
                    <a:pt x="978" y="2090"/>
                  </a:lnTo>
                  <a:lnTo>
                    <a:pt x="978" y="2092"/>
                  </a:lnTo>
                  <a:lnTo>
                    <a:pt x="1008" y="2097"/>
                  </a:lnTo>
                  <a:lnTo>
                    <a:pt x="1032" y="2104"/>
                  </a:lnTo>
                  <a:lnTo>
                    <a:pt x="1050" y="2112"/>
                  </a:lnTo>
                  <a:lnTo>
                    <a:pt x="1065" y="2123"/>
                  </a:lnTo>
                  <a:lnTo>
                    <a:pt x="1074" y="2138"/>
                  </a:lnTo>
                  <a:lnTo>
                    <a:pt x="1080" y="2158"/>
                  </a:lnTo>
                  <a:lnTo>
                    <a:pt x="1083" y="2184"/>
                  </a:lnTo>
                  <a:lnTo>
                    <a:pt x="1083" y="2219"/>
                  </a:lnTo>
                  <a:lnTo>
                    <a:pt x="1070" y="2224"/>
                  </a:lnTo>
                  <a:lnTo>
                    <a:pt x="1045" y="2230"/>
                  </a:lnTo>
                  <a:lnTo>
                    <a:pt x="1013" y="2235"/>
                  </a:lnTo>
                  <a:lnTo>
                    <a:pt x="977" y="2237"/>
                  </a:lnTo>
                  <a:lnTo>
                    <a:pt x="940" y="2237"/>
                  </a:lnTo>
                  <a:lnTo>
                    <a:pt x="908" y="2237"/>
                  </a:lnTo>
                  <a:lnTo>
                    <a:pt x="885" y="2233"/>
                  </a:lnTo>
                  <a:lnTo>
                    <a:pt x="872" y="2228"/>
                  </a:lnTo>
                  <a:lnTo>
                    <a:pt x="861" y="2226"/>
                  </a:lnTo>
                  <a:lnTo>
                    <a:pt x="851" y="2222"/>
                  </a:lnTo>
                  <a:lnTo>
                    <a:pt x="842" y="2220"/>
                  </a:lnTo>
                  <a:lnTo>
                    <a:pt x="835" y="2217"/>
                  </a:lnTo>
                  <a:lnTo>
                    <a:pt x="826" y="2215"/>
                  </a:lnTo>
                  <a:lnTo>
                    <a:pt x="818" y="2213"/>
                  </a:lnTo>
                  <a:lnTo>
                    <a:pt x="809" y="2211"/>
                  </a:lnTo>
                  <a:lnTo>
                    <a:pt x="802" y="2211"/>
                  </a:lnTo>
                  <a:lnTo>
                    <a:pt x="798" y="2224"/>
                  </a:lnTo>
                  <a:lnTo>
                    <a:pt x="796" y="2231"/>
                  </a:lnTo>
                  <a:lnTo>
                    <a:pt x="794" y="2235"/>
                  </a:lnTo>
                  <a:lnTo>
                    <a:pt x="791" y="2239"/>
                  </a:lnTo>
                  <a:lnTo>
                    <a:pt x="780" y="2241"/>
                  </a:lnTo>
                  <a:lnTo>
                    <a:pt x="769" y="2241"/>
                  </a:lnTo>
                  <a:lnTo>
                    <a:pt x="759" y="2242"/>
                  </a:lnTo>
                  <a:lnTo>
                    <a:pt x="748" y="2242"/>
                  </a:lnTo>
                  <a:lnTo>
                    <a:pt x="736" y="2242"/>
                  </a:lnTo>
                  <a:lnTo>
                    <a:pt x="717" y="2242"/>
                  </a:lnTo>
                  <a:lnTo>
                    <a:pt x="695" y="2242"/>
                  </a:lnTo>
                  <a:lnTo>
                    <a:pt x="664" y="2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17" name="Freeform 10"/>
            <p:cNvSpPr>
              <a:spLocks/>
            </p:cNvSpPr>
            <p:nvPr/>
          </p:nvSpPr>
          <p:spPr bwMode="auto">
            <a:xfrm>
              <a:off x="4850" y="3687"/>
              <a:ext cx="38" cy="91"/>
            </a:xfrm>
            <a:custGeom>
              <a:avLst/>
              <a:gdLst>
                <a:gd name="T0" fmla="*/ 1 w 75"/>
                <a:gd name="T1" fmla="*/ 5 h 182"/>
                <a:gd name="T2" fmla="*/ 1 w 75"/>
                <a:gd name="T3" fmla="*/ 2 h 182"/>
                <a:gd name="T4" fmla="*/ 1 w 75"/>
                <a:gd name="T5" fmla="*/ 0 h 182"/>
                <a:gd name="T6" fmla="*/ 1 w 75"/>
                <a:gd name="T7" fmla="*/ 0 h 182"/>
                <a:gd name="T8" fmla="*/ 2 w 75"/>
                <a:gd name="T9" fmla="*/ 1 h 182"/>
                <a:gd name="T10" fmla="*/ 3 w 75"/>
                <a:gd name="T11" fmla="*/ 1 h 182"/>
                <a:gd name="T12" fmla="*/ 3 w 75"/>
                <a:gd name="T13" fmla="*/ 1 h 182"/>
                <a:gd name="T14" fmla="*/ 3 w 75"/>
                <a:gd name="T15" fmla="*/ 1 h 182"/>
                <a:gd name="T16" fmla="*/ 3 w 75"/>
                <a:gd name="T17" fmla="*/ 2 h 182"/>
                <a:gd name="T18" fmla="*/ 2 w 75"/>
                <a:gd name="T19" fmla="*/ 2 h 182"/>
                <a:gd name="T20" fmla="*/ 2 w 75"/>
                <a:gd name="T21" fmla="*/ 2 h 182"/>
                <a:gd name="T22" fmla="*/ 2 w 75"/>
                <a:gd name="T23" fmla="*/ 2 h 182"/>
                <a:gd name="T24" fmla="*/ 2 w 75"/>
                <a:gd name="T25" fmla="*/ 2 h 182"/>
                <a:gd name="T26" fmla="*/ 3 w 75"/>
                <a:gd name="T27" fmla="*/ 2 h 182"/>
                <a:gd name="T28" fmla="*/ 3 w 75"/>
                <a:gd name="T29" fmla="*/ 2 h 182"/>
                <a:gd name="T30" fmla="*/ 3 w 75"/>
                <a:gd name="T31" fmla="*/ 2 h 182"/>
                <a:gd name="T32" fmla="*/ 3 w 75"/>
                <a:gd name="T33" fmla="*/ 2 h 182"/>
                <a:gd name="T34" fmla="*/ 2 w 75"/>
                <a:gd name="T35" fmla="*/ 2 h 182"/>
                <a:gd name="T36" fmla="*/ 2 w 75"/>
                <a:gd name="T37" fmla="*/ 3 h 182"/>
                <a:gd name="T38" fmla="*/ 2 w 75"/>
                <a:gd name="T39" fmla="*/ 3 h 182"/>
                <a:gd name="T40" fmla="*/ 3 w 75"/>
                <a:gd name="T41" fmla="*/ 3 h 182"/>
                <a:gd name="T42" fmla="*/ 3 w 75"/>
                <a:gd name="T43" fmla="*/ 3 h 182"/>
                <a:gd name="T44" fmla="*/ 2 w 75"/>
                <a:gd name="T45" fmla="*/ 3 h 182"/>
                <a:gd name="T46" fmla="*/ 2 w 75"/>
                <a:gd name="T47" fmla="*/ 3 h 182"/>
                <a:gd name="T48" fmla="*/ 2 w 75"/>
                <a:gd name="T49" fmla="*/ 3 h 182"/>
                <a:gd name="T50" fmla="*/ 2 w 75"/>
                <a:gd name="T51" fmla="*/ 3 h 182"/>
                <a:gd name="T52" fmla="*/ 3 w 75"/>
                <a:gd name="T53" fmla="*/ 4 h 182"/>
                <a:gd name="T54" fmla="*/ 2 w 75"/>
                <a:gd name="T55" fmla="*/ 4 h 182"/>
                <a:gd name="T56" fmla="*/ 2 w 75"/>
                <a:gd name="T57" fmla="*/ 4 h 182"/>
                <a:gd name="T58" fmla="*/ 2 w 75"/>
                <a:gd name="T59" fmla="*/ 4 h 182"/>
                <a:gd name="T60" fmla="*/ 1 w 75"/>
                <a:gd name="T61" fmla="*/ 4 h 182"/>
                <a:gd name="T62" fmla="*/ 1 w 75"/>
                <a:gd name="T63" fmla="*/ 5 h 182"/>
                <a:gd name="T64" fmla="*/ 2 w 75"/>
                <a:gd name="T65" fmla="*/ 5 h 182"/>
                <a:gd name="T66" fmla="*/ 2 w 75"/>
                <a:gd name="T67" fmla="*/ 5 h 182"/>
                <a:gd name="T68" fmla="*/ 3 w 75"/>
                <a:gd name="T69" fmla="*/ 5 h 182"/>
                <a:gd name="T70" fmla="*/ 3 w 75"/>
                <a:gd name="T71" fmla="*/ 5 h 182"/>
                <a:gd name="T72" fmla="*/ 2 w 75"/>
                <a:gd name="T73" fmla="*/ 6 h 182"/>
                <a:gd name="T74" fmla="*/ 2 w 75"/>
                <a:gd name="T75" fmla="*/ 6 h 182"/>
                <a:gd name="T76" fmla="*/ 2 w 75"/>
                <a:gd name="T77" fmla="*/ 6 h 182"/>
                <a:gd name="T78" fmla="*/ 1 w 75"/>
                <a:gd name="T79" fmla="*/ 6 h 182"/>
                <a:gd name="T80" fmla="*/ 1 w 75"/>
                <a:gd name="T81" fmla="*/ 6 h 1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5"/>
                <a:gd name="T124" fmla="*/ 0 h 182"/>
                <a:gd name="T125" fmla="*/ 75 w 75"/>
                <a:gd name="T126" fmla="*/ 182 h 1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5" h="182">
                  <a:moveTo>
                    <a:pt x="25" y="182"/>
                  </a:moveTo>
                  <a:lnTo>
                    <a:pt x="5" y="147"/>
                  </a:lnTo>
                  <a:lnTo>
                    <a:pt x="0" y="93"/>
                  </a:lnTo>
                  <a:lnTo>
                    <a:pt x="2" y="38"/>
                  </a:lnTo>
                  <a:lnTo>
                    <a:pt x="3" y="0"/>
                  </a:lnTo>
                  <a:lnTo>
                    <a:pt x="13" y="0"/>
                  </a:lnTo>
                  <a:lnTo>
                    <a:pt x="22" y="0"/>
                  </a:lnTo>
                  <a:lnTo>
                    <a:pt x="31" y="0"/>
                  </a:lnTo>
                  <a:lnTo>
                    <a:pt x="40" y="1"/>
                  </a:lnTo>
                  <a:lnTo>
                    <a:pt x="48" y="1"/>
                  </a:lnTo>
                  <a:lnTo>
                    <a:pt x="57" y="1"/>
                  </a:lnTo>
                  <a:lnTo>
                    <a:pt x="66" y="3"/>
                  </a:lnTo>
                  <a:lnTo>
                    <a:pt x="75" y="3"/>
                  </a:lnTo>
                  <a:lnTo>
                    <a:pt x="75" y="11"/>
                  </a:lnTo>
                  <a:lnTo>
                    <a:pt x="75" y="18"/>
                  </a:lnTo>
                  <a:lnTo>
                    <a:pt x="75" y="25"/>
                  </a:lnTo>
                  <a:lnTo>
                    <a:pt x="75" y="33"/>
                  </a:lnTo>
                  <a:lnTo>
                    <a:pt x="66" y="33"/>
                  </a:lnTo>
                  <a:lnTo>
                    <a:pt x="57" y="33"/>
                  </a:lnTo>
                  <a:lnTo>
                    <a:pt x="49" y="35"/>
                  </a:lnTo>
                  <a:lnTo>
                    <a:pt x="42" y="35"/>
                  </a:lnTo>
                  <a:lnTo>
                    <a:pt x="42" y="36"/>
                  </a:lnTo>
                  <a:lnTo>
                    <a:pt x="42" y="38"/>
                  </a:lnTo>
                  <a:lnTo>
                    <a:pt x="42" y="42"/>
                  </a:lnTo>
                  <a:lnTo>
                    <a:pt x="42" y="44"/>
                  </a:lnTo>
                  <a:lnTo>
                    <a:pt x="49" y="44"/>
                  </a:lnTo>
                  <a:lnTo>
                    <a:pt x="57" y="44"/>
                  </a:lnTo>
                  <a:lnTo>
                    <a:pt x="66" y="46"/>
                  </a:lnTo>
                  <a:lnTo>
                    <a:pt x="75" y="46"/>
                  </a:lnTo>
                  <a:lnTo>
                    <a:pt x="73" y="47"/>
                  </a:lnTo>
                  <a:lnTo>
                    <a:pt x="73" y="49"/>
                  </a:lnTo>
                  <a:lnTo>
                    <a:pt x="73" y="53"/>
                  </a:lnTo>
                  <a:lnTo>
                    <a:pt x="73" y="55"/>
                  </a:lnTo>
                  <a:lnTo>
                    <a:pt x="68" y="57"/>
                  </a:lnTo>
                  <a:lnTo>
                    <a:pt x="64" y="58"/>
                  </a:lnTo>
                  <a:lnTo>
                    <a:pt x="57" y="58"/>
                  </a:lnTo>
                  <a:lnTo>
                    <a:pt x="42" y="60"/>
                  </a:lnTo>
                  <a:lnTo>
                    <a:pt x="44" y="68"/>
                  </a:lnTo>
                  <a:lnTo>
                    <a:pt x="48" y="71"/>
                  </a:lnTo>
                  <a:lnTo>
                    <a:pt x="55" y="73"/>
                  </a:lnTo>
                  <a:lnTo>
                    <a:pt x="68" y="75"/>
                  </a:lnTo>
                  <a:lnTo>
                    <a:pt x="68" y="77"/>
                  </a:lnTo>
                  <a:lnTo>
                    <a:pt x="68" y="81"/>
                  </a:lnTo>
                  <a:lnTo>
                    <a:pt x="66" y="82"/>
                  </a:lnTo>
                  <a:lnTo>
                    <a:pt x="66" y="86"/>
                  </a:lnTo>
                  <a:lnTo>
                    <a:pt x="60" y="90"/>
                  </a:lnTo>
                  <a:lnTo>
                    <a:pt x="55" y="92"/>
                  </a:lnTo>
                  <a:lnTo>
                    <a:pt x="49" y="95"/>
                  </a:lnTo>
                  <a:lnTo>
                    <a:pt x="44" y="99"/>
                  </a:lnTo>
                  <a:lnTo>
                    <a:pt x="49" y="101"/>
                  </a:lnTo>
                  <a:lnTo>
                    <a:pt x="57" y="104"/>
                  </a:lnTo>
                  <a:lnTo>
                    <a:pt x="62" y="106"/>
                  </a:lnTo>
                  <a:lnTo>
                    <a:pt x="68" y="110"/>
                  </a:lnTo>
                  <a:lnTo>
                    <a:pt x="66" y="114"/>
                  </a:lnTo>
                  <a:lnTo>
                    <a:pt x="66" y="115"/>
                  </a:lnTo>
                  <a:lnTo>
                    <a:pt x="64" y="119"/>
                  </a:lnTo>
                  <a:lnTo>
                    <a:pt x="64" y="123"/>
                  </a:lnTo>
                  <a:lnTo>
                    <a:pt x="55" y="123"/>
                  </a:lnTo>
                  <a:lnTo>
                    <a:pt x="44" y="125"/>
                  </a:lnTo>
                  <a:lnTo>
                    <a:pt x="33" y="125"/>
                  </a:lnTo>
                  <a:lnTo>
                    <a:pt x="24" y="127"/>
                  </a:lnTo>
                  <a:lnTo>
                    <a:pt x="24" y="128"/>
                  </a:lnTo>
                  <a:lnTo>
                    <a:pt x="25" y="130"/>
                  </a:lnTo>
                  <a:lnTo>
                    <a:pt x="25" y="134"/>
                  </a:lnTo>
                  <a:lnTo>
                    <a:pt x="25" y="136"/>
                  </a:lnTo>
                  <a:lnTo>
                    <a:pt x="37" y="136"/>
                  </a:lnTo>
                  <a:lnTo>
                    <a:pt x="46" y="138"/>
                  </a:lnTo>
                  <a:lnTo>
                    <a:pt x="57" y="138"/>
                  </a:lnTo>
                  <a:lnTo>
                    <a:pt x="66" y="139"/>
                  </a:lnTo>
                  <a:lnTo>
                    <a:pt x="66" y="143"/>
                  </a:lnTo>
                  <a:lnTo>
                    <a:pt x="66" y="149"/>
                  </a:lnTo>
                  <a:lnTo>
                    <a:pt x="66" y="154"/>
                  </a:lnTo>
                  <a:lnTo>
                    <a:pt x="66" y="160"/>
                  </a:lnTo>
                  <a:lnTo>
                    <a:pt x="57" y="163"/>
                  </a:lnTo>
                  <a:lnTo>
                    <a:pt x="51" y="167"/>
                  </a:lnTo>
                  <a:lnTo>
                    <a:pt x="46" y="171"/>
                  </a:lnTo>
                  <a:lnTo>
                    <a:pt x="42" y="182"/>
                  </a:lnTo>
                  <a:lnTo>
                    <a:pt x="38" y="182"/>
                  </a:lnTo>
                  <a:lnTo>
                    <a:pt x="35" y="182"/>
                  </a:lnTo>
                  <a:lnTo>
                    <a:pt x="29" y="182"/>
                  </a:lnTo>
                  <a:lnTo>
                    <a:pt x="25" y="182"/>
                  </a:lnTo>
                  <a:close/>
                </a:path>
              </a:pathLst>
            </a:custGeom>
            <a:solidFill>
              <a:srgbClr val="B57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18" name="Freeform 11"/>
            <p:cNvSpPr>
              <a:spLocks/>
            </p:cNvSpPr>
            <p:nvPr/>
          </p:nvSpPr>
          <p:spPr bwMode="auto">
            <a:xfrm>
              <a:off x="3881" y="3694"/>
              <a:ext cx="213" cy="75"/>
            </a:xfrm>
            <a:custGeom>
              <a:avLst/>
              <a:gdLst>
                <a:gd name="T0" fmla="*/ 2 w 425"/>
                <a:gd name="T1" fmla="*/ 5 h 149"/>
                <a:gd name="T2" fmla="*/ 1 w 425"/>
                <a:gd name="T3" fmla="*/ 5 h 149"/>
                <a:gd name="T4" fmla="*/ 1 w 425"/>
                <a:gd name="T5" fmla="*/ 5 h 149"/>
                <a:gd name="T6" fmla="*/ 1 w 425"/>
                <a:gd name="T7" fmla="*/ 5 h 149"/>
                <a:gd name="T8" fmla="*/ 1 w 425"/>
                <a:gd name="T9" fmla="*/ 5 h 149"/>
                <a:gd name="T10" fmla="*/ 1 w 425"/>
                <a:gd name="T11" fmla="*/ 4 h 149"/>
                <a:gd name="T12" fmla="*/ 0 w 425"/>
                <a:gd name="T13" fmla="*/ 3 h 149"/>
                <a:gd name="T14" fmla="*/ 1 w 425"/>
                <a:gd name="T15" fmla="*/ 1 h 149"/>
                <a:gd name="T16" fmla="*/ 1 w 425"/>
                <a:gd name="T17" fmla="*/ 0 h 149"/>
                <a:gd name="T18" fmla="*/ 2 w 425"/>
                <a:gd name="T19" fmla="*/ 1 h 149"/>
                <a:gd name="T20" fmla="*/ 3 w 425"/>
                <a:gd name="T21" fmla="*/ 1 h 149"/>
                <a:gd name="T22" fmla="*/ 4 w 425"/>
                <a:gd name="T23" fmla="*/ 1 h 149"/>
                <a:gd name="T24" fmla="*/ 4 w 425"/>
                <a:gd name="T25" fmla="*/ 1 h 149"/>
                <a:gd name="T26" fmla="*/ 5 w 425"/>
                <a:gd name="T27" fmla="*/ 1 h 149"/>
                <a:gd name="T28" fmla="*/ 6 w 425"/>
                <a:gd name="T29" fmla="*/ 1 h 149"/>
                <a:gd name="T30" fmla="*/ 7 w 425"/>
                <a:gd name="T31" fmla="*/ 0 h 149"/>
                <a:gd name="T32" fmla="*/ 7 w 425"/>
                <a:gd name="T33" fmla="*/ 0 h 149"/>
                <a:gd name="T34" fmla="*/ 8 w 425"/>
                <a:gd name="T35" fmla="*/ 1 h 149"/>
                <a:gd name="T36" fmla="*/ 8 w 425"/>
                <a:gd name="T37" fmla="*/ 1 h 149"/>
                <a:gd name="T38" fmla="*/ 8 w 425"/>
                <a:gd name="T39" fmla="*/ 1 h 149"/>
                <a:gd name="T40" fmla="*/ 9 w 425"/>
                <a:gd name="T41" fmla="*/ 1 h 149"/>
                <a:gd name="T42" fmla="*/ 9 w 425"/>
                <a:gd name="T43" fmla="*/ 2 h 149"/>
                <a:gd name="T44" fmla="*/ 10 w 425"/>
                <a:gd name="T45" fmla="*/ 2 h 149"/>
                <a:gd name="T46" fmla="*/ 10 w 425"/>
                <a:gd name="T47" fmla="*/ 2 h 149"/>
                <a:gd name="T48" fmla="*/ 11 w 425"/>
                <a:gd name="T49" fmla="*/ 3 h 149"/>
                <a:gd name="T50" fmla="*/ 11 w 425"/>
                <a:gd name="T51" fmla="*/ 3 h 149"/>
                <a:gd name="T52" fmla="*/ 12 w 425"/>
                <a:gd name="T53" fmla="*/ 3 h 149"/>
                <a:gd name="T54" fmla="*/ 12 w 425"/>
                <a:gd name="T55" fmla="*/ 3 h 149"/>
                <a:gd name="T56" fmla="*/ 12 w 425"/>
                <a:gd name="T57" fmla="*/ 3 h 149"/>
                <a:gd name="T58" fmla="*/ 13 w 425"/>
                <a:gd name="T59" fmla="*/ 3 h 149"/>
                <a:gd name="T60" fmla="*/ 13 w 425"/>
                <a:gd name="T61" fmla="*/ 3 h 149"/>
                <a:gd name="T62" fmla="*/ 13 w 425"/>
                <a:gd name="T63" fmla="*/ 4 h 149"/>
                <a:gd name="T64" fmla="*/ 14 w 425"/>
                <a:gd name="T65" fmla="*/ 4 h 149"/>
                <a:gd name="T66" fmla="*/ 13 w 425"/>
                <a:gd name="T67" fmla="*/ 5 h 149"/>
                <a:gd name="T68" fmla="*/ 13 w 425"/>
                <a:gd name="T69" fmla="*/ 5 h 149"/>
                <a:gd name="T70" fmla="*/ 12 w 425"/>
                <a:gd name="T71" fmla="*/ 5 h 149"/>
                <a:gd name="T72" fmla="*/ 11 w 425"/>
                <a:gd name="T73" fmla="*/ 5 h 149"/>
                <a:gd name="T74" fmla="*/ 10 w 425"/>
                <a:gd name="T75" fmla="*/ 5 h 149"/>
                <a:gd name="T76" fmla="*/ 9 w 425"/>
                <a:gd name="T77" fmla="*/ 5 h 149"/>
                <a:gd name="T78" fmla="*/ 8 w 425"/>
                <a:gd name="T79" fmla="*/ 5 h 149"/>
                <a:gd name="T80" fmla="*/ 7 w 425"/>
                <a:gd name="T81" fmla="*/ 5 h 149"/>
                <a:gd name="T82" fmla="*/ 7 w 425"/>
                <a:gd name="T83" fmla="*/ 5 h 149"/>
                <a:gd name="T84" fmla="*/ 7 w 425"/>
                <a:gd name="T85" fmla="*/ 4 h 149"/>
                <a:gd name="T86" fmla="*/ 6 w 425"/>
                <a:gd name="T87" fmla="*/ 4 h 149"/>
                <a:gd name="T88" fmla="*/ 6 w 425"/>
                <a:gd name="T89" fmla="*/ 4 h 149"/>
                <a:gd name="T90" fmla="*/ 6 w 425"/>
                <a:gd name="T91" fmla="*/ 4 h 149"/>
                <a:gd name="T92" fmla="*/ 6 w 425"/>
                <a:gd name="T93" fmla="*/ 4 h 149"/>
                <a:gd name="T94" fmla="*/ 5 w 425"/>
                <a:gd name="T95" fmla="*/ 4 h 149"/>
                <a:gd name="T96" fmla="*/ 5 w 425"/>
                <a:gd name="T97" fmla="*/ 4 h 149"/>
                <a:gd name="T98" fmla="*/ 5 w 425"/>
                <a:gd name="T99" fmla="*/ 4 h 149"/>
                <a:gd name="T100" fmla="*/ 5 w 425"/>
                <a:gd name="T101" fmla="*/ 4 h 149"/>
                <a:gd name="T102" fmla="*/ 4 w 425"/>
                <a:gd name="T103" fmla="*/ 5 h 149"/>
                <a:gd name="T104" fmla="*/ 4 w 425"/>
                <a:gd name="T105" fmla="*/ 5 h 149"/>
                <a:gd name="T106" fmla="*/ 4 w 425"/>
                <a:gd name="T107" fmla="*/ 5 h 149"/>
                <a:gd name="T108" fmla="*/ 4 w 425"/>
                <a:gd name="T109" fmla="*/ 5 h 149"/>
                <a:gd name="T110" fmla="*/ 3 w 425"/>
                <a:gd name="T111" fmla="*/ 5 h 149"/>
                <a:gd name="T112" fmla="*/ 3 w 425"/>
                <a:gd name="T113" fmla="*/ 5 h 149"/>
                <a:gd name="T114" fmla="*/ 3 w 425"/>
                <a:gd name="T115" fmla="*/ 5 h 149"/>
                <a:gd name="T116" fmla="*/ 2 w 425"/>
                <a:gd name="T117" fmla="*/ 5 h 149"/>
                <a:gd name="T118" fmla="*/ 2 w 425"/>
                <a:gd name="T119" fmla="*/ 5 h 149"/>
                <a:gd name="T120" fmla="*/ 2 w 425"/>
                <a:gd name="T121" fmla="*/ 5 h 149"/>
                <a:gd name="T122" fmla="*/ 2 w 425"/>
                <a:gd name="T123" fmla="*/ 5 h 149"/>
                <a:gd name="T124" fmla="*/ 2 w 425"/>
                <a:gd name="T125" fmla="*/ 5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5"/>
                <a:gd name="T190" fmla="*/ 0 h 149"/>
                <a:gd name="T191" fmla="*/ 425 w 425"/>
                <a:gd name="T192" fmla="*/ 149 h 1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5" h="149">
                  <a:moveTo>
                    <a:pt x="35" y="149"/>
                  </a:moveTo>
                  <a:lnTo>
                    <a:pt x="29" y="147"/>
                  </a:lnTo>
                  <a:lnTo>
                    <a:pt x="24" y="146"/>
                  </a:lnTo>
                  <a:lnTo>
                    <a:pt x="18" y="144"/>
                  </a:lnTo>
                  <a:lnTo>
                    <a:pt x="11" y="142"/>
                  </a:lnTo>
                  <a:lnTo>
                    <a:pt x="1" y="107"/>
                  </a:lnTo>
                  <a:lnTo>
                    <a:pt x="0" y="65"/>
                  </a:lnTo>
                  <a:lnTo>
                    <a:pt x="9" y="28"/>
                  </a:lnTo>
                  <a:lnTo>
                    <a:pt x="27" y="0"/>
                  </a:lnTo>
                  <a:lnTo>
                    <a:pt x="51" y="4"/>
                  </a:lnTo>
                  <a:lnTo>
                    <a:pt x="73" y="6"/>
                  </a:lnTo>
                  <a:lnTo>
                    <a:pt x="97" y="6"/>
                  </a:lnTo>
                  <a:lnTo>
                    <a:pt x="121" y="4"/>
                  </a:lnTo>
                  <a:lnTo>
                    <a:pt x="143" y="4"/>
                  </a:lnTo>
                  <a:lnTo>
                    <a:pt x="169" y="2"/>
                  </a:lnTo>
                  <a:lnTo>
                    <a:pt x="193" y="0"/>
                  </a:lnTo>
                  <a:lnTo>
                    <a:pt x="219" y="0"/>
                  </a:lnTo>
                  <a:lnTo>
                    <a:pt x="230" y="6"/>
                  </a:lnTo>
                  <a:lnTo>
                    <a:pt x="242" y="13"/>
                  </a:lnTo>
                  <a:lnTo>
                    <a:pt x="255" y="22"/>
                  </a:lnTo>
                  <a:lnTo>
                    <a:pt x="268" y="30"/>
                  </a:lnTo>
                  <a:lnTo>
                    <a:pt x="281" y="39"/>
                  </a:lnTo>
                  <a:lnTo>
                    <a:pt x="296" y="48"/>
                  </a:lnTo>
                  <a:lnTo>
                    <a:pt x="310" y="57"/>
                  </a:lnTo>
                  <a:lnTo>
                    <a:pt x="327" y="65"/>
                  </a:lnTo>
                  <a:lnTo>
                    <a:pt x="340" y="67"/>
                  </a:lnTo>
                  <a:lnTo>
                    <a:pt x="353" y="68"/>
                  </a:lnTo>
                  <a:lnTo>
                    <a:pt x="366" y="70"/>
                  </a:lnTo>
                  <a:lnTo>
                    <a:pt x="380" y="74"/>
                  </a:lnTo>
                  <a:lnTo>
                    <a:pt x="393" y="79"/>
                  </a:lnTo>
                  <a:lnTo>
                    <a:pt x="404" y="87"/>
                  </a:lnTo>
                  <a:lnTo>
                    <a:pt x="415" y="100"/>
                  </a:lnTo>
                  <a:lnTo>
                    <a:pt x="425" y="114"/>
                  </a:lnTo>
                  <a:lnTo>
                    <a:pt x="415" y="129"/>
                  </a:lnTo>
                  <a:lnTo>
                    <a:pt x="393" y="140"/>
                  </a:lnTo>
                  <a:lnTo>
                    <a:pt x="366" y="144"/>
                  </a:lnTo>
                  <a:lnTo>
                    <a:pt x="333" y="146"/>
                  </a:lnTo>
                  <a:lnTo>
                    <a:pt x="299" y="146"/>
                  </a:lnTo>
                  <a:lnTo>
                    <a:pt x="266" y="142"/>
                  </a:lnTo>
                  <a:lnTo>
                    <a:pt x="239" y="138"/>
                  </a:lnTo>
                  <a:lnTo>
                    <a:pt x="220" y="135"/>
                  </a:lnTo>
                  <a:lnTo>
                    <a:pt x="209" y="129"/>
                  </a:lnTo>
                  <a:lnTo>
                    <a:pt x="200" y="125"/>
                  </a:lnTo>
                  <a:lnTo>
                    <a:pt x="191" y="122"/>
                  </a:lnTo>
                  <a:lnTo>
                    <a:pt x="182" y="118"/>
                  </a:lnTo>
                  <a:lnTo>
                    <a:pt x="173" y="116"/>
                  </a:lnTo>
                  <a:lnTo>
                    <a:pt x="163" y="113"/>
                  </a:lnTo>
                  <a:lnTo>
                    <a:pt x="154" y="113"/>
                  </a:lnTo>
                  <a:lnTo>
                    <a:pt x="145" y="111"/>
                  </a:lnTo>
                  <a:lnTo>
                    <a:pt x="138" y="120"/>
                  </a:lnTo>
                  <a:lnTo>
                    <a:pt x="132" y="127"/>
                  </a:lnTo>
                  <a:lnTo>
                    <a:pt x="128" y="135"/>
                  </a:lnTo>
                  <a:lnTo>
                    <a:pt x="125" y="149"/>
                  </a:lnTo>
                  <a:lnTo>
                    <a:pt x="114" y="149"/>
                  </a:lnTo>
                  <a:lnTo>
                    <a:pt x="101" y="149"/>
                  </a:lnTo>
                  <a:lnTo>
                    <a:pt x="90" y="149"/>
                  </a:lnTo>
                  <a:lnTo>
                    <a:pt x="79" y="149"/>
                  </a:lnTo>
                  <a:lnTo>
                    <a:pt x="68" y="149"/>
                  </a:lnTo>
                  <a:lnTo>
                    <a:pt x="57" y="149"/>
                  </a:lnTo>
                  <a:lnTo>
                    <a:pt x="46" y="149"/>
                  </a:lnTo>
                  <a:lnTo>
                    <a:pt x="35" y="1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19" name="Freeform 12"/>
            <p:cNvSpPr>
              <a:spLocks/>
            </p:cNvSpPr>
            <p:nvPr/>
          </p:nvSpPr>
          <p:spPr bwMode="auto">
            <a:xfrm>
              <a:off x="3574" y="2955"/>
              <a:ext cx="385" cy="791"/>
            </a:xfrm>
            <a:custGeom>
              <a:avLst/>
              <a:gdLst>
                <a:gd name="T0" fmla="*/ 3 w 769"/>
                <a:gd name="T1" fmla="*/ 34 h 1582"/>
                <a:gd name="T2" fmla="*/ 1 w 769"/>
                <a:gd name="T3" fmla="*/ 3 h 1582"/>
                <a:gd name="T4" fmla="*/ 2 w 769"/>
                <a:gd name="T5" fmla="*/ 1 h 1582"/>
                <a:gd name="T6" fmla="*/ 5 w 769"/>
                <a:gd name="T7" fmla="*/ 19 h 1582"/>
                <a:gd name="T8" fmla="*/ 7 w 769"/>
                <a:gd name="T9" fmla="*/ 29 h 1582"/>
                <a:gd name="T10" fmla="*/ 8 w 769"/>
                <a:gd name="T11" fmla="*/ 30 h 1582"/>
                <a:gd name="T12" fmla="*/ 10 w 769"/>
                <a:gd name="T13" fmla="*/ 31 h 1582"/>
                <a:gd name="T14" fmla="*/ 16 w 769"/>
                <a:gd name="T15" fmla="*/ 32 h 1582"/>
                <a:gd name="T16" fmla="*/ 21 w 769"/>
                <a:gd name="T17" fmla="*/ 32 h 1582"/>
                <a:gd name="T18" fmla="*/ 23 w 769"/>
                <a:gd name="T19" fmla="*/ 33 h 1582"/>
                <a:gd name="T20" fmla="*/ 24 w 769"/>
                <a:gd name="T21" fmla="*/ 34 h 1582"/>
                <a:gd name="T22" fmla="*/ 23 w 769"/>
                <a:gd name="T23" fmla="*/ 34 h 1582"/>
                <a:gd name="T24" fmla="*/ 24 w 769"/>
                <a:gd name="T25" fmla="*/ 34 h 1582"/>
                <a:gd name="T26" fmla="*/ 23 w 769"/>
                <a:gd name="T27" fmla="*/ 35 h 1582"/>
                <a:gd name="T28" fmla="*/ 22 w 769"/>
                <a:gd name="T29" fmla="*/ 36 h 1582"/>
                <a:gd name="T30" fmla="*/ 22 w 769"/>
                <a:gd name="T31" fmla="*/ 36 h 1582"/>
                <a:gd name="T32" fmla="*/ 24 w 769"/>
                <a:gd name="T33" fmla="*/ 36 h 1582"/>
                <a:gd name="T34" fmla="*/ 22 w 769"/>
                <a:gd name="T35" fmla="*/ 36 h 1582"/>
                <a:gd name="T36" fmla="*/ 22 w 769"/>
                <a:gd name="T37" fmla="*/ 37 h 1582"/>
                <a:gd name="T38" fmla="*/ 22 w 769"/>
                <a:gd name="T39" fmla="*/ 37 h 1582"/>
                <a:gd name="T40" fmla="*/ 20 w 769"/>
                <a:gd name="T41" fmla="*/ 39 h 1582"/>
                <a:gd name="T42" fmla="*/ 19 w 769"/>
                <a:gd name="T43" fmla="*/ 35 h 1582"/>
                <a:gd name="T44" fmla="*/ 14 w 769"/>
                <a:gd name="T45" fmla="*/ 35 h 1582"/>
                <a:gd name="T46" fmla="*/ 9 w 769"/>
                <a:gd name="T47" fmla="*/ 35 h 1582"/>
                <a:gd name="T48" fmla="*/ 6 w 769"/>
                <a:gd name="T49" fmla="*/ 35 h 1582"/>
                <a:gd name="T50" fmla="*/ 6 w 769"/>
                <a:gd name="T51" fmla="*/ 35 h 1582"/>
                <a:gd name="T52" fmla="*/ 6 w 769"/>
                <a:gd name="T53" fmla="*/ 36 h 1582"/>
                <a:gd name="T54" fmla="*/ 5 w 769"/>
                <a:gd name="T55" fmla="*/ 37 h 1582"/>
                <a:gd name="T56" fmla="*/ 6 w 769"/>
                <a:gd name="T57" fmla="*/ 37 h 1582"/>
                <a:gd name="T58" fmla="*/ 5 w 769"/>
                <a:gd name="T59" fmla="*/ 37 h 1582"/>
                <a:gd name="T60" fmla="*/ 5 w 769"/>
                <a:gd name="T61" fmla="*/ 38 h 1582"/>
                <a:gd name="T62" fmla="*/ 6 w 769"/>
                <a:gd name="T63" fmla="*/ 38 h 1582"/>
                <a:gd name="T64" fmla="*/ 5 w 769"/>
                <a:gd name="T65" fmla="*/ 39 h 1582"/>
                <a:gd name="T66" fmla="*/ 6 w 769"/>
                <a:gd name="T67" fmla="*/ 39 h 1582"/>
                <a:gd name="T68" fmla="*/ 5 w 769"/>
                <a:gd name="T69" fmla="*/ 40 h 1582"/>
                <a:gd name="T70" fmla="*/ 6 w 769"/>
                <a:gd name="T71" fmla="*/ 40 h 1582"/>
                <a:gd name="T72" fmla="*/ 5 w 769"/>
                <a:gd name="T73" fmla="*/ 41 h 1582"/>
                <a:gd name="T74" fmla="*/ 5 w 769"/>
                <a:gd name="T75" fmla="*/ 42 h 1582"/>
                <a:gd name="T76" fmla="*/ 5 w 769"/>
                <a:gd name="T77" fmla="*/ 42 h 1582"/>
                <a:gd name="T78" fmla="*/ 6 w 769"/>
                <a:gd name="T79" fmla="*/ 43 h 1582"/>
                <a:gd name="T80" fmla="*/ 5 w 769"/>
                <a:gd name="T81" fmla="*/ 43 h 1582"/>
                <a:gd name="T82" fmla="*/ 5 w 769"/>
                <a:gd name="T83" fmla="*/ 44 h 1582"/>
                <a:gd name="T84" fmla="*/ 5 w 769"/>
                <a:gd name="T85" fmla="*/ 44 h 1582"/>
                <a:gd name="T86" fmla="*/ 6 w 769"/>
                <a:gd name="T87" fmla="*/ 45 h 1582"/>
                <a:gd name="T88" fmla="*/ 4 w 769"/>
                <a:gd name="T89" fmla="*/ 45 h 1582"/>
                <a:gd name="T90" fmla="*/ 5 w 769"/>
                <a:gd name="T91" fmla="*/ 45 h 1582"/>
                <a:gd name="T92" fmla="*/ 5 w 769"/>
                <a:gd name="T93" fmla="*/ 46 h 1582"/>
                <a:gd name="T94" fmla="*/ 5 w 769"/>
                <a:gd name="T95" fmla="*/ 46 h 1582"/>
                <a:gd name="T96" fmla="*/ 4 w 769"/>
                <a:gd name="T97" fmla="*/ 47 h 1582"/>
                <a:gd name="T98" fmla="*/ 5 w 769"/>
                <a:gd name="T99" fmla="*/ 48 h 1582"/>
                <a:gd name="T100" fmla="*/ 5 w 769"/>
                <a:gd name="T101" fmla="*/ 48 h 1582"/>
                <a:gd name="T102" fmla="*/ 4 w 769"/>
                <a:gd name="T103" fmla="*/ 49 h 1582"/>
                <a:gd name="T104" fmla="*/ 5 w 769"/>
                <a:gd name="T105" fmla="*/ 49 h 1582"/>
                <a:gd name="T106" fmla="*/ 4 w 769"/>
                <a:gd name="T107" fmla="*/ 50 h 1582"/>
                <a:gd name="T108" fmla="*/ 2 w 769"/>
                <a:gd name="T109" fmla="*/ 50 h 15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9"/>
                <a:gd name="T166" fmla="*/ 0 h 1582"/>
                <a:gd name="T167" fmla="*/ 769 w 769"/>
                <a:gd name="T168" fmla="*/ 1582 h 15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9" h="1582">
                  <a:moveTo>
                    <a:pt x="50" y="1582"/>
                  </a:moveTo>
                  <a:lnTo>
                    <a:pt x="50" y="1536"/>
                  </a:lnTo>
                  <a:lnTo>
                    <a:pt x="52" y="1474"/>
                  </a:lnTo>
                  <a:lnTo>
                    <a:pt x="55" y="1408"/>
                  </a:lnTo>
                  <a:lnTo>
                    <a:pt x="59" y="1349"/>
                  </a:lnTo>
                  <a:lnTo>
                    <a:pt x="66" y="1084"/>
                  </a:lnTo>
                  <a:lnTo>
                    <a:pt x="63" y="821"/>
                  </a:lnTo>
                  <a:lnTo>
                    <a:pt x="52" y="560"/>
                  </a:lnTo>
                  <a:lnTo>
                    <a:pt x="33" y="297"/>
                  </a:lnTo>
                  <a:lnTo>
                    <a:pt x="19" y="186"/>
                  </a:lnTo>
                  <a:lnTo>
                    <a:pt x="11" y="118"/>
                  </a:lnTo>
                  <a:lnTo>
                    <a:pt x="6" y="67"/>
                  </a:lnTo>
                  <a:lnTo>
                    <a:pt x="0" y="2"/>
                  </a:lnTo>
                  <a:lnTo>
                    <a:pt x="6" y="2"/>
                  </a:lnTo>
                  <a:lnTo>
                    <a:pt x="11" y="0"/>
                  </a:lnTo>
                  <a:lnTo>
                    <a:pt x="17" y="2"/>
                  </a:lnTo>
                  <a:lnTo>
                    <a:pt x="28" y="2"/>
                  </a:lnTo>
                  <a:lnTo>
                    <a:pt x="42" y="2"/>
                  </a:lnTo>
                  <a:lnTo>
                    <a:pt x="65" y="4"/>
                  </a:lnTo>
                  <a:lnTo>
                    <a:pt x="96" y="6"/>
                  </a:lnTo>
                  <a:lnTo>
                    <a:pt x="134" y="10"/>
                  </a:lnTo>
                  <a:lnTo>
                    <a:pt x="138" y="131"/>
                  </a:lnTo>
                  <a:lnTo>
                    <a:pt x="144" y="357"/>
                  </a:lnTo>
                  <a:lnTo>
                    <a:pt x="149" y="582"/>
                  </a:lnTo>
                  <a:lnTo>
                    <a:pt x="153" y="694"/>
                  </a:lnTo>
                  <a:lnTo>
                    <a:pt x="147" y="753"/>
                  </a:lnTo>
                  <a:lnTo>
                    <a:pt x="149" y="810"/>
                  </a:lnTo>
                  <a:lnTo>
                    <a:pt x="162" y="867"/>
                  </a:lnTo>
                  <a:lnTo>
                    <a:pt x="182" y="928"/>
                  </a:lnTo>
                  <a:lnTo>
                    <a:pt x="195" y="928"/>
                  </a:lnTo>
                  <a:lnTo>
                    <a:pt x="204" y="926"/>
                  </a:lnTo>
                  <a:lnTo>
                    <a:pt x="212" y="926"/>
                  </a:lnTo>
                  <a:lnTo>
                    <a:pt x="221" y="926"/>
                  </a:lnTo>
                  <a:lnTo>
                    <a:pt x="228" y="935"/>
                  </a:lnTo>
                  <a:lnTo>
                    <a:pt x="236" y="944"/>
                  </a:lnTo>
                  <a:lnTo>
                    <a:pt x="243" y="951"/>
                  </a:lnTo>
                  <a:lnTo>
                    <a:pt x="250" y="959"/>
                  </a:lnTo>
                  <a:lnTo>
                    <a:pt x="258" y="964"/>
                  </a:lnTo>
                  <a:lnTo>
                    <a:pt x="269" y="972"/>
                  </a:lnTo>
                  <a:lnTo>
                    <a:pt x="280" y="979"/>
                  </a:lnTo>
                  <a:lnTo>
                    <a:pt x="294" y="986"/>
                  </a:lnTo>
                  <a:lnTo>
                    <a:pt x="320" y="992"/>
                  </a:lnTo>
                  <a:lnTo>
                    <a:pt x="348" y="997"/>
                  </a:lnTo>
                  <a:lnTo>
                    <a:pt x="374" y="1001"/>
                  </a:lnTo>
                  <a:lnTo>
                    <a:pt x="401" y="1005"/>
                  </a:lnTo>
                  <a:lnTo>
                    <a:pt x="429" y="1007"/>
                  </a:lnTo>
                  <a:lnTo>
                    <a:pt x="456" y="1008"/>
                  </a:lnTo>
                  <a:lnTo>
                    <a:pt x="484" y="1010"/>
                  </a:lnTo>
                  <a:lnTo>
                    <a:pt x="512" y="1012"/>
                  </a:lnTo>
                  <a:lnTo>
                    <a:pt x="539" y="1012"/>
                  </a:lnTo>
                  <a:lnTo>
                    <a:pt x="567" y="1012"/>
                  </a:lnTo>
                  <a:lnTo>
                    <a:pt x="596" y="1012"/>
                  </a:lnTo>
                  <a:lnTo>
                    <a:pt x="624" y="1012"/>
                  </a:lnTo>
                  <a:lnTo>
                    <a:pt x="651" y="1012"/>
                  </a:lnTo>
                  <a:lnTo>
                    <a:pt x="681" y="1010"/>
                  </a:lnTo>
                  <a:lnTo>
                    <a:pt x="708" y="1010"/>
                  </a:lnTo>
                  <a:lnTo>
                    <a:pt x="736" y="1008"/>
                  </a:lnTo>
                  <a:lnTo>
                    <a:pt x="730" y="1019"/>
                  </a:lnTo>
                  <a:lnTo>
                    <a:pt x="727" y="1027"/>
                  </a:lnTo>
                  <a:lnTo>
                    <a:pt x="723" y="1036"/>
                  </a:lnTo>
                  <a:lnTo>
                    <a:pt x="721" y="1051"/>
                  </a:lnTo>
                  <a:lnTo>
                    <a:pt x="732" y="1056"/>
                  </a:lnTo>
                  <a:lnTo>
                    <a:pt x="742" y="1058"/>
                  </a:lnTo>
                  <a:lnTo>
                    <a:pt x="753" y="1060"/>
                  </a:lnTo>
                  <a:lnTo>
                    <a:pt x="769" y="1060"/>
                  </a:lnTo>
                  <a:lnTo>
                    <a:pt x="758" y="1065"/>
                  </a:lnTo>
                  <a:lnTo>
                    <a:pt x="745" y="1069"/>
                  </a:lnTo>
                  <a:lnTo>
                    <a:pt x="732" y="1073"/>
                  </a:lnTo>
                  <a:lnTo>
                    <a:pt x="719" y="1076"/>
                  </a:lnTo>
                  <a:lnTo>
                    <a:pt x="719" y="1078"/>
                  </a:lnTo>
                  <a:lnTo>
                    <a:pt x="719" y="1080"/>
                  </a:lnTo>
                  <a:lnTo>
                    <a:pt x="718" y="1084"/>
                  </a:lnTo>
                  <a:lnTo>
                    <a:pt x="718" y="1086"/>
                  </a:lnTo>
                  <a:lnTo>
                    <a:pt x="730" y="1084"/>
                  </a:lnTo>
                  <a:lnTo>
                    <a:pt x="743" y="1082"/>
                  </a:lnTo>
                  <a:lnTo>
                    <a:pt x="756" y="1080"/>
                  </a:lnTo>
                  <a:lnTo>
                    <a:pt x="769" y="1078"/>
                  </a:lnTo>
                  <a:lnTo>
                    <a:pt x="767" y="1082"/>
                  </a:lnTo>
                  <a:lnTo>
                    <a:pt x="767" y="1084"/>
                  </a:lnTo>
                  <a:lnTo>
                    <a:pt x="765" y="1088"/>
                  </a:lnTo>
                  <a:lnTo>
                    <a:pt x="764" y="1091"/>
                  </a:lnTo>
                  <a:lnTo>
                    <a:pt x="753" y="1095"/>
                  </a:lnTo>
                  <a:lnTo>
                    <a:pt x="742" y="1099"/>
                  </a:lnTo>
                  <a:lnTo>
                    <a:pt x="730" y="1102"/>
                  </a:lnTo>
                  <a:lnTo>
                    <a:pt x="719" y="1104"/>
                  </a:lnTo>
                  <a:lnTo>
                    <a:pt x="707" y="1108"/>
                  </a:lnTo>
                  <a:lnTo>
                    <a:pt x="696" y="1111"/>
                  </a:lnTo>
                  <a:lnTo>
                    <a:pt x="684" y="1115"/>
                  </a:lnTo>
                  <a:lnTo>
                    <a:pt x="673" y="1119"/>
                  </a:lnTo>
                  <a:lnTo>
                    <a:pt x="673" y="1121"/>
                  </a:lnTo>
                  <a:lnTo>
                    <a:pt x="673" y="1122"/>
                  </a:lnTo>
                  <a:lnTo>
                    <a:pt x="673" y="1126"/>
                  </a:lnTo>
                  <a:lnTo>
                    <a:pt x="673" y="1128"/>
                  </a:lnTo>
                  <a:lnTo>
                    <a:pt x="683" y="1126"/>
                  </a:lnTo>
                  <a:lnTo>
                    <a:pt x="690" y="1124"/>
                  </a:lnTo>
                  <a:lnTo>
                    <a:pt x="699" y="1122"/>
                  </a:lnTo>
                  <a:lnTo>
                    <a:pt x="707" y="1121"/>
                  </a:lnTo>
                  <a:lnTo>
                    <a:pt x="716" y="1119"/>
                  </a:lnTo>
                  <a:lnTo>
                    <a:pt x="723" y="1119"/>
                  </a:lnTo>
                  <a:lnTo>
                    <a:pt x="732" y="1117"/>
                  </a:lnTo>
                  <a:lnTo>
                    <a:pt x="742" y="1115"/>
                  </a:lnTo>
                  <a:lnTo>
                    <a:pt x="738" y="1124"/>
                  </a:lnTo>
                  <a:lnTo>
                    <a:pt x="730" y="1132"/>
                  </a:lnTo>
                  <a:lnTo>
                    <a:pt x="721" y="1137"/>
                  </a:lnTo>
                  <a:lnTo>
                    <a:pt x="712" y="1141"/>
                  </a:lnTo>
                  <a:lnTo>
                    <a:pt x="701" y="1145"/>
                  </a:lnTo>
                  <a:lnTo>
                    <a:pt x="692" y="1146"/>
                  </a:lnTo>
                  <a:lnTo>
                    <a:pt x="683" y="1146"/>
                  </a:lnTo>
                  <a:lnTo>
                    <a:pt x="673" y="1148"/>
                  </a:lnTo>
                  <a:lnTo>
                    <a:pt x="672" y="1150"/>
                  </a:lnTo>
                  <a:lnTo>
                    <a:pt x="672" y="1152"/>
                  </a:lnTo>
                  <a:lnTo>
                    <a:pt x="670" y="1156"/>
                  </a:lnTo>
                  <a:lnTo>
                    <a:pt x="670" y="1157"/>
                  </a:lnTo>
                  <a:lnTo>
                    <a:pt x="679" y="1159"/>
                  </a:lnTo>
                  <a:lnTo>
                    <a:pt x="688" y="1159"/>
                  </a:lnTo>
                  <a:lnTo>
                    <a:pt x="699" y="1159"/>
                  </a:lnTo>
                  <a:lnTo>
                    <a:pt x="708" y="1161"/>
                  </a:lnTo>
                  <a:lnTo>
                    <a:pt x="699" y="1170"/>
                  </a:lnTo>
                  <a:lnTo>
                    <a:pt x="688" y="1176"/>
                  </a:lnTo>
                  <a:lnTo>
                    <a:pt x="677" y="1178"/>
                  </a:lnTo>
                  <a:lnTo>
                    <a:pt x="666" y="1180"/>
                  </a:lnTo>
                  <a:lnTo>
                    <a:pt x="666" y="1202"/>
                  </a:lnTo>
                  <a:lnTo>
                    <a:pt x="664" y="1224"/>
                  </a:lnTo>
                  <a:lnTo>
                    <a:pt x="657" y="1246"/>
                  </a:lnTo>
                  <a:lnTo>
                    <a:pt x="639" y="1266"/>
                  </a:lnTo>
                  <a:lnTo>
                    <a:pt x="629" y="1227"/>
                  </a:lnTo>
                  <a:lnTo>
                    <a:pt x="627" y="1187"/>
                  </a:lnTo>
                  <a:lnTo>
                    <a:pt x="627" y="1148"/>
                  </a:lnTo>
                  <a:lnTo>
                    <a:pt x="627" y="1115"/>
                  </a:lnTo>
                  <a:lnTo>
                    <a:pt x="620" y="1110"/>
                  </a:lnTo>
                  <a:lnTo>
                    <a:pt x="615" y="1106"/>
                  </a:lnTo>
                  <a:lnTo>
                    <a:pt x="607" y="1100"/>
                  </a:lnTo>
                  <a:lnTo>
                    <a:pt x="602" y="1097"/>
                  </a:lnTo>
                  <a:lnTo>
                    <a:pt x="565" y="1097"/>
                  </a:lnTo>
                  <a:lnTo>
                    <a:pt x="528" y="1095"/>
                  </a:lnTo>
                  <a:lnTo>
                    <a:pt x="491" y="1095"/>
                  </a:lnTo>
                  <a:lnTo>
                    <a:pt x="455" y="1095"/>
                  </a:lnTo>
                  <a:lnTo>
                    <a:pt x="418" y="1093"/>
                  </a:lnTo>
                  <a:lnTo>
                    <a:pt x="383" y="1091"/>
                  </a:lnTo>
                  <a:lnTo>
                    <a:pt x="348" y="1088"/>
                  </a:lnTo>
                  <a:lnTo>
                    <a:pt x="315" y="1084"/>
                  </a:lnTo>
                  <a:lnTo>
                    <a:pt x="300" y="1086"/>
                  </a:lnTo>
                  <a:lnTo>
                    <a:pt x="285" y="1088"/>
                  </a:lnTo>
                  <a:lnTo>
                    <a:pt x="271" y="1089"/>
                  </a:lnTo>
                  <a:lnTo>
                    <a:pt x="256" y="1089"/>
                  </a:lnTo>
                  <a:lnTo>
                    <a:pt x="241" y="1089"/>
                  </a:lnTo>
                  <a:lnTo>
                    <a:pt x="228" y="1089"/>
                  </a:lnTo>
                  <a:lnTo>
                    <a:pt x="214" y="1089"/>
                  </a:lnTo>
                  <a:lnTo>
                    <a:pt x="201" y="1089"/>
                  </a:lnTo>
                  <a:lnTo>
                    <a:pt x="190" y="1099"/>
                  </a:lnTo>
                  <a:lnTo>
                    <a:pt x="180" y="1104"/>
                  </a:lnTo>
                  <a:lnTo>
                    <a:pt x="169" y="1110"/>
                  </a:lnTo>
                  <a:lnTo>
                    <a:pt x="158" y="1115"/>
                  </a:lnTo>
                  <a:lnTo>
                    <a:pt x="162" y="1117"/>
                  </a:lnTo>
                  <a:lnTo>
                    <a:pt x="166" y="1119"/>
                  </a:lnTo>
                  <a:lnTo>
                    <a:pt x="173" y="1119"/>
                  </a:lnTo>
                  <a:lnTo>
                    <a:pt x="188" y="1119"/>
                  </a:lnTo>
                  <a:lnTo>
                    <a:pt x="186" y="1124"/>
                  </a:lnTo>
                  <a:lnTo>
                    <a:pt x="186" y="1130"/>
                  </a:lnTo>
                  <a:lnTo>
                    <a:pt x="186" y="1137"/>
                  </a:lnTo>
                  <a:lnTo>
                    <a:pt x="184" y="1143"/>
                  </a:lnTo>
                  <a:lnTo>
                    <a:pt x="164" y="1146"/>
                  </a:lnTo>
                  <a:lnTo>
                    <a:pt x="153" y="1150"/>
                  </a:lnTo>
                  <a:lnTo>
                    <a:pt x="147" y="1152"/>
                  </a:lnTo>
                  <a:lnTo>
                    <a:pt x="145" y="1156"/>
                  </a:lnTo>
                  <a:lnTo>
                    <a:pt x="147" y="1156"/>
                  </a:lnTo>
                  <a:lnTo>
                    <a:pt x="147" y="1157"/>
                  </a:lnTo>
                  <a:lnTo>
                    <a:pt x="149" y="1159"/>
                  </a:lnTo>
                  <a:lnTo>
                    <a:pt x="157" y="1159"/>
                  </a:lnTo>
                  <a:lnTo>
                    <a:pt x="166" y="1159"/>
                  </a:lnTo>
                  <a:lnTo>
                    <a:pt x="173" y="1159"/>
                  </a:lnTo>
                  <a:lnTo>
                    <a:pt x="182" y="1159"/>
                  </a:lnTo>
                  <a:lnTo>
                    <a:pt x="184" y="1165"/>
                  </a:lnTo>
                  <a:lnTo>
                    <a:pt x="182" y="1170"/>
                  </a:lnTo>
                  <a:lnTo>
                    <a:pt x="175" y="1174"/>
                  </a:lnTo>
                  <a:lnTo>
                    <a:pt x="168" y="1178"/>
                  </a:lnTo>
                  <a:lnTo>
                    <a:pt x="158" y="1180"/>
                  </a:lnTo>
                  <a:lnTo>
                    <a:pt x="149" y="1181"/>
                  </a:lnTo>
                  <a:lnTo>
                    <a:pt x="142" y="1183"/>
                  </a:lnTo>
                  <a:lnTo>
                    <a:pt x="136" y="1185"/>
                  </a:lnTo>
                  <a:lnTo>
                    <a:pt x="138" y="1187"/>
                  </a:lnTo>
                  <a:lnTo>
                    <a:pt x="138" y="1189"/>
                  </a:lnTo>
                  <a:lnTo>
                    <a:pt x="140" y="1191"/>
                  </a:lnTo>
                  <a:lnTo>
                    <a:pt x="149" y="1191"/>
                  </a:lnTo>
                  <a:lnTo>
                    <a:pt x="160" y="1191"/>
                  </a:lnTo>
                  <a:lnTo>
                    <a:pt x="169" y="1191"/>
                  </a:lnTo>
                  <a:lnTo>
                    <a:pt x="179" y="1192"/>
                  </a:lnTo>
                  <a:lnTo>
                    <a:pt x="177" y="1194"/>
                  </a:lnTo>
                  <a:lnTo>
                    <a:pt x="177" y="1198"/>
                  </a:lnTo>
                  <a:lnTo>
                    <a:pt x="177" y="1200"/>
                  </a:lnTo>
                  <a:lnTo>
                    <a:pt x="177" y="1203"/>
                  </a:lnTo>
                  <a:lnTo>
                    <a:pt x="153" y="1209"/>
                  </a:lnTo>
                  <a:lnTo>
                    <a:pt x="142" y="1213"/>
                  </a:lnTo>
                  <a:lnTo>
                    <a:pt x="136" y="1216"/>
                  </a:lnTo>
                  <a:lnTo>
                    <a:pt x="134" y="1218"/>
                  </a:lnTo>
                  <a:lnTo>
                    <a:pt x="142" y="1220"/>
                  </a:lnTo>
                  <a:lnTo>
                    <a:pt x="153" y="1222"/>
                  </a:lnTo>
                  <a:lnTo>
                    <a:pt x="164" y="1222"/>
                  </a:lnTo>
                  <a:lnTo>
                    <a:pt x="175" y="1222"/>
                  </a:lnTo>
                  <a:lnTo>
                    <a:pt x="175" y="1225"/>
                  </a:lnTo>
                  <a:lnTo>
                    <a:pt x="175" y="1229"/>
                  </a:lnTo>
                  <a:lnTo>
                    <a:pt x="173" y="1235"/>
                  </a:lnTo>
                  <a:lnTo>
                    <a:pt x="173" y="1238"/>
                  </a:lnTo>
                  <a:lnTo>
                    <a:pt x="149" y="1244"/>
                  </a:lnTo>
                  <a:lnTo>
                    <a:pt x="136" y="1248"/>
                  </a:lnTo>
                  <a:lnTo>
                    <a:pt x="131" y="1249"/>
                  </a:lnTo>
                  <a:lnTo>
                    <a:pt x="129" y="1253"/>
                  </a:lnTo>
                  <a:lnTo>
                    <a:pt x="140" y="1253"/>
                  </a:lnTo>
                  <a:lnTo>
                    <a:pt x="151" y="1253"/>
                  </a:lnTo>
                  <a:lnTo>
                    <a:pt x="162" y="1253"/>
                  </a:lnTo>
                  <a:lnTo>
                    <a:pt x="173" y="1253"/>
                  </a:lnTo>
                  <a:lnTo>
                    <a:pt x="171" y="1259"/>
                  </a:lnTo>
                  <a:lnTo>
                    <a:pt x="171" y="1264"/>
                  </a:lnTo>
                  <a:lnTo>
                    <a:pt x="169" y="1270"/>
                  </a:lnTo>
                  <a:lnTo>
                    <a:pt x="169" y="1275"/>
                  </a:lnTo>
                  <a:lnTo>
                    <a:pt x="147" y="1281"/>
                  </a:lnTo>
                  <a:lnTo>
                    <a:pt x="136" y="1284"/>
                  </a:lnTo>
                  <a:lnTo>
                    <a:pt x="131" y="1286"/>
                  </a:lnTo>
                  <a:lnTo>
                    <a:pt x="129" y="1288"/>
                  </a:lnTo>
                  <a:lnTo>
                    <a:pt x="136" y="1290"/>
                  </a:lnTo>
                  <a:lnTo>
                    <a:pt x="147" y="1292"/>
                  </a:lnTo>
                  <a:lnTo>
                    <a:pt x="158" y="1292"/>
                  </a:lnTo>
                  <a:lnTo>
                    <a:pt x="169" y="1292"/>
                  </a:lnTo>
                  <a:lnTo>
                    <a:pt x="166" y="1308"/>
                  </a:lnTo>
                  <a:lnTo>
                    <a:pt x="158" y="1316"/>
                  </a:lnTo>
                  <a:lnTo>
                    <a:pt x="147" y="1317"/>
                  </a:lnTo>
                  <a:lnTo>
                    <a:pt x="131" y="1321"/>
                  </a:lnTo>
                  <a:lnTo>
                    <a:pt x="131" y="1323"/>
                  </a:lnTo>
                  <a:lnTo>
                    <a:pt x="131" y="1325"/>
                  </a:lnTo>
                  <a:lnTo>
                    <a:pt x="131" y="1328"/>
                  </a:lnTo>
                  <a:lnTo>
                    <a:pt x="131" y="1330"/>
                  </a:lnTo>
                  <a:lnTo>
                    <a:pt x="140" y="1330"/>
                  </a:lnTo>
                  <a:lnTo>
                    <a:pt x="147" y="1330"/>
                  </a:lnTo>
                  <a:lnTo>
                    <a:pt x="157" y="1330"/>
                  </a:lnTo>
                  <a:lnTo>
                    <a:pt x="164" y="1330"/>
                  </a:lnTo>
                  <a:lnTo>
                    <a:pt x="162" y="1334"/>
                  </a:lnTo>
                  <a:lnTo>
                    <a:pt x="162" y="1340"/>
                  </a:lnTo>
                  <a:lnTo>
                    <a:pt x="162" y="1345"/>
                  </a:lnTo>
                  <a:lnTo>
                    <a:pt x="160" y="1351"/>
                  </a:lnTo>
                  <a:lnTo>
                    <a:pt x="145" y="1354"/>
                  </a:lnTo>
                  <a:lnTo>
                    <a:pt x="138" y="1356"/>
                  </a:lnTo>
                  <a:lnTo>
                    <a:pt x="133" y="1360"/>
                  </a:lnTo>
                  <a:lnTo>
                    <a:pt x="125" y="1365"/>
                  </a:lnTo>
                  <a:lnTo>
                    <a:pt x="133" y="1367"/>
                  </a:lnTo>
                  <a:lnTo>
                    <a:pt x="142" y="1367"/>
                  </a:lnTo>
                  <a:lnTo>
                    <a:pt x="149" y="1369"/>
                  </a:lnTo>
                  <a:lnTo>
                    <a:pt x="158" y="1371"/>
                  </a:lnTo>
                  <a:lnTo>
                    <a:pt x="158" y="1374"/>
                  </a:lnTo>
                  <a:lnTo>
                    <a:pt x="158" y="1378"/>
                  </a:lnTo>
                  <a:lnTo>
                    <a:pt x="158" y="1384"/>
                  </a:lnTo>
                  <a:lnTo>
                    <a:pt x="158" y="1387"/>
                  </a:lnTo>
                  <a:lnTo>
                    <a:pt x="144" y="1391"/>
                  </a:lnTo>
                  <a:lnTo>
                    <a:pt x="136" y="1393"/>
                  </a:lnTo>
                  <a:lnTo>
                    <a:pt x="133" y="1395"/>
                  </a:lnTo>
                  <a:lnTo>
                    <a:pt x="129" y="1397"/>
                  </a:lnTo>
                  <a:lnTo>
                    <a:pt x="133" y="1400"/>
                  </a:lnTo>
                  <a:lnTo>
                    <a:pt x="136" y="1402"/>
                  </a:lnTo>
                  <a:lnTo>
                    <a:pt x="145" y="1404"/>
                  </a:lnTo>
                  <a:lnTo>
                    <a:pt x="160" y="1406"/>
                  </a:lnTo>
                  <a:lnTo>
                    <a:pt x="160" y="1409"/>
                  </a:lnTo>
                  <a:lnTo>
                    <a:pt x="162" y="1413"/>
                  </a:lnTo>
                  <a:lnTo>
                    <a:pt x="162" y="1417"/>
                  </a:lnTo>
                  <a:lnTo>
                    <a:pt x="162" y="1420"/>
                  </a:lnTo>
                  <a:lnTo>
                    <a:pt x="153" y="1422"/>
                  </a:lnTo>
                  <a:lnTo>
                    <a:pt x="144" y="1424"/>
                  </a:lnTo>
                  <a:lnTo>
                    <a:pt x="134" y="1428"/>
                  </a:lnTo>
                  <a:lnTo>
                    <a:pt x="125" y="1430"/>
                  </a:lnTo>
                  <a:lnTo>
                    <a:pt x="123" y="1432"/>
                  </a:lnTo>
                  <a:lnTo>
                    <a:pt x="123" y="1435"/>
                  </a:lnTo>
                  <a:lnTo>
                    <a:pt x="123" y="1437"/>
                  </a:lnTo>
                  <a:lnTo>
                    <a:pt x="122" y="1441"/>
                  </a:lnTo>
                  <a:lnTo>
                    <a:pt x="131" y="1439"/>
                  </a:lnTo>
                  <a:lnTo>
                    <a:pt x="142" y="1439"/>
                  </a:lnTo>
                  <a:lnTo>
                    <a:pt x="151" y="1437"/>
                  </a:lnTo>
                  <a:lnTo>
                    <a:pt x="160" y="1437"/>
                  </a:lnTo>
                  <a:lnTo>
                    <a:pt x="160" y="1441"/>
                  </a:lnTo>
                  <a:lnTo>
                    <a:pt x="160" y="1444"/>
                  </a:lnTo>
                  <a:lnTo>
                    <a:pt x="158" y="1450"/>
                  </a:lnTo>
                  <a:lnTo>
                    <a:pt x="158" y="1454"/>
                  </a:lnTo>
                  <a:lnTo>
                    <a:pt x="133" y="1459"/>
                  </a:lnTo>
                  <a:lnTo>
                    <a:pt x="118" y="1463"/>
                  </a:lnTo>
                  <a:lnTo>
                    <a:pt x="112" y="1465"/>
                  </a:lnTo>
                  <a:lnTo>
                    <a:pt x="111" y="1466"/>
                  </a:lnTo>
                  <a:lnTo>
                    <a:pt x="120" y="1472"/>
                  </a:lnTo>
                  <a:lnTo>
                    <a:pt x="131" y="1472"/>
                  </a:lnTo>
                  <a:lnTo>
                    <a:pt x="144" y="1472"/>
                  </a:lnTo>
                  <a:lnTo>
                    <a:pt x="158" y="1470"/>
                  </a:lnTo>
                  <a:lnTo>
                    <a:pt x="157" y="1476"/>
                  </a:lnTo>
                  <a:lnTo>
                    <a:pt x="157" y="1481"/>
                  </a:lnTo>
                  <a:lnTo>
                    <a:pt x="155" y="1489"/>
                  </a:lnTo>
                  <a:lnTo>
                    <a:pt x="153" y="1494"/>
                  </a:lnTo>
                  <a:lnTo>
                    <a:pt x="127" y="1500"/>
                  </a:lnTo>
                  <a:lnTo>
                    <a:pt x="114" y="1503"/>
                  </a:lnTo>
                  <a:lnTo>
                    <a:pt x="107" y="1507"/>
                  </a:lnTo>
                  <a:lnTo>
                    <a:pt x="103" y="1509"/>
                  </a:lnTo>
                  <a:lnTo>
                    <a:pt x="116" y="1511"/>
                  </a:lnTo>
                  <a:lnTo>
                    <a:pt x="125" y="1511"/>
                  </a:lnTo>
                  <a:lnTo>
                    <a:pt x="134" y="1511"/>
                  </a:lnTo>
                  <a:lnTo>
                    <a:pt x="149" y="1511"/>
                  </a:lnTo>
                  <a:lnTo>
                    <a:pt x="147" y="1514"/>
                  </a:lnTo>
                  <a:lnTo>
                    <a:pt x="147" y="1520"/>
                  </a:lnTo>
                  <a:lnTo>
                    <a:pt x="147" y="1525"/>
                  </a:lnTo>
                  <a:lnTo>
                    <a:pt x="145" y="1529"/>
                  </a:lnTo>
                  <a:lnTo>
                    <a:pt x="136" y="1531"/>
                  </a:lnTo>
                  <a:lnTo>
                    <a:pt x="129" y="1531"/>
                  </a:lnTo>
                  <a:lnTo>
                    <a:pt x="120" y="1533"/>
                  </a:lnTo>
                  <a:lnTo>
                    <a:pt x="111" y="1535"/>
                  </a:lnTo>
                  <a:lnTo>
                    <a:pt x="111" y="1536"/>
                  </a:lnTo>
                  <a:lnTo>
                    <a:pt x="112" y="1538"/>
                  </a:lnTo>
                  <a:lnTo>
                    <a:pt x="112" y="1542"/>
                  </a:lnTo>
                  <a:lnTo>
                    <a:pt x="112" y="1544"/>
                  </a:lnTo>
                  <a:lnTo>
                    <a:pt x="122" y="1544"/>
                  </a:lnTo>
                  <a:lnTo>
                    <a:pt x="133" y="1544"/>
                  </a:lnTo>
                  <a:lnTo>
                    <a:pt x="142" y="1546"/>
                  </a:lnTo>
                  <a:lnTo>
                    <a:pt x="151" y="1546"/>
                  </a:lnTo>
                  <a:lnTo>
                    <a:pt x="149" y="1551"/>
                  </a:lnTo>
                  <a:lnTo>
                    <a:pt x="149" y="1557"/>
                  </a:lnTo>
                  <a:lnTo>
                    <a:pt x="147" y="1564"/>
                  </a:lnTo>
                  <a:lnTo>
                    <a:pt x="147" y="1569"/>
                  </a:lnTo>
                  <a:lnTo>
                    <a:pt x="136" y="1573"/>
                  </a:lnTo>
                  <a:lnTo>
                    <a:pt x="123" y="1577"/>
                  </a:lnTo>
                  <a:lnTo>
                    <a:pt x="111" y="1579"/>
                  </a:lnTo>
                  <a:lnTo>
                    <a:pt x="96" y="1580"/>
                  </a:lnTo>
                  <a:lnTo>
                    <a:pt x="83" y="1582"/>
                  </a:lnTo>
                  <a:lnTo>
                    <a:pt x="72" y="1582"/>
                  </a:lnTo>
                  <a:lnTo>
                    <a:pt x="59" y="1582"/>
                  </a:lnTo>
                  <a:lnTo>
                    <a:pt x="50" y="1582"/>
                  </a:lnTo>
                  <a:close/>
                </a:path>
              </a:pathLst>
            </a:custGeom>
            <a:solidFill>
              <a:srgbClr val="D896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0" name="Freeform 13"/>
            <p:cNvSpPr>
              <a:spLocks/>
            </p:cNvSpPr>
            <p:nvPr/>
          </p:nvSpPr>
          <p:spPr bwMode="auto">
            <a:xfrm>
              <a:off x="3985" y="3638"/>
              <a:ext cx="132" cy="51"/>
            </a:xfrm>
            <a:custGeom>
              <a:avLst/>
              <a:gdLst>
                <a:gd name="T0" fmla="*/ 2 w 264"/>
                <a:gd name="T1" fmla="*/ 4 h 101"/>
                <a:gd name="T2" fmla="*/ 2 w 264"/>
                <a:gd name="T3" fmla="*/ 4 h 101"/>
                <a:gd name="T4" fmla="*/ 1 w 264"/>
                <a:gd name="T5" fmla="*/ 4 h 101"/>
                <a:gd name="T6" fmla="*/ 1 w 264"/>
                <a:gd name="T7" fmla="*/ 3 h 101"/>
                <a:gd name="T8" fmla="*/ 1 w 264"/>
                <a:gd name="T9" fmla="*/ 3 h 101"/>
                <a:gd name="T10" fmla="*/ 1 w 264"/>
                <a:gd name="T11" fmla="*/ 3 h 101"/>
                <a:gd name="T12" fmla="*/ 1 w 264"/>
                <a:gd name="T13" fmla="*/ 3 h 101"/>
                <a:gd name="T14" fmla="*/ 1 w 264"/>
                <a:gd name="T15" fmla="*/ 3 h 101"/>
                <a:gd name="T16" fmla="*/ 0 w 264"/>
                <a:gd name="T17" fmla="*/ 3 h 101"/>
                <a:gd name="T18" fmla="*/ 1 w 264"/>
                <a:gd name="T19" fmla="*/ 3 h 101"/>
                <a:gd name="T20" fmla="*/ 1 w 264"/>
                <a:gd name="T21" fmla="*/ 2 h 101"/>
                <a:gd name="T22" fmla="*/ 2 w 264"/>
                <a:gd name="T23" fmla="*/ 2 h 101"/>
                <a:gd name="T24" fmla="*/ 3 w 264"/>
                <a:gd name="T25" fmla="*/ 2 h 101"/>
                <a:gd name="T26" fmla="*/ 4 w 264"/>
                <a:gd name="T27" fmla="*/ 2 h 101"/>
                <a:gd name="T28" fmla="*/ 4 w 264"/>
                <a:gd name="T29" fmla="*/ 2 h 101"/>
                <a:gd name="T30" fmla="*/ 5 w 264"/>
                <a:gd name="T31" fmla="*/ 1 h 101"/>
                <a:gd name="T32" fmla="*/ 5 w 264"/>
                <a:gd name="T33" fmla="*/ 0 h 101"/>
                <a:gd name="T34" fmla="*/ 5 w 264"/>
                <a:gd name="T35" fmla="*/ 0 h 101"/>
                <a:gd name="T36" fmla="*/ 6 w 264"/>
                <a:gd name="T37" fmla="*/ 0 h 101"/>
                <a:gd name="T38" fmla="*/ 6 w 264"/>
                <a:gd name="T39" fmla="*/ 1 h 101"/>
                <a:gd name="T40" fmla="*/ 7 w 264"/>
                <a:gd name="T41" fmla="*/ 1 h 101"/>
                <a:gd name="T42" fmla="*/ 7 w 264"/>
                <a:gd name="T43" fmla="*/ 1 h 101"/>
                <a:gd name="T44" fmla="*/ 8 w 264"/>
                <a:gd name="T45" fmla="*/ 1 h 101"/>
                <a:gd name="T46" fmla="*/ 8 w 264"/>
                <a:gd name="T47" fmla="*/ 1 h 101"/>
                <a:gd name="T48" fmla="*/ 9 w 264"/>
                <a:gd name="T49" fmla="*/ 1 h 101"/>
                <a:gd name="T50" fmla="*/ 9 w 264"/>
                <a:gd name="T51" fmla="*/ 2 h 101"/>
                <a:gd name="T52" fmla="*/ 9 w 264"/>
                <a:gd name="T53" fmla="*/ 2 h 101"/>
                <a:gd name="T54" fmla="*/ 8 w 264"/>
                <a:gd name="T55" fmla="*/ 3 h 101"/>
                <a:gd name="T56" fmla="*/ 8 w 264"/>
                <a:gd name="T57" fmla="*/ 3 h 101"/>
                <a:gd name="T58" fmla="*/ 7 w 264"/>
                <a:gd name="T59" fmla="*/ 3 h 101"/>
                <a:gd name="T60" fmla="*/ 7 w 264"/>
                <a:gd name="T61" fmla="*/ 3 h 101"/>
                <a:gd name="T62" fmla="*/ 6 w 264"/>
                <a:gd name="T63" fmla="*/ 3 h 101"/>
                <a:gd name="T64" fmla="*/ 5 w 264"/>
                <a:gd name="T65" fmla="*/ 4 h 101"/>
                <a:gd name="T66" fmla="*/ 5 w 264"/>
                <a:gd name="T67" fmla="*/ 4 h 101"/>
                <a:gd name="T68" fmla="*/ 4 w 264"/>
                <a:gd name="T69" fmla="*/ 4 h 101"/>
                <a:gd name="T70" fmla="*/ 4 w 264"/>
                <a:gd name="T71" fmla="*/ 4 h 101"/>
                <a:gd name="T72" fmla="*/ 4 w 264"/>
                <a:gd name="T73" fmla="*/ 4 h 101"/>
                <a:gd name="T74" fmla="*/ 3 w 264"/>
                <a:gd name="T75" fmla="*/ 4 h 101"/>
                <a:gd name="T76" fmla="*/ 3 w 264"/>
                <a:gd name="T77" fmla="*/ 4 h 101"/>
                <a:gd name="T78" fmla="*/ 2 w 264"/>
                <a:gd name="T79" fmla="*/ 4 h 101"/>
                <a:gd name="T80" fmla="*/ 2 w 264"/>
                <a:gd name="T81" fmla="*/ 4 h 101"/>
                <a:gd name="T82" fmla="*/ 2 w 264"/>
                <a:gd name="T83" fmla="*/ 4 h 101"/>
                <a:gd name="T84" fmla="*/ 2 w 264"/>
                <a:gd name="T85" fmla="*/ 4 h 1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4"/>
                <a:gd name="T130" fmla="*/ 0 h 101"/>
                <a:gd name="T131" fmla="*/ 264 w 264"/>
                <a:gd name="T132" fmla="*/ 101 h 1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4" h="101">
                  <a:moveTo>
                    <a:pt x="57" y="101"/>
                  </a:moveTo>
                  <a:lnTo>
                    <a:pt x="50" y="99"/>
                  </a:lnTo>
                  <a:lnTo>
                    <a:pt x="43" y="98"/>
                  </a:lnTo>
                  <a:lnTo>
                    <a:pt x="35" y="96"/>
                  </a:lnTo>
                  <a:lnTo>
                    <a:pt x="30" y="94"/>
                  </a:lnTo>
                  <a:lnTo>
                    <a:pt x="23" y="94"/>
                  </a:lnTo>
                  <a:lnTo>
                    <a:pt x="15" y="92"/>
                  </a:lnTo>
                  <a:lnTo>
                    <a:pt x="8" y="90"/>
                  </a:lnTo>
                  <a:lnTo>
                    <a:pt x="0" y="88"/>
                  </a:lnTo>
                  <a:lnTo>
                    <a:pt x="12" y="72"/>
                  </a:lnTo>
                  <a:lnTo>
                    <a:pt x="32" y="63"/>
                  </a:lnTo>
                  <a:lnTo>
                    <a:pt x="57" y="59"/>
                  </a:lnTo>
                  <a:lnTo>
                    <a:pt x="85" y="55"/>
                  </a:lnTo>
                  <a:lnTo>
                    <a:pt x="113" y="52"/>
                  </a:lnTo>
                  <a:lnTo>
                    <a:pt x="137" y="42"/>
                  </a:lnTo>
                  <a:lnTo>
                    <a:pt x="155" y="26"/>
                  </a:lnTo>
                  <a:lnTo>
                    <a:pt x="161" y="0"/>
                  </a:lnTo>
                  <a:lnTo>
                    <a:pt x="172" y="0"/>
                  </a:lnTo>
                  <a:lnTo>
                    <a:pt x="184" y="0"/>
                  </a:lnTo>
                  <a:lnTo>
                    <a:pt x="197" y="2"/>
                  </a:lnTo>
                  <a:lnTo>
                    <a:pt x="212" y="4"/>
                  </a:lnTo>
                  <a:lnTo>
                    <a:pt x="227" y="7"/>
                  </a:lnTo>
                  <a:lnTo>
                    <a:pt x="241" y="11"/>
                  </a:lnTo>
                  <a:lnTo>
                    <a:pt x="252" y="17"/>
                  </a:lnTo>
                  <a:lnTo>
                    <a:pt x="264" y="24"/>
                  </a:lnTo>
                  <a:lnTo>
                    <a:pt x="262" y="46"/>
                  </a:lnTo>
                  <a:lnTo>
                    <a:pt x="258" y="63"/>
                  </a:lnTo>
                  <a:lnTo>
                    <a:pt x="251" y="76"/>
                  </a:lnTo>
                  <a:lnTo>
                    <a:pt x="240" y="83"/>
                  </a:lnTo>
                  <a:lnTo>
                    <a:pt x="227" y="88"/>
                  </a:lnTo>
                  <a:lnTo>
                    <a:pt x="210" y="92"/>
                  </a:lnTo>
                  <a:lnTo>
                    <a:pt x="192" y="96"/>
                  </a:lnTo>
                  <a:lnTo>
                    <a:pt x="170" y="99"/>
                  </a:lnTo>
                  <a:lnTo>
                    <a:pt x="155" y="99"/>
                  </a:lnTo>
                  <a:lnTo>
                    <a:pt x="142" y="99"/>
                  </a:lnTo>
                  <a:lnTo>
                    <a:pt x="127" y="99"/>
                  </a:lnTo>
                  <a:lnTo>
                    <a:pt x="115" y="99"/>
                  </a:lnTo>
                  <a:lnTo>
                    <a:pt x="100" y="101"/>
                  </a:lnTo>
                  <a:lnTo>
                    <a:pt x="85" y="101"/>
                  </a:lnTo>
                  <a:lnTo>
                    <a:pt x="72" y="101"/>
                  </a:lnTo>
                  <a:lnTo>
                    <a:pt x="5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1" name="Freeform 14"/>
            <p:cNvSpPr>
              <a:spLocks/>
            </p:cNvSpPr>
            <p:nvPr/>
          </p:nvSpPr>
          <p:spPr bwMode="auto">
            <a:xfrm>
              <a:off x="3907" y="3673"/>
              <a:ext cx="66" cy="16"/>
            </a:xfrm>
            <a:custGeom>
              <a:avLst/>
              <a:gdLst>
                <a:gd name="T0" fmla="*/ 1 w 133"/>
                <a:gd name="T1" fmla="*/ 1 h 31"/>
                <a:gd name="T2" fmla="*/ 0 w 133"/>
                <a:gd name="T3" fmla="*/ 1 h 31"/>
                <a:gd name="T4" fmla="*/ 0 w 133"/>
                <a:gd name="T5" fmla="*/ 1 h 31"/>
                <a:gd name="T6" fmla="*/ 0 w 133"/>
                <a:gd name="T7" fmla="*/ 1 h 31"/>
                <a:gd name="T8" fmla="*/ 0 w 133"/>
                <a:gd name="T9" fmla="*/ 1 h 31"/>
                <a:gd name="T10" fmla="*/ 0 w 133"/>
                <a:gd name="T11" fmla="*/ 1 h 31"/>
                <a:gd name="T12" fmla="*/ 0 w 133"/>
                <a:gd name="T13" fmla="*/ 1 h 31"/>
                <a:gd name="T14" fmla="*/ 0 w 133"/>
                <a:gd name="T15" fmla="*/ 1 h 31"/>
                <a:gd name="T16" fmla="*/ 0 w 133"/>
                <a:gd name="T17" fmla="*/ 0 h 31"/>
                <a:gd name="T18" fmla="*/ 0 w 133"/>
                <a:gd name="T19" fmla="*/ 1 h 31"/>
                <a:gd name="T20" fmla="*/ 0 w 133"/>
                <a:gd name="T21" fmla="*/ 1 h 31"/>
                <a:gd name="T22" fmla="*/ 1 w 133"/>
                <a:gd name="T23" fmla="*/ 1 h 31"/>
                <a:gd name="T24" fmla="*/ 2 w 133"/>
                <a:gd name="T25" fmla="*/ 1 h 31"/>
                <a:gd name="T26" fmla="*/ 2 w 133"/>
                <a:gd name="T27" fmla="*/ 1 h 31"/>
                <a:gd name="T28" fmla="*/ 3 w 133"/>
                <a:gd name="T29" fmla="*/ 1 h 31"/>
                <a:gd name="T30" fmla="*/ 3 w 133"/>
                <a:gd name="T31" fmla="*/ 1 h 31"/>
                <a:gd name="T32" fmla="*/ 4 w 133"/>
                <a:gd name="T33" fmla="*/ 1 h 31"/>
                <a:gd name="T34" fmla="*/ 3 w 133"/>
                <a:gd name="T35" fmla="*/ 1 h 31"/>
                <a:gd name="T36" fmla="*/ 3 w 133"/>
                <a:gd name="T37" fmla="*/ 1 h 31"/>
                <a:gd name="T38" fmla="*/ 3 w 133"/>
                <a:gd name="T39" fmla="*/ 1 h 31"/>
                <a:gd name="T40" fmla="*/ 2 w 133"/>
                <a:gd name="T41" fmla="*/ 1 h 31"/>
                <a:gd name="T42" fmla="*/ 2 w 133"/>
                <a:gd name="T43" fmla="*/ 1 h 31"/>
                <a:gd name="T44" fmla="*/ 2 w 133"/>
                <a:gd name="T45" fmla="*/ 1 h 31"/>
                <a:gd name="T46" fmla="*/ 1 w 133"/>
                <a:gd name="T47" fmla="*/ 1 h 31"/>
                <a:gd name="T48" fmla="*/ 1 w 133"/>
                <a:gd name="T49" fmla="*/ 1 h 31"/>
                <a:gd name="T50" fmla="*/ 1 w 133"/>
                <a:gd name="T51" fmla="*/ 1 h 31"/>
                <a:gd name="T52" fmla="*/ 1 w 133"/>
                <a:gd name="T53" fmla="*/ 1 h 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3"/>
                <a:gd name="T82" fmla="*/ 0 h 31"/>
                <a:gd name="T83" fmla="*/ 133 w 133"/>
                <a:gd name="T84" fmla="*/ 31 h 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3" h="31">
                  <a:moveTo>
                    <a:pt x="39" y="29"/>
                  </a:moveTo>
                  <a:lnTo>
                    <a:pt x="30" y="28"/>
                  </a:lnTo>
                  <a:lnTo>
                    <a:pt x="20" y="26"/>
                  </a:lnTo>
                  <a:lnTo>
                    <a:pt x="9" y="26"/>
                  </a:lnTo>
                  <a:lnTo>
                    <a:pt x="0" y="24"/>
                  </a:lnTo>
                  <a:lnTo>
                    <a:pt x="0" y="18"/>
                  </a:lnTo>
                  <a:lnTo>
                    <a:pt x="0" y="11"/>
                  </a:lnTo>
                  <a:lnTo>
                    <a:pt x="0" y="6"/>
                  </a:lnTo>
                  <a:lnTo>
                    <a:pt x="0" y="0"/>
                  </a:lnTo>
                  <a:lnTo>
                    <a:pt x="15" y="2"/>
                  </a:lnTo>
                  <a:lnTo>
                    <a:pt x="31" y="2"/>
                  </a:lnTo>
                  <a:lnTo>
                    <a:pt x="48" y="4"/>
                  </a:lnTo>
                  <a:lnTo>
                    <a:pt x="64" y="4"/>
                  </a:lnTo>
                  <a:lnTo>
                    <a:pt x="81" y="4"/>
                  </a:lnTo>
                  <a:lnTo>
                    <a:pt x="98" y="4"/>
                  </a:lnTo>
                  <a:lnTo>
                    <a:pt x="116" y="4"/>
                  </a:lnTo>
                  <a:lnTo>
                    <a:pt x="133" y="4"/>
                  </a:lnTo>
                  <a:lnTo>
                    <a:pt x="125" y="17"/>
                  </a:lnTo>
                  <a:lnTo>
                    <a:pt x="118" y="24"/>
                  </a:lnTo>
                  <a:lnTo>
                    <a:pt x="107" y="29"/>
                  </a:lnTo>
                  <a:lnTo>
                    <a:pt x="94" y="31"/>
                  </a:lnTo>
                  <a:lnTo>
                    <a:pt x="81" y="31"/>
                  </a:lnTo>
                  <a:lnTo>
                    <a:pt x="68" y="31"/>
                  </a:lnTo>
                  <a:lnTo>
                    <a:pt x="53" y="29"/>
                  </a:lnTo>
                  <a:lnTo>
                    <a:pt x="39" y="2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2" name="Freeform 15"/>
            <p:cNvSpPr>
              <a:spLocks/>
            </p:cNvSpPr>
            <p:nvPr/>
          </p:nvSpPr>
          <p:spPr bwMode="auto">
            <a:xfrm>
              <a:off x="4303" y="3287"/>
              <a:ext cx="665" cy="392"/>
            </a:xfrm>
            <a:custGeom>
              <a:avLst/>
              <a:gdLst>
                <a:gd name="T0" fmla="*/ 7 w 1328"/>
                <a:gd name="T1" fmla="*/ 23 h 786"/>
                <a:gd name="T2" fmla="*/ 3 w 1328"/>
                <a:gd name="T3" fmla="*/ 23 h 786"/>
                <a:gd name="T4" fmla="*/ 9 w 1328"/>
                <a:gd name="T5" fmla="*/ 21 h 786"/>
                <a:gd name="T6" fmla="*/ 3 w 1328"/>
                <a:gd name="T7" fmla="*/ 20 h 786"/>
                <a:gd name="T8" fmla="*/ 7 w 1328"/>
                <a:gd name="T9" fmla="*/ 19 h 786"/>
                <a:gd name="T10" fmla="*/ 3 w 1328"/>
                <a:gd name="T11" fmla="*/ 19 h 786"/>
                <a:gd name="T12" fmla="*/ 8 w 1328"/>
                <a:gd name="T13" fmla="*/ 18 h 786"/>
                <a:gd name="T14" fmla="*/ 3 w 1328"/>
                <a:gd name="T15" fmla="*/ 17 h 786"/>
                <a:gd name="T16" fmla="*/ 8 w 1328"/>
                <a:gd name="T17" fmla="*/ 16 h 786"/>
                <a:gd name="T18" fmla="*/ 3 w 1328"/>
                <a:gd name="T19" fmla="*/ 15 h 786"/>
                <a:gd name="T20" fmla="*/ 5 w 1328"/>
                <a:gd name="T21" fmla="*/ 14 h 786"/>
                <a:gd name="T22" fmla="*/ 4 w 1328"/>
                <a:gd name="T23" fmla="*/ 13 h 786"/>
                <a:gd name="T24" fmla="*/ 4 w 1328"/>
                <a:gd name="T25" fmla="*/ 13 h 786"/>
                <a:gd name="T26" fmla="*/ 6 w 1328"/>
                <a:gd name="T27" fmla="*/ 11 h 786"/>
                <a:gd name="T28" fmla="*/ 5 w 1328"/>
                <a:gd name="T29" fmla="*/ 11 h 786"/>
                <a:gd name="T30" fmla="*/ 4 w 1328"/>
                <a:gd name="T31" fmla="*/ 9 h 786"/>
                <a:gd name="T32" fmla="*/ 3 w 1328"/>
                <a:gd name="T33" fmla="*/ 9 h 786"/>
                <a:gd name="T34" fmla="*/ 4 w 1328"/>
                <a:gd name="T35" fmla="*/ 8 h 786"/>
                <a:gd name="T36" fmla="*/ 2 w 1328"/>
                <a:gd name="T37" fmla="*/ 7 h 786"/>
                <a:gd name="T38" fmla="*/ 8 w 1328"/>
                <a:gd name="T39" fmla="*/ 6 h 786"/>
                <a:gd name="T40" fmla="*/ 1 w 1328"/>
                <a:gd name="T41" fmla="*/ 5 h 786"/>
                <a:gd name="T42" fmla="*/ 6 w 1328"/>
                <a:gd name="T43" fmla="*/ 4 h 786"/>
                <a:gd name="T44" fmla="*/ 1 w 1328"/>
                <a:gd name="T45" fmla="*/ 3 h 786"/>
                <a:gd name="T46" fmla="*/ 5 w 1328"/>
                <a:gd name="T47" fmla="*/ 3 h 786"/>
                <a:gd name="T48" fmla="*/ 2 w 1328"/>
                <a:gd name="T49" fmla="*/ 2 h 786"/>
                <a:gd name="T50" fmla="*/ 2 w 1328"/>
                <a:gd name="T51" fmla="*/ 1 h 786"/>
                <a:gd name="T52" fmla="*/ 10 w 1328"/>
                <a:gd name="T53" fmla="*/ 0 h 786"/>
                <a:gd name="T54" fmla="*/ 35 w 1328"/>
                <a:gd name="T55" fmla="*/ 0 h 786"/>
                <a:gd name="T56" fmla="*/ 42 w 1328"/>
                <a:gd name="T57" fmla="*/ 0 h 786"/>
                <a:gd name="T58" fmla="*/ 38 w 1328"/>
                <a:gd name="T59" fmla="*/ 1 h 786"/>
                <a:gd name="T60" fmla="*/ 42 w 1328"/>
                <a:gd name="T61" fmla="*/ 1 h 786"/>
                <a:gd name="T62" fmla="*/ 38 w 1328"/>
                <a:gd name="T63" fmla="*/ 2 h 786"/>
                <a:gd name="T64" fmla="*/ 39 w 1328"/>
                <a:gd name="T65" fmla="*/ 3 h 786"/>
                <a:gd name="T66" fmla="*/ 40 w 1328"/>
                <a:gd name="T67" fmla="*/ 3 h 786"/>
                <a:gd name="T68" fmla="*/ 38 w 1328"/>
                <a:gd name="T69" fmla="*/ 4 h 786"/>
                <a:gd name="T70" fmla="*/ 41 w 1328"/>
                <a:gd name="T71" fmla="*/ 5 h 786"/>
                <a:gd name="T72" fmla="*/ 37 w 1328"/>
                <a:gd name="T73" fmla="*/ 6 h 786"/>
                <a:gd name="T74" fmla="*/ 41 w 1328"/>
                <a:gd name="T75" fmla="*/ 6 h 786"/>
                <a:gd name="T76" fmla="*/ 34 w 1328"/>
                <a:gd name="T77" fmla="*/ 7 h 786"/>
                <a:gd name="T78" fmla="*/ 41 w 1328"/>
                <a:gd name="T79" fmla="*/ 8 h 786"/>
                <a:gd name="T80" fmla="*/ 37 w 1328"/>
                <a:gd name="T81" fmla="*/ 9 h 786"/>
                <a:gd name="T82" fmla="*/ 40 w 1328"/>
                <a:gd name="T83" fmla="*/ 10 h 786"/>
                <a:gd name="T84" fmla="*/ 38 w 1328"/>
                <a:gd name="T85" fmla="*/ 11 h 786"/>
                <a:gd name="T86" fmla="*/ 37 w 1328"/>
                <a:gd name="T87" fmla="*/ 12 h 786"/>
                <a:gd name="T88" fmla="*/ 38 w 1328"/>
                <a:gd name="T89" fmla="*/ 12 h 786"/>
                <a:gd name="T90" fmla="*/ 36 w 1328"/>
                <a:gd name="T91" fmla="*/ 13 h 786"/>
                <a:gd name="T92" fmla="*/ 40 w 1328"/>
                <a:gd name="T93" fmla="*/ 14 h 786"/>
                <a:gd name="T94" fmla="*/ 35 w 1328"/>
                <a:gd name="T95" fmla="*/ 15 h 786"/>
                <a:gd name="T96" fmla="*/ 40 w 1328"/>
                <a:gd name="T97" fmla="*/ 16 h 786"/>
                <a:gd name="T98" fmla="*/ 37 w 1328"/>
                <a:gd name="T99" fmla="*/ 17 h 786"/>
                <a:gd name="T100" fmla="*/ 40 w 1328"/>
                <a:gd name="T101" fmla="*/ 18 h 786"/>
                <a:gd name="T102" fmla="*/ 36 w 1328"/>
                <a:gd name="T103" fmla="*/ 19 h 786"/>
                <a:gd name="T104" fmla="*/ 39 w 1328"/>
                <a:gd name="T105" fmla="*/ 20 h 786"/>
                <a:gd name="T106" fmla="*/ 38 w 1328"/>
                <a:gd name="T107" fmla="*/ 20 h 786"/>
                <a:gd name="T108" fmla="*/ 37 w 1328"/>
                <a:gd name="T109" fmla="*/ 22 h 786"/>
                <a:gd name="T110" fmla="*/ 39 w 1328"/>
                <a:gd name="T111" fmla="*/ 22 h 786"/>
                <a:gd name="T112" fmla="*/ 39 w 1328"/>
                <a:gd name="T113" fmla="*/ 23 h 786"/>
                <a:gd name="T114" fmla="*/ 40 w 1328"/>
                <a:gd name="T115" fmla="*/ 23 h 786"/>
                <a:gd name="T116" fmla="*/ 37 w 1328"/>
                <a:gd name="T117" fmla="*/ 24 h 786"/>
                <a:gd name="T118" fmla="*/ 25 w 1328"/>
                <a:gd name="T119" fmla="*/ 23 h 786"/>
                <a:gd name="T120" fmla="*/ 14 w 1328"/>
                <a:gd name="T121" fmla="*/ 23 h 786"/>
                <a:gd name="T122" fmla="*/ 3 w 1328"/>
                <a:gd name="T123" fmla="*/ 24 h 7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8"/>
                <a:gd name="T187" fmla="*/ 0 h 786"/>
                <a:gd name="T188" fmla="*/ 1328 w 1328"/>
                <a:gd name="T189" fmla="*/ 786 h 7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8" h="786">
                  <a:moveTo>
                    <a:pt x="96" y="786"/>
                  </a:moveTo>
                  <a:lnTo>
                    <a:pt x="96" y="779"/>
                  </a:lnTo>
                  <a:lnTo>
                    <a:pt x="96" y="771"/>
                  </a:lnTo>
                  <a:lnTo>
                    <a:pt x="96" y="766"/>
                  </a:lnTo>
                  <a:lnTo>
                    <a:pt x="96" y="758"/>
                  </a:lnTo>
                  <a:lnTo>
                    <a:pt x="107" y="758"/>
                  </a:lnTo>
                  <a:lnTo>
                    <a:pt x="121" y="756"/>
                  </a:lnTo>
                  <a:lnTo>
                    <a:pt x="138" y="756"/>
                  </a:lnTo>
                  <a:lnTo>
                    <a:pt x="158" y="755"/>
                  </a:lnTo>
                  <a:lnTo>
                    <a:pt x="177" y="753"/>
                  </a:lnTo>
                  <a:lnTo>
                    <a:pt x="193" y="749"/>
                  </a:lnTo>
                  <a:lnTo>
                    <a:pt x="208" y="745"/>
                  </a:lnTo>
                  <a:lnTo>
                    <a:pt x="219" y="740"/>
                  </a:lnTo>
                  <a:lnTo>
                    <a:pt x="215" y="740"/>
                  </a:lnTo>
                  <a:lnTo>
                    <a:pt x="212" y="740"/>
                  </a:lnTo>
                  <a:lnTo>
                    <a:pt x="204" y="740"/>
                  </a:lnTo>
                  <a:lnTo>
                    <a:pt x="195" y="740"/>
                  </a:lnTo>
                  <a:lnTo>
                    <a:pt x="180" y="742"/>
                  </a:lnTo>
                  <a:lnTo>
                    <a:pt x="160" y="742"/>
                  </a:lnTo>
                  <a:lnTo>
                    <a:pt x="132" y="744"/>
                  </a:lnTo>
                  <a:lnTo>
                    <a:pt x="97" y="744"/>
                  </a:lnTo>
                  <a:lnTo>
                    <a:pt x="96" y="738"/>
                  </a:lnTo>
                  <a:lnTo>
                    <a:pt x="94" y="733"/>
                  </a:lnTo>
                  <a:lnTo>
                    <a:pt x="94" y="723"/>
                  </a:lnTo>
                  <a:lnTo>
                    <a:pt x="94" y="709"/>
                  </a:lnTo>
                  <a:lnTo>
                    <a:pt x="107" y="709"/>
                  </a:lnTo>
                  <a:lnTo>
                    <a:pt x="129" y="709"/>
                  </a:lnTo>
                  <a:lnTo>
                    <a:pt x="155" y="707"/>
                  </a:lnTo>
                  <a:lnTo>
                    <a:pt x="186" y="705"/>
                  </a:lnTo>
                  <a:lnTo>
                    <a:pt x="217" y="703"/>
                  </a:lnTo>
                  <a:lnTo>
                    <a:pt x="246" y="699"/>
                  </a:lnTo>
                  <a:lnTo>
                    <a:pt x="270" y="694"/>
                  </a:lnTo>
                  <a:lnTo>
                    <a:pt x="287" y="688"/>
                  </a:lnTo>
                  <a:lnTo>
                    <a:pt x="263" y="688"/>
                  </a:lnTo>
                  <a:lnTo>
                    <a:pt x="239" y="688"/>
                  </a:lnTo>
                  <a:lnTo>
                    <a:pt x="215" y="688"/>
                  </a:lnTo>
                  <a:lnTo>
                    <a:pt x="191" y="688"/>
                  </a:lnTo>
                  <a:lnTo>
                    <a:pt x="166" y="688"/>
                  </a:lnTo>
                  <a:lnTo>
                    <a:pt x="142" y="688"/>
                  </a:lnTo>
                  <a:lnTo>
                    <a:pt x="118" y="688"/>
                  </a:lnTo>
                  <a:lnTo>
                    <a:pt x="94" y="688"/>
                  </a:lnTo>
                  <a:lnTo>
                    <a:pt x="94" y="679"/>
                  </a:lnTo>
                  <a:lnTo>
                    <a:pt x="94" y="672"/>
                  </a:lnTo>
                  <a:lnTo>
                    <a:pt x="94" y="663"/>
                  </a:lnTo>
                  <a:lnTo>
                    <a:pt x="94" y="655"/>
                  </a:lnTo>
                  <a:lnTo>
                    <a:pt x="109" y="653"/>
                  </a:lnTo>
                  <a:lnTo>
                    <a:pt x="123" y="652"/>
                  </a:lnTo>
                  <a:lnTo>
                    <a:pt x="138" y="650"/>
                  </a:lnTo>
                  <a:lnTo>
                    <a:pt x="153" y="648"/>
                  </a:lnTo>
                  <a:lnTo>
                    <a:pt x="167" y="646"/>
                  </a:lnTo>
                  <a:lnTo>
                    <a:pt x="184" y="644"/>
                  </a:lnTo>
                  <a:lnTo>
                    <a:pt x="199" y="642"/>
                  </a:lnTo>
                  <a:lnTo>
                    <a:pt x="213" y="641"/>
                  </a:lnTo>
                  <a:lnTo>
                    <a:pt x="213" y="639"/>
                  </a:lnTo>
                  <a:lnTo>
                    <a:pt x="215" y="639"/>
                  </a:lnTo>
                  <a:lnTo>
                    <a:pt x="215" y="637"/>
                  </a:lnTo>
                  <a:lnTo>
                    <a:pt x="201" y="637"/>
                  </a:lnTo>
                  <a:lnTo>
                    <a:pt x="184" y="637"/>
                  </a:lnTo>
                  <a:lnTo>
                    <a:pt x="169" y="637"/>
                  </a:lnTo>
                  <a:lnTo>
                    <a:pt x="153" y="637"/>
                  </a:lnTo>
                  <a:lnTo>
                    <a:pt x="136" y="637"/>
                  </a:lnTo>
                  <a:lnTo>
                    <a:pt x="121" y="637"/>
                  </a:lnTo>
                  <a:lnTo>
                    <a:pt x="105" y="637"/>
                  </a:lnTo>
                  <a:lnTo>
                    <a:pt x="90" y="637"/>
                  </a:lnTo>
                  <a:lnTo>
                    <a:pt x="88" y="628"/>
                  </a:lnTo>
                  <a:lnTo>
                    <a:pt x="88" y="620"/>
                  </a:lnTo>
                  <a:lnTo>
                    <a:pt x="86" y="611"/>
                  </a:lnTo>
                  <a:lnTo>
                    <a:pt x="86" y="604"/>
                  </a:lnTo>
                  <a:lnTo>
                    <a:pt x="131" y="600"/>
                  </a:lnTo>
                  <a:lnTo>
                    <a:pt x="164" y="596"/>
                  </a:lnTo>
                  <a:lnTo>
                    <a:pt x="188" y="595"/>
                  </a:lnTo>
                  <a:lnTo>
                    <a:pt x="204" y="591"/>
                  </a:lnTo>
                  <a:lnTo>
                    <a:pt x="213" y="591"/>
                  </a:lnTo>
                  <a:lnTo>
                    <a:pt x="221" y="589"/>
                  </a:lnTo>
                  <a:lnTo>
                    <a:pt x="224" y="587"/>
                  </a:lnTo>
                  <a:lnTo>
                    <a:pt x="228" y="585"/>
                  </a:lnTo>
                  <a:lnTo>
                    <a:pt x="210" y="585"/>
                  </a:lnTo>
                  <a:lnTo>
                    <a:pt x="191" y="585"/>
                  </a:lnTo>
                  <a:lnTo>
                    <a:pt x="173" y="585"/>
                  </a:lnTo>
                  <a:lnTo>
                    <a:pt x="155" y="585"/>
                  </a:lnTo>
                  <a:lnTo>
                    <a:pt x="136" y="585"/>
                  </a:lnTo>
                  <a:lnTo>
                    <a:pt x="120" y="585"/>
                  </a:lnTo>
                  <a:lnTo>
                    <a:pt x="101" y="585"/>
                  </a:lnTo>
                  <a:lnTo>
                    <a:pt x="83" y="585"/>
                  </a:lnTo>
                  <a:lnTo>
                    <a:pt x="81" y="580"/>
                  </a:lnTo>
                  <a:lnTo>
                    <a:pt x="81" y="573"/>
                  </a:lnTo>
                  <a:lnTo>
                    <a:pt x="81" y="567"/>
                  </a:lnTo>
                  <a:lnTo>
                    <a:pt x="81" y="561"/>
                  </a:lnTo>
                  <a:lnTo>
                    <a:pt x="107" y="558"/>
                  </a:lnTo>
                  <a:lnTo>
                    <a:pt x="134" y="554"/>
                  </a:lnTo>
                  <a:lnTo>
                    <a:pt x="160" y="552"/>
                  </a:lnTo>
                  <a:lnTo>
                    <a:pt x="188" y="550"/>
                  </a:lnTo>
                  <a:lnTo>
                    <a:pt x="213" y="547"/>
                  </a:lnTo>
                  <a:lnTo>
                    <a:pt x="241" y="543"/>
                  </a:lnTo>
                  <a:lnTo>
                    <a:pt x="269" y="538"/>
                  </a:lnTo>
                  <a:lnTo>
                    <a:pt x="296" y="530"/>
                  </a:lnTo>
                  <a:lnTo>
                    <a:pt x="269" y="532"/>
                  </a:lnTo>
                  <a:lnTo>
                    <a:pt x="243" y="532"/>
                  </a:lnTo>
                  <a:lnTo>
                    <a:pt x="215" y="534"/>
                  </a:lnTo>
                  <a:lnTo>
                    <a:pt x="188" y="536"/>
                  </a:lnTo>
                  <a:lnTo>
                    <a:pt x="160" y="538"/>
                  </a:lnTo>
                  <a:lnTo>
                    <a:pt x="132" y="538"/>
                  </a:lnTo>
                  <a:lnTo>
                    <a:pt x="107" y="539"/>
                  </a:lnTo>
                  <a:lnTo>
                    <a:pt x="79" y="541"/>
                  </a:lnTo>
                  <a:lnTo>
                    <a:pt x="77" y="530"/>
                  </a:lnTo>
                  <a:lnTo>
                    <a:pt x="77" y="519"/>
                  </a:lnTo>
                  <a:lnTo>
                    <a:pt x="77" y="508"/>
                  </a:lnTo>
                  <a:lnTo>
                    <a:pt x="77" y="497"/>
                  </a:lnTo>
                  <a:lnTo>
                    <a:pt x="92" y="495"/>
                  </a:lnTo>
                  <a:lnTo>
                    <a:pt x="112" y="492"/>
                  </a:lnTo>
                  <a:lnTo>
                    <a:pt x="138" y="490"/>
                  </a:lnTo>
                  <a:lnTo>
                    <a:pt x="166" y="486"/>
                  </a:lnTo>
                  <a:lnTo>
                    <a:pt x="191" y="484"/>
                  </a:lnTo>
                  <a:lnTo>
                    <a:pt x="215" y="482"/>
                  </a:lnTo>
                  <a:lnTo>
                    <a:pt x="232" y="479"/>
                  </a:lnTo>
                  <a:lnTo>
                    <a:pt x="239" y="477"/>
                  </a:lnTo>
                  <a:lnTo>
                    <a:pt x="219" y="477"/>
                  </a:lnTo>
                  <a:lnTo>
                    <a:pt x="199" y="477"/>
                  </a:lnTo>
                  <a:lnTo>
                    <a:pt x="177" y="477"/>
                  </a:lnTo>
                  <a:lnTo>
                    <a:pt x="156" y="477"/>
                  </a:lnTo>
                  <a:lnTo>
                    <a:pt x="136" y="477"/>
                  </a:lnTo>
                  <a:lnTo>
                    <a:pt x="116" y="477"/>
                  </a:lnTo>
                  <a:lnTo>
                    <a:pt x="94" y="477"/>
                  </a:lnTo>
                  <a:lnTo>
                    <a:pt x="74" y="477"/>
                  </a:lnTo>
                  <a:lnTo>
                    <a:pt x="72" y="468"/>
                  </a:lnTo>
                  <a:lnTo>
                    <a:pt x="70" y="457"/>
                  </a:lnTo>
                  <a:lnTo>
                    <a:pt x="68" y="447"/>
                  </a:lnTo>
                  <a:lnTo>
                    <a:pt x="66" y="438"/>
                  </a:lnTo>
                  <a:lnTo>
                    <a:pt x="75" y="438"/>
                  </a:lnTo>
                  <a:lnTo>
                    <a:pt x="92" y="436"/>
                  </a:lnTo>
                  <a:lnTo>
                    <a:pt x="112" y="436"/>
                  </a:lnTo>
                  <a:lnTo>
                    <a:pt x="134" y="435"/>
                  </a:lnTo>
                  <a:lnTo>
                    <a:pt x="156" y="431"/>
                  </a:lnTo>
                  <a:lnTo>
                    <a:pt x="177" y="429"/>
                  </a:lnTo>
                  <a:lnTo>
                    <a:pt x="191" y="425"/>
                  </a:lnTo>
                  <a:lnTo>
                    <a:pt x="201" y="422"/>
                  </a:lnTo>
                  <a:lnTo>
                    <a:pt x="184" y="422"/>
                  </a:lnTo>
                  <a:lnTo>
                    <a:pt x="166" y="422"/>
                  </a:lnTo>
                  <a:lnTo>
                    <a:pt x="149" y="422"/>
                  </a:lnTo>
                  <a:lnTo>
                    <a:pt x="132" y="422"/>
                  </a:lnTo>
                  <a:lnTo>
                    <a:pt x="114" y="422"/>
                  </a:lnTo>
                  <a:lnTo>
                    <a:pt x="97" y="422"/>
                  </a:lnTo>
                  <a:lnTo>
                    <a:pt x="79" y="422"/>
                  </a:lnTo>
                  <a:lnTo>
                    <a:pt x="63" y="422"/>
                  </a:lnTo>
                  <a:lnTo>
                    <a:pt x="63" y="412"/>
                  </a:lnTo>
                  <a:lnTo>
                    <a:pt x="61" y="405"/>
                  </a:lnTo>
                  <a:lnTo>
                    <a:pt x="61" y="398"/>
                  </a:lnTo>
                  <a:lnTo>
                    <a:pt x="59" y="392"/>
                  </a:lnTo>
                  <a:lnTo>
                    <a:pt x="81" y="390"/>
                  </a:lnTo>
                  <a:lnTo>
                    <a:pt x="105" y="389"/>
                  </a:lnTo>
                  <a:lnTo>
                    <a:pt x="127" y="387"/>
                  </a:lnTo>
                  <a:lnTo>
                    <a:pt x="151" y="383"/>
                  </a:lnTo>
                  <a:lnTo>
                    <a:pt x="175" y="381"/>
                  </a:lnTo>
                  <a:lnTo>
                    <a:pt x="197" y="379"/>
                  </a:lnTo>
                  <a:lnTo>
                    <a:pt x="221" y="378"/>
                  </a:lnTo>
                  <a:lnTo>
                    <a:pt x="243" y="376"/>
                  </a:lnTo>
                  <a:lnTo>
                    <a:pt x="243" y="374"/>
                  </a:lnTo>
                  <a:lnTo>
                    <a:pt x="245" y="374"/>
                  </a:lnTo>
                  <a:lnTo>
                    <a:pt x="245" y="372"/>
                  </a:lnTo>
                  <a:lnTo>
                    <a:pt x="223" y="372"/>
                  </a:lnTo>
                  <a:lnTo>
                    <a:pt x="199" y="372"/>
                  </a:lnTo>
                  <a:lnTo>
                    <a:pt x="175" y="372"/>
                  </a:lnTo>
                  <a:lnTo>
                    <a:pt x="153" y="372"/>
                  </a:lnTo>
                  <a:lnTo>
                    <a:pt x="129" y="372"/>
                  </a:lnTo>
                  <a:lnTo>
                    <a:pt x="105" y="372"/>
                  </a:lnTo>
                  <a:lnTo>
                    <a:pt x="81" y="372"/>
                  </a:lnTo>
                  <a:lnTo>
                    <a:pt x="59" y="372"/>
                  </a:lnTo>
                  <a:lnTo>
                    <a:pt x="55" y="357"/>
                  </a:lnTo>
                  <a:lnTo>
                    <a:pt x="55" y="346"/>
                  </a:lnTo>
                  <a:lnTo>
                    <a:pt x="53" y="337"/>
                  </a:lnTo>
                  <a:lnTo>
                    <a:pt x="55" y="324"/>
                  </a:lnTo>
                  <a:lnTo>
                    <a:pt x="77" y="322"/>
                  </a:lnTo>
                  <a:lnTo>
                    <a:pt x="97" y="319"/>
                  </a:lnTo>
                  <a:lnTo>
                    <a:pt x="120" y="317"/>
                  </a:lnTo>
                  <a:lnTo>
                    <a:pt x="142" y="313"/>
                  </a:lnTo>
                  <a:lnTo>
                    <a:pt x="162" y="311"/>
                  </a:lnTo>
                  <a:lnTo>
                    <a:pt x="184" y="308"/>
                  </a:lnTo>
                  <a:lnTo>
                    <a:pt x="206" y="306"/>
                  </a:lnTo>
                  <a:lnTo>
                    <a:pt x="228" y="304"/>
                  </a:lnTo>
                  <a:lnTo>
                    <a:pt x="206" y="304"/>
                  </a:lnTo>
                  <a:lnTo>
                    <a:pt x="182" y="304"/>
                  </a:lnTo>
                  <a:lnTo>
                    <a:pt x="160" y="304"/>
                  </a:lnTo>
                  <a:lnTo>
                    <a:pt x="138" y="304"/>
                  </a:lnTo>
                  <a:lnTo>
                    <a:pt x="116" y="304"/>
                  </a:lnTo>
                  <a:lnTo>
                    <a:pt x="94" y="304"/>
                  </a:lnTo>
                  <a:lnTo>
                    <a:pt x="72" y="304"/>
                  </a:lnTo>
                  <a:lnTo>
                    <a:pt x="50" y="304"/>
                  </a:lnTo>
                  <a:lnTo>
                    <a:pt x="48" y="295"/>
                  </a:lnTo>
                  <a:lnTo>
                    <a:pt x="46" y="284"/>
                  </a:lnTo>
                  <a:lnTo>
                    <a:pt x="44" y="275"/>
                  </a:lnTo>
                  <a:lnTo>
                    <a:pt x="42" y="265"/>
                  </a:lnTo>
                  <a:lnTo>
                    <a:pt x="53" y="265"/>
                  </a:lnTo>
                  <a:lnTo>
                    <a:pt x="68" y="265"/>
                  </a:lnTo>
                  <a:lnTo>
                    <a:pt x="85" y="265"/>
                  </a:lnTo>
                  <a:lnTo>
                    <a:pt x="103" y="265"/>
                  </a:lnTo>
                  <a:lnTo>
                    <a:pt x="121" y="265"/>
                  </a:lnTo>
                  <a:lnTo>
                    <a:pt x="138" y="264"/>
                  </a:lnTo>
                  <a:lnTo>
                    <a:pt x="155" y="260"/>
                  </a:lnTo>
                  <a:lnTo>
                    <a:pt x="166" y="256"/>
                  </a:lnTo>
                  <a:lnTo>
                    <a:pt x="149" y="254"/>
                  </a:lnTo>
                  <a:lnTo>
                    <a:pt x="136" y="254"/>
                  </a:lnTo>
                  <a:lnTo>
                    <a:pt x="123" y="252"/>
                  </a:lnTo>
                  <a:lnTo>
                    <a:pt x="112" y="252"/>
                  </a:lnTo>
                  <a:lnTo>
                    <a:pt x="99" y="252"/>
                  </a:lnTo>
                  <a:lnTo>
                    <a:pt x="85" y="252"/>
                  </a:lnTo>
                  <a:lnTo>
                    <a:pt x="66" y="251"/>
                  </a:lnTo>
                  <a:lnTo>
                    <a:pt x="40" y="251"/>
                  </a:lnTo>
                  <a:lnTo>
                    <a:pt x="39" y="240"/>
                  </a:lnTo>
                  <a:lnTo>
                    <a:pt x="37" y="230"/>
                  </a:lnTo>
                  <a:lnTo>
                    <a:pt x="35" y="223"/>
                  </a:lnTo>
                  <a:lnTo>
                    <a:pt x="33" y="214"/>
                  </a:lnTo>
                  <a:lnTo>
                    <a:pt x="44" y="214"/>
                  </a:lnTo>
                  <a:lnTo>
                    <a:pt x="66" y="214"/>
                  </a:lnTo>
                  <a:lnTo>
                    <a:pt x="97" y="214"/>
                  </a:lnTo>
                  <a:lnTo>
                    <a:pt x="136" y="214"/>
                  </a:lnTo>
                  <a:lnTo>
                    <a:pt x="175" y="212"/>
                  </a:lnTo>
                  <a:lnTo>
                    <a:pt x="210" y="210"/>
                  </a:lnTo>
                  <a:lnTo>
                    <a:pt x="241" y="206"/>
                  </a:lnTo>
                  <a:lnTo>
                    <a:pt x="261" y="201"/>
                  </a:lnTo>
                  <a:lnTo>
                    <a:pt x="219" y="201"/>
                  </a:lnTo>
                  <a:lnTo>
                    <a:pt x="186" y="201"/>
                  </a:lnTo>
                  <a:lnTo>
                    <a:pt x="160" y="201"/>
                  </a:lnTo>
                  <a:lnTo>
                    <a:pt x="138" y="201"/>
                  </a:lnTo>
                  <a:lnTo>
                    <a:pt x="116" y="199"/>
                  </a:lnTo>
                  <a:lnTo>
                    <a:pt x="92" y="199"/>
                  </a:lnTo>
                  <a:lnTo>
                    <a:pt x="66" y="197"/>
                  </a:lnTo>
                  <a:lnTo>
                    <a:pt x="31" y="195"/>
                  </a:lnTo>
                  <a:lnTo>
                    <a:pt x="29" y="184"/>
                  </a:lnTo>
                  <a:lnTo>
                    <a:pt x="28" y="177"/>
                  </a:lnTo>
                  <a:lnTo>
                    <a:pt x="28" y="172"/>
                  </a:lnTo>
                  <a:lnTo>
                    <a:pt x="28" y="164"/>
                  </a:lnTo>
                  <a:lnTo>
                    <a:pt x="74" y="162"/>
                  </a:lnTo>
                  <a:lnTo>
                    <a:pt x="110" y="161"/>
                  </a:lnTo>
                  <a:lnTo>
                    <a:pt x="136" y="161"/>
                  </a:lnTo>
                  <a:lnTo>
                    <a:pt x="156" y="159"/>
                  </a:lnTo>
                  <a:lnTo>
                    <a:pt x="171" y="157"/>
                  </a:lnTo>
                  <a:lnTo>
                    <a:pt x="182" y="157"/>
                  </a:lnTo>
                  <a:lnTo>
                    <a:pt x="193" y="155"/>
                  </a:lnTo>
                  <a:lnTo>
                    <a:pt x="204" y="153"/>
                  </a:lnTo>
                  <a:lnTo>
                    <a:pt x="182" y="153"/>
                  </a:lnTo>
                  <a:lnTo>
                    <a:pt x="158" y="151"/>
                  </a:lnTo>
                  <a:lnTo>
                    <a:pt x="136" y="151"/>
                  </a:lnTo>
                  <a:lnTo>
                    <a:pt x="114" y="149"/>
                  </a:lnTo>
                  <a:lnTo>
                    <a:pt x="92" y="148"/>
                  </a:lnTo>
                  <a:lnTo>
                    <a:pt x="68" y="148"/>
                  </a:lnTo>
                  <a:lnTo>
                    <a:pt x="46" y="146"/>
                  </a:lnTo>
                  <a:lnTo>
                    <a:pt x="22" y="146"/>
                  </a:lnTo>
                  <a:lnTo>
                    <a:pt x="20" y="138"/>
                  </a:lnTo>
                  <a:lnTo>
                    <a:pt x="18" y="129"/>
                  </a:lnTo>
                  <a:lnTo>
                    <a:pt x="17" y="122"/>
                  </a:lnTo>
                  <a:lnTo>
                    <a:pt x="15" y="115"/>
                  </a:lnTo>
                  <a:lnTo>
                    <a:pt x="29" y="115"/>
                  </a:lnTo>
                  <a:lnTo>
                    <a:pt x="51" y="115"/>
                  </a:lnTo>
                  <a:lnTo>
                    <a:pt x="79" y="113"/>
                  </a:lnTo>
                  <a:lnTo>
                    <a:pt x="110" y="113"/>
                  </a:lnTo>
                  <a:lnTo>
                    <a:pt x="142" y="111"/>
                  </a:lnTo>
                  <a:lnTo>
                    <a:pt x="171" y="109"/>
                  </a:lnTo>
                  <a:lnTo>
                    <a:pt x="193" y="107"/>
                  </a:lnTo>
                  <a:lnTo>
                    <a:pt x="206" y="102"/>
                  </a:lnTo>
                  <a:lnTo>
                    <a:pt x="182" y="102"/>
                  </a:lnTo>
                  <a:lnTo>
                    <a:pt x="158" y="100"/>
                  </a:lnTo>
                  <a:lnTo>
                    <a:pt x="136" y="100"/>
                  </a:lnTo>
                  <a:lnTo>
                    <a:pt x="112" y="100"/>
                  </a:lnTo>
                  <a:lnTo>
                    <a:pt x="88" y="98"/>
                  </a:lnTo>
                  <a:lnTo>
                    <a:pt x="64" y="98"/>
                  </a:lnTo>
                  <a:lnTo>
                    <a:pt x="40" y="98"/>
                  </a:lnTo>
                  <a:lnTo>
                    <a:pt x="17" y="98"/>
                  </a:lnTo>
                  <a:lnTo>
                    <a:pt x="9" y="92"/>
                  </a:lnTo>
                  <a:lnTo>
                    <a:pt x="6" y="85"/>
                  </a:lnTo>
                  <a:lnTo>
                    <a:pt x="4" y="78"/>
                  </a:lnTo>
                  <a:lnTo>
                    <a:pt x="4" y="72"/>
                  </a:lnTo>
                  <a:lnTo>
                    <a:pt x="22" y="72"/>
                  </a:lnTo>
                  <a:lnTo>
                    <a:pt x="42" y="70"/>
                  </a:lnTo>
                  <a:lnTo>
                    <a:pt x="61" y="70"/>
                  </a:lnTo>
                  <a:lnTo>
                    <a:pt x="79" y="70"/>
                  </a:lnTo>
                  <a:lnTo>
                    <a:pt x="97" y="69"/>
                  </a:lnTo>
                  <a:lnTo>
                    <a:pt x="116" y="69"/>
                  </a:lnTo>
                  <a:lnTo>
                    <a:pt x="136" y="69"/>
                  </a:lnTo>
                  <a:lnTo>
                    <a:pt x="155" y="69"/>
                  </a:lnTo>
                  <a:lnTo>
                    <a:pt x="134" y="67"/>
                  </a:lnTo>
                  <a:lnTo>
                    <a:pt x="116" y="65"/>
                  </a:lnTo>
                  <a:lnTo>
                    <a:pt x="96" y="65"/>
                  </a:lnTo>
                  <a:lnTo>
                    <a:pt x="77" y="63"/>
                  </a:lnTo>
                  <a:lnTo>
                    <a:pt x="57" y="61"/>
                  </a:lnTo>
                  <a:lnTo>
                    <a:pt x="39" y="59"/>
                  </a:lnTo>
                  <a:lnTo>
                    <a:pt x="20" y="59"/>
                  </a:lnTo>
                  <a:lnTo>
                    <a:pt x="2" y="57"/>
                  </a:lnTo>
                  <a:lnTo>
                    <a:pt x="0" y="50"/>
                  </a:lnTo>
                  <a:lnTo>
                    <a:pt x="0" y="45"/>
                  </a:lnTo>
                  <a:lnTo>
                    <a:pt x="0" y="39"/>
                  </a:lnTo>
                  <a:lnTo>
                    <a:pt x="0" y="35"/>
                  </a:lnTo>
                  <a:lnTo>
                    <a:pt x="74" y="32"/>
                  </a:lnTo>
                  <a:lnTo>
                    <a:pt x="147" y="30"/>
                  </a:lnTo>
                  <a:lnTo>
                    <a:pt x="221" y="26"/>
                  </a:lnTo>
                  <a:lnTo>
                    <a:pt x="294" y="24"/>
                  </a:lnTo>
                  <a:lnTo>
                    <a:pt x="368" y="21"/>
                  </a:lnTo>
                  <a:lnTo>
                    <a:pt x="443" y="19"/>
                  </a:lnTo>
                  <a:lnTo>
                    <a:pt x="517" y="15"/>
                  </a:lnTo>
                  <a:lnTo>
                    <a:pt x="592" y="13"/>
                  </a:lnTo>
                  <a:lnTo>
                    <a:pt x="666" y="12"/>
                  </a:lnTo>
                  <a:lnTo>
                    <a:pt x="741" y="8"/>
                  </a:lnTo>
                  <a:lnTo>
                    <a:pt x="815" y="6"/>
                  </a:lnTo>
                  <a:lnTo>
                    <a:pt x="890" y="4"/>
                  </a:lnTo>
                  <a:lnTo>
                    <a:pt x="964" y="2"/>
                  </a:lnTo>
                  <a:lnTo>
                    <a:pt x="1039" y="2"/>
                  </a:lnTo>
                  <a:lnTo>
                    <a:pt x="1113" y="0"/>
                  </a:lnTo>
                  <a:lnTo>
                    <a:pt x="1188" y="0"/>
                  </a:lnTo>
                  <a:lnTo>
                    <a:pt x="1207" y="2"/>
                  </a:lnTo>
                  <a:lnTo>
                    <a:pt x="1223" y="2"/>
                  </a:lnTo>
                  <a:lnTo>
                    <a:pt x="1242" y="4"/>
                  </a:lnTo>
                  <a:lnTo>
                    <a:pt x="1258" y="6"/>
                  </a:lnTo>
                  <a:lnTo>
                    <a:pt x="1275" y="8"/>
                  </a:lnTo>
                  <a:lnTo>
                    <a:pt x="1293" y="8"/>
                  </a:lnTo>
                  <a:lnTo>
                    <a:pt x="1310" y="10"/>
                  </a:lnTo>
                  <a:lnTo>
                    <a:pt x="1328" y="12"/>
                  </a:lnTo>
                  <a:lnTo>
                    <a:pt x="1326" y="15"/>
                  </a:lnTo>
                  <a:lnTo>
                    <a:pt x="1326" y="19"/>
                  </a:lnTo>
                  <a:lnTo>
                    <a:pt x="1325" y="23"/>
                  </a:lnTo>
                  <a:lnTo>
                    <a:pt x="1323" y="26"/>
                  </a:lnTo>
                  <a:lnTo>
                    <a:pt x="1308" y="26"/>
                  </a:lnTo>
                  <a:lnTo>
                    <a:pt x="1293" y="28"/>
                  </a:lnTo>
                  <a:lnTo>
                    <a:pt x="1279" y="28"/>
                  </a:lnTo>
                  <a:lnTo>
                    <a:pt x="1264" y="28"/>
                  </a:lnTo>
                  <a:lnTo>
                    <a:pt x="1249" y="30"/>
                  </a:lnTo>
                  <a:lnTo>
                    <a:pt x="1234" y="30"/>
                  </a:lnTo>
                  <a:lnTo>
                    <a:pt x="1220" y="32"/>
                  </a:lnTo>
                  <a:lnTo>
                    <a:pt x="1205" y="32"/>
                  </a:lnTo>
                  <a:lnTo>
                    <a:pt x="1205" y="34"/>
                  </a:lnTo>
                  <a:lnTo>
                    <a:pt x="1207" y="34"/>
                  </a:lnTo>
                  <a:lnTo>
                    <a:pt x="1207" y="35"/>
                  </a:lnTo>
                  <a:lnTo>
                    <a:pt x="1222" y="35"/>
                  </a:lnTo>
                  <a:lnTo>
                    <a:pt x="1236" y="37"/>
                  </a:lnTo>
                  <a:lnTo>
                    <a:pt x="1249" y="37"/>
                  </a:lnTo>
                  <a:lnTo>
                    <a:pt x="1264" y="39"/>
                  </a:lnTo>
                  <a:lnTo>
                    <a:pt x="1279" y="39"/>
                  </a:lnTo>
                  <a:lnTo>
                    <a:pt x="1291" y="41"/>
                  </a:lnTo>
                  <a:lnTo>
                    <a:pt x="1306" y="41"/>
                  </a:lnTo>
                  <a:lnTo>
                    <a:pt x="1321" y="43"/>
                  </a:lnTo>
                  <a:lnTo>
                    <a:pt x="1312" y="57"/>
                  </a:lnTo>
                  <a:lnTo>
                    <a:pt x="1291" y="65"/>
                  </a:lnTo>
                  <a:lnTo>
                    <a:pt x="1266" y="69"/>
                  </a:lnTo>
                  <a:lnTo>
                    <a:pt x="1234" y="67"/>
                  </a:lnTo>
                  <a:lnTo>
                    <a:pt x="1203" y="65"/>
                  </a:lnTo>
                  <a:lnTo>
                    <a:pt x="1174" y="63"/>
                  </a:lnTo>
                  <a:lnTo>
                    <a:pt x="1148" y="67"/>
                  </a:lnTo>
                  <a:lnTo>
                    <a:pt x="1131" y="74"/>
                  </a:lnTo>
                  <a:lnTo>
                    <a:pt x="1150" y="74"/>
                  </a:lnTo>
                  <a:lnTo>
                    <a:pt x="1172" y="72"/>
                  </a:lnTo>
                  <a:lnTo>
                    <a:pt x="1196" y="72"/>
                  </a:lnTo>
                  <a:lnTo>
                    <a:pt x="1222" y="72"/>
                  </a:lnTo>
                  <a:lnTo>
                    <a:pt x="1247" y="72"/>
                  </a:lnTo>
                  <a:lnTo>
                    <a:pt x="1271" y="74"/>
                  </a:lnTo>
                  <a:lnTo>
                    <a:pt x="1295" y="76"/>
                  </a:lnTo>
                  <a:lnTo>
                    <a:pt x="1315" y="81"/>
                  </a:lnTo>
                  <a:lnTo>
                    <a:pt x="1313" y="85"/>
                  </a:lnTo>
                  <a:lnTo>
                    <a:pt x="1313" y="91"/>
                  </a:lnTo>
                  <a:lnTo>
                    <a:pt x="1313" y="94"/>
                  </a:lnTo>
                  <a:lnTo>
                    <a:pt x="1312" y="100"/>
                  </a:lnTo>
                  <a:lnTo>
                    <a:pt x="1271" y="103"/>
                  </a:lnTo>
                  <a:lnTo>
                    <a:pt x="1240" y="105"/>
                  </a:lnTo>
                  <a:lnTo>
                    <a:pt x="1218" y="107"/>
                  </a:lnTo>
                  <a:lnTo>
                    <a:pt x="1203" y="109"/>
                  </a:lnTo>
                  <a:lnTo>
                    <a:pt x="1192" y="109"/>
                  </a:lnTo>
                  <a:lnTo>
                    <a:pt x="1187" y="111"/>
                  </a:lnTo>
                  <a:lnTo>
                    <a:pt x="1183" y="111"/>
                  </a:lnTo>
                  <a:lnTo>
                    <a:pt x="1179" y="113"/>
                  </a:lnTo>
                  <a:lnTo>
                    <a:pt x="1196" y="113"/>
                  </a:lnTo>
                  <a:lnTo>
                    <a:pt x="1212" y="115"/>
                  </a:lnTo>
                  <a:lnTo>
                    <a:pt x="1227" y="115"/>
                  </a:lnTo>
                  <a:lnTo>
                    <a:pt x="1244" y="115"/>
                  </a:lnTo>
                  <a:lnTo>
                    <a:pt x="1260" y="115"/>
                  </a:lnTo>
                  <a:lnTo>
                    <a:pt x="1275" y="115"/>
                  </a:lnTo>
                  <a:lnTo>
                    <a:pt x="1291" y="116"/>
                  </a:lnTo>
                  <a:lnTo>
                    <a:pt x="1308" y="116"/>
                  </a:lnTo>
                  <a:lnTo>
                    <a:pt x="1306" y="124"/>
                  </a:lnTo>
                  <a:lnTo>
                    <a:pt x="1306" y="129"/>
                  </a:lnTo>
                  <a:lnTo>
                    <a:pt x="1304" y="137"/>
                  </a:lnTo>
                  <a:lnTo>
                    <a:pt x="1302" y="144"/>
                  </a:lnTo>
                  <a:lnTo>
                    <a:pt x="1267" y="146"/>
                  </a:lnTo>
                  <a:lnTo>
                    <a:pt x="1242" y="148"/>
                  </a:lnTo>
                  <a:lnTo>
                    <a:pt x="1222" y="149"/>
                  </a:lnTo>
                  <a:lnTo>
                    <a:pt x="1209" y="151"/>
                  </a:lnTo>
                  <a:lnTo>
                    <a:pt x="1199" y="153"/>
                  </a:lnTo>
                  <a:lnTo>
                    <a:pt x="1192" y="153"/>
                  </a:lnTo>
                  <a:lnTo>
                    <a:pt x="1185" y="155"/>
                  </a:lnTo>
                  <a:lnTo>
                    <a:pt x="1179" y="157"/>
                  </a:lnTo>
                  <a:lnTo>
                    <a:pt x="1194" y="157"/>
                  </a:lnTo>
                  <a:lnTo>
                    <a:pt x="1209" y="159"/>
                  </a:lnTo>
                  <a:lnTo>
                    <a:pt x="1223" y="159"/>
                  </a:lnTo>
                  <a:lnTo>
                    <a:pt x="1238" y="159"/>
                  </a:lnTo>
                  <a:lnTo>
                    <a:pt x="1251" y="161"/>
                  </a:lnTo>
                  <a:lnTo>
                    <a:pt x="1266" y="161"/>
                  </a:lnTo>
                  <a:lnTo>
                    <a:pt x="1280" y="162"/>
                  </a:lnTo>
                  <a:lnTo>
                    <a:pt x="1295" y="162"/>
                  </a:lnTo>
                  <a:lnTo>
                    <a:pt x="1295" y="168"/>
                  </a:lnTo>
                  <a:lnTo>
                    <a:pt x="1295" y="173"/>
                  </a:lnTo>
                  <a:lnTo>
                    <a:pt x="1295" y="179"/>
                  </a:lnTo>
                  <a:lnTo>
                    <a:pt x="1297" y="184"/>
                  </a:lnTo>
                  <a:lnTo>
                    <a:pt x="1286" y="188"/>
                  </a:lnTo>
                  <a:lnTo>
                    <a:pt x="1269" y="192"/>
                  </a:lnTo>
                  <a:lnTo>
                    <a:pt x="1245" y="194"/>
                  </a:lnTo>
                  <a:lnTo>
                    <a:pt x="1220" y="195"/>
                  </a:lnTo>
                  <a:lnTo>
                    <a:pt x="1194" y="197"/>
                  </a:lnTo>
                  <a:lnTo>
                    <a:pt x="1172" y="197"/>
                  </a:lnTo>
                  <a:lnTo>
                    <a:pt x="1153" y="199"/>
                  </a:lnTo>
                  <a:lnTo>
                    <a:pt x="1144" y="199"/>
                  </a:lnTo>
                  <a:lnTo>
                    <a:pt x="1163" y="199"/>
                  </a:lnTo>
                  <a:lnTo>
                    <a:pt x="1181" y="201"/>
                  </a:lnTo>
                  <a:lnTo>
                    <a:pt x="1199" y="201"/>
                  </a:lnTo>
                  <a:lnTo>
                    <a:pt x="1218" y="203"/>
                  </a:lnTo>
                  <a:lnTo>
                    <a:pt x="1236" y="203"/>
                  </a:lnTo>
                  <a:lnTo>
                    <a:pt x="1255" y="205"/>
                  </a:lnTo>
                  <a:lnTo>
                    <a:pt x="1273" y="205"/>
                  </a:lnTo>
                  <a:lnTo>
                    <a:pt x="1291" y="206"/>
                  </a:lnTo>
                  <a:lnTo>
                    <a:pt x="1290" y="221"/>
                  </a:lnTo>
                  <a:lnTo>
                    <a:pt x="1290" y="229"/>
                  </a:lnTo>
                  <a:lnTo>
                    <a:pt x="1288" y="232"/>
                  </a:lnTo>
                  <a:lnTo>
                    <a:pt x="1286" y="234"/>
                  </a:lnTo>
                  <a:lnTo>
                    <a:pt x="1256" y="236"/>
                  </a:lnTo>
                  <a:lnTo>
                    <a:pt x="1233" y="238"/>
                  </a:lnTo>
                  <a:lnTo>
                    <a:pt x="1212" y="240"/>
                  </a:lnTo>
                  <a:lnTo>
                    <a:pt x="1194" y="240"/>
                  </a:lnTo>
                  <a:lnTo>
                    <a:pt x="1172" y="243"/>
                  </a:lnTo>
                  <a:lnTo>
                    <a:pt x="1148" y="245"/>
                  </a:lnTo>
                  <a:lnTo>
                    <a:pt x="1117" y="249"/>
                  </a:lnTo>
                  <a:lnTo>
                    <a:pt x="1076" y="252"/>
                  </a:lnTo>
                  <a:lnTo>
                    <a:pt x="1120" y="252"/>
                  </a:lnTo>
                  <a:lnTo>
                    <a:pt x="1155" y="252"/>
                  </a:lnTo>
                  <a:lnTo>
                    <a:pt x="1181" y="252"/>
                  </a:lnTo>
                  <a:lnTo>
                    <a:pt x="1203" y="252"/>
                  </a:lnTo>
                  <a:lnTo>
                    <a:pt x="1222" y="252"/>
                  </a:lnTo>
                  <a:lnTo>
                    <a:pt x="1242" y="254"/>
                  </a:lnTo>
                  <a:lnTo>
                    <a:pt x="1262" y="254"/>
                  </a:lnTo>
                  <a:lnTo>
                    <a:pt x="1288" y="256"/>
                  </a:lnTo>
                  <a:lnTo>
                    <a:pt x="1288" y="262"/>
                  </a:lnTo>
                  <a:lnTo>
                    <a:pt x="1288" y="269"/>
                  </a:lnTo>
                  <a:lnTo>
                    <a:pt x="1286" y="278"/>
                  </a:lnTo>
                  <a:lnTo>
                    <a:pt x="1280" y="286"/>
                  </a:lnTo>
                  <a:lnTo>
                    <a:pt x="1273" y="286"/>
                  </a:lnTo>
                  <a:lnTo>
                    <a:pt x="1267" y="286"/>
                  </a:lnTo>
                  <a:lnTo>
                    <a:pt x="1258" y="286"/>
                  </a:lnTo>
                  <a:lnTo>
                    <a:pt x="1247" y="286"/>
                  </a:lnTo>
                  <a:lnTo>
                    <a:pt x="1229" y="287"/>
                  </a:lnTo>
                  <a:lnTo>
                    <a:pt x="1207" y="289"/>
                  </a:lnTo>
                  <a:lnTo>
                    <a:pt x="1174" y="293"/>
                  </a:lnTo>
                  <a:lnTo>
                    <a:pt x="1131" y="298"/>
                  </a:lnTo>
                  <a:lnTo>
                    <a:pt x="1150" y="298"/>
                  </a:lnTo>
                  <a:lnTo>
                    <a:pt x="1168" y="298"/>
                  </a:lnTo>
                  <a:lnTo>
                    <a:pt x="1188" y="298"/>
                  </a:lnTo>
                  <a:lnTo>
                    <a:pt x="1207" y="298"/>
                  </a:lnTo>
                  <a:lnTo>
                    <a:pt x="1225" y="298"/>
                  </a:lnTo>
                  <a:lnTo>
                    <a:pt x="1245" y="298"/>
                  </a:lnTo>
                  <a:lnTo>
                    <a:pt x="1264" y="298"/>
                  </a:lnTo>
                  <a:lnTo>
                    <a:pt x="1282" y="298"/>
                  </a:lnTo>
                  <a:lnTo>
                    <a:pt x="1280" y="306"/>
                  </a:lnTo>
                  <a:lnTo>
                    <a:pt x="1280" y="315"/>
                  </a:lnTo>
                  <a:lnTo>
                    <a:pt x="1279" y="324"/>
                  </a:lnTo>
                  <a:lnTo>
                    <a:pt x="1279" y="333"/>
                  </a:lnTo>
                  <a:lnTo>
                    <a:pt x="1260" y="337"/>
                  </a:lnTo>
                  <a:lnTo>
                    <a:pt x="1242" y="339"/>
                  </a:lnTo>
                  <a:lnTo>
                    <a:pt x="1222" y="339"/>
                  </a:lnTo>
                  <a:lnTo>
                    <a:pt x="1203" y="341"/>
                  </a:lnTo>
                  <a:lnTo>
                    <a:pt x="1183" y="343"/>
                  </a:lnTo>
                  <a:lnTo>
                    <a:pt x="1164" y="344"/>
                  </a:lnTo>
                  <a:lnTo>
                    <a:pt x="1146" y="348"/>
                  </a:lnTo>
                  <a:lnTo>
                    <a:pt x="1131" y="354"/>
                  </a:lnTo>
                  <a:lnTo>
                    <a:pt x="1150" y="354"/>
                  </a:lnTo>
                  <a:lnTo>
                    <a:pt x="1168" y="352"/>
                  </a:lnTo>
                  <a:lnTo>
                    <a:pt x="1187" y="352"/>
                  </a:lnTo>
                  <a:lnTo>
                    <a:pt x="1205" y="352"/>
                  </a:lnTo>
                  <a:lnTo>
                    <a:pt x="1222" y="352"/>
                  </a:lnTo>
                  <a:lnTo>
                    <a:pt x="1240" y="352"/>
                  </a:lnTo>
                  <a:lnTo>
                    <a:pt x="1258" y="350"/>
                  </a:lnTo>
                  <a:lnTo>
                    <a:pt x="1277" y="350"/>
                  </a:lnTo>
                  <a:lnTo>
                    <a:pt x="1275" y="367"/>
                  </a:lnTo>
                  <a:lnTo>
                    <a:pt x="1275" y="374"/>
                  </a:lnTo>
                  <a:lnTo>
                    <a:pt x="1273" y="379"/>
                  </a:lnTo>
                  <a:lnTo>
                    <a:pt x="1271" y="381"/>
                  </a:lnTo>
                  <a:lnTo>
                    <a:pt x="1227" y="385"/>
                  </a:lnTo>
                  <a:lnTo>
                    <a:pt x="1192" y="389"/>
                  </a:lnTo>
                  <a:lnTo>
                    <a:pt x="1164" y="390"/>
                  </a:lnTo>
                  <a:lnTo>
                    <a:pt x="1144" y="392"/>
                  </a:lnTo>
                  <a:lnTo>
                    <a:pt x="1126" y="394"/>
                  </a:lnTo>
                  <a:lnTo>
                    <a:pt x="1107" y="396"/>
                  </a:lnTo>
                  <a:lnTo>
                    <a:pt x="1089" y="398"/>
                  </a:lnTo>
                  <a:lnTo>
                    <a:pt x="1065" y="400"/>
                  </a:lnTo>
                  <a:lnTo>
                    <a:pt x="1078" y="400"/>
                  </a:lnTo>
                  <a:lnTo>
                    <a:pt x="1095" y="400"/>
                  </a:lnTo>
                  <a:lnTo>
                    <a:pt x="1113" y="400"/>
                  </a:lnTo>
                  <a:lnTo>
                    <a:pt x="1137" y="398"/>
                  </a:lnTo>
                  <a:lnTo>
                    <a:pt x="1164" y="398"/>
                  </a:lnTo>
                  <a:lnTo>
                    <a:pt x="1196" y="398"/>
                  </a:lnTo>
                  <a:lnTo>
                    <a:pt x="1233" y="398"/>
                  </a:lnTo>
                  <a:lnTo>
                    <a:pt x="1275" y="398"/>
                  </a:lnTo>
                  <a:lnTo>
                    <a:pt x="1275" y="407"/>
                  </a:lnTo>
                  <a:lnTo>
                    <a:pt x="1275" y="416"/>
                  </a:lnTo>
                  <a:lnTo>
                    <a:pt x="1275" y="425"/>
                  </a:lnTo>
                  <a:lnTo>
                    <a:pt x="1275" y="435"/>
                  </a:lnTo>
                  <a:lnTo>
                    <a:pt x="1223" y="438"/>
                  </a:lnTo>
                  <a:lnTo>
                    <a:pt x="1185" y="442"/>
                  </a:lnTo>
                  <a:lnTo>
                    <a:pt x="1155" y="444"/>
                  </a:lnTo>
                  <a:lnTo>
                    <a:pt x="1137" y="446"/>
                  </a:lnTo>
                  <a:lnTo>
                    <a:pt x="1124" y="446"/>
                  </a:lnTo>
                  <a:lnTo>
                    <a:pt x="1115" y="447"/>
                  </a:lnTo>
                  <a:lnTo>
                    <a:pt x="1109" y="449"/>
                  </a:lnTo>
                  <a:lnTo>
                    <a:pt x="1106" y="451"/>
                  </a:lnTo>
                  <a:lnTo>
                    <a:pt x="1128" y="451"/>
                  </a:lnTo>
                  <a:lnTo>
                    <a:pt x="1148" y="451"/>
                  </a:lnTo>
                  <a:lnTo>
                    <a:pt x="1170" y="451"/>
                  </a:lnTo>
                  <a:lnTo>
                    <a:pt x="1190" y="451"/>
                  </a:lnTo>
                  <a:lnTo>
                    <a:pt x="1210" y="453"/>
                  </a:lnTo>
                  <a:lnTo>
                    <a:pt x="1233" y="453"/>
                  </a:lnTo>
                  <a:lnTo>
                    <a:pt x="1253" y="453"/>
                  </a:lnTo>
                  <a:lnTo>
                    <a:pt x="1275" y="453"/>
                  </a:lnTo>
                  <a:lnTo>
                    <a:pt x="1275" y="462"/>
                  </a:lnTo>
                  <a:lnTo>
                    <a:pt x="1275" y="470"/>
                  </a:lnTo>
                  <a:lnTo>
                    <a:pt x="1273" y="475"/>
                  </a:lnTo>
                  <a:lnTo>
                    <a:pt x="1271" y="484"/>
                  </a:lnTo>
                  <a:lnTo>
                    <a:pt x="1222" y="490"/>
                  </a:lnTo>
                  <a:lnTo>
                    <a:pt x="1185" y="493"/>
                  </a:lnTo>
                  <a:lnTo>
                    <a:pt x="1159" y="497"/>
                  </a:lnTo>
                  <a:lnTo>
                    <a:pt x="1141" y="499"/>
                  </a:lnTo>
                  <a:lnTo>
                    <a:pt x="1130" y="501"/>
                  </a:lnTo>
                  <a:lnTo>
                    <a:pt x="1122" y="503"/>
                  </a:lnTo>
                  <a:lnTo>
                    <a:pt x="1118" y="503"/>
                  </a:lnTo>
                  <a:lnTo>
                    <a:pt x="1117" y="504"/>
                  </a:lnTo>
                  <a:lnTo>
                    <a:pt x="1122" y="504"/>
                  </a:lnTo>
                  <a:lnTo>
                    <a:pt x="1133" y="504"/>
                  </a:lnTo>
                  <a:lnTo>
                    <a:pt x="1146" y="504"/>
                  </a:lnTo>
                  <a:lnTo>
                    <a:pt x="1164" y="503"/>
                  </a:lnTo>
                  <a:lnTo>
                    <a:pt x="1187" y="503"/>
                  </a:lnTo>
                  <a:lnTo>
                    <a:pt x="1212" y="503"/>
                  </a:lnTo>
                  <a:lnTo>
                    <a:pt x="1242" y="503"/>
                  </a:lnTo>
                  <a:lnTo>
                    <a:pt x="1275" y="503"/>
                  </a:lnTo>
                  <a:lnTo>
                    <a:pt x="1273" y="512"/>
                  </a:lnTo>
                  <a:lnTo>
                    <a:pt x="1273" y="519"/>
                  </a:lnTo>
                  <a:lnTo>
                    <a:pt x="1273" y="528"/>
                  </a:lnTo>
                  <a:lnTo>
                    <a:pt x="1271" y="538"/>
                  </a:lnTo>
                  <a:lnTo>
                    <a:pt x="1245" y="539"/>
                  </a:lnTo>
                  <a:lnTo>
                    <a:pt x="1227" y="541"/>
                  </a:lnTo>
                  <a:lnTo>
                    <a:pt x="1210" y="543"/>
                  </a:lnTo>
                  <a:lnTo>
                    <a:pt x="1198" y="543"/>
                  </a:lnTo>
                  <a:lnTo>
                    <a:pt x="1187" y="545"/>
                  </a:lnTo>
                  <a:lnTo>
                    <a:pt x="1174" y="547"/>
                  </a:lnTo>
                  <a:lnTo>
                    <a:pt x="1159" y="549"/>
                  </a:lnTo>
                  <a:lnTo>
                    <a:pt x="1141" y="552"/>
                  </a:lnTo>
                  <a:lnTo>
                    <a:pt x="1157" y="552"/>
                  </a:lnTo>
                  <a:lnTo>
                    <a:pt x="1174" y="554"/>
                  </a:lnTo>
                  <a:lnTo>
                    <a:pt x="1190" y="554"/>
                  </a:lnTo>
                  <a:lnTo>
                    <a:pt x="1209" y="554"/>
                  </a:lnTo>
                  <a:lnTo>
                    <a:pt x="1225" y="556"/>
                  </a:lnTo>
                  <a:lnTo>
                    <a:pt x="1242" y="556"/>
                  </a:lnTo>
                  <a:lnTo>
                    <a:pt x="1258" y="558"/>
                  </a:lnTo>
                  <a:lnTo>
                    <a:pt x="1275" y="558"/>
                  </a:lnTo>
                  <a:lnTo>
                    <a:pt x="1275" y="576"/>
                  </a:lnTo>
                  <a:lnTo>
                    <a:pt x="1275" y="585"/>
                  </a:lnTo>
                  <a:lnTo>
                    <a:pt x="1273" y="591"/>
                  </a:lnTo>
                  <a:lnTo>
                    <a:pt x="1271" y="596"/>
                  </a:lnTo>
                  <a:lnTo>
                    <a:pt x="1205" y="598"/>
                  </a:lnTo>
                  <a:lnTo>
                    <a:pt x="1155" y="600"/>
                  </a:lnTo>
                  <a:lnTo>
                    <a:pt x="1118" y="602"/>
                  </a:lnTo>
                  <a:lnTo>
                    <a:pt x="1093" y="604"/>
                  </a:lnTo>
                  <a:lnTo>
                    <a:pt x="1076" y="606"/>
                  </a:lnTo>
                  <a:lnTo>
                    <a:pt x="1065" y="606"/>
                  </a:lnTo>
                  <a:lnTo>
                    <a:pt x="1060" y="607"/>
                  </a:lnTo>
                  <a:lnTo>
                    <a:pt x="1052" y="609"/>
                  </a:lnTo>
                  <a:lnTo>
                    <a:pt x="1080" y="609"/>
                  </a:lnTo>
                  <a:lnTo>
                    <a:pt x="1107" y="609"/>
                  </a:lnTo>
                  <a:lnTo>
                    <a:pt x="1135" y="609"/>
                  </a:lnTo>
                  <a:lnTo>
                    <a:pt x="1163" y="611"/>
                  </a:lnTo>
                  <a:lnTo>
                    <a:pt x="1188" y="611"/>
                  </a:lnTo>
                  <a:lnTo>
                    <a:pt x="1216" y="611"/>
                  </a:lnTo>
                  <a:lnTo>
                    <a:pt x="1244" y="613"/>
                  </a:lnTo>
                  <a:lnTo>
                    <a:pt x="1271" y="613"/>
                  </a:lnTo>
                  <a:lnTo>
                    <a:pt x="1269" y="628"/>
                  </a:lnTo>
                  <a:lnTo>
                    <a:pt x="1269" y="637"/>
                  </a:lnTo>
                  <a:lnTo>
                    <a:pt x="1267" y="642"/>
                  </a:lnTo>
                  <a:lnTo>
                    <a:pt x="1266" y="650"/>
                  </a:lnTo>
                  <a:lnTo>
                    <a:pt x="1255" y="652"/>
                  </a:lnTo>
                  <a:lnTo>
                    <a:pt x="1233" y="653"/>
                  </a:lnTo>
                  <a:lnTo>
                    <a:pt x="1205" y="655"/>
                  </a:lnTo>
                  <a:lnTo>
                    <a:pt x="1170" y="655"/>
                  </a:lnTo>
                  <a:lnTo>
                    <a:pt x="1137" y="657"/>
                  </a:lnTo>
                  <a:lnTo>
                    <a:pt x="1104" y="659"/>
                  </a:lnTo>
                  <a:lnTo>
                    <a:pt x="1076" y="661"/>
                  </a:lnTo>
                  <a:lnTo>
                    <a:pt x="1058" y="663"/>
                  </a:lnTo>
                  <a:lnTo>
                    <a:pt x="1084" y="663"/>
                  </a:lnTo>
                  <a:lnTo>
                    <a:pt x="1111" y="664"/>
                  </a:lnTo>
                  <a:lnTo>
                    <a:pt x="1137" y="664"/>
                  </a:lnTo>
                  <a:lnTo>
                    <a:pt x="1163" y="664"/>
                  </a:lnTo>
                  <a:lnTo>
                    <a:pt x="1188" y="666"/>
                  </a:lnTo>
                  <a:lnTo>
                    <a:pt x="1216" y="666"/>
                  </a:lnTo>
                  <a:lnTo>
                    <a:pt x="1242" y="668"/>
                  </a:lnTo>
                  <a:lnTo>
                    <a:pt x="1267" y="668"/>
                  </a:lnTo>
                  <a:lnTo>
                    <a:pt x="1267" y="676"/>
                  </a:lnTo>
                  <a:lnTo>
                    <a:pt x="1269" y="683"/>
                  </a:lnTo>
                  <a:lnTo>
                    <a:pt x="1269" y="692"/>
                  </a:lnTo>
                  <a:lnTo>
                    <a:pt x="1269" y="701"/>
                  </a:lnTo>
                  <a:lnTo>
                    <a:pt x="1229" y="703"/>
                  </a:lnTo>
                  <a:lnTo>
                    <a:pt x="1199" y="703"/>
                  </a:lnTo>
                  <a:lnTo>
                    <a:pt x="1174" y="705"/>
                  </a:lnTo>
                  <a:lnTo>
                    <a:pt x="1153" y="705"/>
                  </a:lnTo>
                  <a:lnTo>
                    <a:pt x="1133" y="707"/>
                  </a:lnTo>
                  <a:lnTo>
                    <a:pt x="1113" y="709"/>
                  </a:lnTo>
                  <a:lnTo>
                    <a:pt x="1087" y="710"/>
                  </a:lnTo>
                  <a:lnTo>
                    <a:pt x="1056" y="712"/>
                  </a:lnTo>
                  <a:lnTo>
                    <a:pt x="1084" y="712"/>
                  </a:lnTo>
                  <a:lnTo>
                    <a:pt x="1109" y="714"/>
                  </a:lnTo>
                  <a:lnTo>
                    <a:pt x="1137" y="714"/>
                  </a:lnTo>
                  <a:lnTo>
                    <a:pt x="1164" y="714"/>
                  </a:lnTo>
                  <a:lnTo>
                    <a:pt x="1192" y="716"/>
                  </a:lnTo>
                  <a:lnTo>
                    <a:pt x="1220" y="716"/>
                  </a:lnTo>
                  <a:lnTo>
                    <a:pt x="1247" y="718"/>
                  </a:lnTo>
                  <a:lnTo>
                    <a:pt x="1275" y="718"/>
                  </a:lnTo>
                  <a:lnTo>
                    <a:pt x="1273" y="725"/>
                  </a:lnTo>
                  <a:lnTo>
                    <a:pt x="1273" y="733"/>
                  </a:lnTo>
                  <a:lnTo>
                    <a:pt x="1271" y="740"/>
                  </a:lnTo>
                  <a:lnTo>
                    <a:pt x="1269" y="747"/>
                  </a:lnTo>
                  <a:lnTo>
                    <a:pt x="1260" y="749"/>
                  </a:lnTo>
                  <a:lnTo>
                    <a:pt x="1251" y="749"/>
                  </a:lnTo>
                  <a:lnTo>
                    <a:pt x="1242" y="751"/>
                  </a:lnTo>
                  <a:lnTo>
                    <a:pt x="1234" y="751"/>
                  </a:lnTo>
                  <a:lnTo>
                    <a:pt x="1225" y="753"/>
                  </a:lnTo>
                  <a:lnTo>
                    <a:pt x="1216" y="755"/>
                  </a:lnTo>
                  <a:lnTo>
                    <a:pt x="1207" y="755"/>
                  </a:lnTo>
                  <a:lnTo>
                    <a:pt x="1198" y="756"/>
                  </a:lnTo>
                  <a:lnTo>
                    <a:pt x="1201" y="758"/>
                  </a:lnTo>
                  <a:lnTo>
                    <a:pt x="1209" y="760"/>
                  </a:lnTo>
                  <a:lnTo>
                    <a:pt x="1218" y="760"/>
                  </a:lnTo>
                  <a:lnTo>
                    <a:pt x="1229" y="762"/>
                  </a:lnTo>
                  <a:lnTo>
                    <a:pt x="1240" y="762"/>
                  </a:lnTo>
                  <a:lnTo>
                    <a:pt x="1251" y="762"/>
                  </a:lnTo>
                  <a:lnTo>
                    <a:pt x="1260" y="762"/>
                  </a:lnTo>
                  <a:lnTo>
                    <a:pt x="1267" y="762"/>
                  </a:lnTo>
                  <a:lnTo>
                    <a:pt x="1266" y="764"/>
                  </a:lnTo>
                  <a:lnTo>
                    <a:pt x="1266" y="768"/>
                  </a:lnTo>
                  <a:lnTo>
                    <a:pt x="1264" y="769"/>
                  </a:lnTo>
                  <a:lnTo>
                    <a:pt x="1264" y="773"/>
                  </a:lnTo>
                  <a:lnTo>
                    <a:pt x="1236" y="775"/>
                  </a:lnTo>
                  <a:lnTo>
                    <a:pt x="1218" y="775"/>
                  </a:lnTo>
                  <a:lnTo>
                    <a:pt x="1203" y="777"/>
                  </a:lnTo>
                  <a:lnTo>
                    <a:pt x="1192" y="777"/>
                  </a:lnTo>
                  <a:lnTo>
                    <a:pt x="1187" y="777"/>
                  </a:lnTo>
                  <a:lnTo>
                    <a:pt x="1181" y="779"/>
                  </a:lnTo>
                  <a:lnTo>
                    <a:pt x="1179" y="779"/>
                  </a:lnTo>
                  <a:lnTo>
                    <a:pt x="1177" y="780"/>
                  </a:lnTo>
                  <a:lnTo>
                    <a:pt x="1142" y="779"/>
                  </a:lnTo>
                  <a:lnTo>
                    <a:pt x="1106" y="779"/>
                  </a:lnTo>
                  <a:lnTo>
                    <a:pt x="1071" y="777"/>
                  </a:lnTo>
                  <a:lnTo>
                    <a:pt x="1036" y="775"/>
                  </a:lnTo>
                  <a:lnTo>
                    <a:pt x="1001" y="775"/>
                  </a:lnTo>
                  <a:lnTo>
                    <a:pt x="966" y="773"/>
                  </a:lnTo>
                  <a:lnTo>
                    <a:pt x="931" y="771"/>
                  </a:lnTo>
                  <a:lnTo>
                    <a:pt x="896" y="769"/>
                  </a:lnTo>
                  <a:lnTo>
                    <a:pt x="861" y="768"/>
                  </a:lnTo>
                  <a:lnTo>
                    <a:pt x="826" y="768"/>
                  </a:lnTo>
                  <a:lnTo>
                    <a:pt x="791" y="766"/>
                  </a:lnTo>
                  <a:lnTo>
                    <a:pt x="756" y="764"/>
                  </a:lnTo>
                  <a:lnTo>
                    <a:pt x="721" y="764"/>
                  </a:lnTo>
                  <a:lnTo>
                    <a:pt x="686" y="762"/>
                  </a:lnTo>
                  <a:lnTo>
                    <a:pt x="651" y="760"/>
                  </a:lnTo>
                  <a:lnTo>
                    <a:pt x="616" y="760"/>
                  </a:lnTo>
                  <a:lnTo>
                    <a:pt x="583" y="760"/>
                  </a:lnTo>
                  <a:lnTo>
                    <a:pt x="552" y="762"/>
                  </a:lnTo>
                  <a:lnTo>
                    <a:pt x="519" y="762"/>
                  </a:lnTo>
                  <a:lnTo>
                    <a:pt x="486" y="764"/>
                  </a:lnTo>
                  <a:lnTo>
                    <a:pt x="453" y="766"/>
                  </a:lnTo>
                  <a:lnTo>
                    <a:pt x="419" y="768"/>
                  </a:lnTo>
                  <a:lnTo>
                    <a:pt x="388" y="769"/>
                  </a:lnTo>
                  <a:lnTo>
                    <a:pt x="355" y="771"/>
                  </a:lnTo>
                  <a:lnTo>
                    <a:pt x="322" y="773"/>
                  </a:lnTo>
                  <a:lnTo>
                    <a:pt x="289" y="775"/>
                  </a:lnTo>
                  <a:lnTo>
                    <a:pt x="256" y="777"/>
                  </a:lnTo>
                  <a:lnTo>
                    <a:pt x="224" y="779"/>
                  </a:lnTo>
                  <a:lnTo>
                    <a:pt x="191" y="780"/>
                  </a:lnTo>
                  <a:lnTo>
                    <a:pt x="160" y="782"/>
                  </a:lnTo>
                  <a:lnTo>
                    <a:pt x="127" y="784"/>
                  </a:lnTo>
                  <a:lnTo>
                    <a:pt x="96" y="786"/>
                  </a:lnTo>
                  <a:close/>
                </a:path>
              </a:pathLst>
            </a:custGeom>
            <a:solidFill>
              <a:srgbClr val="D896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3" name="Freeform 16"/>
            <p:cNvSpPr>
              <a:spLocks/>
            </p:cNvSpPr>
            <p:nvPr/>
          </p:nvSpPr>
          <p:spPr bwMode="auto">
            <a:xfrm>
              <a:off x="3695" y="3330"/>
              <a:ext cx="439" cy="337"/>
            </a:xfrm>
            <a:custGeom>
              <a:avLst/>
              <a:gdLst>
                <a:gd name="T0" fmla="*/ 12 w 877"/>
                <a:gd name="T1" fmla="*/ 21 h 673"/>
                <a:gd name="T2" fmla="*/ 18 w 877"/>
                <a:gd name="T3" fmla="*/ 11 h 673"/>
                <a:gd name="T4" fmla="*/ 16 w 877"/>
                <a:gd name="T5" fmla="*/ 9 h 673"/>
                <a:gd name="T6" fmla="*/ 18 w 877"/>
                <a:gd name="T7" fmla="*/ 8 h 673"/>
                <a:gd name="T8" fmla="*/ 16 w 877"/>
                <a:gd name="T9" fmla="*/ 8 h 673"/>
                <a:gd name="T10" fmla="*/ 8 w 877"/>
                <a:gd name="T11" fmla="*/ 8 h 673"/>
                <a:gd name="T12" fmla="*/ 1 w 877"/>
                <a:gd name="T13" fmla="*/ 6 h 673"/>
                <a:gd name="T14" fmla="*/ 2 w 877"/>
                <a:gd name="T15" fmla="*/ 5 h 673"/>
                <a:gd name="T16" fmla="*/ 3 w 877"/>
                <a:gd name="T17" fmla="*/ 5 h 673"/>
                <a:gd name="T18" fmla="*/ 3 w 877"/>
                <a:gd name="T19" fmla="*/ 4 h 673"/>
                <a:gd name="T20" fmla="*/ 4 w 877"/>
                <a:gd name="T21" fmla="*/ 4 h 673"/>
                <a:gd name="T22" fmla="*/ 5 w 877"/>
                <a:gd name="T23" fmla="*/ 4 h 673"/>
                <a:gd name="T24" fmla="*/ 4 w 877"/>
                <a:gd name="T25" fmla="*/ 3 h 673"/>
                <a:gd name="T26" fmla="*/ 6 w 877"/>
                <a:gd name="T27" fmla="*/ 3 h 673"/>
                <a:gd name="T28" fmla="*/ 6 w 877"/>
                <a:gd name="T29" fmla="*/ 3 h 673"/>
                <a:gd name="T30" fmla="*/ 7 w 877"/>
                <a:gd name="T31" fmla="*/ 2 h 673"/>
                <a:gd name="T32" fmla="*/ 8 w 877"/>
                <a:gd name="T33" fmla="*/ 2 h 673"/>
                <a:gd name="T34" fmla="*/ 8 w 877"/>
                <a:gd name="T35" fmla="*/ 1 h 673"/>
                <a:gd name="T36" fmla="*/ 9 w 877"/>
                <a:gd name="T37" fmla="*/ 1 h 673"/>
                <a:gd name="T38" fmla="*/ 9 w 877"/>
                <a:gd name="T39" fmla="*/ 1 h 673"/>
                <a:gd name="T40" fmla="*/ 12 w 877"/>
                <a:gd name="T41" fmla="*/ 4 h 673"/>
                <a:gd name="T42" fmla="*/ 18 w 877"/>
                <a:gd name="T43" fmla="*/ 4 h 673"/>
                <a:gd name="T44" fmla="*/ 24 w 877"/>
                <a:gd name="T45" fmla="*/ 4 h 673"/>
                <a:gd name="T46" fmla="*/ 26 w 877"/>
                <a:gd name="T47" fmla="*/ 2 h 673"/>
                <a:gd name="T48" fmla="*/ 27 w 877"/>
                <a:gd name="T49" fmla="*/ 4 h 673"/>
                <a:gd name="T50" fmla="*/ 28 w 877"/>
                <a:gd name="T51" fmla="*/ 4 h 673"/>
                <a:gd name="T52" fmla="*/ 26 w 877"/>
                <a:gd name="T53" fmla="*/ 5 h 673"/>
                <a:gd name="T54" fmla="*/ 28 w 877"/>
                <a:gd name="T55" fmla="*/ 5 h 673"/>
                <a:gd name="T56" fmla="*/ 27 w 877"/>
                <a:gd name="T57" fmla="*/ 6 h 673"/>
                <a:gd name="T58" fmla="*/ 26 w 877"/>
                <a:gd name="T59" fmla="*/ 6 h 673"/>
                <a:gd name="T60" fmla="*/ 27 w 877"/>
                <a:gd name="T61" fmla="*/ 7 h 673"/>
                <a:gd name="T62" fmla="*/ 25 w 877"/>
                <a:gd name="T63" fmla="*/ 7 h 673"/>
                <a:gd name="T64" fmla="*/ 27 w 877"/>
                <a:gd name="T65" fmla="*/ 7 h 673"/>
                <a:gd name="T66" fmla="*/ 25 w 877"/>
                <a:gd name="T67" fmla="*/ 8 h 673"/>
                <a:gd name="T68" fmla="*/ 26 w 877"/>
                <a:gd name="T69" fmla="*/ 8 h 673"/>
                <a:gd name="T70" fmla="*/ 25 w 877"/>
                <a:gd name="T71" fmla="*/ 9 h 673"/>
                <a:gd name="T72" fmla="*/ 25 w 877"/>
                <a:gd name="T73" fmla="*/ 10 h 673"/>
                <a:gd name="T74" fmla="*/ 26 w 877"/>
                <a:gd name="T75" fmla="*/ 10 h 673"/>
                <a:gd name="T76" fmla="*/ 24 w 877"/>
                <a:gd name="T77" fmla="*/ 11 h 673"/>
                <a:gd name="T78" fmla="*/ 26 w 877"/>
                <a:gd name="T79" fmla="*/ 11 h 673"/>
                <a:gd name="T80" fmla="*/ 25 w 877"/>
                <a:gd name="T81" fmla="*/ 11 h 673"/>
                <a:gd name="T82" fmla="*/ 24 w 877"/>
                <a:gd name="T83" fmla="*/ 12 h 673"/>
                <a:gd name="T84" fmla="*/ 24 w 877"/>
                <a:gd name="T85" fmla="*/ 13 h 673"/>
                <a:gd name="T86" fmla="*/ 22 w 877"/>
                <a:gd name="T87" fmla="*/ 13 h 673"/>
                <a:gd name="T88" fmla="*/ 24 w 877"/>
                <a:gd name="T89" fmla="*/ 13 h 673"/>
                <a:gd name="T90" fmla="*/ 22 w 877"/>
                <a:gd name="T91" fmla="*/ 14 h 673"/>
                <a:gd name="T92" fmla="*/ 22 w 877"/>
                <a:gd name="T93" fmla="*/ 15 h 673"/>
                <a:gd name="T94" fmla="*/ 23 w 877"/>
                <a:gd name="T95" fmla="*/ 15 h 673"/>
                <a:gd name="T96" fmla="*/ 21 w 877"/>
                <a:gd name="T97" fmla="*/ 16 h 673"/>
                <a:gd name="T98" fmla="*/ 23 w 877"/>
                <a:gd name="T99" fmla="*/ 16 h 673"/>
                <a:gd name="T100" fmla="*/ 22 w 877"/>
                <a:gd name="T101" fmla="*/ 17 h 673"/>
                <a:gd name="T102" fmla="*/ 22 w 877"/>
                <a:gd name="T103" fmla="*/ 17 h 673"/>
                <a:gd name="T104" fmla="*/ 23 w 877"/>
                <a:gd name="T105" fmla="*/ 17 h 673"/>
                <a:gd name="T106" fmla="*/ 19 w 877"/>
                <a:gd name="T107" fmla="*/ 18 h 673"/>
                <a:gd name="T108" fmla="*/ 21 w 877"/>
                <a:gd name="T109" fmla="*/ 18 h 673"/>
                <a:gd name="T110" fmla="*/ 23 w 877"/>
                <a:gd name="T111" fmla="*/ 19 h 673"/>
                <a:gd name="T112" fmla="*/ 19 w 877"/>
                <a:gd name="T113" fmla="*/ 20 h 673"/>
                <a:gd name="T114" fmla="*/ 22 w 877"/>
                <a:gd name="T115" fmla="*/ 19 h 673"/>
                <a:gd name="T116" fmla="*/ 22 w 877"/>
                <a:gd name="T117" fmla="*/ 21 h 673"/>
                <a:gd name="T118" fmla="*/ 15 w 877"/>
                <a:gd name="T119" fmla="*/ 22 h 6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673"/>
                <a:gd name="T182" fmla="*/ 877 w 877"/>
                <a:gd name="T183" fmla="*/ 673 h 6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673">
                  <a:moveTo>
                    <a:pt x="467" y="673"/>
                  </a:moveTo>
                  <a:lnTo>
                    <a:pt x="454" y="671"/>
                  </a:lnTo>
                  <a:lnTo>
                    <a:pt x="441" y="668"/>
                  </a:lnTo>
                  <a:lnTo>
                    <a:pt x="427" y="666"/>
                  </a:lnTo>
                  <a:lnTo>
                    <a:pt x="414" y="662"/>
                  </a:lnTo>
                  <a:lnTo>
                    <a:pt x="399" y="658"/>
                  </a:lnTo>
                  <a:lnTo>
                    <a:pt x="388" y="653"/>
                  </a:lnTo>
                  <a:lnTo>
                    <a:pt x="375" y="649"/>
                  </a:lnTo>
                  <a:lnTo>
                    <a:pt x="366" y="644"/>
                  </a:lnTo>
                  <a:lnTo>
                    <a:pt x="379" y="589"/>
                  </a:lnTo>
                  <a:lnTo>
                    <a:pt x="401" y="539"/>
                  </a:lnTo>
                  <a:lnTo>
                    <a:pt x="430" y="493"/>
                  </a:lnTo>
                  <a:lnTo>
                    <a:pt x="464" y="449"/>
                  </a:lnTo>
                  <a:lnTo>
                    <a:pt x="499" y="406"/>
                  </a:lnTo>
                  <a:lnTo>
                    <a:pt x="533" y="364"/>
                  </a:lnTo>
                  <a:lnTo>
                    <a:pt x="565" y="322"/>
                  </a:lnTo>
                  <a:lnTo>
                    <a:pt x="591" y="278"/>
                  </a:lnTo>
                  <a:lnTo>
                    <a:pt x="565" y="281"/>
                  </a:lnTo>
                  <a:lnTo>
                    <a:pt x="545" y="283"/>
                  </a:lnTo>
                  <a:lnTo>
                    <a:pt x="530" y="285"/>
                  </a:lnTo>
                  <a:lnTo>
                    <a:pt x="521" y="287"/>
                  </a:lnTo>
                  <a:lnTo>
                    <a:pt x="513" y="287"/>
                  </a:lnTo>
                  <a:lnTo>
                    <a:pt x="510" y="287"/>
                  </a:lnTo>
                  <a:lnTo>
                    <a:pt x="506" y="287"/>
                  </a:lnTo>
                  <a:lnTo>
                    <a:pt x="502" y="287"/>
                  </a:lnTo>
                  <a:lnTo>
                    <a:pt x="502" y="285"/>
                  </a:lnTo>
                  <a:lnTo>
                    <a:pt x="502" y="281"/>
                  </a:lnTo>
                  <a:lnTo>
                    <a:pt x="502" y="280"/>
                  </a:lnTo>
                  <a:lnTo>
                    <a:pt x="502" y="278"/>
                  </a:lnTo>
                  <a:lnTo>
                    <a:pt x="517" y="268"/>
                  </a:lnTo>
                  <a:lnTo>
                    <a:pt x="532" y="257"/>
                  </a:lnTo>
                  <a:lnTo>
                    <a:pt x="545" y="246"/>
                  </a:lnTo>
                  <a:lnTo>
                    <a:pt x="552" y="234"/>
                  </a:lnTo>
                  <a:lnTo>
                    <a:pt x="548" y="234"/>
                  </a:lnTo>
                  <a:lnTo>
                    <a:pt x="543" y="234"/>
                  </a:lnTo>
                  <a:lnTo>
                    <a:pt x="533" y="234"/>
                  </a:lnTo>
                  <a:lnTo>
                    <a:pt x="524" y="235"/>
                  </a:lnTo>
                  <a:lnTo>
                    <a:pt x="511" y="237"/>
                  </a:lnTo>
                  <a:lnTo>
                    <a:pt x="499" y="237"/>
                  </a:lnTo>
                  <a:lnTo>
                    <a:pt x="484" y="239"/>
                  </a:lnTo>
                  <a:lnTo>
                    <a:pt x="467" y="241"/>
                  </a:lnTo>
                  <a:lnTo>
                    <a:pt x="449" y="241"/>
                  </a:lnTo>
                  <a:lnTo>
                    <a:pt x="425" y="243"/>
                  </a:lnTo>
                  <a:lnTo>
                    <a:pt x="397" y="243"/>
                  </a:lnTo>
                  <a:lnTo>
                    <a:pt x="364" y="243"/>
                  </a:lnTo>
                  <a:lnTo>
                    <a:pt x="329" y="245"/>
                  </a:lnTo>
                  <a:lnTo>
                    <a:pt x="291" y="245"/>
                  </a:lnTo>
                  <a:lnTo>
                    <a:pt x="252" y="243"/>
                  </a:lnTo>
                  <a:lnTo>
                    <a:pt x="213" y="241"/>
                  </a:lnTo>
                  <a:lnTo>
                    <a:pt x="175" y="237"/>
                  </a:lnTo>
                  <a:lnTo>
                    <a:pt x="138" y="234"/>
                  </a:lnTo>
                  <a:lnTo>
                    <a:pt x="105" y="226"/>
                  </a:lnTo>
                  <a:lnTo>
                    <a:pt x="74" y="217"/>
                  </a:lnTo>
                  <a:lnTo>
                    <a:pt x="46" y="206"/>
                  </a:lnTo>
                  <a:lnTo>
                    <a:pt x="24" y="193"/>
                  </a:lnTo>
                  <a:lnTo>
                    <a:pt x="9" y="177"/>
                  </a:lnTo>
                  <a:lnTo>
                    <a:pt x="0" y="158"/>
                  </a:lnTo>
                  <a:lnTo>
                    <a:pt x="9" y="156"/>
                  </a:lnTo>
                  <a:lnTo>
                    <a:pt x="20" y="156"/>
                  </a:lnTo>
                  <a:lnTo>
                    <a:pt x="29" y="156"/>
                  </a:lnTo>
                  <a:lnTo>
                    <a:pt x="39" y="156"/>
                  </a:lnTo>
                  <a:lnTo>
                    <a:pt x="39" y="153"/>
                  </a:lnTo>
                  <a:lnTo>
                    <a:pt x="39" y="147"/>
                  </a:lnTo>
                  <a:lnTo>
                    <a:pt x="37" y="142"/>
                  </a:lnTo>
                  <a:lnTo>
                    <a:pt x="37" y="136"/>
                  </a:lnTo>
                  <a:lnTo>
                    <a:pt x="42" y="134"/>
                  </a:lnTo>
                  <a:lnTo>
                    <a:pt x="50" y="134"/>
                  </a:lnTo>
                  <a:lnTo>
                    <a:pt x="57" y="134"/>
                  </a:lnTo>
                  <a:lnTo>
                    <a:pt x="64" y="132"/>
                  </a:lnTo>
                  <a:lnTo>
                    <a:pt x="72" y="132"/>
                  </a:lnTo>
                  <a:lnTo>
                    <a:pt x="81" y="132"/>
                  </a:lnTo>
                  <a:lnTo>
                    <a:pt x="88" y="131"/>
                  </a:lnTo>
                  <a:lnTo>
                    <a:pt x="96" y="129"/>
                  </a:lnTo>
                  <a:lnTo>
                    <a:pt x="97" y="129"/>
                  </a:lnTo>
                  <a:lnTo>
                    <a:pt x="97" y="127"/>
                  </a:lnTo>
                  <a:lnTo>
                    <a:pt x="99" y="127"/>
                  </a:lnTo>
                  <a:lnTo>
                    <a:pt x="94" y="125"/>
                  </a:lnTo>
                  <a:lnTo>
                    <a:pt x="88" y="123"/>
                  </a:lnTo>
                  <a:lnTo>
                    <a:pt x="81" y="121"/>
                  </a:lnTo>
                  <a:lnTo>
                    <a:pt x="75" y="119"/>
                  </a:lnTo>
                  <a:lnTo>
                    <a:pt x="75" y="118"/>
                  </a:lnTo>
                  <a:lnTo>
                    <a:pt x="75" y="116"/>
                  </a:lnTo>
                  <a:lnTo>
                    <a:pt x="75" y="114"/>
                  </a:lnTo>
                  <a:lnTo>
                    <a:pt x="75" y="112"/>
                  </a:lnTo>
                  <a:lnTo>
                    <a:pt x="83" y="112"/>
                  </a:lnTo>
                  <a:lnTo>
                    <a:pt x="90" y="110"/>
                  </a:lnTo>
                  <a:lnTo>
                    <a:pt x="99" y="110"/>
                  </a:lnTo>
                  <a:lnTo>
                    <a:pt x="107" y="110"/>
                  </a:lnTo>
                  <a:lnTo>
                    <a:pt x="114" y="110"/>
                  </a:lnTo>
                  <a:lnTo>
                    <a:pt x="123" y="110"/>
                  </a:lnTo>
                  <a:lnTo>
                    <a:pt x="131" y="108"/>
                  </a:lnTo>
                  <a:lnTo>
                    <a:pt x="138" y="108"/>
                  </a:lnTo>
                  <a:lnTo>
                    <a:pt x="138" y="107"/>
                  </a:lnTo>
                  <a:lnTo>
                    <a:pt x="138" y="103"/>
                  </a:lnTo>
                  <a:lnTo>
                    <a:pt x="138" y="101"/>
                  </a:lnTo>
                  <a:lnTo>
                    <a:pt x="140" y="99"/>
                  </a:lnTo>
                  <a:lnTo>
                    <a:pt x="136" y="99"/>
                  </a:lnTo>
                  <a:lnTo>
                    <a:pt x="131" y="99"/>
                  </a:lnTo>
                  <a:lnTo>
                    <a:pt x="125" y="99"/>
                  </a:lnTo>
                  <a:lnTo>
                    <a:pt x="120" y="99"/>
                  </a:lnTo>
                  <a:lnTo>
                    <a:pt x="121" y="96"/>
                  </a:lnTo>
                  <a:lnTo>
                    <a:pt x="121" y="94"/>
                  </a:lnTo>
                  <a:lnTo>
                    <a:pt x="121" y="90"/>
                  </a:lnTo>
                  <a:lnTo>
                    <a:pt x="123" y="88"/>
                  </a:lnTo>
                  <a:lnTo>
                    <a:pt x="129" y="85"/>
                  </a:lnTo>
                  <a:lnTo>
                    <a:pt x="136" y="83"/>
                  </a:lnTo>
                  <a:lnTo>
                    <a:pt x="145" y="81"/>
                  </a:lnTo>
                  <a:lnTo>
                    <a:pt x="155" y="81"/>
                  </a:lnTo>
                  <a:lnTo>
                    <a:pt x="164" y="81"/>
                  </a:lnTo>
                  <a:lnTo>
                    <a:pt x="175" y="81"/>
                  </a:lnTo>
                  <a:lnTo>
                    <a:pt x="186" y="81"/>
                  </a:lnTo>
                  <a:lnTo>
                    <a:pt x="197" y="79"/>
                  </a:lnTo>
                  <a:lnTo>
                    <a:pt x="197" y="77"/>
                  </a:lnTo>
                  <a:lnTo>
                    <a:pt x="197" y="74"/>
                  </a:lnTo>
                  <a:lnTo>
                    <a:pt x="197" y="72"/>
                  </a:lnTo>
                  <a:lnTo>
                    <a:pt x="199" y="70"/>
                  </a:lnTo>
                  <a:lnTo>
                    <a:pt x="189" y="70"/>
                  </a:lnTo>
                  <a:lnTo>
                    <a:pt x="180" y="70"/>
                  </a:lnTo>
                  <a:lnTo>
                    <a:pt x="171" y="70"/>
                  </a:lnTo>
                  <a:lnTo>
                    <a:pt x="162" y="70"/>
                  </a:lnTo>
                  <a:lnTo>
                    <a:pt x="164" y="68"/>
                  </a:lnTo>
                  <a:lnTo>
                    <a:pt x="164" y="64"/>
                  </a:lnTo>
                  <a:lnTo>
                    <a:pt x="164" y="62"/>
                  </a:lnTo>
                  <a:lnTo>
                    <a:pt x="166" y="61"/>
                  </a:lnTo>
                  <a:lnTo>
                    <a:pt x="173" y="59"/>
                  </a:lnTo>
                  <a:lnTo>
                    <a:pt x="182" y="57"/>
                  </a:lnTo>
                  <a:lnTo>
                    <a:pt x="193" y="57"/>
                  </a:lnTo>
                  <a:lnTo>
                    <a:pt x="202" y="55"/>
                  </a:lnTo>
                  <a:lnTo>
                    <a:pt x="213" y="55"/>
                  </a:lnTo>
                  <a:lnTo>
                    <a:pt x="223" y="53"/>
                  </a:lnTo>
                  <a:lnTo>
                    <a:pt x="232" y="53"/>
                  </a:lnTo>
                  <a:lnTo>
                    <a:pt x="239" y="51"/>
                  </a:lnTo>
                  <a:lnTo>
                    <a:pt x="239" y="50"/>
                  </a:lnTo>
                  <a:lnTo>
                    <a:pt x="241" y="48"/>
                  </a:lnTo>
                  <a:lnTo>
                    <a:pt x="241" y="46"/>
                  </a:lnTo>
                  <a:lnTo>
                    <a:pt x="241" y="44"/>
                  </a:lnTo>
                  <a:lnTo>
                    <a:pt x="234" y="42"/>
                  </a:lnTo>
                  <a:lnTo>
                    <a:pt x="224" y="42"/>
                  </a:lnTo>
                  <a:lnTo>
                    <a:pt x="217" y="40"/>
                  </a:lnTo>
                  <a:lnTo>
                    <a:pt x="208" y="40"/>
                  </a:lnTo>
                  <a:lnTo>
                    <a:pt x="215" y="37"/>
                  </a:lnTo>
                  <a:lnTo>
                    <a:pt x="223" y="33"/>
                  </a:lnTo>
                  <a:lnTo>
                    <a:pt x="230" y="31"/>
                  </a:lnTo>
                  <a:lnTo>
                    <a:pt x="239" y="31"/>
                  </a:lnTo>
                  <a:lnTo>
                    <a:pt x="246" y="29"/>
                  </a:lnTo>
                  <a:lnTo>
                    <a:pt x="256" y="29"/>
                  </a:lnTo>
                  <a:lnTo>
                    <a:pt x="265" y="29"/>
                  </a:lnTo>
                  <a:lnTo>
                    <a:pt x="274" y="29"/>
                  </a:lnTo>
                  <a:lnTo>
                    <a:pt x="274" y="28"/>
                  </a:lnTo>
                  <a:lnTo>
                    <a:pt x="274" y="24"/>
                  </a:lnTo>
                  <a:lnTo>
                    <a:pt x="274" y="22"/>
                  </a:lnTo>
                  <a:lnTo>
                    <a:pt x="274" y="20"/>
                  </a:lnTo>
                  <a:lnTo>
                    <a:pt x="269" y="18"/>
                  </a:lnTo>
                  <a:lnTo>
                    <a:pt x="265" y="16"/>
                  </a:lnTo>
                  <a:lnTo>
                    <a:pt x="259" y="16"/>
                  </a:lnTo>
                  <a:lnTo>
                    <a:pt x="254" y="15"/>
                  </a:lnTo>
                  <a:lnTo>
                    <a:pt x="265" y="5"/>
                  </a:lnTo>
                  <a:lnTo>
                    <a:pt x="276" y="2"/>
                  </a:lnTo>
                  <a:lnTo>
                    <a:pt x="287" y="2"/>
                  </a:lnTo>
                  <a:lnTo>
                    <a:pt x="304" y="0"/>
                  </a:lnTo>
                  <a:lnTo>
                    <a:pt x="304" y="24"/>
                  </a:lnTo>
                  <a:lnTo>
                    <a:pt x="304" y="46"/>
                  </a:lnTo>
                  <a:lnTo>
                    <a:pt x="302" y="70"/>
                  </a:lnTo>
                  <a:lnTo>
                    <a:pt x="302" y="94"/>
                  </a:lnTo>
                  <a:lnTo>
                    <a:pt x="326" y="97"/>
                  </a:lnTo>
                  <a:lnTo>
                    <a:pt x="348" y="103"/>
                  </a:lnTo>
                  <a:lnTo>
                    <a:pt x="372" y="107"/>
                  </a:lnTo>
                  <a:lnTo>
                    <a:pt x="396" y="108"/>
                  </a:lnTo>
                  <a:lnTo>
                    <a:pt x="421" y="112"/>
                  </a:lnTo>
                  <a:lnTo>
                    <a:pt x="445" y="114"/>
                  </a:lnTo>
                  <a:lnTo>
                    <a:pt x="469" y="118"/>
                  </a:lnTo>
                  <a:lnTo>
                    <a:pt x="495" y="119"/>
                  </a:lnTo>
                  <a:lnTo>
                    <a:pt x="519" y="121"/>
                  </a:lnTo>
                  <a:lnTo>
                    <a:pt x="545" y="121"/>
                  </a:lnTo>
                  <a:lnTo>
                    <a:pt x="568" y="123"/>
                  </a:lnTo>
                  <a:lnTo>
                    <a:pt x="594" y="125"/>
                  </a:lnTo>
                  <a:lnTo>
                    <a:pt x="618" y="125"/>
                  </a:lnTo>
                  <a:lnTo>
                    <a:pt x="644" y="127"/>
                  </a:lnTo>
                  <a:lnTo>
                    <a:pt x="668" y="127"/>
                  </a:lnTo>
                  <a:lnTo>
                    <a:pt x="694" y="129"/>
                  </a:lnTo>
                  <a:lnTo>
                    <a:pt x="714" y="123"/>
                  </a:lnTo>
                  <a:lnTo>
                    <a:pt x="728" y="116"/>
                  </a:lnTo>
                  <a:lnTo>
                    <a:pt x="743" y="105"/>
                  </a:lnTo>
                  <a:lnTo>
                    <a:pt x="754" y="92"/>
                  </a:lnTo>
                  <a:lnTo>
                    <a:pt x="763" y="77"/>
                  </a:lnTo>
                  <a:lnTo>
                    <a:pt x="774" y="62"/>
                  </a:lnTo>
                  <a:lnTo>
                    <a:pt x="784" y="44"/>
                  </a:lnTo>
                  <a:lnTo>
                    <a:pt x="795" y="26"/>
                  </a:lnTo>
                  <a:lnTo>
                    <a:pt x="808" y="28"/>
                  </a:lnTo>
                  <a:lnTo>
                    <a:pt x="820" y="31"/>
                  </a:lnTo>
                  <a:lnTo>
                    <a:pt x="831" y="39"/>
                  </a:lnTo>
                  <a:lnTo>
                    <a:pt x="843" y="46"/>
                  </a:lnTo>
                  <a:lnTo>
                    <a:pt x="852" y="55"/>
                  </a:lnTo>
                  <a:lnTo>
                    <a:pt x="859" y="66"/>
                  </a:lnTo>
                  <a:lnTo>
                    <a:pt x="865" y="79"/>
                  </a:lnTo>
                  <a:lnTo>
                    <a:pt x="870" y="94"/>
                  </a:lnTo>
                  <a:lnTo>
                    <a:pt x="857" y="96"/>
                  </a:lnTo>
                  <a:lnTo>
                    <a:pt x="850" y="97"/>
                  </a:lnTo>
                  <a:lnTo>
                    <a:pt x="846" y="101"/>
                  </a:lnTo>
                  <a:lnTo>
                    <a:pt x="841" y="105"/>
                  </a:lnTo>
                  <a:lnTo>
                    <a:pt x="846" y="108"/>
                  </a:lnTo>
                  <a:lnTo>
                    <a:pt x="852" y="110"/>
                  </a:lnTo>
                  <a:lnTo>
                    <a:pt x="861" y="110"/>
                  </a:lnTo>
                  <a:lnTo>
                    <a:pt x="877" y="112"/>
                  </a:lnTo>
                  <a:lnTo>
                    <a:pt x="876" y="114"/>
                  </a:lnTo>
                  <a:lnTo>
                    <a:pt x="876" y="118"/>
                  </a:lnTo>
                  <a:lnTo>
                    <a:pt x="876" y="119"/>
                  </a:lnTo>
                  <a:lnTo>
                    <a:pt x="876" y="123"/>
                  </a:lnTo>
                  <a:lnTo>
                    <a:pt x="857" y="129"/>
                  </a:lnTo>
                  <a:lnTo>
                    <a:pt x="844" y="132"/>
                  </a:lnTo>
                  <a:lnTo>
                    <a:pt x="835" y="134"/>
                  </a:lnTo>
                  <a:lnTo>
                    <a:pt x="828" y="136"/>
                  </a:lnTo>
                  <a:lnTo>
                    <a:pt x="824" y="138"/>
                  </a:lnTo>
                  <a:lnTo>
                    <a:pt x="820" y="140"/>
                  </a:lnTo>
                  <a:lnTo>
                    <a:pt x="819" y="142"/>
                  </a:lnTo>
                  <a:lnTo>
                    <a:pt x="817" y="143"/>
                  </a:lnTo>
                  <a:lnTo>
                    <a:pt x="824" y="143"/>
                  </a:lnTo>
                  <a:lnTo>
                    <a:pt x="831" y="143"/>
                  </a:lnTo>
                  <a:lnTo>
                    <a:pt x="837" y="143"/>
                  </a:lnTo>
                  <a:lnTo>
                    <a:pt x="844" y="143"/>
                  </a:lnTo>
                  <a:lnTo>
                    <a:pt x="852" y="143"/>
                  </a:lnTo>
                  <a:lnTo>
                    <a:pt x="859" y="143"/>
                  </a:lnTo>
                  <a:lnTo>
                    <a:pt x="865" y="143"/>
                  </a:lnTo>
                  <a:lnTo>
                    <a:pt x="872" y="143"/>
                  </a:lnTo>
                  <a:lnTo>
                    <a:pt x="872" y="147"/>
                  </a:lnTo>
                  <a:lnTo>
                    <a:pt x="872" y="151"/>
                  </a:lnTo>
                  <a:lnTo>
                    <a:pt x="872" y="154"/>
                  </a:lnTo>
                  <a:lnTo>
                    <a:pt x="872" y="158"/>
                  </a:lnTo>
                  <a:lnTo>
                    <a:pt x="865" y="162"/>
                  </a:lnTo>
                  <a:lnTo>
                    <a:pt x="854" y="167"/>
                  </a:lnTo>
                  <a:lnTo>
                    <a:pt x="843" y="173"/>
                  </a:lnTo>
                  <a:lnTo>
                    <a:pt x="831" y="178"/>
                  </a:lnTo>
                  <a:lnTo>
                    <a:pt x="820" y="182"/>
                  </a:lnTo>
                  <a:lnTo>
                    <a:pt x="811" y="188"/>
                  </a:lnTo>
                  <a:lnTo>
                    <a:pt x="806" y="191"/>
                  </a:lnTo>
                  <a:lnTo>
                    <a:pt x="802" y="193"/>
                  </a:lnTo>
                  <a:lnTo>
                    <a:pt x="806" y="193"/>
                  </a:lnTo>
                  <a:lnTo>
                    <a:pt x="811" y="193"/>
                  </a:lnTo>
                  <a:lnTo>
                    <a:pt x="817" y="191"/>
                  </a:lnTo>
                  <a:lnTo>
                    <a:pt x="824" y="191"/>
                  </a:lnTo>
                  <a:lnTo>
                    <a:pt x="833" y="189"/>
                  </a:lnTo>
                  <a:lnTo>
                    <a:pt x="843" y="188"/>
                  </a:lnTo>
                  <a:lnTo>
                    <a:pt x="852" y="186"/>
                  </a:lnTo>
                  <a:lnTo>
                    <a:pt x="863" y="186"/>
                  </a:lnTo>
                  <a:lnTo>
                    <a:pt x="865" y="188"/>
                  </a:lnTo>
                  <a:lnTo>
                    <a:pt x="865" y="189"/>
                  </a:lnTo>
                  <a:lnTo>
                    <a:pt x="863" y="193"/>
                  </a:lnTo>
                  <a:lnTo>
                    <a:pt x="859" y="200"/>
                  </a:lnTo>
                  <a:lnTo>
                    <a:pt x="850" y="202"/>
                  </a:lnTo>
                  <a:lnTo>
                    <a:pt x="841" y="206"/>
                  </a:lnTo>
                  <a:lnTo>
                    <a:pt x="831" y="208"/>
                  </a:lnTo>
                  <a:lnTo>
                    <a:pt x="820" y="211"/>
                  </a:lnTo>
                  <a:lnTo>
                    <a:pt x="811" y="213"/>
                  </a:lnTo>
                  <a:lnTo>
                    <a:pt x="800" y="217"/>
                  </a:lnTo>
                  <a:lnTo>
                    <a:pt x="791" y="219"/>
                  </a:lnTo>
                  <a:lnTo>
                    <a:pt x="780" y="221"/>
                  </a:lnTo>
                  <a:lnTo>
                    <a:pt x="789" y="221"/>
                  </a:lnTo>
                  <a:lnTo>
                    <a:pt x="798" y="222"/>
                  </a:lnTo>
                  <a:lnTo>
                    <a:pt x="806" y="222"/>
                  </a:lnTo>
                  <a:lnTo>
                    <a:pt x="815" y="222"/>
                  </a:lnTo>
                  <a:lnTo>
                    <a:pt x="822" y="222"/>
                  </a:lnTo>
                  <a:lnTo>
                    <a:pt x="831" y="222"/>
                  </a:lnTo>
                  <a:lnTo>
                    <a:pt x="839" y="224"/>
                  </a:lnTo>
                  <a:lnTo>
                    <a:pt x="848" y="224"/>
                  </a:lnTo>
                  <a:lnTo>
                    <a:pt x="839" y="232"/>
                  </a:lnTo>
                  <a:lnTo>
                    <a:pt x="828" y="237"/>
                  </a:lnTo>
                  <a:lnTo>
                    <a:pt x="819" y="239"/>
                  </a:lnTo>
                  <a:lnTo>
                    <a:pt x="808" y="241"/>
                  </a:lnTo>
                  <a:lnTo>
                    <a:pt x="798" y="241"/>
                  </a:lnTo>
                  <a:lnTo>
                    <a:pt x="789" y="243"/>
                  </a:lnTo>
                  <a:lnTo>
                    <a:pt x="780" y="245"/>
                  </a:lnTo>
                  <a:lnTo>
                    <a:pt x="771" y="250"/>
                  </a:lnTo>
                  <a:lnTo>
                    <a:pt x="780" y="250"/>
                  </a:lnTo>
                  <a:lnTo>
                    <a:pt x="787" y="250"/>
                  </a:lnTo>
                  <a:lnTo>
                    <a:pt x="797" y="250"/>
                  </a:lnTo>
                  <a:lnTo>
                    <a:pt x="804" y="250"/>
                  </a:lnTo>
                  <a:lnTo>
                    <a:pt x="813" y="250"/>
                  </a:lnTo>
                  <a:lnTo>
                    <a:pt x="820" y="250"/>
                  </a:lnTo>
                  <a:lnTo>
                    <a:pt x="830" y="250"/>
                  </a:lnTo>
                  <a:lnTo>
                    <a:pt x="837" y="250"/>
                  </a:lnTo>
                  <a:lnTo>
                    <a:pt x="837" y="254"/>
                  </a:lnTo>
                  <a:lnTo>
                    <a:pt x="837" y="256"/>
                  </a:lnTo>
                  <a:lnTo>
                    <a:pt x="835" y="259"/>
                  </a:lnTo>
                  <a:lnTo>
                    <a:pt x="835" y="263"/>
                  </a:lnTo>
                  <a:lnTo>
                    <a:pt x="824" y="267"/>
                  </a:lnTo>
                  <a:lnTo>
                    <a:pt x="811" y="272"/>
                  </a:lnTo>
                  <a:lnTo>
                    <a:pt x="800" y="276"/>
                  </a:lnTo>
                  <a:lnTo>
                    <a:pt x="787" y="278"/>
                  </a:lnTo>
                  <a:lnTo>
                    <a:pt x="774" y="281"/>
                  </a:lnTo>
                  <a:lnTo>
                    <a:pt x="763" y="285"/>
                  </a:lnTo>
                  <a:lnTo>
                    <a:pt x="751" y="287"/>
                  </a:lnTo>
                  <a:lnTo>
                    <a:pt x="740" y="289"/>
                  </a:lnTo>
                  <a:lnTo>
                    <a:pt x="752" y="289"/>
                  </a:lnTo>
                  <a:lnTo>
                    <a:pt x="763" y="291"/>
                  </a:lnTo>
                  <a:lnTo>
                    <a:pt x="773" y="291"/>
                  </a:lnTo>
                  <a:lnTo>
                    <a:pt x="780" y="291"/>
                  </a:lnTo>
                  <a:lnTo>
                    <a:pt x="789" y="289"/>
                  </a:lnTo>
                  <a:lnTo>
                    <a:pt x="798" y="289"/>
                  </a:lnTo>
                  <a:lnTo>
                    <a:pt x="811" y="289"/>
                  </a:lnTo>
                  <a:lnTo>
                    <a:pt x="826" y="287"/>
                  </a:lnTo>
                  <a:lnTo>
                    <a:pt x="824" y="291"/>
                  </a:lnTo>
                  <a:lnTo>
                    <a:pt x="824" y="292"/>
                  </a:lnTo>
                  <a:lnTo>
                    <a:pt x="824" y="296"/>
                  </a:lnTo>
                  <a:lnTo>
                    <a:pt x="824" y="300"/>
                  </a:lnTo>
                  <a:lnTo>
                    <a:pt x="815" y="303"/>
                  </a:lnTo>
                  <a:lnTo>
                    <a:pt x="804" y="307"/>
                  </a:lnTo>
                  <a:lnTo>
                    <a:pt x="793" y="311"/>
                  </a:lnTo>
                  <a:lnTo>
                    <a:pt x="784" y="313"/>
                  </a:lnTo>
                  <a:lnTo>
                    <a:pt x="773" y="316"/>
                  </a:lnTo>
                  <a:lnTo>
                    <a:pt x="762" y="320"/>
                  </a:lnTo>
                  <a:lnTo>
                    <a:pt x="752" y="322"/>
                  </a:lnTo>
                  <a:lnTo>
                    <a:pt x="743" y="325"/>
                  </a:lnTo>
                  <a:lnTo>
                    <a:pt x="747" y="327"/>
                  </a:lnTo>
                  <a:lnTo>
                    <a:pt x="752" y="327"/>
                  </a:lnTo>
                  <a:lnTo>
                    <a:pt x="762" y="327"/>
                  </a:lnTo>
                  <a:lnTo>
                    <a:pt x="771" y="327"/>
                  </a:lnTo>
                  <a:lnTo>
                    <a:pt x="782" y="327"/>
                  </a:lnTo>
                  <a:lnTo>
                    <a:pt x="793" y="325"/>
                  </a:lnTo>
                  <a:lnTo>
                    <a:pt x="802" y="325"/>
                  </a:lnTo>
                  <a:lnTo>
                    <a:pt x="809" y="325"/>
                  </a:lnTo>
                  <a:lnTo>
                    <a:pt x="809" y="327"/>
                  </a:lnTo>
                  <a:lnTo>
                    <a:pt x="809" y="329"/>
                  </a:lnTo>
                  <a:lnTo>
                    <a:pt x="808" y="333"/>
                  </a:lnTo>
                  <a:lnTo>
                    <a:pt x="808" y="335"/>
                  </a:lnTo>
                  <a:lnTo>
                    <a:pt x="795" y="338"/>
                  </a:lnTo>
                  <a:lnTo>
                    <a:pt x="782" y="342"/>
                  </a:lnTo>
                  <a:lnTo>
                    <a:pt x="769" y="346"/>
                  </a:lnTo>
                  <a:lnTo>
                    <a:pt x="756" y="348"/>
                  </a:lnTo>
                  <a:lnTo>
                    <a:pt x="743" y="349"/>
                  </a:lnTo>
                  <a:lnTo>
                    <a:pt x="732" y="353"/>
                  </a:lnTo>
                  <a:lnTo>
                    <a:pt x="721" y="357"/>
                  </a:lnTo>
                  <a:lnTo>
                    <a:pt x="714" y="360"/>
                  </a:lnTo>
                  <a:lnTo>
                    <a:pt x="725" y="360"/>
                  </a:lnTo>
                  <a:lnTo>
                    <a:pt x="734" y="360"/>
                  </a:lnTo>
                  <a:lnTo>
                    <a:pt x="745" y="360"/>
                  </a:lnTo>
                  <a:lnTo>
                    <a:pt x="754" y="359"/>
                  </a:lnTo>
                  <a:lnTo>
                    <a:pt x="765" y="359"/>
                  </a:lnTo>
                  <a:lnTo>
                    <a:pt x="774" y="359"/>
                  </a:lnTo>
                  <a:lnTo>
                    <a:pt x="786" y="359"/>
                  </a:lnTo>
                  <a:lnTo>
                    <a:pt x="795" y="359"/>
                  </a:lnTo>
                  <a:lnTo>
                    <a:pt x="789" y="371"/>
                  </a:lnTo>
                  <a:lnTo>
                    <a:pt x="778" y="383"/>
                  </a:lnTo>
                  <a:lnTo>
                    <a:pt x="763" y="390"/>
                  </a:lnTo>
                  <a:lnTo>
                    <a:pt x="747" y="395"/>
                  </a:lnTo>
                  <a:lnTo>
                    <a:pt x="728" y="399"/>
                  </a:lnTo>
                  <a:lnTo>
                    <a:pt x="712" y="401"/>
                  </a:lnTo>
                  <a:lnTo>
                    <a:pt x="695" y="403"/>
                  </a:lnTo>
                  <a:lnTo>
                    <a:pt x="681" y="405"/>
                  </a:lnTo>
                  <a:lnTo>
                    <a:pt x="679" y="406"/>
                  </a:lnTo>
                  <a:lnTo>
                    <a:pt x="679" y="408"/>
                  </a:lnTo>
                  <a:lnTo>
                    <a:pt x="679" y="410"/>
                  </a:lnTo>
                  <a:lnTo>
                    <a:pt x="694" y="410"/>
                  </a:lnTo>
                  <a:lnTo>
                    <a:pt x="706" y="408"/>
                  </a:lnTo>
                  <a:lnTo>
                    <a:pt x="716" y="408"/>
                  </a:lnTo>
                  <a:lnTo>
                    <a:pt x="725" y="408"/>
                  </a:lnTo>
                  <a:lnTo>
                    <a:pt x="734" y="406"/>
                  </a:lnTo>
                  <a:lnTo>
                    <a:pt x="745" y="405"/>
                  </a:lnTo>
                  <a:lnTo>
                    <a:pt x="758" y="403"/>
                  </a:lnTo>
                  <a:lnTo>
                    <a:pt x="774" y="401"/>
                  </a:lnTo>
                  <a:lnTo>
                    <a:pt x="773" y="406"/>
                  </a:lnTo>
                  <a:lnTo>
                    <a:pt x="773" y="412"/>
                  </a:lnTo>
                  <a:lnTo>
                    <a:pt x="771" y="417"/>
                  </a:lnTo>
                  <a:lnTo>
                    <a:pt x="771" y="421"/>
                  </a:lnTo>
                  <a:lnTo>
                    <a:pt x="738" y="429"/>
                  </a:lnTo>
                  <a:lnTo>
                    <a:pt x="712" y="436"/>
                  </a:lnTo>
                  <a:lnTo>
                    <a:pt x="694" y="440"/>
                  </a:lnTo>
                  <a:lnTo>
                    <a:pt x="681" y="443"/>
                  </a:lnTo>
                  <a:lnTo>
                    <a:pt x="671" y="445"/>
                  </a:lnTo>
                  <a:lnTo>
                    <a:pt x="668" y="447"/>
                  </a:lnTo>
                  <a:lnTo>
                    <a:pt x="666" y="449"/>
                  </a:lnTo>
                  <a:lnTo>
                    <a:pt x="664" y="451"/>
                  </a:lnTo>
                  <a:lnTo>
                    <a:pt x="670" y="451"/>
                  </a:lnTo>
                  <a:lnTo>
                    <a:pt x="675" y="451"/>
                  </a:lnTo>
                  <a:lnTo>
                    <a:pt x="681" y="449"/>
                  </a:lnTo>
                  <a:lnTo>
                    <a:pt x="690" y="449"/>
                  </a:lnTo>
                  <a:lnTo>
                    <a:pt x="701" y="447"/>
                  </a:lnTo>
                  <a:lnTo>
                    <a:pt x="716" y="445"/>
                  </a:lnTo>
                  <a:lnTo>
                    <a:pt x="734" y="443"/>
                  </a:lnTo>
                  <a:lnTo>
                    <a:pt x="758" y="441"/>
                  </a:lnTo>
                  <a:lnTo>
                    <a:pt x="752" y="454"/>
                  </a:lnTo>
                  <a:lnTo>
                    <a:pt x="741" y="465"/>
                  </a:lnTo>
                  <a:lnTo>
                    <a:pt x="727" y="471"/>
                  </a:lnTo>
                  <a:lnTo>
                    <a:pt x="710" y="476"/>
                  </a:lnTo>
                  <a:lnTo>
                    <a:pt x="692" y="480"/>
                  </a:lnTo>
                  <a:lnTo>
                    <a:pt x="673" y="482"/>
                  </a:lnTo>
                  <a:lnTo>
                    <a:pt x="657" y="484"/>
                  </a:lnTo>
                  <a:lnTo>
                    <a:pt x="644" y="486"/>
                  </a:lnTo>
                  <a:lnTo>
                    <a:pt x="644" y="487"/>
                  </a:lnTo>
                  <a:lnTo>
                    <a:pt x="646" y="489"/>
                  </a:lnTo>
                  <a:lnTo>
                    <a:pt x="646" y="491"/>
                  </a:lnTo>
                  <a:lnTo>
                    <a:pt x="646" y="493"/>
                  </a:lnTo>
                  <a:lnTo>
                    <a:pt x="659" y="491"/>
                  </a:lnTo>
                  <a:lnTo>
                    <a:pt x="670" y="491"/>
                  </a:lnTo>
                  <a:lnTo>
                    <a:pt x="682" y="489"/>
                  </a:lnTo>
                  <a:lnTo>
                    <a:pt x="695" y="487"/>
                  </a:lnTo>
                  <a:lnTo>
                    <a:pt x="706" y="486"/>
                  </a:lnTo>
                  <a:lnTo>
                    <a:pt x="719" y="486"/>
                  </a:lnTo>
                  <a:lnTo>
                    <a:pt x="730" y="484"/>
                  </a:lnTo>
                  <a:lnTo>
                    <a:pt x="743" y="484"/>
                  </a:lnTo>
                  <a:lnTo>
                    <a:pt x="741" y="487"/>
                  </a:lnTo>
                  <a:lnTo>
                    <a:pt x="740" y="493"/>
                  </a:lnTo>
                  <a:lnTo>
                    <a:pt x="736" y="498"/>
                  </a:lnTo>
                  <a:lnTo>
                    <a:pt x="734" y="506"/>
                  </a:lnTo>
                  <a:lnTo>
                    <a:pt x="710" y="511"/>
                  </a:lnTo>
                  <a:lnTo>
                    <a:pt x="694" y="515"/>
                  </a:lnTo>
                  <a:lnTo>
                    <a:pt x="681" y="517"/>
                  </a:lnTo>
                  <a:lnTo>
                    <a:pt x="671" y="519"/>
                  </a:lnTo>
                  <a:lnTo>
                    <a:pt x="666" y="520"/>
                  </a:lnTo>
                  <a:lnTo>
                    <a:pt x="660" y="522"/>
                  </a:lnTo>
                  <a:lnTo>
                    <a:pt x="659" y="524"/>
                  </a:lnTo>
                  <a:lnTo>
                    <a:pt x="655" y="526"/>
                  </a:lnTo>
                  <a:lnTo>
                    <a:pt x="664" y="526"/>
                  </a:lnTo>
                  <a:lnTo>
                    <a:pt x="673" y="526"/>
                  </a:lnTo>
                  <a:lnTo>
                    <a:pt x="682" y="526"/>
                  </a:lnTo>
                  <a:lnTo>
                    <a:pt x="692" y="526"/>
                  </a:lnTo>
                  <a:lnTo>
                    <a:pt x="701" y="526"/>
                  </a:lnTo>
                  <a:lnTo>
                    <a:pt x="710" y="526"/>
                  </a:lnTo>
                  <a:lnTo>
                    <a:pt x="719" y="526"/>
                  </a:lnTo>
                  <a:lnTo>
                    <a:pt x="728" y="526"/>
                  </a:lnTo>
                  <a:lnTo>
                    <a:pt x="728" y="528"/>
                  </a:lnTo>
                  <a:lnTo>
                    <a:pt x="728" y="532"/>
                  </a:lnTo>
                  <a:lnTo>
                    <a:pt x="727" y="533"/>
                  </a:lnTo>
                  <a:lnTo>
                    <a:pt x="727" y="537"/>
                  </a:lnTo>
                  <a:lnTo>
                    <a:pt x="710" y="544"/>
                  </a:lnTo>
                  <a:lnTo>
                    <a:pt x="690" y="552"/>
                  </a:lnTo>
                  <a:lnTo>
                    <a:pt x="670" y="555"/>
                  </a:lnTo>
                  <a:lnTo>
                    <a:pt x="649" y="557"/>
                  </a:lnTo>
                  <a:lnTo>
                    <a:pt x="629" y="561"/>
                  </a:lnTo>
                  <a:lnTo>
                    <a:pt x="609" y="561"/>
                  </a:lnTo>
                  <a:lnTo>
                    <a:pt x="592" y="563"/>
                  </a:lnTo>
                  <a:lnTo>
                    <a:pt x="576" y="563"/>
                  </a:lnTo>
                  <a:lnTo>
                    <a:pt x="576" y="565"/>
                  </a:lnTo>
                  <a:lnTo>
                    <a:pt x="574" y="565"/>
                  </a:lnTo>
                  <a:lnTo>
                    <a:pt x="574" y="566"/>
                  </a:lnTo>
                  <a:lnTo>
                    <a:pt x="611" y="566"/>
                  </a:lnTo>
                  <a:lnTo>
                    <a:pt x="638" y="566"/>
                  </a:lnTo>
                  <a:lnTo>
                    <a:pt x="659" y="566"/>
                  </a:lnTo>
                  <a:lnTo>
                    <a:pt x="675" y="566"/>
                  </a:lnTo>
                  <a:lnTo>
                    <a:pt x="688" y="565"/>
                  </a:lnTo>
                  <a:lnTo>
                    <a:pt x="699" y="565"/>
                  </a:lnTo>
                  <a:lnTo>
                    <a:pt x="710" y="563"/>
                  </a:lnTo>
                  <a:lnTo>
                    <a:pt x="723" y="561"/>
                  </a:lnTo>
                  <a:lnTo>
                    <a:pt x="721" y="568"/>
                  </a:lnTo>
                  <a:lnTo>
                    <a:pt x="721" y="574"/>
                  </a:lnTo>
                  <a:lnTo>
                    <a:pt x="721" y="581"/>
                  </a:lnTo>
                  <a:lnTo>
                    <a:pt x="719" y="587"/>
                  </a:lnTo>
                  <a:lnTo>
                    <a:pt x="694" y="590"/>
                  </a:lnTo>
                  <a:lnTo>
                    <a:pt x="671" y="596"/>
                  </a:lnTo>
                  <a:lnTo>
                    <a:pt x="649" y="598"/>
                  </a:lnTo>
                  <a:lnTo>
                    <a:pt x="633" y="601"/>
                  </a:lnTo>
                  <a:lnTo>
                    <a:pt x="616" y="603"/>
                  </a:lnTo>
                  <a:lnTo>
                    <a:pt x="603" y="607"/>
                  </a:lnTo>
                  <a:lnTo>
                    <a:pt x="594" y="609"/>
                  </a:lnTo>
                  <a:lnTo>
                    <a:pt x="589" y="611"/>
                  </a:lnTo>
                  <a:lnTo>
                    <a:pt x="602" y="611"/>
                  </a:lnTo>
                  <a:lnTo>
                    <a:pt x="611" y="612"/>
                  </a:lnTo>
                  <a:lnTo>
                    <a:pt x="622" y="612"/>
                  </a:lnTo>
                  <a:lnTo>
                    <a:pt x="633" y="611"/>
                  </a:lnTo>
                  <a:lnTo>
                    <a:pt x="646" y="611"/>
                  </a:lnTo>
                  <a:lnTo>
                    <a:pt x="662" y="609"/>
                  </a:lnTo>
                  <a:lnTo>
                    <a:pt x="686" y="607"/>
                  </a:lnTo>
                  <a:lnTo>
                    <a:pt x="716" y="605"/>
                  </a:lnTo>
                  <a:lnTo>
                    <a:pt x="714" y="611"/>
                  </a:lnTo>
                  <a:lnTo>
                    <a:pt x="714" y="616"/>
                  </a:lnTo>
                  <a:lnTo>
                    <a:pt x="712" y="622"/>
                  </a:lnTo>
                  <a:lnTo>
                    <a:pt x="712" y="629"/>
                  </a:lnTo>
                  <a:lnTo>
                    <a:pt x="694" y="635"/>
                  </a:lnTo>
                  <a:lnTo>
                    <a:pt x="684" y="640"/>
                  </a:lnTo>
                  <a:lnTo>
                    <a:pt x="677" y="646"/>
                  </a:lnTo>
                  <a:lnTo>
                    <a:pt x="668" y="655"/>
                  </a:lnTo>
                  <a:lnTo>
                    <a:pt x="613" y="660"/>
                  </a:lnTo>
                  <a:lnTo>
                    <a:pt x="572" y="666"/>
                  </a:lnTo>
                  <a:lnTo>
                    <a:pt x="541" y="669"/>
                  </a:lnTo>
                  <a:lnTo>
                    <a:pt x="519" y="671"/>
                  </a:lnTo>
                  <a:lnTo>
                    <a:pt x="502" y="671"/>
                  </a:lnTo>
                  <a:lnTo>
                    <a:pt x="489" y="673"/>
                  </a:lnTo>
                  <a:lnTo>
                    <a:pt x="478" y="673"/>
                  </a:lnTo>
                  <a:lnTo>
                    <a:pt x="467" y="67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4" name="Freeform 17"/>
            <p:cNvSpPr>
              <a:spLocks/>
            </p:cNvSpPr>
            <p:nvPr/>
          </p:nvSpPr>
          <p:spPr bwMode="auto">
            <a:xfrm>
              <a:off x="3666" y="3509"/>
              <a:ext cx="51" cy="144"/>
            </a:xfrm>
            <a:custGeom>
              <a:avLst/>
              <a:gdLst>
                <a:gd name="T0" fmla="*/ 1 w 101"/>
                <a:gd name="T1" fmla="*/ 7 h 287"/>
                <a:gd name="T2" fmla="*/ 1 w 101"/>
                <a:gd name="T3" fmla="*/ 3 h 287"/>
                <a:gd name="T4" fmla="*/ 2 w 101"/>
                <a:gd name="T5" fmla="*/ 1 h 287"/>
                <a:gd name="T6" fmla="*/ 2 w 101"/>
                <a:gd name="T7" fmla="*/ 0 h 287"/>
                <a:gd name="T8" fmla="*/ 3 w 101"/>
                <a:gd name="T9" fmla="*/ 0 h 287"/>
                <a:gd name="T10" fmla="*/ 3 w 101"/>
                <a:gd name="T11" fmla="*/ 0 h 287"/>
                <a:gd name="T12" fmla="*/ 4 w 101"/>
                <a:gd name="T13" fmla="*/ 1 h 287"/>
                <a:gd name="T14" fmla="*/ 4 w 101"/>
                <a:gd name="T15" fmla="*/ 1 h 287"/>
                <a:gd name="T16" fmla="*/ 3 w 101"/>
                <a:gd name="T17" fmla="*/ 1 h 287"/>
                <a:gd name="T18" fmla="*/ 3 w 101"/>
                <a:gd name="T19" fmla="*/ 1 h 287"/>
                <a:gd name="T20" fmla="*/ 3 w 101"/>
                <a:gd name="T21" fmla="*/ 2 h 287"/>
                <a:gd name="T22" fmla="*/ 3 w 101"/>
                <a:gd name="T23" fmla="*/ 2 h 287"/>
                <a:gd name="T24" fmla="*/ 4 w 101"/>
                <a:gd name="T25" fmla="*/ 2 h 287"/>
                <a:gd name="T26" fmla="*/ 4 w 101"/>
                <a:gd name="T27" fmla="*/ 2 h 287"/>
                <a:gd name="T28" fmla="*/ 3 w 101"/>
                <a:gd name="T29" fmla="*/ 2 h 287"/>
                <a:gd name="T30" fmla="*/ 3 w 101"/>
                <a:gd name="T31" fmla="*/ 2 h 287"/>
                <a:gd name="T32" fmla="*/ 2 w 101"/>
                <a:gd name="T33" fmla="*/ 3 h 287"/>
                <a:gd name="T34" fmla="*/ 2 w 101"/>
                <a:gd name="T35" fmla="*/ 3 h 287"/>
                <a:gd name="T36" fmla="*/ 3 w 101"/>
                <a:gd name="T37" fmla="*/ 3 h 287"/>
                <a:gd name="T38" fmla="*/ 3 w 101"/>
                <a:gd name="T39" fmla="*/ 3 h 287"/>
                <a:gd name="T40" fmla="*/ 4 w 101"/>
                <a:gd name="T41" fmla="*/ 3 h 287"/>
                <a:gd name="T42" fmla="*/ 3 w 101"/>
                <a:gd name="T43" fmla="*/ 4 h 287"/>
                <a:gd name="T44" fmla="*/ 3 w 101"/>
                <a:gd name="T45" fmla="*/ 4 h 287"/>
                <a:gd name="T46" fmla="*/ 2 w 101"/>
                <a:gd name="T47" fmla="*/ 4 h 287"/>
                <a:gd name="T48" fmla="*/ 2 w 101"/>
                <a:gd name="T49" fmla="*/ 4 h 287"/>
                <a:gd name="T50" fmla="*/ 2 w 101"/>
                <a:gd name="T51" fmla="*/ 4 h 287"/>
                <a:gd name="T52" fmla="*/ 3 w 101"/>
                <a:gd name="T53" fmla="*/ 4 h 287"/>
                <a:gd name="T54" fmla="*/ 3 w 101"/>
                <a:gd name="T55" fmla="*/ 4 h 287"/>
                <a:gd name="T56" fmla="*/ 3 w 101"/>
                <a:gd name="T57" fmla="*/ 4 h 287"/>
                <a:gd name="T58" fmla="*/ 3 w 101"/>
                <a:gd name="T59" fmla="*/ 5 h 287"/>
                <a:gd name="T60" fmla="*/ 3 w 101"/>
                <a:gd name="T61" fmla="*/ 5 h 287"/>
                <a:gd name="T62" fmla="*/ 2 w 101"/>
                <a:gd name="T63" fmla="*/ 5 h 287"/>
                <a:gd name="T64" fmla="*/ 2 w 101"/>
                <a:gd name="T65" fmla="*/ 5 h 287"/>
                <a:gd name="T66" fmla="*/ 3 w 101"/>
                <a:gd name="T67" fmla="*/ 5 h 287"/>
                <a:gd name="T68" fmla="*/ 3 w 101"/>
                <a:gd name="T69" fmla="*/ 6 h 287"/>
                <a:gd name="T70" fmla="*/ 3 w 101"/>
                <a:gd name="T71" fmla="*/ 6 h 287"/>
                <a:gd name="T72" fmla="*/ 3 w 101"/>
                <a:gd name="T73" fmla="*/ 6 h 287"/>
                <a:gd name="T74" fmla="*/ 2 w 101"/>
                <a:gd name="T75" fmla="*/ 6 h 287"/>
                <a:gd name="T76" fmla="*/ 2 w 101"/>
                <a:gd name="T77" fmla="*/ 6 h 287"/>
                <a:gd name="T78" fmla="*/ 2 w 101"/>
                <a:gd name="T79" fmla="*/ 6 h 287"/>
                <a:gd name="T80" fmla="*/ 2 w 101"/>
                <a:gd name="T81" fmla="*/ 6 h 287"/>
                <a:gd name="T82" fmla="*/ 3 w 101"/>
                <a:gd name="T83" fmla="*/ 6 h 287"/>
                <a:gd name="T84" fmla="*/ 3 w 101"/>
                <a:gd name="T85" fmla="*/ 6 h 287"/>
                <a:gd name="T86" fmla="*/ 3 w 101"/>
                <a:gd name="T87" fmla="*/ 7 h 287"/>
                <a:gd name="T88" fmla="*/ 3 w 101"/>
                <a:gd name="T89" fmla="*/ 7 h 287"/>
                <a:gd name="T90" fmla="*/ 2 w 101"/>
                <a:gd name="T91" fmla="*/ 7 h 287"/>
                <a:gd name="T92" fmla="*/ 2 w 101"/>
                <a:gd name="T93" fmla="*/ 7 h 287"/>
                <a:gd name="T94" fmla="*/ 3 w 101"/>
                <a:gd name="T95" fmla="*/ 7 h 287"/>
                <a:gd name="T96" fmla="*/ 3 w 101"/>
                <a:gd name="T97" fmla="*/ 7 h 287"/>
                <a:gd name="T98" fmla="*/ 3 w 101"/>
                <a:gd name="T99" fmla="*/ 8 h 287"/>
                <a:gd name="T100" fmla="*/ 3 w 101"/>
                <a:gd name="T101" fmla="*/ 8 h 287"/>
                <a:gd name="T102" fmla="*/ 2 w 101"/>
                <a:gd name="T103" fmla="*/ 8 h 287"/>
                <a:gd name="T104" fmla="*/ 2 w 101"/>
                <a:gd name="T105" fmla="*/ 8 h 287"/>
                <a:gd name="T106" fmla="*/ 2 w 101"/>
                <a:gd name="T107" fmla="*/ 8 h 287"/>
                <a:gd name="T108" fmla="*/ 2 w 101"/>
                <a:gd name="T109" fmla="*/ 8 h 287"/>
                <a:gd name="T110" fmla="*/ 3 w 101"/>
                <a:gd name="T111" fmla="*/ 8 h 287"/>
                <a:gd name="T112" fmla="*/ 3 w 101"/>
                <a:gd name="T113" fmla="*/ 9 h 287"/>
                <a:gd name="T114" fmla="*/ 3 w 101"/>
                <a:gd name="T115" fmla="*/ 9 h 287"/>
                <a:gd name="T116" fmla="*/ 2 w 101"/>
                <a:gd name="T117" fmla="*/ 9 h 287"/>
                <a:gd name="T118" fmla="*/ 1 w 101"/>
                <a:gd name="T119" fmla="*/ 9 h 287"/>
                <a:gd name="T120" fmla="*/ 0 w 101"/>
                <a:gd name="T121" fmla="*/ 9 h 2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287"/>
                <a:gd name="T185" fmla="*/ 101 w 101"/>
                <a:gd name="T186" fmla="*/ 287 h 2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287">
                  <a:moveTo>
                    <a:pt x="0" y="285"/>
                  </a:moveTo>
                  <a:lnTo>
                    <a:pt x="4" y="213"/>
                  </a:lnTo>
                  <a:lnTo>
                    <a:pt x="11" y="141"/>
                  </a:lnTo>
                  <a:lnTo>
                    <a:pt x="19" y="73"/>
                  </a:lnTo>
                  <a:lnTo>
                    <a:pt x="26" y="5"/>
                  </a:lnTo>
                  <a:lnTo>
                    <a:pt x="33" y="1"/>
                  </a:lnTo>
                  <a:lnTo>
                    <a:pt x="41" y="0"/>
                  </a:lnTo>
                  <a:lnTo>
                    <a:pt x="50" y="0"/>
                  </a:lnTo>
                  <a:lnTo>
                    <a:pt x="59" y="0"/>
                  </a:lnTo>
                  <a:lnTo>
                    <a:pt x="68" y="0"/>
                  </a:lnTo>
                  <a:lnTo>
                    <a:pt x="77" y="0"/>
                  </a:lnTo>
                  <a:lnTo>
                    <a:pt x="88" y="0"/>
                  </a:lnTo>
                  <a:lnTo>
                    <a:pt x="98" y="0"/>
                  </a:lnTo>
                  <a:lnTo>
                    <a:pt x="98" y="7"/>
                  </a:lnTo>
                  <a:lnTo>
                    <a:pt x="98" y="14"/>
                  </a:lnTo>
                  <a:lnTo>
                    <a:pt x="98" y="22"/>
                  </a:lnTo>
                  <a:lnTo>
                    <a:pt x="98" y="29"/>
                  </a:lnTo>
                  <a:lnTo>
                    <a:pt x="90" y="29"/>
                  </a:lnTo>
                  <a:lnTo>
                    <a:pt x="83" y="29"/>
                  </a:lnTo>
                  <a:lnTo>
                    <a:pt x="76" y="31"/>
                  </a:lnTo>
                  <a:lnTo>
                    <a:pt x="68" y="31"/>
                  </a:lnTo>
                  <a:lnTo>
                    <a:pt x="72" y="38"/>
                  </a:lnTo>
                  <a:lnTo>
                    <a:pt x="77" y="40"/>
                  </a:lnTo>
                  <a:lnTo>
                    <a:pt x="87" y="42"/>
                  </a:lnTo>
                  <a:lnTo>
                    <a:pt x="99" y="40"/>
                  </a:lnTo>
                  <a:lnTo>
                    <a:pt x="99" y="44"/>
                  </a:lnTo>
                  <a:lnTo>
                    <a:pt x="101" y="47"/>
                  </a:lnTo>
                  <a:lnTo>
                    <a:pt x="101" y="53"/>
                  </a:lnTo>
                  <a:lnTo>
                    <a:pt x="101" y="57"/>
                  </a:lnTo>
                  <a:lnTo>
                    <a:pt x="92" y="58"/>
                  </a:lnTo>
                  <a:lnTo>
                    <a:pt x="83" y="60"/>
                  </a:lnTo>
                  <a:lnTo>
                    <a:pt x="72" y="64"/>
                  </a:lnTo>
                  <a:lnTo>
                    <a:pt x="63" y="66"/>
                  </a:lnTo>
                  <a:lnTo>
                    <a:pt x="63" y="68"/>
                  </a:lnTo>
                  <a:lnTo>
                    <a:pt x="63" y="70"/>
                  </a:lnTo>
                  <a:lnTo>
                    <a:pt x="63" y="73"/>
                  </a:lnTo>
                  <a:lnTo>
                    <a:pt x="65" y="75"/>
                  </a:lnTo>
                  <a:lnTo>
                    <a:pt x="74" y="75"/>
                  </a:lnTo>
                  <a:lnTo>
                    <a:pt x="81" y="75"/>
                  </a:lnTo>
                  <a:lnTo>
                    <a:pt x="90" y="75"/>
                  </a:lnTo>
                  <a:lnTo>
                    <a:pt x="99" y="75"/>
                  </a:lnTo>
                  <a:lnTo>
                    <a:pt x="98" y="90"/>
                  </a:lnTo>
                  <a:lnTo>
                    <a:pt x="92" y="101"/>
                  </a:lnTo>
                  <a:lnTo>
                    <a:pt x="85" y="104"/>
                  </a:lnTo>
                  <a:lnTo>
                    <a:pt x="76" y="106"/>
                  </a:lnTo>
                  <a:lnTo>
                    <a:pt x="65" y="106"/>
                  </a:lnTo>
                  <a:lnTo>
                    <a:pt x="55" y="108"/>
                  </a:lnTo>
                  <a:lnTo>
                    <a:pt x="46" y="110"/>
                  </a:lnTo>
                  <a:lnTo>
                    <a:pt x="41" y="117"/>
                  </a:lnTo>
                  <a:lnTo>
                    <a:pt x="46" y="119"/>
                  </a:lnTo>
                  <a:lnTo>
                    <a:pt x="52" y="121"/>
                  </a:lnTo>
                  <a:lnTo>
                    <a:pt x="59" y="121"/>
                  </a:lnTo>
                  <a:lnTo>
                    <a:pt x="66" y="121"/>
                  </a:lnTo>
                  <a:lnTo>
                    <a:pt x="74" y="123"/>
                  </a:lnTo>
                  <a:lnTo>
                    <a:pt x="81" y="123"/>
                  </a:lnTo>
                  <a:lnTo>
                    <a:pt x="90" y="121"/>
                  </a:lnTo>
                  <a:lnTo>
                    <a:pt x="98" y="121"/>
                  </a:lnTo>
                  <a:lnTo>
                    <a:pt x="96" y="127"/>
                  </a:lnTo>
                  <a:lnTo>
                    <a:pt x="96" y="130"/>
                  </a:lnTo>
                  <a:lnTo>
                    <a:pt x="96" y="136"/>
                  </a:lnTo>
                  <a:lnTo>
                    <a:pt x="94" y="141"/>
                  </a:lnTo>
                  <a:lnTo>
                    <a:pt x="72" y="145"/>
                  </a:lnTo>
                  <a:lnTo>
                    <a:pt x="59" y="147"/>
                  </a:lnTo>
                  <a:lnTo>
                    <a:pt x="53" y="149"/>
                  </a:lnTo>
                  <a:lnTo>
                    <a:pt x="52" y="152"/>
                  </a:lnTo>
                  <a:lnTo>
                    <a:pt x="61" y="156"/>
                  </a:lnTo>
                  <a:lnTo>
                    <a:pt x="70" y="158"/>
                  </a:lnTo>
                  <a:lnTo>
                    <a:pt x="81" y="158"/>
                  </a:lnTo>
                  <a:lnTo>
                    <a:pt x="94" y="158"/>
                  </a:lnTo>
                  <a:lnTo>
                    <a:pt x="92" y="161"/>
                  </a:lnTo>
                  <a:lnTo>
                    <a:pt x="92" y="163"/>
                  </a:lnTo>
                  <a:lnTo>
                    <a:pt x="92" y="167"/>
                  </a:lnTo>
                  <a:lnTo>
                    <a:pt x="90" y="171"/>
                  </a:lnTo>
                  <a:lnTo>
                    <a:pt x="79" y="171"/>
                  </a:lnTo>
                  <a:lnTo>
                    <a:pt x="68" y="171"/>
                  </a:lnTo>
                  <a:lnTo>
                    <a:pt x="55" y="173"/>
                  </a:lnTo>
                  <a:lnTo>
                    <a:pt x="44" y="173"/>
                  </a:lnTo>
                  <a:lnTo>
                    <a:pt x="44" y="174"/>
                  </a:lnTo>
                  <a:lnTo>
                    <a:pt x="44" y="176"/>
                  </a:lnTo>
                  <a:lnTo>
                    <a:pt x="44" y="180"/>
                  </a:lnTo>
                  <a:lnTo>
                    <a:pt x="44" y="182"/>
                  </a:lnTo>
                  <a:lnTo>
                    <a:pt x="57" y="184"/>
                  </a:lnTo>
                  <a:lnTo>
                    <a:pt x="70" y="184"/>
                  </a:lnTo>
                  <a:lnTo>
                    <a:pt x="81" y="185"/>
                  </a:lnTo>
                  <a:lnTo>
                    <a:pt x="94" y="187"/>
                  </a:lnTo>
                  <a:lnTo>
                    <a:pt x="92" y="191"/>
                  </a:lnTo>
                  <a:lnTo>
                    <a:pt x="92" y="195"/>
                  </a:lnTo>
                  <a:lnTo>
                    <a:pt x="92" y="200"/>
                  </a:lnTo>
                  <a:lnTo>
                    <a:pt x="90" y="204"/>
                  </a:lnTo>
                  <a:lnTo>
                    <a:pt x="66" y="207"/>
                  </a:lnTo>
                  <a:lnTo>
                    <a:pt x="55" y="209"/>
                  </a:lnTo>
                  <a:lnTo>
                    <a:pt x="50" y="211"/>
                  </a:lnTo>
                  <a:lnTo>
                    <a:pt x="46" y="215"/>
                  </a:lnTo>
                  <a:lnTo>
                    <a:pt x="50" y="217"/>
                  </a:lnTo>
                  <a:lnTo>
                    <a:pt x="55" y="218"/>
                  </a:lnTo>
                  <a:lnTo>
                    <a:pt x="68" y="218"/>
                  </a:lnTo>
                  <a:lnTo>
                    <a:pt x="90" y="220"/>
                  </a:lnTo>
                  <a:lnTo>
                    <a:pt x="90" y="224"/>
                  </a:lnTo>
                  <a:lnTo>
                    <a:pt x="90" y="228"/>
                  </a:lnTo>
                  <a:lnTo>
                    <a:pt x="88" y="233"/>
                  </a:lnTo>
                  <a:lnTo>
                    <a:pt x="88" y="237"/>
                  </a:lnTo>
                  <a:lnTo>
                    <a:pt x="79" y="239"/>
                  </a:lnTo>
                  <a:lnTo>
                    <a:pt x="70" y="239"/>
                  </a:lnTo>
                  <a:lnTo>
                    <a:pt x="61" y="241"/>
                  </a:lnTo>
                  <a:lnTo>
                    <a:pt x="52" y="242"/>
                  </a:lnTo>
                  <a:lnTo>
                    <a:pt x="53" y="244"/>
                  </a:lnTo>
                  <a:lnTo>
                    <a:pt x="53" y="246"/>
                  </a:lnTo>
                  <a:lnTo>
                    <a:pt x="53" y="250"/>
                  </a:lnTo>
                  <a:lnTo>
                    <a:pt x="55" y="252"/>
                  </a:lnTo>
                  <a:lnTo>
                    <a:pt x="61" y="253"/>
                  </a:lnTo>
                  <a:lnTo>
                    <a:pt x="68" y="255"/>
                  </a:lnTo>
                  <a:lnTo>
                    <a:pt x="77" y="255"/>
                  </a:lnTo>
                  <a:lnTo>
                    <a:pt x="88" y="255"/>
                  </a:lnTo>
                  <a:lnTo>
                    <a:pt x="87" y="270"/>
                  </a:lnTo>
                  <a:lnTo>
                    <a:pt x="79" y="277"/>
                  </a:lnTo>
                  <a:lnTo>
                    <a:pt x="70" y="283"/>
                  </a:lnTo>
                  <a:lnTo>
                    <a:pt x="59" y="287"/>
                  </a:lnTo>
                  <a:lnTo>
                    <a:pt x="44" y="287"/>
                  </a:lnTo>
                  <a:lnTo>
                    <a:pt x="30" y="285"/>
                  </a:lnTo>
                  <a:lnTo>
                    <a:pt x="15" y="285"/>
                  </a:lnTo>
                  <a:lnTo>
                    <a:pt x="0" y="285"/>
                  </a:lnTo>
                  <a:close/>
                </a:path>
              </a:pathLst>
            </a:custGeom>
            <a:solidFill>
              <a:srgbClr val="B57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5" name="Freeform 18"/>
            <p:cNvSpPr>
              <a:spLocks/>
            </p:cNvSpPr>
            <p:nvPr/>
          </p:nvSpPr>
          <p:spPr bwMode="auto">
            <a:xfrm>
              <a:off x="5101" y="3599"/>
              <a:ext cx="58" cy="50"/>
            </a:xfrm>
            <a:custGeom>
              <a:avLst/>
              <a:gdLst>
                <a:gd name="T0" fmla="*/ 2 w 116"/>
                <a:gd name="T1" fmla="*/ 3 h 101"/>
                <a:gd name="T2" fmla="*/ 1 w 116"/>
                <a:gd name="T3" fmla="*/ 2 h 101"/>
                <a:gd name="T4" fmla="*/ 0 w 116"/>
                <a:gd name="T5" fmla="*/ 1 h 101"/>
                <a:gd name="T6" fmla="*/ 1 w 116"/>
                <a:gd name="T7" fmla="*/ 1 h 101"/>
                <a:gd name="T8" fmla="*/ 1 w 116"/>
                <a:gd name="T9" fmla="*/ 0 h 101"/>
                <a:gd name="T10" fmla="*/ 2 w 116"/>
                <a:gd name="T11" fmla="*/ 0 h 101"/>
                <a:gd name="T12" fmla="*/ 3 w 116"/>
                <a:gd name="T13" fmla="*/ 0 h 101"/>
                <a:gd name="T14" fmla="*/ 4 w 116"/>
                <a:gd name="T15" fmla="*/ 0 h 101"/>
                <a:gd name="T16" fmla="*/ 4 w 116"/>
                <a:gd name="T17" fmla="*/ 1 h 101"/>
                <a:gd name="T18" fmla="*/ 4 w 116"/>
                <a:gd name="T19" fmla="*/ 1 h 101"/>
                <a:gd name="T20" fmla="*/ 4 w 116"/>
                <a:gd name="T21" fmla="*/ 2 h 101"/>
                <a:gd name="T22" fmla="*/ 3 w 116"/>
                <a:gd name="T23" fmla="*/ 2 h 101"/>
                <a:gd name="T24" fmla="*/ 3 w 116"/>
                <a:gd name="T25" fmla="*/ 2 h 101"/>
                <a:gd name="T26" fmla="*/ 3 w 116"/>
                <a:gd name="T27" fmla="*/ 2 h 101"/>
                <a:gd name="T28" fmla="*/ 2 w 116"/>
                <a:gd name="T29" fmla="*/ 3 h 101"/>
                <a:gd name="T30" fmla="*/ 2 w 116"/>
                <a:gd name="T31" fmla="*/ 3 h 101"/>
                <a:gd name="T32" fmla="*/ 2 w 116"/>
                <a:gd name="T33" fmla="*/ 3 h 101"/>
                <a:gd name="T34" fmla="*/ 2 w 116"/>
                <a:gd name="T35" fmla="*/ 3 h 101"/>
                <a:gd name="T36" fmla="*/ 2 w 116"/>
                <a:gd name="T37" fmla="*/ 3 h 1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01"/>
                <a:gd name="T59" fmla="*/ 116 w 116"/>
                <a:gd name="T60" fmla="*/ 101 h 10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01">
                  <a:moveTo>
                    <a:pt x="33" y="101"/>
                  </a:moveTo>
                  <a:lnTo>
                    <a:pt x="5" y="83"/>
                  </a:lnTo>
                  <a:lnTo>
                    <a:pt x="0" y="61"/>
                  </a:lnTo>
                  <a:lnTo>
                    <a:pt x="9" y="37"/>
                  </a:lnTo>
                  <a:lnTo>
                    <a:pt x="29" y="17"/>
                  </a:lnTo>
                  <a:lnTo>
                    <a:pt x="55" y="2"/>
                  </a:lnTo>
                  <a:lnTo>
                    <a:pt x="83" y="0"/>
                  </a:lnTo>
                  <a:lnTo>
                    <a:pt x="103" y="15"/>
                  </a:lnTo>
                  <a:lnTo>
                    <a:pt x="116" y="48"/>
                  </a:lnTo>
                  <a:lnTo>
                    <a:pt x="110" y="61"/>
                  </a:lnTo>
                  <a:lnTo>
                    <a:pt x="103" y="72"/>
                  </a:lnTo>
                  <a:lnTo>
                    <a:pt x="94" y="81"/>
                  </a:lnTo>
                  <a:lnTo>
                    <a:pt x="83" y="88"/>
                  </a:lnTo>
                  <a:lnTo>
                    <a:pt x="72" y="94"/>
                  </a:lnTo>
                  <a:lnTo>
                    <a:pt x="59" y="98"/>
                  </a:lnTo>
                  <a:lnTo>
                    <a:pt x="46" y="101"/>
                  </a:lnTo>
                  <a:lnTo>
                    <a:pt x="33" y="101"/>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6" name="Freeform 19"/>
            <p:cNvSpPr>
              <a:spLocks/>
            </p:cNvSpPr>
            <p:nvPr/>
          </p:nvSpPr>
          <p:spPr bwMode="auto">
            <a:xfrm>
              <a:off x="4780" y="3637"/>
              <a:ext cx="20" cy="7"/>
            </a:xfrm>
            <a:custGeom>
              <a:avLst/>
              <a:gdLst>
                <a:gd name="T0" fmla="*/ 1 w 40"/>
                <a:gd name="T1" fmla="*/ 1 h 13"/>
                <a:gd name="T2" fmla="*/ 1 w 40"/>
                <a:gd name="T3" fmla="*/ 1 h 13"/>
                <a:gd name="T4" fmla="*/ 1 w 40"/>
                <a:gd name="T5" fmla="*/ 1 h 13"/>
                <a:gd name="T6" fmla="*/ 0 w 40"/>
                <a:gd name="T7" fmla="*/ 1 h 13"/>
                <a:gd name="T8" fmla="*/ 0 w 40"/>
                <a:gd name="T9" fmla="*/ 1 h 13"/>
                <a:gd name="T10" fmla="*/ 1 w 40"/>
                <a:gd name="T11" fmla="*/ 1 h 13"/>
                <a:gd name="T12" fmla="*/ 1 w 40"/>
                <a:gd name="T13" fmla="*/ 0 h 13"/>
                <a:gd name="T14" fmla="*/ 1 w 40"/>
                <a:gd name="T15" fmla="*/ 0 h 13"/>
                <a:gd name="T16" fmla="*/ 2 w 40"/>
                <a:gd name="T17" fmla="*/ 1 h 13"/>
                <a:gd name="T18" fmla="*/ 2 w 40"/>
                <a:gd name="T19" fmla="*/ 1 h 13"/>
                <a:gd name="T20" fmla="*/ 2 w 40"/>
                <a:gd name="T21" fmla="*/ 1 h 13"/>
                <a:gd name="T22" fmla="*/ 2 w 40"/>
                <a:gd name="T23" fmla="*/ 1 h 13"/>
                <a:gd name="T24" fmla="*/ 2 w 40"/>
                <a:gd name="T25" fmla="*/ 1 h 13"/>
                <a:gd name="T26" fmla="*/ 1 w 40"/>
                <a:gd name="T27" fmla="*/ 1 h 13"/>
                <a:gd name="T28" fmla="*/ 1 w 40"/>
                <a:gd name="T29" fmla="*/ 1 h 13"/>
                <a:gd name="T30" fmla="*/ 1 w 40"/>
                <a:gd name="T31" fmla="*/ 1 h 13"/>
                <a:gd name="T32" fmla="*/ 1 w 40"/>
                <a:gd name="T33" fmla="*/ 1 h 13"/>
                <a:gd name="T34" fmla="*/ 1 w 40"/>
                <a:gd name="T35" fmla="*/ 1 h 13"/>
                <a:gd name="T36" fmla="*/ 1 w 40"/>
                <a:gd name="T37" fmla="*/ 1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13"/>
                <a:gd name="T59" fmla="*/ 40 w 40"/>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13">
                  <a:moveTo>
                    <a:pt x="4" y="13"/>
                  </a:moveTo>
                  <a:lnTo>
                    <a:pt x="2" y="11"/>
                  </a:lnTo>
                  <a:lnTo>
                    <a:pt x="2" y="9"/>
                  </a:lnTo>
                  <a:lnTo>
                    <a:pt x="0" y="9"/>
                  </a:lnTo>
                  <a:lnTo>
                    <a:pt x="0" y="8"/>
                  </a:lnTo>
                  <a:lnTo>
                    <a:pt x="7" y="2"/>
                  </a:lnTo>
                  <a:lnTo>
                    <a:pt x="16" y="0"/>
                  </a:lnTo>
                  <a:lnTo>
                    <a:pt x="28" y="0"/>
                  </a:lnTo>
                  <a:lnTo>
                    <a:pt x="40" y="2"/>
                  </a:lnTo>
                  <a:lnTo>
                    <a:pt x="40" y="4"/>
                  </a:lnTo>
                  <a:lnTo>
                    <a:pt x="40" y="8"/>
                  </a:lnTo>
                  <a:lnTo>
                    <a:pt x="40" y="9"/>
                  </a:lnTo>
                  <a:lnTo>
                    <a:pt x="40" y="13"/>
                  </a:lnTo>
                  <a:lnTo>
                    <a:pt x="31" y="13"/>
                  </a:lnTo>
                  <a:lnTo>
                    <a:pt x="22" y="13"/>
                  </a:lnTo>
                  <a:lnTo>
                    <a:pt x="13" y="13"/>
                  </a:lnTo>
                  <a:lnTo>
                    <a:pt x="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7" name="Freeform 20"/>
            <p:cNvSpPr>
              <a:spLocks/>
            </p:cNvSpPr>
            <p:nvPr/>
          </p:nvSpPr>
          <p:spPr bwMode="auto">
            <a:xfrm>
              <a:off x="5118" y="3550"/>
              <a:ext cx="25" cy="41"/>
            </a:xfrm>
            <a:custGeom>
              <a:avLst/>
              <a:gdLst>
                <a:gd name="T0" fmla="*/ 1 w 50"/>
                <a:gd name="T1" fmla="*/ 3 h 82"/>
                <a:gd name="T2" fmla="*/ 0 w 50"/>
                <a:gd name="T3" fmla="*/ 2 h 82"/>
                <a:gd name="T4" fmla="*/ 0 w 50"/>
                <a:gd name="T5" fmla="*/ 2 h 82"/>
                <a:gd name="T6" fmla="*/ 0 w 50"/>
                <a:gd name="T7" fmla="*/ 1 h 82"/>
                <a:gd name="T8" fmla="*/ 0 w 50"/>
                <a:gd name="T9" fmla="*/ 1 h 82"/>
                <a:gd name="T10" fmla="*/ 1 w 50"/>
                <a:gd name="T11" fmla="*/ 1 h 82"/>
                <a:gd name="T12" fmla="*/ 1 w 50"/>
                <a:gd name="T13" fmla="*/ 0 h 82"/>
                <a:gd name="T14" fmla="*/ 2 w 50"/>
                <a:gd name="T15" fmla="*/ 0 h 82"/>
                <a:gd name="T16" fmla="*/ 2 w 50"/>
                <a:gd name="T17" fmla="*/ 1 h 82"/>
                <a:gd name="T18" fmla="*/ 2 w 50"/>
                <a:gd name="T19" fmla="*/ 1 h 82"/>
                <a:gd name="T20" fmla="*/ 2 w 50"/>
                <a:gd name="T21" fmla="*/ 2 h 82"/>
                <a:gd name="T22" fmla="*/ 2 w 50"/>
                <a:gd name="T23" fmla="*/ 2 h 82"/>
                <a:gd name="T24" fmla="*/ 2 w 50"/>
                <a:gd name="T25" fmla="*/ 2 h 82"/>
                <a:gd name="T26" fmla="*/ 2 w 50"/>
                <a:gd name="T27" fmla="*/ 3 h 82"/>
                <a:gd name="T28" fmla="*/ 1 w 50"/>
                <a:gd name="T29" fmla="*/ 3 h 82"/>
                <a:gd name="T30" fmla="*/ 1 w 50"/>
                <a:gd name="T31" fmla="*/ 3 h 82"/>
                <a:gd name="T32" fmla="*/ 1 w 50"/>
                <a:gd name="T33" fmla="*/ 3 h 82"/>
                <a:gd name="T34" fmla="*/ 1 w 50"/>
                <a:gd name="T35" fmla="*/ 3 h 82"/>
                <a:gd name="T36" fmla="*/ 1 w 50"/>
                <a:gd name="T37" fmla="*/ 3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82"/>
                <a:gd name="T59" fmla="*/ 50 w 50"/>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82">
                  <a:moveTo>
                    <a:pt x="2" y="82"/>
                  </a:moveTo>
                  <a:lnTo>
                    <a:pt x="0" y="62"/>
                  </a:lnTo>
                  <a:lnTo>
                    <a:pt x="0" y="44"/>
                  </a:lnTo>
                  <a:lnTo>
                    <a:pt x="0" y="23"/>
                  </a:lnTo>
                  <a:lnTo>
                    <a:pt x="0" y="5"/>
                  </a:lnTo>
                  <a:lnTo>
                    <a:pt x="20" y="1"/>
                  </a:lnTo>
                  <a:lnTo>
                    <a:pt x="31" y="0"/>
                  </a:lnTo>
                  <a:lnTo>
                    <a:pt x="37" y="0"/>
                  </a:lnTo>
                  <a:lnTo>
                    <a:pt x="44" y="1"/>
                  </a:lnTo>
                  <a:lnTo>
                    <a:pt x="48" y="18"/>
                  </a:lnTo>
                  <a:lnTo>
                    <a:pt x="50" y="33"/>
                  </a:lnTo>
                  <a:lnTo>
                    <a:pt x="50" y="47"/>
                  </a:lnTo>
                  <a:lnTo>
                    <a:pt x="46" y="58"/>
                  </a:lnTo>
                  <a:lnTo>
                    <a:pt x="39" y="68"/>
                  </a:lnTo>
                  <a:lnTo>
                    <a:pt x="29" y="75"/>
                  </a:lnTo>
                  <a:lnTo>
                    <a:pt x="16" y="79"/>
                  </a:lnTo>
                  <a:lnTo>
                    <a:pt x="2" y="82"/>
                  </a:lnTo>
                  <a:close/>
                </a:path>
              </a:pathLst>
            </a:custGeom>
            <a:solidFill>
              <a:srgbClr val="33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8" name="Freeform 21"/>
            <p:cNvSpPr>
              <a:spLocks/>
            </p:cNvSpPr>
            <p:nvPr/>
          </p:nvSpPr>
          <p:spPr bwMode="auto">
            <a:xfrm>
              <a:off x="4076" y="3518"/>
              <a:ext cx="32" cy="70"/>
            </a:xfrm>
            <a:custGeom>
              <a:avLst/>
              <a:gdLst>
                <a:gd name="T0" fmla="*/ 0 w 62"/>
                <a:gd name="T1" fmla="*/ 4 h 142"/>
                <a:gd name="T2" fmla="*/ 1 w 62"/>
                <a:gd name="T3" fmla="*/ 3 h 142"/>
                <a:gd name="T4" fmla="*/ 1 w 62"/>
                <a:gd name="T5" fmla="*/ 2 h 142"/>
                <a:gd name="T6" fmla="*/ 2 w 62"/>
                <a:gd name="T7" fmla="*/ 1 h 142"/>
                <a:gd name="T8" fmla="*/ 2 w 62"/>
                <a:gd name="T9" fmla="*/ 0 h 142"/>
                <a:gd name="T10" fmla="*/ 2 w 62"/>
                <a:gd name="T11" fmla="*/ 0 h 142"/>
                <a:gd name="T12" fmla="*/ 2 w 62"/>
                <a:gd name="T13" fmla="*/ 0 h 142"/>
                <a:gd name="T14" fmla="*/ 2 w 62"/>
                <a:gd name="T15" fmla="*/ 0 h 142"/>
                <a:gd name="T16" fmla="*/ 3 w 62"/>
                <a:gd name="T17" fmla="*/ 0 h 142"/>
                <a:gd name="T18" fmla="*/ 3 w 62"/>
                <a:gd name="T19" fmla="*/ 1 h 142"/>
                <a:gd name="T20" fmla="*/ 2 w 62"/>
                <a:gd name="T21" fmla="*/ 1 h 142"/>
                <a:gd name="T22" fmla="*/ 2 w 62"/>
                <a:gd name="T23" fmla="*/ 2 h 142"/>
                <a:gd name="T24" fmla="*/ 2 w 62"/>
                <a:gd name="T25" fmla="*/ 4 h 142"/>
                <a:gd name="T26" fmla="*/ 2 w 62"/>
                <a:gd name="T27" fmla="*/ 4 h 142"/>
                <a:gd name="T28" fmla="*/ 1 w 62"/>
                <a:gd name="T29" fmla="*/ 4 h 142"/>
                <a:gd name="T30" fmla="*/ 1 w 62"/>
                <a:gd name="T31" fmla="*/ 4 h 142"/>
                <a:gd name="T32" fmla="*/ 0 w 62"/>
                <a:gd name="T33" fmla="*/ 4 h 142"/>
                <a:gd name="T34" fmla="*/ 0 w 62"/>
                <a:gd name="T35" fmla="*/ 4 h 142"/>
                <a:gd name="T36" fmla="*/ 0 w 62"/>
                <a:gd name="T37" fmla="*/ 4 h 1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142"/>
                <a:gd name="T59" fmla="*/ 62 w 62"/>
                <a:gd name="T60" fmla="*/ 142 h 1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142">
                  <a:moveTo>
                    <a:pt x="0" y="142"/>
                  </a:moveTo>
                  <a:lnTo>
                    <a:pt x="7" y="105"/>
                  </a:lnTo>
                  <a:lnTo>
                    <a:pt x="20" y="68"/>
                  </a:lnTo>
                  <a:lnTo>
                    <a:pt x="36" y="33"/>
                  </a:lnTo>
                  <a:lnTo>
                    <a:pt x="51" y="0"/>
                  </a:lnTo>
                  <a:lnTo>
                    <a:pt x="55" y="0"/>
                  </a:lnTo>
                  <a:lnTo>
                    <a:pt x="57" y="0"/>
                  </a:lnTo>
                  <a:lnTo>
                    <a:pt x="60" y="0"/>
                  </a:lnTo>
                  <a:lnTo>
                    <a:pt x="62" y="2"/>
                  </a:lnTo>
                  <a:lnTo>
                    <a:pt x="62" y="33"/>
                  </a:lnTo>
                  <a:lnTo>
                    <a:pt x="60" y="63"/>
                  </a:lnTo>
                  <a:lnTo>
                    <a:pt x="57" y="96"/>
                  </a:lnTo>
                  <a:lnTo>
                    <a:pt x="53" y="131"/>
                  </a:lnTo>
                  <a:lnTo>
                    <a:pt x="38" y="134"/>
                  </a:lnTo>
                  <a:lnTo>
                    <a:pt x="25" y="138"/>
                  </a:lnTo>
                  <a:lnTo>
                    <a:pt x="12" y="140"/>
                  </a:lnTo>
                  <a:lnTo>
                    <a:pt x="0" y="14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29" name="Freeform 22"/>
            <p:cNvSpPr>
              <a:spLocks/>
            </p:cNvSpPr>
            <p:nvPr/>
          </p:nvSpPr>
          <p:spPr bwMode="auto">
            <a:xfrm>
              <a:off x="4791" y="3581"/>
              <a:ext cx="12" cy="6"/>
            </a:xfrm>
            <a:custGeom>
              <a:avLst/>
              <a:gdLst>
                <a:gd name="T0" fmla="*/ 1 w 24"/>
                <a:gd name="T1" fmla="*/ 0 h 13"/>
                <a:gd name="T2" fmla="*/ 1 w 24"/>
                <a:gd name="T3" fmla="*/ 0 h 13"/>
                <a:gd name="T4" fmla="*/ 0 w 24"/>
                <a:gd name="T5" fmla="*/ 0 h 13"/>
                <a:gd name="T6" fmla="*/ 0 w 24"/>
                <a:gd name="T7" fmla="*/ 0 h 13"/>
                <a:gd name="T8" fmla="*/ 0 w 24"/>
                <a:gd name="T9" fmla="*/ 0 h 13"/>
                <a:gd name="T10" fmla="*/ 1 w 24"/>
                <a:gd name="T11" fmla="*/ 0 h 13"/>
                <a:gd name="T12" fmla="*/ 1 w 24"/>
                <a:gd name="T13" fmla="*/ 0 h 13"/>
                <a:gd name="T14" fmla="*/ 1 w 24"/>
                <a:gd name="T15" fmla="*/ 0 h 13"/>
                <a:gd name="T16" fmla="*/ 1 w 24"/>
                <a:gd name="T17" fmla="*/ 0 h 13"/>
                <a:gd name="T18" fmla="*/ 1 w 24"/>
                <a:gd name="T19" fmla="*/ 0 h 13"/>
                <a:gd name="T20" fmla="*/ 1 w 24"/>
                <a:gd name="T21" fmla="*/ 0 h 13"/>
                <a:gd name="T22" fmla="*/ 1 w 24"/>
                <a:gd name="T23" fmla="*/ 0 h 13"/>
                <a:gd name="T24" fmla="*/ 1 w 24"/>
                <a:gd name="T25" fmla="*/ 0 h 13"/>
                <a:gd name="T26" fmla="*/ 1 w 24"/>
                <a:gd name="T27" fmla="*/ 0 h 13"/>
                <a:gd name="T28" fmla="*/ 1 w 24"/>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13"/>
                <a:gd name="T47" fmla="*/ 24 w 24"/>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13">
                  <a:moveTo>
                    <a:pt x="4" y="13"/>
                  </a:moveTo>
                  <a:lnTo>
                    <a:pt x="2" y="11"/>
                  </a:lnTo>
                  <a:lnTo>
                    <a:pt x="0" y="9"/>
                  </a:lnTo>
                  <a:lnTo>
                    <a:pt x="0" y="6"/>
                  </a:lnTo>
                  <a:lnTo>
                    <a:pt x="0" y="0"/>
                  </a:lnTo>
                  <a:lnTo>
                    <a:pt x="6" y="0"/>
                  </a:lnTo>
                  <a:lnTo>
                    <a:pt x="11" y="0"/>
                  </a:lnTo>
                  <a:lnTo>
                    <a:pt x="17" y="2"/>
                  </a:lnTo>
                  <a:lnTo>
                    <a:pt x="24" y="9"/>
                  </a:lnTo>
                  <a:lnTo>
                    <a:pt x="22" y="11"/>
                  </a:lnTo>
                  <a:lnTo>
                    <a:pt x="18" y="13"/>
                  </a:lnTo>
                  <a:lnTo>
                    <a:pt x="13" y="13"/>
                  </a:lnTo>
                  <a:lnTo>
                    <a:pt x="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0" name="Freeform 23"/>
            <p:cNvSpPr>
              <a:spLocks/>
            </p:cNvSpPr>
            <p:nvPr/>
          </p:nvSpPr>
          <p:spPr bwMode="auto">
            <a:xfrm>
              <a:off x="4822" y="3537"/>
              <a:ext cx="20" cy="6"/>
            </a:xfrm>
            <a:custGeom>
              <a:avLst/>
              <a:gdLst>
                <a:gd name="T0" fmla="*/ 1 w 38"/>
                <a:gd name="T1" fmla="*/ 0 h 13"/>
                <a:gd name="T2" fmla="*/ 1 w 38"/>
                <a:gd name="T3" fmla="*/ 0 h 13"/>
                <a:gd name="T4" fmla="*/ 1 w 38"/>
                <a:gd name="T5" fmla="*/ 0 h 13"/>
                <a:gd name="T6" fmla="*/ 1 w 38"/>
                <a:gd name="T7" fmla="*/ 0 h 13"/>
                <a:gd name="T8" fmla="*/ 0 w 38"/>
                <a:gd name="T9" fmla="*/ 0 h 13"/>
                <a:gd name="T10" fmla="*/ 1 w 38"/>
                <a:gd name="T11" fmla="*/ 0 h 13"/>
                <a:gd name="T12" fmla="*/ 1 w 38"/>
                <a:gd name="T13" fmla="*/ 0 h 13"/>
                <a:gd name="T14" fmla="*/ 1 w 38"/>
                <a:gd name="T15" fmla="*/ 0 h 13"/>
                <a:gd name="T16" fmla="*/ 2 w 38"/>
                <a:gd name="T17" fmla="*/ 0 h 13"/>
                <a:gd name="T18" fmla="*/ 2 w 38"/>
                <a:gd name="T19" fmla="*/ 0 h 13"/>
                <a:gd name="T20" fmla="*/ 2 w 38"/>
                <a:gd name="T21" fmla="*/ 0 h 13"/>
                <a:gd name="T22" fmla="*/ 2 w 38"/>
                <a:gd name="T23" fmla="*/ 0 h 13"/>
                <a:gd name="T24" fmla="*/ 2 w 38"/>
                <a:gd name="T25" fmla="*/ 0 h 13"/>
                <a:gd name="T26" fmla="*/ 1 w 38"/>
                <a:gd name="T27" fmla="*/ 0 h 13"/>
                <a:gd name="T28" fmla="*/ 1 w 38"/>
                <a:gd name="T29" fmla="*/ 0 h 13"/>
                <a:gd name="T30" fmla="*/ 1 w 38"/>
                <a:gd name="T31" fmla="*/ 0 h 13"/>
                <a:gd name="T32" fmla="*/ 1 w 38"/>
                <a:gd name="T33" fmla="*/ 0 h 13"/>
                <a:gd name="T34" fmla="*/ 1 w 38"/>
                <a:gd name="T35" fmla="*/ 0 h 13"/>
                <a:gd name="T36" fmla="*/ 1 w 38"/>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3"/>
                <a:gd name="T59" fmla="*/ 38 w 3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3">
                  <a:moveTo>
                    <a:pt x="3" y="13"/>
                  </a:moveTo>
                  <a:lnTo>
                    <a:pt x="1" y="9"/>
                  </a:lnTo>
                  <a:lnTo>
                    <a:pt x="1" y="5"/>
                  </a:lnTo>
                  <a:lnTo>
                    <a:pt x="1" y="3"/>
                  </a:lnTo>
                  <a:lnTo>
                    <a:pt x="0" y="0"/>
                  </a:lnTo>
                  <a:lnTo>
                    <a:pt x="9" y="0"/>
                  </a:lnTo>
                  <a:lnTo>
                    <a:pt x="18" y="0"/>
                  </a:lnTo>
                  <a:lnTo>
                    <a:pt x="27" y="0"/>
                  </a:lnTo>
                  <a:lnTo>
                    <a:pt x="36" y="0"/>
                  </a:lnTo>
                  <a:lnTo>
                    <a:pt x="38" y="2"/>
                  </a:lnTo>
                  <a:lnTo>
                    <a:pt x="38" y="3"/>
                  </a:lnTo>
                  <a:lnTo>
                    <a:pt x="36" y="7"/>
                  </a:lnTo>
                  <a:lnTo>
                    <a:pt x="33" y="13"/>
                  </a:lnTo>
                  <a:lnTo>
                    <a:pt x="25" y="13"/>
                  </a:lnTo>
                  <a:lnTo>
                    <a:pt x="18" y="13"/>
                  </a:lnTo>
                  <a:lnTo>
                    <a:pt x="11" y="13"/>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1" name="Freeform 24"/>
            <p:cNvSpPr>
              <a:spLocks/>
            </p:cNvSpPr>
            <p:nvPr/>
          </p:nvSpPr>
          <p:spPr bwMode="auto">
            <a:xfrm>
              <a:off x="4952" y="2798"/>
              <a:ext cx="405" cy="736"/>
            </a:xfrm>
            <a:custGeom>
              <a:avLst/>
              <a:gdLst>
                <a:gd name="T0" fmla="*/ 4 w 809"/>
                <a:gd name="T1" fmla="*/ 32 h 1471"/>
                <a:gd name="T2" fmla="*/ 10 w 809"/>
                <a:gd name="T3" fmla="*/ 29 h 1471"/>
                <a:gd name="T4" fmla="*/ 14 w 809"/>
                <a:gd name="T5" fmla="*/ 23 h 1471"/>
                <a:gd name="T6" fmla="*/ 23 w 809"/>
                <a:gd name="T7" fmla="*/ 2 h 1471"/>
                <a:gd name="T8" fmla="*/ 25 w 809"/>
                <a:gd name="T9" fmla="*/ 2 h 1471"/>
                <a:gd name="T10" fmla="*/ 24 w 809"/>
                <a:gd name="T11" fmla="*/ 3 h 1471"/>
                <a:gd name="T12" fmla="*/ 24 w 809"/>
                <a:gd name="T13" fmla="*/ 5 h 1471"/>
                <a:gd name="T14" fmla="*/ 24 w 809"/>
                <a:gd name="T15" fmla="*/ 5 h 1471"/>
                <a:gd name="T16" fmla="*/ 23 w 809"/>
                <a:gd name="T17" fmla="*/ 6 h 1471"/>
                <a:gd name="T18" fmla="*/ 22 w 809"/>
                <a:gd name="T19" fmla="*/ 7 h 1471"/>
                <a:gd name="T20" fmla="*/ 23 w 809"/>
                <a:gd name="T21" fmla="*/ 8 h 1471"/>
                <a:gd name="T22" fmla="*/ 22 w 809"/>
                <a:gd name="T23" fmla="*/ 10 h 1471"/>
                <a:gd name="T24" fmla="*/ 22 w 809"/>
                <a:gd name="T25" fmla="*/ 10 h 1471"/>
                <a:gd name="T26" fmla="*/ 21 w 809"/>
                <a:gd name="T27" fmla="*/ 11 h 1471"/>
                <a:gd name="T28" fmla="*/ 21 w 809"/>
                <a:gd name="T29" fmla="*/ 12 h 1471"/>
                <a:gd name="T30" fmla="*/ 21 w 809"/>
                <a:gd name="T31" fmla="*/ 13 h 1471"/>
                <a:gd name="T32" fmla="*/ 21 w 809"/>
                <a:gd name="T33" fmla="*/ 14 h 1471"/>
                <a:gd name="T34" fmla="*/ 19 w 809"/>
                <a:gd name="T35" fmla="*/ 15 h 1471"/>
                <a:gd name="T36" fmla="*/ 20 w 809"/>
                <a:gd name="T37" fmla="*/ 16 h 1471"/>
                <a:gd name="T38" fmla="*/ 19 w 809"/>
                <a:gd name="T39" fmla="*/ 17 h 1471"/>
                <a:gd name="T40" fmla="*/ 19 w 809"/>
                <a:gd name="T41" fmla="*/ 18 h 1471"/>
                <a:gd name="T42" fmla="*/ 19 w 809"/>
                <a:gd name="T43" fmla="*/ 19 h 1471"/>
                <a:gd name="T44" fmla="*/ 20 w 809"/>
                <a:gd name="T45" fmla="*/ 20 h 1471"/>
                <a:gd name="T46" fmla="*/ 19 w 809"/>
                <a:gd name="T47" fmla="*/ 21 h 1471"/>
                <a:gd name="T48" fmla="*/ 18 w 809"/>
                <a:gd name="T49" fmla="*/ 22 h 1471"/>
                <a:gd name="T50" fmla="*/ 18 w 809"/>
                <a:gd name="T51" fmla="*/ 23 h 1471"/>
                <a:gd name="T52" fmla="*/ 19 w 809"/>
                <a:gd name="T53" fmla="*/ 23 h 1471"/>
                <a:gd name="T54" fmla="*/ 17 w 809"/>
                <a:gd name="T55" fmla="*/ 25 h 1471"/>
                <a:gd name="T56" fmla="*/ 18 w 809"/>
                <a:gd name="T57" fmla="*/ 25 h 1471"/>
                <a:gd name="T58" fmla="*/ 16 w 809"/>
                <a:gd name="T59" fmla="*/ 26 h 1471"/>
                <a:gd name="T60" fmla="*/ 18 w 809"/>
                <a:gd name="T61" fmla="*/ 26 h 1471"/>
                <a:gd name="T62" fmla="*/ 16 w 809"/>
                <a:gd name="T63" fmla="*/ 27 h 1471"/>
                <a:gd name="T64" fmla="*/ 18 w 809"/>
                <a:gd name="T65" fmla="*/ 28 h 1471"/>
                <a:gd name="T66" fmla="*/ 15 w 809"/>
                <a:gd name="T67" fmla="*/ 29 h 1471"/>
                <a:gd name="T68" fmla="*/ 18 w 809"/>
                <a:gd name="T69" fmla="*/ 29 h 1471"/>
                <a:gd name="T70" fmla="*/ 15 w 809"/>
                <a:gd name="T71" fmla="*/ 30 h 1471"/>
                <a:gd name="T72" fmla="*/ 16 w 809"/>
                <a:gd name="T73" fmla="*/ 30 h 1471"/>
                <a:gd name="T74" fmla="*/ 15 w 809"/>
                <a:gd name="T75" fmla="*/ 32 h 1471"/>
                <a:gd name="T76" fmla="*/ 17 w 809"/>
                <a:gd name="T77" fmla="*/ 32 h 1471"/>
                <a:gd name="T78" fmla="*/ 14 w 809"/>
                <a:gd name="T79" fmla="*/ 33 h 1471"/>
                <a:gd name="T80" fmla="*/ 16 w 809"/>
                <a:gd name="T81" fmla="*/ 33 h 1471"/>
                <a:gd name="T82" fmla="*/ 15 w 809"/>
                <a:gd name="T83" fmla="*/ 34 h 1471"/>
                <a:gd name="T84" fmla="*/ 16 w 809"/>
                <a:gd name="T85" fmla="*/ 35 h 1471"/>
                <a:gd name="T86" fmla="*/ 16 w 809"/>
                <a:gd name="T87" fmla="*/ 36 h 1471"/>
                <a:gd name="T88" fmla="*/ 14 w 809"/>
                <a:gd name="T89" fmla="*/ 36 h 1471"/>
                <a:gd name="T90" fmla="*/ 16 w 809"/>
                <a:gd name="T91" fmla="*/ 37 h 1471"/>
                <a:gd name="T92" fmla="*/ 14 w 809"/>
                <a:gd name="T93" fmla="*/ 38 h 1471"/>
                <a:gd name="T94" fmla="*/ 15 w 809"/>
                <a:gd name="T95" fmla="*/ 39 h 1471"/>
                <a:gd name="T96" fmla="*/ 16 w 809"/>
                <a:gd name="T97" fmla="*/ 39 h 1471"/>
                <a:gd name="T98" fmla="*/ 13 w 809"/>
                <a:gd name="T99" fmla="*/ 41 h 1471"/>
                <a:gd name="T100" fmla="*/ 15 w 809"/>
                <a:gd name="T101" fmla="*/ 41 h 1471"/>
                <a:gd name="T102" fmla="*/ 14 w 809"/>
                <a:gd name="T103" fmla="*/ 42 h 1471"/>
                <a:gd name="T104" fmla="*/ 15 w 809"/>
                <a:gd name="T105" fmla="*/ 43 h 1471"/>
                <a:gd name="T106" fmla="*/ 12 w 809"/>
                <a:gd name="T107" fmla="*/ 44 h 1471"/>
                <a:gd name="T108" fmla="*/ 16 w 809"/>
                <a:gd name="T109" fmla="*/ 44 h 1471"/>
                <a:gd name="T110" fmla="*/ 14 w 809"/>
                <a:gd name="T111" fmla="*/ 45 h 1471"/>
                <a:gd name="T112" fmla="*/ 16 w 809"/>
                <a:gd name="T113" fmla="*/ 45 h 1471"/>
                <a:gd name="T114" fmla="*/ 11 w 809"/>
                <a:gd name="T115" fmla="*/ 46 h 1471"/>
                <a:gd name="T116" fmla="*/ 1 w 809"/>
                <a:gd name="T117" fmla="*/ 46 h 1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9"/>
                <a:gd name="T178" fmla="*/ 0 h 1471"/>
                <a:gd name="T179" fmla="*/ 809 w 809"/>
                <a:gd name="T180" fmla="*/ 1471 h 14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9" h="1471">
                  <a:moveTo>
                    <a:pt x="4" y="1471"/>
                  </a:moveTo>
                  <a:lnTo>
                    <a:pt x="2" y="1469"/>
                  </a:lnTo>
                  <a:lnTo>
                    <a:pt x="2" y="1468"/>
                  </a:lnTo>
                  <a:lnTo>
                    <a:pt x="0" y="1466"/>
                  </a:lnTo>
                  <a:lnTo>
                    <a:pt x="0" y="1464"/>
                  </a:lnTo>
                  <a:lnTo>
                    <a:pt x="5" y="1343"/>
                  </a:lnTo>
                  <a:lnTo>
                    <a:pt x="15" y="1225"/>
                  </a:lnTo>
                  <a:lnTo>
                    <a:pt x="31" y="1109"/>
                  </a:lnTo>
                  <a:lnTo>
                    <a:pt x="51" y="993"/>
                  </a:lnTo>
                  <a:lnTo>
                    <a:pt x="83" y="995"/>
                  </a:lnTo>
                  <a:lnTo>
                    <a:pt x="105" y="995"/>
                  </a:lnTo>
                  <a:lnTo>
                    <a:pt x="123" y="995"/>
                  </a:lnTo>
                  <a:lnTo>
                    <a:pt x="136" y="993"/>
                  </a:lnTo>
                  <a:lnTo>
                    <a:pt x="143" y="988"/>
                  </a:lnTo>
                  <a:lnTo>
                    <a:pt x="149" y="976"/>
                  </a:lnTo>
                  <a:lnTo>
                    <a:pt x="154" y="958"/>
                  </a:lnTo>
                  <a:lnTo>
                    <a:pt x="158" y="934"/>
                  </a:lnTo>
                  <a:lnTo>
                    <a:pt x="186" y="930"/>
                  </a:lnTo>
                  <a:lnTo>
                    <a:pt x="215" y="925"/>
                  </a:lnTo>
                  <a:lnTo>
                    <a:pt x="243" y="919"/>
                  </a:lnTo>
                  <a:lnTo>
                    <a:pt x="270" y="914"/>
                  </a:lnTo>
                  <a:lnTo>
                    <a:pt x="298" y="908"/>
                  </a:lnTo>
                  <a:lnTo>
                    <a:pt x="326" y="903"/>
                  </a:lnTo>
                  <a:lnTo>
                    <a:pt x="355" y="896"/>
                  </a:lnTo>
                  <a:lnTo>
                    <a:pt x="383" y="888"/>
                  </a:lnTo>
                  <a:lnTo>
                    <a:pt x="405" y="872"/>
                  </a:lnTo>
                  <a:lnTo>
                    <a:pt x="418" y="851"/>
                  </a:lnTo>
                  <a:lnTo>
                    <a:pt x="423" y="831"/>
                  </a:lnTo>
                  <a:lnTo>
                    <a:pt x="425" y="809"/>
                  </a:lnTo>
                  <a:lnTo>
                    <a:pt x="423" y="787"/>
                  </a:lnTo>
                  <a:lnTo>
                    <a:pt x="421" y="763"/>
                  </a:lnTo>
                  <a:lnTo>
                    <a:pt x="421" y="741"/>
                  </a:lnTo>
                  <a:lnTo>
                    <a:pt x="423" y="717"/>
                  </a:lnTo>
                  <a:lnTo>
                    <a:pt x="449" y="642"/>
                  </a:lnTo>
                  <a:lnTo>
                    <a:pt x="475" y="566"/>
                  </a:lnTo>
                  <a:lnTo>
                    <a:pt x="502" y="491"/>
                  </a:lnTo>
                  <a:lnTo>
                    <a:pt x="532" y="417"/>
                  </a:lnTo>
                  <a:lnTo>
                    <a:pt x="561" y="344"/>
                  </a:lnTo>
                  <a:lnTo>
                    <a:pt x="592" y="270"/>
                  </a:lnTo>
                  <a:lnTo>
                    <a:pt x="625" y="197"/>
                  </a:lnTo>
                  <a:lnTo>
                    <a:pt x="659" y="125"/>
                  </a:lnTo>
                  <a:lnTo>
                    <a:pt x="675" y="95"/>
                  </a:lnTo>
                  <a:lnTo>
                    <a:pt x="690" y="66"/>
                  </a:lnTo>
                  <a:lnTo>
                    <a:pt x="706" y="40"/>
                  </a:lnTo>
                  <a:lnTo>
                    <a:pt x="721" y="20"/>
                  </a:lnTo>
                  <a:lnTo>
                    <a:pt x="738" y="5"/>
                  </a:lnTo>
                  <a:lnTo>
                    <a:pt x="758" y="0"/>
                  </a:lnTo>
                  <a:lnTo>
                    <a:pt x="782" y="7"/>
                  </a:lnTo>
                  <a:lnTo>
                    <a:pt x="809" y="27"/>
                  </a:lnTo>
                  <a:lnTo>
                    <a:pt x="804" y="49"/>
                  </a:lnTo>
                  <a:lnTo>
                    <a:pt x="795" y="53"/>
                  </a:lnTo>
                  <a:lnTo>
                    <a:pt x="784" y="53"/>
                  </a:lnTo>
                  <a:lnTo>
                    <a:pt x="769" y="59"/>
                  </a:lnTo>
                  <a:lnTo>
                    <a:pt x="774" y="60"/>
                  </a:lnTo>
                  <a:lnTo>
                    <a:pt x="780" y="62"/>
                  </a:lnTo>
                  <a:lnTo>
                    <a:pt x="784" y="64"/>
                  </a:lnTo>
                  <a:lnTo>
                    <a:pt x="789" y="66"/>
                  </a:lnTo>
                  <a:lnTo>
                    <a:pt x="789" y="71"/>
                  </a:lnTo>
                  <a:lnTo>
                    <a:pt x="789" y="75"/>
                  </a:lnTo>
                  <a:lnTo>
                    <a:pt x="787" y="81"/>
                  </a:lnTo>
                  <a:lnTo>
                    <a:pt x="784" y="88"/>
                  </a:lnTo>
                  <a:lnTo>
                    <a:pt x="773" y="88"/>
                  </a:lnTo>
                  <a:lnTo>
                    <a:pt x="762" y="88"/>
                  </a:lnTo>
                  <a:lnTo>
                    <a:pt x="750" y="88"/>
                  </a:lnTo>
                  <a:lnTo>
                    <a:pt x="739" y="88"/>
                  </a:lnTo>
                  <a:lnTo>
                    <a:pt x="739" y="90"/>
                  </a:lnTo>
                  <a:lnTo>
                    <a:pt x="741" y="94"/>
                  </a:lnTo>
                  <a:lnTo>
                    <a:pt x="741" y="95"/>
                  </a:lnTo>
                  <a:lnTo>
                    <a:pt x="741" y="97"/>
                  </a:lnTo>
                  <a:lnTo>
                    <a:pt x="750" y="99"/>
                  </a:lnTo>
                  <a:lnTo>
                    <a:pt x="758" y="99"/>
                  </a:lnTo>
                  <a:lnTo>
                    <a:pt x="767" y="101"/>
                  </a:lnTo>
                  <a:lnTo>
                    <a:pt x="774" y="103"/>
                  </a:lnTo>
                  <a:lnTo>
                    <a:pt x="773" y="110"/>
                  </a:lnTo>
                  <a:lnTo>
                    <a:pt x="771" y="117"/>
                  </a:lnTo>
                  <a:lnTo>
                    <a:pt x="767" y="125"/>
                  </a:lnTo>
                  <a:lnTo>
                    <a:pt x="762" y="132"/>
                  </a:lnTo>
                  <a:lnTo>
                    <a:pt x="752" y="130"/>
                  </a:lnTo>
                  <a:lnTo>
                    <a:pt x="745" y="130"/>
                  </a:lnTo>
                  <a:lnTo>
                    <a:pt x="736" y="130"/>
                  </a:lnTo>
                  <a:lnTo>
                    <a:pt x="727" y="130"/>
                  </a:lnTo>
                  <a:lnTo>
                    <a:pt x="727" y="134"/>
                  </a:lnTo>
                  <a:lnTo>
                    <a:pt x="728" y="136"/>
                  </a:lnTo>
                  <a:lnTo>
                    <a:pt x="728" y="140"/>
                  </a:lnTo>
                  <a:lnTo>
                    <a:pt x="730" y="143"/>
                  </a:lnTo>
                  <a:lnTo>
                    <a:pt x="738" y="143"/>
                  </a:lnTo>
                  <a:lnTo>
                    <a:pt x="745" y="143"/>
                  </a:lnTo>
                  <a:lnTo>
                    <a:pt x="750" y="145"/>
                  </a:lnTo>
                  <a:lnTo>
                    <a:pt x="758" y="145"/>
                  </a:lnTo>
                  <a:lnTo>
                    <a:pt x="756" y="154"/>
                  </a:lnTo>
                  <a:lnTo>
                    <a:pt x="754" y="162"/>
                  </a:lnTo>
                  <a:lnTo>
                    <a:pt x="750" y="171"/>
                  </a:lnTo>
                  <a:lnTo>
                    <a:pt x="745" y="178"/>
                  </a:lnTo>
                  <a:lnTo>
                    <a:pt x="732" y="178"/>
                  </a:lnTo>
                  <a:lnTo>
                    <a:pt x="721" y="178"/>
                  </a:lnTo>
                  <a:lnTo>
                    <a:pt x="710" y="178"/>
                  </a:lnTo>
                  <a:lnTo>
                    <a:pt x="699" y="178"/>
                  </a:lnTo>
                  <a:lnTo>
                    <a:pt x="706" y="182"/>
                  </a:lnTo>
                  <a:lnTo>
                    <a:pt x="716" y="186"/>
                  </a:lnTo>
                  <a:lnTo>
                    <a:pt x="727" y="189"/>
                  </a:lnTo>
                  <a:lnTo>
                    <a:pt x="738" y="193"/>
                  </a:lnTo>
                  <a:lnTo>
                    <a:pt x="739" y="200"/>
                  </a:lnTo>
                  <a:lnTo>
                    <a:pt x="739" y="204"/>
                  </a:lnTo>
                  <a:lnTo>
                    <a:pt x="738" y="208"/>
                  </a:lnTo>
                  <a:lnTo>
                    <a:pt x="736" y="213"/>
                  </a:lnTo>
                  <a:lnTo>
                    <a:pt x="725" y="213"/>
                  </a:lnTo>
                  <a:lnTo>
                    <a:pt x="714" y="213"/>
                  </a:lnTo>
                  <a:lnTo>
                    <a:pt x="703" y="213"/>
                  </a:lnTo>
                  <a:lnTo>
                    <a:pt x="692" y="213"/>
                  </a:lnTo>
                  <a:lnTo>
                    <a:pt x="690" y="215"/>
                  </a:lnTo>
                  <a:lnTo>
                    <a:pt x="690" y="217"/>
                  </a:lnTo>
                  <a:lnTo>
                    <a:pt x="688" y="219"/>
                  </a:lnTo>
                  <a:lnTo>
                    <a:pt x="697" y="222"/>
                  </a:lnTo>
                  <a:lnTo>
                    <a:pt x="708" y="224"/>
                  </a:lnTo>
                  <a:lnTo>
                    <a:pt x="717" y="228"/>
                  </a:lnTo>
                  <a:lnTo>
                    <a:pt x="727" y="232"/>
                  </a:lnTo>
                  <a:lnTo>
                    <a:pt x="727" y="241"/>
                  </a:lnTo>
                  <a:lnTo>
                    <a:pt x="723" y="248"/>
                  </a:lnTo>
                  <a:lnTo>
                    <a:pt x="716" y="252"/>
                  </a:lnTo>
                  <a:lnTo>
                    <a:pt x="708" y="254"/>
                  </a:lnTo>
                  <a:lnTo>
                    <a:pt x="699" y="254"/>
                  </a:lnTo>
                  <a:lnTo>
                    <a:pt x="690" y="254"/>
                  </a:lnTo>
                  <a:lnTo>
                    <a:pt x="681" y="254"/>
                  </a:lnTo>
                  <a:lnTo>
                    <a:pt x="675" y="254"/>
                  </a:lnTo>
                  <a:lnTo>
                    <a:pt x="681" y="259"/>
                  </a:lnTo>
                  <a:lnTo>
                    <a:pt x="692" y="263"/>
                  </a:lnTo>
                  <a:lnTo>
                    <a:pt x="705" y="266"/>
                  </a:lnTo>
                  <a:lnTo>
                    <a:pt x="717" y="268"/>
                  </a:lnTo>
                  <a:lnTo>
                    <a:pt x="712" y="283"/>
                  </a:lnTo>
                  <a:lnTo>
                    <a:pt x="706" y="292"/>
                  </a:lnTo>
                  <a:lnTo>
                    <a:pt x="699" y="298"/>
                  </a:lnTo>
                  <a:lnTo>
                    <a:pt x="692" y="300"/>
                  </a:lnTo>
                  <a:lnTo>
                    <a:pt x="682" y="300"/>
                  </a:lnTo>
                  <a:lnTo>
                    <a:pt x="673" y="298"/>
                  </a:lnTo>
                  <a:lnTo>
                    <a:pt x="660" y="296"/>
                  </a:lnTo>
                  <a:lnTo>
                    <a:pt x="647" y="294"/>
                  </a:lnTo>
                  <a:lnTo>
                    <a:pt x="647" y="296"/>
                  </a:lnTo>
                  <a:lnTo>
                    <a:pt x="647" y="298"/>
                  </a:lnTo>
                  <a:lnTo>
                    <a:pt x="647" y="301"/>
                  </a:lnTo>
                  <a:lnTo>
                    <a:pt x="647" y="303"/>
                  </a:lnTo>
                  <a:lnTo>
                    <a:pt x="660" y="305"/>
                  </a:lnTo>
                  <a:lnTo>
                    <a:pt x="675" y="305"/>
                  </a:lnTo>
                  <a:lnTo>
                    <a:pt x="688" y="307"/>
                  </a:lnTo>
                  <a:lnTo>
                    <a:pt x="699" y="309"/>
                  </a:lnTo>
                  <a:lnTo>
                    <a:pt x="695" y="327"/>
                  </a:lnTo>
                  <a:lnTo>
                    <a:pt x="686" y="333"/>
                  </a:lnTo>
                  <a:lnTo>
                    <a:pt x="671" y="335"/>
                  </a:lnTo>
                  <a:lnTo>
                    <a:pt x="655" y="335"/>
                  </a:lnTo>
                  <a:lnTo>
                    <a:pt x="653" y="335"/>
                  </a:lnTo>
                  <a:lnTo>
                    <a:pt x="653" y="336"/>
                  </a:lnTo>
                  <a:lnTo>
                    <a:pt x="651" y="338"/>
                  </a:lnTo>
                  <a:lnTo>
                    <a:pt x="655" y="342"/>
                  </a:lnTo>
                  <a:lnTo>
                    <a:pt x="660" y="344"/>
                  </a:lnTo>
                  <a:lnTo>
                    <a:pt x="670" y="346"/>
                  </a:lnTo>
                  <a:lnTo>
                    <a:pt x="688" y="347"/>
                  </a:lnTo>
                  <a:lnTo>
                    <a:pt x="688" y="355"/>
                  </a:lnTo>
                  <a:lnTo>
                    <a:pt x="688" y="360"/>
                  </a:lnTo>
                  <a:lnTo>
                    <a:pt x="686" y="368"/>
                  </a:lnTo>
                  <a:lnTo>
                    <a:pt x="686" y="375"/>
                  </a:lnTo>
                  <a:lnTo>
                    <a:pt x="679" y="375"/>
                  </a:lnTo>
                  <a:lnTo>
                    <a:pt x="671" y="375"/>
                  </a:lnTo>
                  <a:lnTo>
                    <a:pt x="664" y="375"/>
                  </a:lnTo>
                  <a:lnTo>
                    <a:pt x="657" y="375"/>
                  </a:lnTo>
                  <a:lnTo>
                    <a:pt x="649" y="377"/>
                  </a:lnTo>
                  <a:lnTo>
                    <a:pt x="644" y="377"/>
                  </a:lnTo>
                  <a:lnTo>
                    <a:pt x="636" y="377"/>
                  </a:lnTo>
                  <a:lnTo>
                    <a:pt x="629" y="377"/>
                  </a:lnTo>
                  <a:lnTo>
                    <a:pt x="640" y="381"/>
                  </a:lnTo>
                  <a:lnTo>
                    <a:pt x="651" y="384"/>
                  </a:lnTo>
                  <a:lnTo>
                    <a:pt x="664" y="388"/>
                  </a:lnTo>
                  <a:lnTo>
                    <a:pt x="679" y="393"/>
                  </a:lnTo>
                  <a:lnTo>
                    <a:pt x="677" y="399"/>
                  </a:lnTo>
                  <a:lnTo>
                    <a:pt x="673" y="403"/>
                  </a:lnTo>
                  <a:lnTo>
                    <a:pt x="671" y="408"/>
                  </a:lnTo>
                  <a:lnTo>
                    <a:pt x="670" y="414"/>
                  </a:lnTo>
                  <a:lnTo>
                    <a:pt x="657" y="414"/>
                  </a:lnTo>
                  <a:lnTo>
                    <a:pt x="646" y="414"/>
                  </a:lnTo>
                  <a:lnTo>
                    <a:pt x="633" y="414"/>
                  </a:lnTo>
                  <a:lnTo>
                    <a:pt x="622" y="414"/>
                  </a:lnTo>
                  <a:lnTo>
                    <a:pt x="622" y="415"/>
                  </a:lnTo>
                  <a:lnTo>
                    <a:pt x="622" y="419"/>
                  </a:lnTo>
                  <a:lnTo>
                    <a:pt x="622" y="421"/>
                  </a:lnTo>
                  <a:lnTo>
                    <a:pt x="622" y="425"/>
                  </a:lnTo>
                  <a:lnTo>
                    <a:pt x="633" y="426"/>
                  </a:lnTo>
                  <a:lnTo>
                    <a:pt x="644" y="426"/>
                  </a:lnTo>
                  <a:lnTo>
                    <a:pt x="655" y="428"/>
                  </a:lnTo>
                  <a:lnTo>
                    <a:pt x="666" y="430"/>
                  </a:lnTo>
                  <a:lnTo>
                    <a:pt x="662" y="443"/>
                  </a:lnTo>
                  <a:lnTo>
                    <a:pt x="657" y="452"/>
                  </a:lnTo>
                  <a:lnTo>
                    <a:pt x="649" y="456"/>
                  </a:lnTo>
                  <a:lnTo>
                    <a:pt x="640" y="456"/>
                  </a:lnTo>
                  <a:lnTo>
                    <a:pt x="631" y="456"/>
                  </a:lnTo>
                  <a:lnTo>
                    <a:pt x="622" y="456"/>
                  </a:lnTo>
                  <a:lnTo>
                    <a:pt x="611" y="456"/>
                  </a:lnTo>
                  <a:lnTo>
                    <a:pt x="598" y="460"/>
                  </a:lnTo>
                  <a:lnTo>
                    <a:pt x="605" y="463"/>
                  </a:lnTo>
                  <a:lnTo>
                    <a:pt x="618" y="465"/>
                  </a:lnTo>
                  <a:lnTo>
                    <a:pt x="633" y="467"/>
                  </a:lnTo>
                  <a:lnTo>
                    <a:pt x="647" y="469"/>
                  </a:lnTo>
                  <a:lnTo>
                    <a:pt x="647" y="474"/>
                  </a:lnTo>
                  <a:lnTo>
                    <a:pt x="647" y="482"/>
                  </a:lnTo>
                  <a:lnTo>
                    <a:pt x="647" y="491"/>
                  </a:lnTo>
                  <a:lnTo>
                    <a:pt x="644" y="500"/>
                  </a:lnTo>
                  <a:lnTo>
                    <a:pt x="636" y="500"/>
                  </a:lnTo>
                  <a:lnTo>
                    <a:pt x="629" y="500"/>
                  </a:lnTo>
                  <a:lnTo>
                    <a:pt x="620" y="500"/>
                  </a:lnTo>
                  <a:lnTo>
                    <a:pt x="613" y="502"/>
                  </a:lnTo>
                  <a:lnTo>
                    <a:pt x="605" y="502"/>
                  </a:lnTo>
                  <a:lnTo>
                    <a:pt x="598" y="502"/>
                  </a:lnTo>
                  <a:lnTo>
                    <a:pt x="592" y="504"/>
                  </a:lnTo>
                  <a:lnTo>
                    <a:pt x="585" y="504"/>
                  </a:lnTo>
                  <a:lnTo>
                    <a:pt x="583" y="507"/>
                  </a:lnTo>
                  <a:lnTo>
                    <a:pt x="583" y="509"/>
                  </a:lnTo>
                  <a:lnTo>
                    <a:pt x="583" y="513"/>
                  </a:lnTo>
                  <a:lnTo>
                    <a:pt x="581" y="517"/>
                  </a:lnTo>
                  <a:lnTo>
                    <a:pt x="587" y="517"/>
                  </a:lnTo>
                  <a:lnTo>
                    <a:pt x="594" y="518"/>
                  </a:lnTo>
                  <a:lnTo>
                    <a:pt x="601" y="518"/>
                  </a:lnTo>
                  <a:lnTo>
                    <a:pt x="609" y="518"/>
                  </a:lnTo>
                  <a:lnTo>
                    <a:pt x="614" y="518"/>
                  </a:lnTo>
                  <a:lnTo>
                    <a:pt x="622" y="518"/>
                  </a:lnTo>
                  <a:lnTo>
                    <a:pt x="629" y="520"/>
                  </a:lnTo>
                  <a:lnTo>
                    <a:pt x="636" y="520"/>
                  </a:lnTo>
                  <a:lnTo>
                    <a:pt x="627" y="541"/>
                  </a:lnTo>
                  <a:lnTo>
                    <a:pt x="613" y="546"/>
                  </a:lnTo>
                  <a:lnTo>
                    <a:pt x="596" y="548"/>
                  </a:lnTo>
                  <a:lnTo>
                    <a:pt x="585" y="555"/>
                  </a:lnTo>
                  <a:lnTo>
                    <a:pt x="594" y="557"/>
                  </a:lnTo>
                  <a:lnTo>
                    <a:pt x="605" y="559"/>
                  </a:lnTo>
                  <a:lnTo>
                    <a:pt x="616" y="561"/>
                  </a:lnTo>
                  <a:lnTo>
                    <a:pt x="627" y="563"/>
                  </a:lnTo>
                  <a:lnTo>
                    <a:pt x="625" y="566"/>
                  </a:lnTo>
                  <a:lnTo>
                    <a:pt x="625" y="572"/>
                  </a:lnTo>
                  <a:lnTo>
                    <a:pt x="624" y="575"/>
                  </a:lnTo>
                  <a:lnTo>
                    <a:pt x="624" y="581"/>
                  </a:lnTo>
                  <a:lnTo>
                    <a:pt x="613" y="583"/>
                  </a:lnTo>
                  <a:lnTo>
                    <a:pt x="603" y="583"/>
                  </a:lnTo>
                  <a:lnTo>
                    <a:pt x="594" y="583"/>
                  </a:lnTo>
                  <a:lnTo>
                    <a:pt x="585" y="585"/>
                  </a:lnTo>
                  <a:lnTo>
                    <a:pt x="585" y="587"/>
                  </a:lnTo>
                  <a:lnTo>
                    <a:pt x="585" y="590"/>
                  </a:lnTo>
                  <a:lnTo>
                    <a:pt x="585" y="592"/>
                  </a:lnTo>
                  <a:lnTo>
                    <a:pt x="585" y="596"/>
                  </a:lnTo>
                  <a:lnTo>
                    <a:pt x="592" y="598"/>
                  </a:lnTo>
                  <a:lnTo>
                    <a:pt x="600" y="598"/>
                  </a:lnTo>
                  <a:lnTo>
                    <a:pt x="607" y="598"/>
                  </a:lnTo>
                  <a:lnTo>
                    <a:pt x="616" y="599"/>
                  </a:lnTo>
                  <a:lnTo>
                    <a:pt x="614" y="605"/>
                  </a:lnTo>
                  <a:lnTo>
                    <a:pt x="614" y="610"/>
                  </a:lnTo>
                  <a:lnTo>
                    <a:pt x="613" y="616"/>
                  </a:lnTo>
                  <a:lnTo>
                    <a:pt x="611" y="623"/>
                  </a:lnTo>
                  <a:lnTo>
                    <a:pt x="589" y="625"/>
                  </a:lnTo>
                  <a:lnTo>
                    <a:pt x="576" y="627"/>
                  </a:lnTo>
                  <a:lnTo>
                    <a:pt x="570" y="629"/>
                  </a:lnTo>
                  <a:lnTo>
                    <a:pt x="568" y="633"/>
                  </a:lnTo>
                  <a:lnTo>
                    <a:pt x="574" y="634"/>
                  </a:lnTo>
                  <a:lnTo>
                    <a:pt x="579" y="636"/>
                  </a:lnTo>
                  <a:lnTo>
                    <a:pt x="589" y="638"/>
                  </a:lnTo>
                  <a:lnTo>
                    <a:pt x="607" y="640"/>
                  </a:lnTo>
                  <a:lnTo>
                    <a:pt x="605" y="647"/>
                  </a:lnTo>
                  <a:lnTo>
                    <a:pt x="601" y="655"/>
                  </a:lnTo>
                  <a:lnTo>
                    <a:pt x="600" y="664"/>
                  </a:lnTo>
                  <a:lnTo>
                    <a:pt x="598" y="671"/>
                  </a:lnTo>
                  <a:lnTo>
                    <a:pt x="581" y="671"/>
                  </a:lnTo>
                  <a:lnTo>
                    <a:pt x="568" y="673"/>
                  </a:lnTo>
                  <a:lnTo>
                    <a:pt x="559" y="673"/>
                  </a:lnTo>
                  <a:lnTo>
                    <a:pt x="554" y="673"/>
                  </a:lnTo>
                  <a:lnTo>
                    <a:pt x="550" y="673"/>
                  </a:lnTo>
                  <a:lnTo>
                    <a:pt x="546" y="675"/>
                  </a:lnTo>
                  <a:lnTo>
                    <a:pt x="544" y="675"/>
                  </a:lnTo>
                  <a:lnTo>
                    <a:pt x="543" y="677"/>
                  </a:lnTo>
                  <a:lnTo>
                    <a:pt x="552" y="682"/>
                  </a:lnTo>
                  <a:lnTo>
                    <a:pt x="565" y="686"/>
                  </a:lnTo>
                  <a:lnTo>
                    <a:pt x="579" y="686"/>
                  </a:lnTo>
                  <a:lnTo>
                    <a:pt x="596" y="688"/>
                  </a:lnTo>
                  <a:lnTo>
                    <a:pt x="594" y="695"/>
                  </a:lnTo>
                  <a:lnTo>
                    <a:pt x="594" y="701"/>
                  </a:lnTo>
                  <a:lnTo>
                    <a:pt x="592" y="708"/>
                  </a:lnTo>
                  <a:lnTo>
                    <a:pt x="592" y="713"/>
                  </a:lnTo>
                  <a:lnTo>
                    <a:pt x="585" y="715"/>
                  </a:lnTo>
                  <a:lnTo>
                    <a:pt x="578" y="715"/>
                  </a:lnTo>
                  <a:lnTo>
                    <a:pt x="570" y="717"/>
                  </a:lnTo>
                  <a:lnTo>
                    <a:pt x="565" y="719"/>
                  </a:lnTo>
                  <a:lnTo>
                    <a:pt x="557" y="721"/>
                  </a:lnTo>
                  <a:lnTo>
                    <a:pt x="550" y="721"/>
                  </a:lnTo>
                  <a:lnTo>
                    <a:pt x="544" y="723"/>
                  </a:lnTo>
                  <a:lnTo>
                    <a:pt x="537" y="724"/>
                  </a:lnTo>
                  <a:lnTo>
                    <a:pt x="535" y="726"/>
                  </a:lnTo>
                  <a:lnTo>
                    <a:pt x="535" y="730"/>
                  </a:lnTo>
                  <a:lnTo>
                    <a:pt x="535" y="732"/>
                  </a:lnTo>
                  <a:lnTo>
                    <a:pt x="535" y="736"/>
                  </a:lnTo>
                  <a:lnTo>
                    <a:pt x="544" y="736"/>
                  </a:lnTo>
                  <a:lnTo>
                    <a:pt x="555" y="736"/>
                  </a:lnTo>
                  <a:lnTo>
                    <a:pt x="572" y="736"/>
                  </a:lnTo>
                  <a:lnTo>
                    <a:pt x="587" y="736"/>
                  </a:lnTo>
                  <a:lnTo>
                    <a:pt x="585" y="741"/>
                  </a:lnTo>
                  <a:lnTo>
                    <a:pt x="585" y="748"/>
                  </a:lnTo>
                  <a:lnTo>
                    <a:pt x="583" y="756"/>
                  </a:lnTo>
                  <a:lnTo>
                    <a:pt x="583" y="763"/>
                  </a:lnTo>
                  <a:lnTo>
                    <a:pt x="574" y="767"/>
                  </a:lnTo>
                  <a:lnTo>
                    <a:pt x="565" y="769"/>
                  </a:lnTo>
                  <a:lnTo>
                    <a:pt x="555" y="770"/>
                  </a:lnTo>
                  <a:lnTo>
                    <a:pt x="546" y="770"/>
                  </a:lnTo>
                  <a:lnTo>
                    <a:pt x="537" y="772"/>
                  </a:lnTo>
                  <a:lnTo>
                    <a:pt x="530" y="772"/>
                  </a:lnTo>
                  <a:lnTo>
                    <a:pt x="522" y="776"/>
                  </a:lnTo>
                  <a:lnTo>
                    <a:pt x="515" y="780"/>
                  </a:lnTo>
                  <a:lnTo>
                    <a:pt x="519" y="781"/>
                  </a:lnTo>
                  <a:lnTo>
                    <a:pt x="524" y="781"/>
                  </a:lnTo>
                  <a:lnTo>
                    <a:pt x="532" y="783"/>
                  </a:lnTo>
                  <a:lnTo>
                    <a:pt x="541" y="783"/>
                  </a:lnTo>
                  <a:lnTo>
                    <a:pt x="550" y="783"/>
                  </a:lnTo>
                  <a:lnTo>
                    <a:pt x="559" y="783"/>
                  </a:lnTo>
                  <a:lnTo>
                    <a:pt x="570" y="783"/>
                  </a:lnTo>
                  <a:lnTo>
                    <a:pt x="578" y="783"/>
                  </a:lnTo>
                  <a:lnTo>
                    <a:pt x="576" y="791"/>
                  </a:lnTo>
                  <a:lnTo>
                    <a:pt x="576" y="796"/>
                  </a:lnTo>
                  <a:lnTo>
                    <a:pt x="574" y="804"/>
                  </a:lnTo>
                  <a:lnTo>
                    <a:pt x="574" y="811"/>
                  </a:lnTo>
                  <a:lnTo>
                    <a:pt x="565" y="811"/>
                  </a:lnTo>
                  <a:lnTo>
                    <a:pt x="557" y="813"/>
                  </a:lnTo>
                  <a:lnTo>
                    <a:pt x="548" y="813"/>
                  </a:lnTo>
                  <a:lnTo>
                    <a:pt x="541" y="815"/>
                  </a:lnTo>
                  <a:lnTo>
                    <a:pt x="532" y="816"/>
                  </a:lnTo>
                  <a:lnTo>
                    <a:pt x="524" y="818"/>
                  </a:lnTo>
                  <a:lnTo>
                    <a:pt x="515" y="818"/>
                  </a:lnTo>
                  <a:lnTo>
                    <a:pt x="508" y="820"/>
                  </a:lnTo>
                  <a:lnTo>
                    <a:pt x="508" y="822"/>
                  </a:lnTo>
                  <a:lnTo>
                    <a:pt x="506" y="824"/>
                  </a:lnTo>
                  <a:lnTo>
                    <a:pt x="506" y="826"/>
                  </a:lnTo>
                  <a:lnTo>
                    <a:pt x="513" y="826"/>
                  </a:lnTo>
                  <a:lnTo>
                    <a:pt x="521" y="826"/>
                  </a:lnTo>
                  <a:lnTo>
                    <a:pt x="528" y="826"/>
                  </a:lnTo>
                  <a:lnTo>
                    <a:pt x="535" y="827"/>
                  </a:lnTo>
                  <a:lnTo>
                    <a:pt x="544" y="827"/>
                  </a:lnTo>
                  <a:lnTo>
                    <a:pt x="552" y="827"/>
                  </a:lnTo>
                  <a:lnTo>
                    <a:pt x="561" y="829"/>
                  </a:lnTo>
                  <a:lnTo>
                    <a:pt x="568" y="829"/>
                  </a:lnTo>
                  <a:lnTo>
                    <a:pt x="568" y="833"/>
                  </a:lnTo>
                  <a:lnTo>
                    <a:pt x="568" y="835"/>
                  </a:lnTo>
                  <a:lnTo>
                    <a:pt x="567" y="839"/>
                  </a:lnTo>
                  <a:lnTo>
                    <a:pt x="567" y="842"/>
                  </a:lnTo>
                  <a:lnTo>
                    <a:pt x="554" y="844"/>
                  </a:lnTo>
                  <a:lnTo>
                    <a:pt x="543" y="846"/>
                  </a:lnTo>
                  <a:lnTo>
                    <a:pt x="532" y="848"/>
                  </a:lnTo>
                  <a:lnTo>
                    <a:pt x="521" y="850"/>
                  </a:lnTo>
                  <a:lnTo>
                    <a:pt x="510" y="853"/>
                  </a:lnTo>
                  <a:lnTo>
                    <a:pt x="500" y="857"/>
                  </a:lnTo>
                  <a:lnTo>
                    <a:pt x="491" y="861"/>
                  </a:lnTo>
                  <a:lnTo>
                    <a:pt x="482" y="866"/>
                  </a:lnTo>
                  <a:lnTo>
                    <a:pt x="491" y="866"/>
                  </a:lnTo>
                  <a:lnTo>
                    <a:pt x="502" y="866"/>
                  </a:lnTo>
                  <a:lnTo>
                    <a:pt x="511" y="866"/>
                  </a:lnTo>
                  <a:lnTo>
                    <a:pt x="521" y="866"/>
                  </a:lnTo>
                  <a:lnTo>
                    <a:pt x="530" y="866"/>
                  </a:lnTo>
                  <a:lnTo>
                    <a:pt x="541" y="866"/>
                  </a:lnTo>
                  <a:lnTo>
                    <a:pt x="550" y="866"/>
                  </a:lnTo>
                  <a:lnTo>
                    <a:pt x="561" y="866"/>
                  </a:lnTo>
                  <a:lnTo>
                    <a:pt x="559" y="873"/>
                  </a:lnTo>
                  <a:lnTo>
                    <a:pt x="559" y="879"/>
                  </a:lnTo>
                  <a:lnTo>
                    <a:pt x="559" y="885"/>
                  </a:lnTo>
                  <a:lnTo>
                    <a:pt x="557" y="890"/>
                  </a:lnTo>
                  <a:lnTo>
                    <a:pt x="544" y="892"/>
                  </a:lnTo>
                  <a:lnTo>
                    <a:pt x="533" y="894"/>
                  </a:lnTo>
                  <a:lnTo>
                    <a:pt x="521" y="896"/>
                  </a:lnTo>
                  <a:lnTo>
                    <a:pt x="508" y="897"/>
                  </a:lnTo>
                  <a:lnTo>
                    <a:pt x="495" y="901"/>
                  </a:lnTo>
                  <a:lnTo>
                    <a:pt x="484" y="903"/>
                  </a:lnTo>
                  <a:lnTo>
                    <a:pt x="471" y="905"/>
                  </a:lnTo>
                  <a:lnTo>
                    <a:pt x="458" y="907"/>
                  </a:lnTo>
                  <a:lnTo>
                    <a:pt x="456" y="908"/>
                  </a:lnTo>
                  <a:lnTo>
                    <a:pt x="456" y="910"/>
                  </a:lnTo>
                  <a:lnTo>
                    <a:pt x="456" y="912"/>
                  </a:lnTo>
                  <a:lnTo>
                    <a:pt x="458" y="916"/>
                  </a:lnTo>
                  <a:lnTo>
                    <a:pt x="469" y="914"/>
                  </a:lnTo>
                  <a:lnTo>
                    <a:pt x="482" y="914"/>
                  </a:lnTo>
                  <a:lnTo>
                    <a:pt x="493" y="912"/>
                  </a:lnTo>
                  <a:lnTo>
                    <a:pt x="504" y="912"/>
                  </a:lnTo>
                  <a:lnTo>
                    <a:pt x="515" y="910"/>
                  </a:lnTo>
                  <a:lnTo>
                    <a:pt x="528" y="910"/>
                  </a:lnTo>
                  <a:lnTo>
                    <a:pt x="539" y="908"/>
                  </a:lnTo>
                  <a:lnTo>
                    <a:pt x="552" y="908"/>
                  </a:lnTo>
                  <a:lnTo>
                    <a:pt x="552" y="914"/>
                  </a:lnTo>
                  <a:lnTo>
                    <a:pt x="552" y="919"/>
                  </a:lnTo>
                  <a:lnTo>
                    <a:pt x="552" y="925"/>
                  </a:lnTo>
                  <a:lnTo>
                    <a:pt x="554" y="930"/>
                  </a:lnTo>
                  <a:lnTo>
                    <a:pt x="548" y="932"/>
                  </a:lnTo>
                  <a:lnTo>
                    <a:pt x="535" y="936"/>
                  </a:lnTo>
                  <a:lnTo>
                    <a:pt x="517" y="940"/>
                  </a:lnTo>
                  <a:lnTo>
                    <a:pt x="498" y="943"/>
                  </a:lnTo>
                  <a:lnTo>
                    <a:pt x="478" y="947"/>
                  </a:lnTo>
                  <a:lnTo>
                    <a:pt x="462" y="953"/>
                  </a:lnTo>
                  <a:lnTo>
                    <a:pt x="449" y="956"/>
                  </a:lnTo>
                  <a:lnTo>
                    <a:pt x="441" y="958"/>
                  </a:lnTo>
                  <a:lnTo>
                    <a:pt x="440" y="960"/>
                  </a:lnTo>
                  <a:lnTo>
                    <a:pt x="440" y="962"/>
                  </a:lnTo>
                  <a:lnTo>
                    <a:pt x="440" y="965"/>
                  </a:lnTo>
                  <a:lnTo>
                    <a:pt x="440" y="967"/>
                  </a:lnTo>
                  <a:lnTo>
                    <a:pt x="445" y="967"/>
                  </a:lnTo>
                  <a:lnTo>
                    <a:pt x="451" y="965"/>
                  </a:lnTo>
                  <a:lnTo>
                    <a:pt x="456" y="964"/>
                  </a:lnTo>
                  <a:lnTo>
                    <a:pt x="465" y="962"/>
                  </a:lnTo>
                  <a:lnTo>
                    <a:pt x="478" y="960"/>
                  </a:lnTo>
                  <a:lnTo>
                    <a:pt x="495" y="958"/>
                  </a:lnTo>
                  <a:lnTo>
                    <a:pt x="517" y="956"/>
                  </a:lnTo>
                  <a:lnTo>
                    <a:pt x="546" y="953"/>
                  </a:lnTo>
                  <a:lnTo>
                    <a:pt x="544" y="960"/>
                  </a:lnTo>
                  <a:lnTo>
                    <a:pt x="544" y="965"/>
                  </a:lnTo>
                  <a:lnTo>
                    <a:pt x="544" y="973"/>
                  </a:lnTo>
                  <a:lnTo>
                    <a:pt x="544" y="980"/>
                  </a:lnTo>
                  <a:lnTo>
                    <a:pt x="533" y="986"/>
                  </a:lnTo>
                  <a:lnTo>
                    <a:pt x="517" y="989"/>
                  </a:lnTo>
                  <a:lnTo>
                    <a:pt x="500" y="991"/>
                  </a:lnTo>
                  <a:lnTo>
                    <a:pt x="484" y="993"/>
                  </a:lnTo>
                  <a:lnTo>
                    <a:pt x="465" y="995"/>
                  </a:lnTo>
                  <a:lnTo>
                    <a:pt x="452" y="999"/>
                  </a:lnTo>
                  <a:lnTo>
                    <a:pt x="440" y="1002"/>
                  </a:lnTo>
                  <a:lnTo>
                    <a:pt x="434" y="1008"/>
                  </a:lnTo>
                  <a:lnTo>
                    <a:pt x="438" y="1008"/>
                  </a:lnTo>
                  <a:lnTo>
                    <a:pt x="445" y="1008"/>
                  </a:lnTo>
                  <a:lnTo>
                    <a:pt x="452" y="1008"/>
                  </a:lnTo>
                  <a:lnTo>
                    <a:pt x="464" y="1006"/>
                  </a:lnTo>
                  <a:lnTo>
                    <a:pt x="476" y="1004"/>
                  </a:lnTo>
                  <a:lnTo>
                    <a:pt x="493" y="1002"/>
                  </a:lnTo>
                  <a:lnTo>
                    <a:pt x="515" y="1000"/>
                  </a:lnTo>
                  <a:lnTo>
                    <a:pt x="539" y="999"/>
                  </a:lnTo>
                  <a:lnTo>
                    <a:pt x="537" y="1017"/>
                  </a:lnTo>
                  <a:lnTo>
                    <a:pt x="537" y="1026"/>
                  </a:lnTo>
                  <a:lnTo>
                    <a:pt x="535" y="1032"/>
                  </a:lnTo>
                  <a:lnTo>
                    <a:pt x="533" y="1035"/>
                  </a:lnTo>
                  <a:lnTo>
                    <a:pt x="500" y="1039"/>
                  </a:lnTo>
                  <a:lnTo>
                    <a:pt x="476" y="1043"/>
                  </a:lnTo>
                  <a:lnTo>
                    <a:pt x="456" y="1045"/>
                  </a:lnTo>
                  <a:lnTo>
                    <a:pt x="443" y="1046"/>
                  </a:lnTo>
                  <a:lnTo>
                    <a:pt x="432" y="1048"/>
                  </a:lnTo>
                  <a:lnTo>
                    <a:pt x="425" y="1050"/>
                  </a:lnTo>
                  <a:lnTo>
                    <a:pt x="418" y="1052"/>
                  </a:lnTo>
                  <a:lnTo>
                    <a:pt x="408" y="1054"/>
                  </a:lnTo>
                  <a:lnTo>
                    <a:pt x="410" y="1054"/>
                  </a:lnTo>
                  <a:lnTo>
                    <a:pt x="410" y="1056"/>
                  </a:lnTo>
                  <a:lnTo>
                    <a:pt x="412" y="1057"/>
                  </a:lnTo>
                  <a:lnTo>
                    <a:pt x="427" y="1057"/>
                  </a:lnTo>
                  <a:lnTo>
                    <a:pt x="441" y="1056"/>
                  </a:lnTo>
                  <a:lnTo>
                    <a:pt x="456" y="1056"/>
                  </a:lnTo>
                  <a:lnTo>
                    <a:pt x="471" y="1054"/>
                  </a:lnTo>
                  <a:lnTo>
                    <a:pt x="486" y="1052"/>
                  </a:lnTo>
                  <a:lnTo>
                    <a:pt x="500" y="1052"/>
                  </a:lnTo>
                  <a:lnTo>
                    <a:pt x="515" y="1050"/>
                  </a:lnTo>
                  <a:lnTo>
                    <a:pt x="530" y="1050"/>
                  </a:lnTo>
                  <a:lnTo>
                    <a:pt x="530" y="1056"/>
                  </a:lnTo>
                  <a:lnTo>
                    <a:pt x="530" y="1061"/>
                  </a:lnTo>
                  <a:lnTo>
                    <a:pt x="528" y="1067"/>
                  </a:lnTo>
                  <a:lnTo>
                    <a:pt x="528" y="1074"/>
                  </a:lnTo>
                  <a:lnTo>
                    <a:pt x="517" y="1076"/>
                  </a:lnTo>
                  <a:lnTo>
                    <a:pt x="508" y="1078"/>
                  </a:lnTo>
                  <a:lnTo>
                    <a:pt x="497" y="1079"/>
                  </a:lnTo>
                  <a:lnTo>
                    <a:pt x="487" y="1081"/>
                  </a:lnTo>
                  <a:lnTo>
                    <a:pt x="476" y="1083"/>
                  </a:lnTo>
                  <a:lnTo>
                    <a:pt x="465" y="1085"/>
                  </a:lnTo>
                  <a:lnTo>
                    <a:pt x="456" y="1087"/>
                  </a:lnTo>
                  <a:lnTo>
                    <a:pt x="445" y="1089"/>
                  </a:lnTo>
                  <a:lnTo>
                    <a:pt x="445" y="1091"/>
                  </a:lnTo>
                  <a:lnTo>
                    <a:pt x="443" y="1091"/>
                  </a:lnTo>
                  <a:lnTo>
                    <a:pt x="443" y="1092"/>
                  </a:lnTo>
                  <a:lnTo>
                    <a:pt x="454" y="1092"/>
                  </a:lnTo>
                  <a:lnTo>
                    <a:pt x="464" y="1092"/>
                  </a:lnTo>
                  <a:lnTo>
                    <a:pt x="475" y="1092"/>
                  </a:lnTo>
                  <a:lnTo>
                    <a:pt x="486" y="1091"/>
                  </a:lnTo>
                  <a:lnTo>
                    <a:pt x="497" y="1091"/>
                  </a:lnTo>
                  <a:lnTo>
                    <a:pt x="508" y="1091"/>
                  </a:lnTo>
                  <a:lnTo>
                    <a:pt x="517" y="1091"/>
                  </a:lnTo>
                  <a:lnTo>
                    <a:pt x="528" y="1091"/>
                  </a:lnTo>
                  <a:lnTo>
                    <a:pt x="526" y="1098"/>
                  </a:lnTo>
                  <a:lnTo>
                    <a:pt x="526" y="1105"/>
                  </a:lnTo>
                  <a:lnTo>
                    <a:pt x="524" y="1113"/>
                  </a:lnTo>
                  <a:lnTo>
                    <a:pt x="522" y="1120"/>
                  </a:lnTo>
                  <a:lnTo>
                    <a:pt x="515" y="1122"/>
                  </a:lnTo>
                  <a:lnTo>
                    <a:pt x="502" y="1124"/>
                  </a:lnTo>
                  <a:lnTo>
                    <a:pt x="489" y="1125"/>
                  </a:lnTo>
                  <a:lnTo>
                    <a:pt x="473" y="1127"/>
                  </a:lnTo>
                  <a:lnTo>
                    <a:pt x="456" y="1131"/>
                  </a:lnTo>
                  <a:lnTo>
                    <a:pt x="441" y="1133"/>
                  </a:lnTo>
                  <a:lnTo>
                    <a:pt x="429" y="1135"/>
                  </a:lnTo>
                  <a:lnTo>
                    <a:pt x="419" y="1137"/>
                  </a:lnTo>
                  <a:lnTo>
                    <a:pt x="418" y="1138"/>
                  </a:lnTo>
                  <a:lnTo>
                    <a:pt x="418" y="1140"/>
                  </a:lnTo>
                  <a:lnTo>
                    <a:pt x="418" y="1142"/>
                  </a:lnTo>
                  <a:lnTo>
                    <a:pt x="421" y="1142"/>
                  </a:lnTo>
                  <a:lnTo>
                    <a:pt x="425" y="1142"/>
                  </a:lnTo>
                  <a:lnTo>
                    <a:pt x="432" y="1142"/>
                  </a:lnTo>
                  <a:lnTo>
                    <a:pt x="441" y="1142"/>
                  </a:lnTo>
                  <a:lnTo>
                    <a:pt x="454" y="1140"/>
                  </a:lnTo>
                  <a:lnTo>
                    <a:pt x="471" y="1140"/>
                  </a:lnTo>
                  <a:lnTo>
                    <a:pt x="493" y="1138"/>
                  </a:lnTo>
                  <a:lnTo>
                    <a:pt x="522" y="1138"/>
                  </a:lnTo>
                  <a:lnTo>
                    <a:pt x="521" y="1148"/>
                  </a:lnTo>
                  <a:lnTo>
                    <a:pt x="521" y="1155"/>
                  </a:lnTo>
                  <a:lnTo>
                    <a:pt x="521" y="1164"/>
                  </a:lnTo>
                  <a:lnTo>
                    <a:pt x="519" y="1173"/>
                  </a:lnTo>
                  <a:lnTo>
                    <a:pt x="498" y="1177"/>
                  </a:lnTo>
                  <a:lnTo>
                    <a:pt x="476" y="1181"/>
                  </a:lnTo>
                  <a:lnTo>
                    <a:pt x="454" y="1182"/>
                  </a:lnTo>
                  <a:lnTo>
                    <a:pt x="432" y="1184"/>
                  </a:lnTo>
                  <a:lnTo>
                    <a:pt x="410" y="1184"/>
                  </a:lnTo>
                  <a:lnTo>
                    <a:pt x="388" y="1186"/>
                  </a:lnTo>
                  <a:lnTo>
                    <a:pt x="366" y="1188"/>
                  </a:lnTo>
                  <a:lnTo>
                    <a:pt x="346" y="1192"/>
                  </a:lnTo>
                  <a:lnTo>
                    <a:pt x="368" y="1192"/>
                  </a:lnTo>
                  <a:lnTo>
                    <a:pt x="390" y="1192"/>
                  </a:lnTo>
                  <a:lnTo>
                    <a:pt x="412" y="1192"/>
                  </a:lnTo>
                  <a:lnTo>
                    <a:pt x="434" y="1192"/>
                  </a:lnTo>
                  <a:lnTo>
                    <a:pt x="454" y="1192"/>
                  </a:lnTo>
                  <a:lnTo>
                    <a:pt x="476" y="1192"/>
                  </a:lnTo>
                  <a:lnTo>
                    <a:pt x="498" y="1192"/>
                  </a:lnTo>
                  <a:lnTo>
                    <a:pt x="521" y="1192"/>
                  </a:lnTo>
                  <a:lnTo>
                    <a:pt x="519" y="1201"/>
                  </a:lnTo>
                  <a:lnTo>
                    <a:pt x="519" y="1210"/>
                  </a:lnTo>
                  <a:lnTo>
                    <a:pt x="519" y="1219"/>
                  </a:lnTo>
                  <a:lnTo>
                    <a:pt x="517" y="1230"/>
                  </a:lnTo>
                  <a:lnTo>
                    <a:pt x="506" y="1230"/>
                  </a:lnTo>
                  <a:lnTo>
                    <a:pt x="489" y="1232"/>
                  </a:lnTo>
                  <a:lnTo>
                    <a:pt x="471" y="1234"/>
                  </a:lnTo>
                  <a:lnTo>
                    <a:pt x="452" y="1236"/>
                  </a:lnTo>
                  <a:lnTo>
                    <a:pt x="432" y="1238"/>
                  </a:lnTo>
                  <a:lnTo>
                    <a:pt x="416" y="1241"/>
                  </a:lnTo>
                  <a:lnTo>
                    <a:pt x="405" y="1243"/>
                  </a:lnTo>
                  <a:lnTo>
                    <a:pt x="397" y="1247"/>
                  </a:lnTo>
                  <a:lnTo>
                    <a:pt x="412" y="1247"/>
                  </a:lnTo>
                  <a:lnTo>
                    <a:pt x="427" y="1247"/>
                  </a:lnTo>
                  <a:lnTo>
                    <a:pt x="441" y="1247"/>
                  </a:lnTo>
                  <a:lnTo>
                    <a:pt x="456" y="1247"/>
                  </a:lnTo>
                  <a:lnTo>
                    <a:pt x="471" y="1247"/>
                  </a:lnTo>
                  <a:lnTo>
                    <a:pt x="486" y="1247"/>
                  </a:lnTo>
                  <a:lnTo>
                    <a:pt x="500" y="1247"/>
                  </a:lnTo>
                  <a:lnTo>
                    <a:pt x="515" y="1247"/>
                  </a:lnTo>
                  <a:lnTo>
                    <a:pt x="515" y="1256"/>
                  </a:lnTo>
                  <a:lnTo>
                    <a:pt x="515" y="1263"/>
                  </a:lnTo>
                  <a:lnTo>
                    <a:pt x="513" y="1273"/>
                  </a:lnTo>
                  <a:lnTo>
                    <a:pt x="513" y="1282"/>
                  </a:lnTo>
                  <a:lnTo>
                    <a:pt x="478" y="1284"/>
                  </a:lnTo>
                  <a:lnTo>
                    <a:pt x="452" y="1284"/>
                  </a:lnTo>
                  <a:lnTo>
                    <a:pt x="432" y="1285"/>
                  </a:lnTo>
                  <a:lnTo>
                    <a:pt x="419" y="1285"/>
                  </a:lnTo>
                  <a:lnTo>
                    <a:pt x="410" y="1285"/>
                  </a:lnTo>
                  <a:lnTo>
                    <a:pt x="405" y="1287"/>
                  </a:lnTo>
                  <a:lnTo>
                    <a:pt x="399" y="1287"/>
                  </a:lnTo>
                  <a:lnTo>
                    <a:pt x="394" y="1289"/>
                  </a:lnTo>
                  <a:lnTo>
                    <a:pt x="392" y="1289"/>
                  </a:lnTo>
                  <a:lnTo>
                    <a:pt x="392" y="1291"/>
                  </a:lnTo>
                  <a:lnTo>
                    <a:pt x="390" y="1293"/>
                  </a:lnTo>
                  <a:lnTo>
                    <a:pt x="403" y="1293"/>
                  </a:lnTo>
                  <a:lnTo>
                    <a:pt x="418" y="1291"/>
                  </a:lnTo>
                  <a:lnTo>
                    <a:pt x="434" y="1291"/>
                  </a:lnTo>
                  <a:lnTo>
                    <a:pt x="452" y="1289"/>
                  </a:lnTo>
                  <a:lnTo>
                    <a:pt x="469" y="1289"/>
                  </a:lnTo>
                  <a:lnTo>
                    <a:pt x="486" y="1291"/>
                  </a:lnTo>
                  <a:lnTo>
                    <a:pt x="500" y="1295"/>
                  </a:lnTo>
                  <a:lnTo>
                    <a:pt x="511" y="1300"/>
                  </a:lnTo>
                  <a:lnTo>
                    <a:pt x="510" y="1308"/>
                  </a:lnTo>
                  <a:lnTo>
                    <a:pt x="510" y="1313"/>
                  </a:lnTo>
                  <a:lnTo>
                    <a:pt x="510" y="1320"/>
                  </a:lnTo>
                  <a:lnTo>
                    <a:pt x="510" y="1328"/>
                  </a:lnTo>
                  <a:lnTo>
                    <a:pt x="487" y="1328"/>
                  </a:lnTo>
                  <a:lnTo>
                    <a:pt x="462" y="1328"/>
                  </a:lnTo>
                  <a:lnTo>
                    <a:pt x="434" y="1330"/>
                  </a:lnTo>
                  <a:lnTo>
                    <a:pt x="408" y="1330"/>
                  </a:lnTo>
                  <a:lnTo>
                    <a:pt x="381" y="1333"/>
                  </a:lnTo>
                  <a:lnTo>
                    <a:pt x="357" y="1335"/>
                  </a:lnTo>
                  <a:lnTo>
                    <a:pt x="333" y="1341"/>
                  </a:lnTo>
                  <a:lnTo>
                    <a:pt x="315" y="1348"/>
                  </a:lnTo>
                  <a:lnTo>
                    <a:pt x="338" y="1348"/>
                  </a:lnTo>
                  <a:lnTo>
                    <a:pt x="362" y="1346"/>
                  </a:lnTo>
                  <a:lnTo>
                    <a:pt x="386" y="1346"/>
                  </a:lnTo>
                  <a:lnTo>
                    <a:pt x="410" y="1346"/>
                  </a:lnTo>
                  <a:lnTo>
                    <a:pt x="434" y="1346"/>
                  </a:lnTo>
                  <a:lnTo>
                    <a:pt x="458" y="1346"/>
                  </a:lnTo>
                  <a:lnTo>
                    <a:pt x="484" y="1344"/>
                  </a:lnTo>
                  <a:lnTo>
                    <a:pt x="508" y="1344"/>
                  </a:lnTo>
                  <a:lnTo>
                    <a:pt x="508" y="1352"/>
                  </a:lnTo>
                  <a:lnTo>
                    <a:pt x="508" y="1357"/>
                  </a:lnTo>
                  <a:lnTo>
                    <a:pt x="508" y="1365"/>
                  </a:lnTo>
                  <a:lnTo>
                    <a:pt x="508" y="1372"/>
                  </a:lnTo>
                  <a:lnTo>
                    <a:pt x="464" y="1376"/>
                  </a:lnTo>
                  <a:lnTo>
                    <a:pt x="430" y="1379"/>
                  </a:lnTo>
                  <a:lnTo>
                    <a:pt x="406" y="1381"/>
                  </a:lnTo>
                  <a:lnTo>
                    <a:pt x="392" y="1383"/>
                  </a:lnTo>
                  <a:lnTo>
                    <a:pt x="381" y="1383"/>
                  </a:lnTo>
                  <a:lnTo>
                    <a:pt x="375" y="1385"/>
                  </a:lnTo>
                  <a:lnTo>
                    <a:pt x="372" y="1387"/>
                  </a:lnTo>
                  <a:lnTo>
                    <a:pt x="370" y="1388"/>
                  </a:lnTo>
                  <a:lnTo>
                    <a:pt x="388" y="1388"/>
                  </a:lnTo>
                  <a:lnTo>
                    <a:pt x="405" y="1387"/>
                  </a:lnTo>
                  <a:lnTo>
                    <a:pt x="423" y="1387"/>
                  </a:lnTo>
                  <a:lnTo>
                    <a:pt x="440" y="1385"/>
                  </a:lnTo>
                  <a:lnTo>
                    <a:pt x="456" y="1385"/>
                  </a:lnTo>
                  <a:lnTo>
                    <a:pt x="473" y="1385"/>
                  </a:lnTo>
                  <a:lnTo>
                    <a:pt x="491" y="1383"/>
                  </a:lnTo>
                  <a:lnTo>
                    <a:pt x="508" y="1383"/>
                  </a:lnTo>
                  <a:lnTo>
                    <a:pt x="508" y="1392"/>
                  </a:lnTo>
                  <a:lnTo>
                    <a:pt x="508" y="1400"/>
                  </a:lnTo>
                  <a:lnTo>
                    <a:pt x="508" y="1409"/>
                  </a:lnTo>
                  <a:lnTo>
                    <a:pt x="508" y="1418"/>
                  </a:lnTo>
                  <a:lnTo>
                    <a:pt x="502" y="1420"/>
                  </a:lnTo>
                  <a:lnTo>
                    <a:pt x="498" y="1420"/>
                  </a:lnTo>
                  <a:lnTo>
                    <a:pt x="491" y="1422"/>
                  </a:lnTo>
                  <a:lnTo>
                    <a:pt x="484" y="1422"/>
                  </a:lnTo>
                  <a:lnTo>
                    <a:pt x="471" y="1423"/>
                  </a:lnTo>
                  <a:lnTo>
                    <a:pt x="454" y="1425"/>
                  </a:lnTo>
                  <a:lnTo>
                    <a:pt x="432" y="1427"/>
                  </a:lnTo>
                  <a:lnTo>
                    <a:pt x="403" y="1431"/>
                  </a:lnTo>
                  <a:lnTo>
                    <a:pt x="403" y="1433"/>
                  </a:lnTo>
                  <a:lnTo>
                    <a:pt x="403" y="1434"/>
                  </a:lnTo>
                  <a:lnTo>
                    <a:pt x="403" y="1438"/>
                  </a:lnTo>
                  <a:lnTo>
                    <a:pt x="403" y="1440"/>
                  </a:lnTo>
                  <a:lnTo>
                    <a:pt x="416" y="1438"/>
                  </a:lnTo>
                  <a:lnTo>
                    <a:pt x="429" y="1438"/>
                  </a:lnTo>
                  <a:lnTo>
                    <a:pt x="441" y="1436"/>
                  </a:lnTo>
                  <a:lnTo>
                    <a:pt x="454" y="1436"/>
                  </a:lnTo>
                  <a:lnTo>
                    <a:pt x="467" y="1434"/>
                  </a:lnTo>
                  <a:lnTo>
                    <a:pt x="482" y="1434"/>
                  </a:lnTo>
                  <a:lnTo>
                    <a:pt x="495" y="1433"/>
                  </a:lnTo>
                  <a:lnTo>
                    <a:pt x="508" y="1433"/>
                  </a:lnTo>
                  <a:lnTo>
                    <a:pt x="506" y="1442"/>
                  </a:lnTo>
                  <a:lnTo>
                    <a:pt x="506" y="1451"/>
                  </a:lnTo>
                  <a:lnTo>
                    <a:pt x="504" y="1458"/>
                  </a:lnTo>
                  <a:lnTo>
                    <a:pt x="504" y="1468"/>
                  </a:lnTo>
                  <a:lnTo>
                    <a:pt x="473" y="1468"/>
                  </a:lnTo>
                  <a:lnTo>
                    <a:pt x="440" y="1469"/>
                  </a:lnTo>
                  <a:lnTo>
                    <a:pt x="408" y="1469"/>
                  </a:lnTo>
                  <a:lnTo>
                    <a:pt x="377" y="1469"/>
                  </a:lnTo>
                  <a:lnTo>
                    <a:pt x="344" y="1469"/>
                  </a:lnTo>
                  <a:lnTo>
                    <a:pt x="313" y="1468"/>
                  </a:lnTo>
                  <a:lnTo>
                    <a:pt x="281" y="1468"/>
                  </a:lnTo>
                  <a:lnTo>
                    <a:pt x="250" y="1468"/>
                  </a:lnTo>
                  <a:lnTo>
                    <a:pt x="219" y="1468"/>
                  </a:lnTo>
                  <a:lnTo>
                    <a:pt x="188" y="1468"/>
                  </a:lnTo>
                  <a:lnTo>
                    <a:pt x="156" y="1466"/>
                  </a:lnTo>
                  <a:lnTo>
                    <a:pt x="125" y="1468"/>
                  </a:lnTo>
                  <a:lnTo>
                    <a:pt x="94" y="1468"/>
                  </a:lnTo>
                  <a:lnTo>
                    <a:pt x="64" y="1468"/>
                  </a:lnTo>
                  <a:lnTo>
                    <a:pt x="33" y="1469"/>
                  </a:lnTo>
                  <a:lnTo>
                    <a:pt x="4" y="1471"/>
                  </a:lnTo>
                  <a:close/>
                </a:path>
              </a:pathLst>
            </a:custGeom>
            <a:solidFill>
              <a:srgbClr val="CC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2" name="Freeform 25"/>
            <p:cNvSpPr>
              <a:spLocks/>
            </p:cNvSpPr>
            <p:nvPr/>
          </p:nvSpPr>
          <p:spPr bwMode="auto">
            <a:xfrm>
              <a:off x="5095" y="3509"/>
              <a:ext cx="23" cy="9"/>
            </a:xfrm>
            <a:custGeom>
              <a:avLst/>
              <a:gdLst>
                <a:gd name="T0" fmla="*/ 1 w 44"/>
                <a:gd name="T1" fmla="*/ 1 h 16"/>
                <a:gd name="T2" fmla="*/ 1 w 44"/>
                <a:gd name="T3" fmla="*/ 1 h 16"/>
                <a:gd name="T4" fmla="*/ 1 w 44"/>
                <a:gd name="T5" fmla="*/ 1 h 16"/>
                <a:gd name="T6" fmla="*/ 0 w 44"/>
                <a:gd name="T7" fmla="*/ 1 h 16"/>
                <a:gd name="T8" fmla="*/ 0 w 44"/>
                <a:gd name="T9" fmla="*/ 1 h 16"/>
                <a:gd name="T10" fmla="*/ 1 w 44"/>
                <a:gd name="T11" fmla="*/ 1 h 16"/>
                <a:gd name="T12" fmla="*/ 1 w 44"/>
                <a:gd name="T13" fmla="*/ 0 h 16"/>
                <a:gd name="T14" fmla="*/ 1 w 44"/>
                <a:gd name="T15" fmla="*/ 0 h 16"/>
                <a:gd name="T16" fmla="*/ 2 w 44"/>
                <a:gd name="T17" fmla="*/ 0 h 16"/>
                <a:gd name="T18" fmla="*/ 2 w 44"/>
                <a:gd name="T19" fmla="*/ 1 h 16"/>
                <a:gd name="T20" fmla="*/ 2 w 44"/>
                <a:gd name="T21" fmla="*/ 1 h 16"/>
                <a:gd name="T22" fmla="*/ 2 w 44"/>
                <a:gd name="T23" fmla="*/ 1 h 16"/>
                <a:gd name="T24" fmla="*/ 2 w 44"/>
                <a:gd name="T25" fmla="*/ 1 h 16"/>
                <a:gd name="T26" fmla="*/ 2 w 44"/>
                <a:gd name="T27" fmla="*/ 1 h 16"/>
                <a:gd name="T28" fmla="*/ 1 w 44"/>
                <a:gd name="T29" fmla="*/ 1 h 16"/>
                <a:gd name="T30" fmla="*/ 1 w 44"/>
                <a:gd name="T31" fmla="*/ 1 h 16"/>
                <a:gd name="T32" fmla="*/ 1 w 44"/>
                <a:gd name="T33" fmla="*/ 1 h 16"/>
                <a:gd name="T34" fmla="*/ 1 w 44"/>
                <a:gd name="T35" fmla="*/ 1 h 16"/>
                <a:gd name="T36" fmla="*/ 1 w 44"/>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16"/>
                <a:gd name="T59" fmla="*/ 44 w 44"/>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16">
                  <a:moveTo>
                    <a:pt x="13" y="16"/>
                  </a:moveTo>
                  <a:lnTo>
                    <a:pt x="5" y="11"/>
                  </a:lnTo>
                  <a:lnTo>
                    <a:pt x="2" y="7"/>
                  </a:lnTo>
                  <a:lnTo>
                    <a:pt x="0" y="3"/>
                  </a:lnTo>
                  <a:lnTo>
                    <a:pt x="0" y="1"/>
                  </a:lnTo>
                  <a:lnTo>
                    <a:pt x="11" y="1"/>
                  </a:lnTo>
                  <a:lnTo>
                    <a:pt x="22" y="0"/>
                  </a:lnTo>
                  <a:lnTo>
                    <a:pt x="31" y="0"/>
                  </a:lnTo>
                  <a:lnTo>
                    <a:pt x="40" y="0"/>
                  </a:lnTo>
                  <a:lnTo>
                    <a:pt x="42" y="1"/>
                  </a:lnTo>
                  <a:lnTo>
                    <a:pt x="42" y="3"/>
                  </a:lnTo>
                  <a:lnTo>
                    <a:pt x="44" y="5"/>
                  </a:lnTo>
                  <a:lnTo>
                    <a:pt x="37" y="9"/>
                  </a:lnTo>
                  <a:lnTo>
                    <a:pt x="29" y="12"/>
                  </a:lnTo>
                  <a:lnTo>
                    <a:pt x="20" y="14"/>
                  </a:lnTo>
                  <a:lnTo>
                    <a:pt x="1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3" name="Freeform 26"/>
            <p:cNvSpPr>
              <a:spLocks/>
            </p:cNvSpPr>
            <p:nvPr/>
          </p:nvSpPr>
          <p:spPr bwMode="auto">
            <a:xfrm>
              <a:off x="4762" y="3484"/>
              <a:ext cx="57" cy="8"/>
            </a:xfrm>
            <a:custGeom>
              <a:avLst/>
              <a:gdLst>
                <a:gd name="T0" fmla="*/ 1 w 114"/>
                <a:gd name="T1" fmla="*/ 1 h 15"/>
                <a:gd name="T2" fmla="*/ 1 w 114"/>
                <a:gd name="T3" fmla="*/ 1 h 15"/>
                <a:gd name="T4" fmla="*/ 1 w 114"/>
                <a:gd name="T5" fmla="*/ 1 h 15"/>
                <a:gd name="T6" fmla="*/ 1 w 114"/>
                <a:gd name="T7" fmla="*/ 1 h 15"/>
                <a:gd name="T8" fmla="*/ 0 w 114"/>
                <a:gd name="T9" fmla="*/ 1 h 15"/>
                <a:gd name="T10" fmla="*/ 1 w 114"/>
                <a:gd name="T11" fmla="*/ 1 h 15"/>
                <a:gd name="T12" fmla="*/ 1 w 114"/>
                <a:gd name="T13" fmla="*/ 1 h 15"/>
                <a:gd name="T14" fmla="*/ 2 w 114"/>
                <a:gd name="T15" fmla="*/ 1 h 15"/>
                <a:gd name="T16" fmla="*/ 2 w 114"/>
                <a:gd name="T17" fmla="*/ 1 h 15"/>
                <a:gd name="T18" fmla="*/ 3 w 114"/>
                <a:gd name="T19" fmla="*/ 1 h 15"/>
                <a:gd name="T20" fmla="*/ 3 w 114"/>
                <a:gd name="T21" fmla="*/ 1 h 15"/>
                <a:gd name="T22" fmla="*/ 4 w 114"/>
                <a:gd name="T23" fmla="*/ 1 h 15"/>
                <a:gd name="T24" fmla="*/ 4 w 114"/>
                <a:gd name="T25" fmla="*/ 0 h 15"/>
                <a:gd name="T26" fmla="*/ 4 w 114"/>
                <a:gd name="T27" fmla="*/ 1 h 15"/>
                <a:gd name="T28" fmla="*/ 4 w 114"/>
                <a:gd name="T29" fmla="*/ 1 h 15"/>
                <a:gd name="T30" fmla="*/ 4 w 114"/>
                <a:gd name="T31" fmla="*/ 1 h 15"/>
                <a:gd name="T32" fmla="*/ 4 w 114"/>
                <a:gd name="T33" fmla="*/ 1 h 15"/>
                <a:gd name="T34" fmla="*/ 4 w 114"/>
                <a:gd name="T35" fmla="*/ 1 h 15"/>
                <a:gd name="T36" fmla="*/ 3 w 114"/>
                <a:gd name="T37" fmla="*/ 1 h 15"/>
                <a:gd name="T38" fmla="*/ 3 w 114"/>
                <a:gd name="T39" fmla="*/ 1 h 15"/>
                <a:gd name="T40" fmla="*/ 2 w 114"/>
                <a:gd name="T41" fmla="*/ 1 h 15"/>
                <a:gd name="T42" fmla="*/ 2 w 114"/>
                <a:gd name="T43" fmla="*/ 1 h 15"/>
                <a:gd name="T44" fmla="*/ 1 w 114"/>
                <a:gd name="T45" fmla="*/ 1 h 15"/>
                <a:gd name="T46" fmla="*/ 1 w 114"/>
                <a:gd name="T47" fmla="*/ 1 h 15"/>
                <a:gd name="T48" fmla="*/ 1 w 114"/>
                <a:gd name="T49" fmla="*/ 1 h 15"/>
                <a:gd name="T50" fmla="*/ 1 w 114"/>
                <a:gd name="T51" fmla="*/ 1 h 15"/>
                <a:gd name="T52" fmla="*/ 1 w 114"/>
                <a:gd name="T53" fmla="*/ 1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
                <a:gd name="T82" fmla="*/ 0 h 15"/>
                <a:gd name="T83" fmla="*/ 114 w 114"/>
                <a:gd name="T84" fmla="*/ 15 h 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 h="15">
                  <a:moveTo>
                    <a:pt x="4" y="15"/>
                  </a:moveTo>
                  <a:lnTo>
                    <a:pt x="2" y="13"/>
                  </a:lnTo>
                  <a:lnTo>
                    <a:pt x="2" y="11"/>
                  </a:lnTo>
                  <a:lnTo>
                    <a:pt x="0" y="9"/>
                  </a:lnTo>
                  <a:lnTo>
                    <a:pt x="15" y="9"/>
                  </a:lnTo>
                  <a:lnTo>
                    <a:pt x="30" y="7"/>
                  </a:lnTo>
                  <a:lnTo>
                    <a:pt x="42" y="7"/>
                  </a:lnTo>
                  <a:lnTo>
                    <a:pt x="57" y="5"/>
                  </a:lnTo>
                  <a:lnTo>
                    <a:pt x="70" y="4"/>
                  </a:lnTo>
                  <a:lnTo>
                    <a:pt x="85" y="2"/>
                  </a:lnTo>
                  <a:lnTo>
                    <a:pt x="98" y="2"/>
                  </a:lnTo>
                  <a:lnTo>
                    <a:pt x="112" y="0"/>
                  </a:lnTo>
                  <a:lnTo>
                    <a:pt x="114" y="2"/>
                  </a:lnTo>
                  <a:lnTo>
                    <a:pt x="114" y="4"/>
                  </a:lnTo>
                  <a:lnTo>
                    <a:pt x="114" y="7"/>
                  </a:lnTo>
                  <a:lnTo>
                    <a:pt x="111" y="11"/>
                  </a:lnTo>
                  <a:lnTo>
                    <a:pt x="98" y="11"/>
                  </a:lnTo>
                  <a:lnTo>
                    <a:pt x="85" y="13"/>
                  </a:lnTo>
                  <a:lnTo>
                    <a:pt x="72" y="13"/>
                  </a:lnTo>
                  <a:lnTo>
                    <a:pt x="57" y="13"/>
                  </a:lnTo>
                  <a:lnTo>
                    <a:pt x="44" y="13"/>
                  </a:lnTo>
                  <a:lnTo>
                    <a:pt x="31" y="13"/>
                  </a:lnTo>
                  <a:lnTo>
                    <a:pt x="17" y="15"/>
                  </a:lnTo>
                  <a:lnTo>
                    <a:pt x="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4" name="Freeform 27"/>
            <p:cNvSpPr>
              <a:spLocks/>
            </p:cNvSpPr>
            <p:nvPr/>
          </p:nvSpPr>
          <p:spPr bwMode="auto">
            <a:xfrm>
              <a:off x="5056" y="3465"/>
              <a:ext cx="17" cy="7"/>
            </a:xfrm>
            <a:custGeom>
              <a:avLst/>
              <a:gdLst>
                <a:gd name="T0" fmla="*/ 0 w 35"/>
                <a:gd name="T1" fmla="*/ 1 h 13"/>
                <a:gd name="T2" fmla="*/ 0 w 35"/>
                <a:gd name="T3" fmla="*/ 1 h 13"/>
                <a:gd name="T4" fmla="*/ 0 w 35"/>
                <a:gd name="T5" fmla="*/ 1 h 13"/>
                <a:gd name="T6" fmla="*/ 0 w 35"/>
                <a:gd name="T7" fmla="*/ 1 h 13"/>
                <a:gd name="T8" fmla="*/ 0 w 35"/>
                <a:gd name="T9" fmla="*/ 1 h 13"/>
                <a:gd name="T10" fmla="*/ 0 w 35"/>
                <a:gd name="T11" fmla="*/ 0 h 13"/>
                <a:gd name="T12" fmla="*/ 0 w 35"/>
                <a:gd name="T13" fmla="*/ 0 h 13"/>
                <a:gd name="T14" fmla="*/ 0 w 35"/>
                <a:gd name="T15" fmla="*/ 0 h 13"/>
                <a:gd name="T16" fmla="*/ 1 w 35"/>
                <a:gd name="T17" fmla="*/ 1 h 13"/>
                <a:gd name="T18" fmla="*/ 1 w 35"/>
                <a:gd name="T19" fmla="*/ 1 h 13"/>
                <a:gd name="T20" fmla="*/ 1 w 35"/>
                <a:gd name="T21" fmla="*/ 1 h 13"/>
                <a:gd name="T22" fmla="*/ 0 w 35"/>
                <a:gd name="T23" fmla="*/ 1 h 13"/>
                <a:gd name="T24" fmla="*/ 0 w 35"/>
                <a:gd name="T25" fmla="*/ 1 h 13"/>
                <a:gd name="T26" fmla="*/ 0 w 35"/>
                <a:gd name="T27" fmla="*/ 1 h 13"/>
                <a:gd name="T28" fmla="*/ 0 w 35"/>
                <a:gd name="T29" fmla="*/ 1 h 13"/>
                <a:gd name="T30" fmla="*/ 0 w 35"/>
                <a:gd name="T31" fmla="*/ 1 h 13"/>
                <a:gd name="T32" fmla="*/ 0 w 35"/>
                <a:gd name="T33" fmla="*/ 1 h 13"/>
                <a:gd name="T34" fmla="*/ 0 w 35"/>
                <a:gd name="T35" fmla="*/ 1 h 13"/>
                <a:gd name="T36" fmla="*/ 0 w 35"/>
                <a:gd name="T37" fmla="*/ 1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
                <a:gd name="T58" fmla="*/ 0 h 13"/>
                <a:gd name="T59" fmla="*/ 35 w 35"/>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 h="13">
                  <a:moveTo>
                    <a:pt x="2" y="13"/>
                  </a:moveTo>
                  <a:lnTo>
                    <a:pt x="0" y="10"/>
                  </a:lnTo>
                  <a:lnTo>
                    <a:pt x="0" y="8"/>
                  </a:lnTo>
                  <a:lnTo>
                    <a:pt x="0" y="4"/>
                  </a:lnTo>
                  <a:lnTo>
                    <a:pt x="0" y="2"/>
                  </a:lnTo>
                  <a:lnTo>
                    <a:pt x="7" y="0"/>
                  </a:lnTo>
                  <a:lnTo>
                    <a:pt x="16" y="0"/>
                  </a:lnTo>
                  <a:lnTo>
                    <a:pt x="26" y="0"/>
                  </a:lnTo>
                  <a:lnTo>
                    <a:pt x="35" y="6"/>
                  </a:lnTo>
                  <a:lnTo>
                    <a:pt x="33" y="8"/>
                  </a:lnTo>
                  <a:lnTo>
                    <a:pt x="33" y="10"/>
                  </a:lnTo>
                  <a:lnTo>
                    <a:pt x="31" y="11"/>
                  </a:lnTo>
                  <a:lnTo>
                    <a:pt x="29" y="13"/>
                  </a:lnTo>
                  <a:lnTo>
                    <a:pt x="22" y="13"/>
                  </a:lnTo>
                  <a:lnTo>
                    <a:pt x="16" y="13"/>
                  </a:lnTo>
                  <a:lnTo>
                    <a:pt x="9" y="13"/>
                  </a:lnTo>
                  <a:lnTo>
                    <a:pt x="2"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5" name="Freeform 28"/>
            <p:cNvSpPr>
              <a:spLocks/>
            </p:cNvSpPr>
            <p:nvPr/>
          </p:nvSpPr>
          <p:spPr bwMode="auto">
            <a:xfrm>
              <a:off x="5106" y="3429"/>
              <a:ext cx="21" cy="9"/>
            </a:xfrm>
            <a:custGeom>
              <a:avLst/>
              <a:gdLst>
                <a:gd name="T0" fmla="*/ 0 w 40"/>
                <a:gd name="T1" fmla="*/ 1 h 16"/>
                <a:gd name="T2" fmla="*/ 1 w 40"/>
                <a:gd name="T3" fmla="*/ 1 h 16"/>
                <a:gd name="T4" fmla="*/ 1 w 40"/>
                <a:gd name="T5" fmla="*/ 1 h 16"/>
                <a:gd name="T6" fmla="*/ 1 w 40"/>
                <a:gd name="T7" fmla="*/ 1 h 16"/>
                <a:gd name="T8" fmla="*/ 1 w 40"/>
                <a:gd name="T9" fmla="*/ 1 h 16"/>
                <a:gd name="T10" fmla="*/ 1 w 40"/>
                <a:gd name="T11" fmla="*/ 1 h 16"/>
                <a:gd name="T12" fmla="*/ 1 w 40"/>
                <a:gd name="T13" fmla="*/ 1 h 16"/>
                <a:gd name="T14" fmla="*/ 1 w 40"/>
                <a:gd name="T15" fmla="*/ 1 h 16"/>
                <a:gd name="T16" fmla="*/ 2 w 40"/>
                <a:gd name="T17" fmla="*/ 0 h 16"/>
                <a:gd name="T18" fmla="*/ 2 w 40"/>
                <a:gd name="T19" fmla="*/ 1 h 16"/>
                <a:gd name="T20" fmla="*/ 2 w 40"/>
                <a:gd name="T21" fmla="*/ 1 h 16"/>
                <a:gd name="T22" fmla="*/ 2 w 40"/>
                <a:gd name="T23" fmla="*/ 1 h 16"/>
                <a:gd name="T24" fmla="*/ 2 w 40"/>
                <a:gd name="T25" fmla="*/ 1 h 16"/>
                <a:gd name="T26" fmla="*/ 1 w 40"/>
                <a:gd name="T27" fmla="*/ 1 h 16"/>
                <a:gd name="T28" fmla="*/ 1 w 40"/>
                <a:gd name="T29" fmla="*/ 1 h 16"/>
                <a:gd name="T30" fmla="*/ 1 w 40"/>
                <a:gd name="T31" fmla="*/ 1 h 16"/>
                <a:gd name="T32" fmla="*/ 0 w 40"/>
                <a:gd name="T33" fmla="*/ 1 h 16"/>
                <a:gd name="T34" fmla="*/ 0 w 40"/>
                <a:gd name="T35" fmla="*/ 1 h 16"/>
                <a:gd name="T36" fmla="*/ 0 w 40"/>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16"/>
                <a:gd name="T59" fmla="*/ 40 w 40"/>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16">
                  <a:moveTo>
                    <a:pt x="0" y="16"/>
                  </a:moveTo>
                  <a:lnTo>
                    <a:pt x="2" y="12"/>
                  </a:lnTo>
                  <a:lnTo>
                    <a:pt x="4" y="11"/>
                  </a:lnTo>
                  <a:lnTo>
                    <a:pt x="4" y="7"/>
                  </a:lnTo>
                  <a:lnTo>
                    <a:pt x="6" y="5"/>
                  </a:lnTo>
                  <a:lnTo>
                    <a:pt x="15" y="3"/>
                  </a:lnTo>
                  <a:lnTo>
                    <a:pt x="22" y="1"/>
                  </a:lnTo>
                  <a:lnTo>
                    <a:pt x="31" y="1"/>
                  </a:lnTo>
                  <a:lnTo>
                    <a:pt x="40" y="0"/>
                  </a:lnTo>
                  <a:lnTo>
                    <a:pt x="39" y="3"/>
                  </a:lnTo>
                  <a:lnTo>
                    <a:pt x="39" y="5"/>
                  </a:lnTo>
                  <a:lnTo>
                    <a:pt x="39" y="9"/>
                  </a:lnTo>
                  <a:lnTo>
                    <a:pt x="37" y="12"/>
                  </a:lnTo>
                  <a:lnTo>
                    <a:pt x="28" y="14"/>
                  </a:lnTo>
                  <a:lnTo>
                    <a:pt x="18" y="14"/>
                  </a:lnTo>
                  <a:lnTo>
                    <a:pt x="9" y="1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6" name="Freeform 29"/>
            <p:cNvSpPr>
              <a:spLocks/>
            </p:cNvSpPr>
            <p:nvPr/>
          </p:nvSpPr>
          <p:spPr bwMode="auto">
            <a:xfrm>
              <a:off x="4796" y="3421"/>
              <a:ext cx="9" cy="7"/>
            </a:xfrm>
            <a:custGeom>
              <a:avLst/>
              <a:gdLst>
                <a:gd name="T0" fmla="*/ 0 w 19"/>
                <a:gd name="T1" fmla="*/ 0 h 15"/>
                <a:gd name="T2" fmla="*/ 0 w 19"/>
                <a:gd name="T3" fmla="*/ 0 h 15"/>
                <a:gd name="T4" fmla="*/ 0 w 19"/>
                <a:gd name="T5" fmla="*/ 0 h 15"/>
                <a:gd name="T6" fmla="*/ 0 w 19"/>
                <a:gd name="T7" fmla="*/ 0 h 15"/>
                <a:gd name="T8" fmla="*/ 0 w 19"/>
                <a:gd name="T9" fmla="*/ 0 h 15"/>
                <a:gd name="T10" fmla="*/ 0 w 19"/>
                <a:gd name="T11" fmla="*/ 0 h 15"/>
                <a:gd name="T12" fmla="*/ 0 w 19"/>
                <a:gd name="T13" fmla="*/ 0 h 15"/>
                <a:gd name="T14" fmla="*/ 0 w 19"/>
                <a:gd name="T15" fmla="*/ 0 h 15"/>
                <a:gd name="T16" fmla="*/ 0 w 19"/>
                <a:gd name="T17" fmla="*/ 0 h 15"/>
                <a:gd name="T18" fmla="*/ 0 w 19"/>
                <a:gd name="T19" fmla="*/ 0 h 15"/>
                <a:gd name="T20" fmla="*/ 0 w 19"/>
                <a:gd name="T21" fmla="*/ 0 h 15"/>
                <a:gd name="T22" fmla="*/ 0 w 19"/>
                <a:gd name="T23" fmla="*/ 0 h 15"/>
                <a:gd name="T24" fmla="*/ 0 w 19"/>
                <a:gd name="T25" fmla="*/ 0 h 15"/>
                <a:gd name="T26" fmla="*/ 0 w 19"/>
                <a:gd name="T27" fmla="*/ 0 h 15"/>
                <a:gd name="T28" fmla="*/ 0 w 19"/>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5"/>
                <a:gd name="T47" fmla="*/ 19 w 19"/>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5">
                  <a:moveTo>
                    <a:pt x="4" y="15"/>
                  </a:moveTo>
                  <a:lnTo>
                    <a:pt x="2" y="15"/>
                  </a:lnTo>
                  <a:lnTo>
                    <a:pt x="2" y="13"/>
                  </a:lnTo>
                  <a:lnTo>
                    <a:pt x="2" y="11"/>
                  </a:lnTo>
                  <a:lnTo>
                    <a:pt x="0" y="6"/>
                  </a:lnTo>
                  <a:lnTo>
                    <a:pt x="4" y="2"/>
                  </a:lnTo>
                  <a:lnTo>
                    <a:pt x="8" y="0"/>
                  </a:lnTo>
                  <a:lnTo>
                    <a:pt x="13" y="2"/>
                  </a:lnTo>
                  <a:lnTo>
                    <a:pt x="19" y="7"/>
                  </a:lnTo>
                  <a:lnTo>
                    <a:pt x="13" y="11"/>
                  </a:lnTo>
                  <a:lnTo>
                    <a:pt x="9" y="13"/>
                  </a:lnTo>
                  <a:lnTo>
                    <a:pt x="8" y="15"/>
                  </a:lnTo>
                  <a:lnTo>
                    <a:pt x="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7" name="Freeform 30"/>
            <p:cNvSpPr>
              <a:spLocks/>
            </p:cNvSpPr>
            <p:nvPr/>
          </p:nvSpPr>
          <p:spPr bwMode="auto">
            <a:xfrm>
              <a:off x="3656" y="2906"/>
              <a:ext cx="345" cy="498"/>
            </a:xfrm>
            <a:custGeom>
              <a:avLst/>
              <a:gdLst>
                <a:gd name="T0" fmla="*/ 2 w 690"/>
                <a:gd name="T1" fmla="*/ 21 h 997"/>
                <a:gd name="T2" fmla="*/ 3 w 690"/>
                <a:gd name="T3" fmla="*/ 11 h 997"/>
                <a:gd name="T4" fmla="*/ 6 w 690"/>
                <a:gd name="T5" fmla="*/ 2 h 997"/>
                <a:gd name="T6" fmla="*/ 10 w 690"/>
                <a:gd name="T7" fmla="*/ 2 h 997"/>
                <a:gd name="T8" fmla="*/ 12 w 690"/>
                <a:gd name="T9" fmla="*/ 5 h 997"/>
                <a:gd name="T10" fmla="*/ 14 w 690"/>
                <a:gd name="T11" fmla="*/ 8 h 997"/>
                <a:gd name="T12" fmla="*/ 14 w 690"/>
                <a:gd name="T13" fmla="*/ 9 h 997"/>
                <a:gd name="T14" fmla="*/ 15 w 690"/>
                <a:gd name="T15" fmla="*/ 10 h 997"/>
                <a:gd name="T16" fmla="*/ 15 w 690"/>
                <a:gd name="T17" fmla="*/ 11 h 997"/>
                <a:gd name="T18" fmla="*/ 15 w 690"/>
                <a:gd name="T19" fmla="*/ 12 h 997"/>
                <a:gd name="T20" fmla="*/ 15 w 690"/>
                <a:gd name="T21" fmla="*/ 13 h 997"/>
                <a:gd name="T22" fmla="*/ 17 w 690"/>
                <a:gd name="T23" fmla="*/ 13 h 997"/>
                <a:gd name="T24" fmla="*/ 17 w 690"/>
                <a:gd name="T25" fmla="*/ 14 h 997"/>
                <a:gd name="T26" fmla="*/ 18 w 690"/>
                <a:gd name="T27" fmla="*/ 15 h 997"/>
                <a:gd name="T28" fmla="*/ 17 w 690"/>
                <a:gd name="T29" fmla="*/ 15 h 997"/>
                <a:gd name="T30" fmla="*/ 14 w 690"/>
                <a:gd name="T31" fmla="*/ 14 h 997"/>
                <a:gd name="T32" fmla="*/ 12 w 690"/>
                <a:gd name="T33" fmla="*/ 7 h 997"/>
                <a:gd name="T34" fmla="*/ 11 w 690"/>
                <a:gd name="T35" fmla="*/ 8 h 997"/>
                <a:gd name="T36" fmla="*/ 12 w 690"/>
                <a:gd name="T37" fmla="*/ 9 h 997"/>
                <a:gd name="T38" fmla="*/ 12 w 690"/>
                <a:gd name="T39" fmla="*/ 10 h 997"/>
                <a:gd name="T40" fmla="*/ 11 w 690"/>
                <a:gd name="T41" fmla="*/ 11 h 997"/>
                <a:gd name="T42" fmla="*/ 11 w 690"/>
                <a:gd name="T43" fmla="*/ 12 h 997"/>
                <a:gd name="T44" fmla="*/ 12 w 690"/>
                <a:gd name="T45" fmla="*/ 13 h 997"/>
                <a:gd name="T46" fmla="*/ 12 w 690"/>
                <a:gd name="T47" fmla="*/ 13 h 997"/>
                <a:gd name="T48" fmla="*/ 11 w 690"/>
                <a:gd name="T49" fmla="*/ 14 h 997"/>
                <a:gd name="T50" fmla="*/ 13 w 690"/>
                <a:gd name="T51" fmla="*/ 14 h 997"/>
                <a:gd name="T52" fmla="*/ 12 w 690"/>
                <a:gd name="T53" fmla="*/ 18 h 997"/>
                <a:gd name="T54" fmla="*/ 13 w 690"/>
                <a:gd name="T55" fmla="*/ 16 h 997"/>
                <a:gd name="T56" fmla="*/ 13 w 690"/>
                <a:gd name="T57" fmla="*/ 17 h 997"/>
                <a:gd name="T58" fmla="*/ 14 w 690"/>
                <a:gd name="T59" fmla="*/ 16 h 997"/>
                <a:gd name="T60" fmla="*/ 20 w 690"/>
                <a:gd name="T61" fmla="*/ 16 h 997"/>
                <a:gd name="T62" fmla="*/ 22 w 690"/>
                <a:gd name="T63" fmla="*/ 21 h 997"/>
                <a:gd name="T64" fmla="*/ 21 w 690"/>
                <a:gd name="T65" fmla="*/ 21 h 997"/>
                <a:gd name="T66" fmla="*/ 20 w 690"/>
                <a:gd name="T67" fmla="*/ 21 h 997"/>
                <a:gd name="T68" fmla="*/ 19 w 690"/>
                <a:gd name="T69" fmla="*/ 23 h 997"/>
                <a:gd name="T70" fmla="*/ 18 w 690"/>
                <a:gd name="T71" fmla="*/ 23 h 997"/>
                <a:gd name="T72" fmla="*/ 18 w 690"/>
                <a:gd name="T73" fmla="*/ 21 h 997"/>
                <a:gd name="T74" fmla="*/ 17 w 690"/>
                <a:gd name="T75" fmla="*/ 23 h 997"/>
                <a:gd name="T76" fmla="*/ 17 w 690"/>
                <a:gd name="T77" fmla="*/ 21 h 997"/>
                <a:gd name="T78" fmla="*/ 15 w 690"/>
                <a:gd name="T79" fmla="*/ 22 h 997"/>
                <a:gd name="T80" fmla="*/ 15 w 690"/>
                <a:gd name="T81" fmla="*/ 23 h 997"/>
                <a:gd name="T82" fmla="*/ 14 w 690"/>
                <a:gd name="T83" fmla="*/ 21 h 997"/>
                <a:gd name="T84" fmla="*/ 13 w 690"/>
                <a:gd name="T85" fmla="*/ 21 h 997"/>
                <a:gd name="T86" fmla="*/ 13 w 690"/>
                <a:gd name="T87" fmla="*/ 23 h 997"/>
                <a:gd name="T88" fmla="*/ 12 w 690"/>
                <a:gd name="T89" fmla="*/ 22 h 997"/>
                <a:gd name="T90" fmla="*/ 11 w 690"/>
                <a:gd name="T91" fmla="*/ 21 h 997"/>
                <a:gd name="T92" fmla="*/ 11 w 690"/>
                <a:gd name="T93" fmla="*/ 23 h 997"/>
                <a:gd name="T94" fmla="*/ 11 w 690"/>
                <a:gd name="T95" fmla="*/ 20 h 997"/>
                <a:gd name="T96" fmla="*/ 10 w 690"/>
                <a:gd name="T97" fmla="*/ 22 h 997"/>
                <a:gd name="T98" fmla="*/ 9 w 690"/>
                <a:gd name="T99" fmla="*/ 22 h 997"/>
                <a:gd name="T100" fmla="*/ 8 w 690"/>
                <a:gd name="T101" fmla="*/ 20 h 997"/>
                <a:gd name="T102" fmla="*/ 7 w 690"/>
                <a:gd name="T103" fmla="*/ 22 h 997"/>
                <a:gd name="T104" fmla="*/ 6 w 690"/>
                <a:gd name="T105" fmla="*/ 20 h 997"/>
                <a:gd name="T106" fmla="*/ 6 w 690"/>
                <a:gd name="T107" fmla="*/ 17 h 997"/>
                <a:gd name="T108" fmla="*/ 6 w 690"/>
                <a:gd name="T109" fmla="*/ 13 h 997"/>
                <a:gd name="T110" fmla="*/ 5 w 690"/>
                <a:gd name="T111" fmla="*/ 14 h 997"/>
                <a:gd name="T112" fmla="*/ 8 w 690"/>
                <a:gd name="T113" fmla="*/ 23 h 997"/>
                <a:gd name="T114" fmla="*/ 14 w 690"/>
                <a:gd name="T115" fmla="*/ 24 h 997"/>
                <a:gd name="T116" fmla="*/ 11 w 690"/>
                <a:gd name="T117" fmla="*/ 26 h 997"/>
                <a:gd name="T118" fmla="*/ 2 w 690"/>
                <a:gd name="T119" fmla="*/ 31 h 9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0"/>
                <a:gd name="T181" fmla="*/ 0 h 997"/>
                <a:gd name="T182" fmla="*/ 690 w 690"/>
                <a:gd name="T183" fmla="*/ 997 h 9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0" h="997">
                  <a:moveTo>
                    <a:pt x="37" y="997"/>
                  </a:moveTo>
                  <a:lnTo>
                    <a:pt x="16" y="975"/>
                  </a:lnTo>
                  <a:lnTo>
                    <a:pt x="5" y="945"/>
                  </a:lnTo>
                  <a:lnTo>
                    <a:pt x="0" y="909"/>
                  </a:lnTo>
                  <a:lnTo>
                    <a:pt x="0" y="870"/>
                  </a:lnTo>
                  <a:lnTo>
                    <a:pt x="5" y="831"/>
                  </a:lnTo>
                  <a:lnTo>
                    <a:pt x="13" y="795"/>
                  </a:lnTo>
                  <a:lnTo>
                    <a:pt x="20" y="761"/>
                  </a:lnTo>
                  <a:lnTo>
                    <a:pt x="27" y="734"/>
                  </a:lnTo>
                  <a:lnTo>
                    <a:pt x="40" y="703"/>
                  </a:lnTo>
                  <a:lnTo>
                    <a:pt x="50" y="682"/>
                  </a:lnTo>
                  <a:lnTo>
                    <a:pt x="57" y="662"/>
                  </a:lnTo>
                  <a:lnTo>
                    <a:pt x="68" y="633"/>
                  </a:lnTo>
                  <a:lnTo>
                    <a:pt x="70" y="605"/>
                  </a:lnTo>
                  <a:lnTo>
                    <a:pt x="68" y="565"/>
                  </a:lnTo>
                  <a:lnTo>
                    <a:pt x="66" y="519"/>
                  </a:lnTo>
                  <a:lnTo>
                    <a:pt x="64" y="478"/>
                  </a:lnTo>
                  <a:lnTo>
                    <a:pt x="70" y="436"/>
                  </a:lnTo>
                  <a:lnTo>
                    <a:pt x="79" y="395"/>
                  </a:lnTo>
                  <a:lnTo>
                    <a:pt x="92" y="355"/>
                  </a:lnTo>
                  <a:lnTo>
                    <a:pt x="103" y="316"/>
                  </a:lnTo>
                  <a:lnTo>
                    <a:pt x="118" y="278"/>
                  </a:lnTo>
                  <a:lnTo>
                    <a:pt x="130" y="237"/>
                  </a:lnTo>
                  <a:lnTo>
                    <a:pt x="142" y="199"/>
                  </a:lnTo>
                  <a:lnTo>
                    <a:pt x="153" y="160"/>
                  </a:lnTo>
                  <a:lnTo>
                    <a:pt x="164" y="143"/>
                  </a:lnTo>
                  <a:lnTo>
                    <a:pt x="173" y="125"/>
                  </a:lnTo>
                  <a:lnTo>
                    <a:pt x="180" y="107"/>
                  </a:lnTo>
                  <a:lnTo>
                    <a:pt x="197" y="90"/>
                  </a:lnTo>
                  <a:lnTo>
                    <a:pt x="202" y="75"/>
                  </a:lnTo>
                  <a:lnTo>
                    <a:pt x="211" y="61"/>
                  </a:lnTo>
                  <a:lnTo>
                    <a:pt x="222" y="48"/>
                  </a:lnTo>
                  <a:lnTo>
                    <a:pt x="234" y="33"/>
                  </a:lnTo>
                  <a:lnTo>
                    <a:pt x="248" y="22"/>
                  </a:lnTo>
                  <a:lnTo>
                    <a:pt x="263" y="13"/>
                  </a:lnTo>
                  <a:lnTo>
                    <a:pt x="278" y="4"/>
                  </a:lnTo>
                  <a:lnTo>
                    <a:pt x="292" y="0"/>
                  </a:lnTo>
                  <a:lnTo>
                    <a:pt x="298" y="20"/>
                  </a:lnTo>
                  <a:lnTo>
                    <a:pt x="303" y="42"/>
                  </a:lnTo>
                  <a:lnTo>
                    <a:pt x="311" y="64"/>
                  </a:lnTo>
                  <a:lnTo>
                    <a:pt x="318" y="86"/>
                  </a:lnTo>
                  <a:lnTo>
                    <a:pt x="325" y="110"/>
                  </a:lnTo>
                  <a:lnTo>
                    <a:pt x="337" y="132"/>
                  </a:lnTo>
                  <a:lnTo>
                    <a:pt x="348" y="153"/>
                  </a:lnTo>
                  <a:lnTo>
                    <a:pt x="362" y="173"/>
                  </a:lnTo>
                  <a:lnTo>
                    <a:pt x="366" y="175"/>
                  </a:lnTo>
                  <a:lnTo>
                    <a:pt x="371" y="177"/>
                  </a:lnTo>
                  <a:lnTo>
                    <a:pt x="375" y="177"/>
                  </a:lnTo>
                  <a:lnTo>
                    <a:pt x="381" y="178"/>
                  </a:lnTo>
                  <a:lnTo>
                    <a:pt x="388" y="180"/>
                  </a:lnTo>
                  <a:lnTo>
                    <a:pt x="399" y="182"/>
                  </a:lnTo>
                  <a:lnTo>
                    <a:pt x="412" y="184"/>
                  </a:lnTo>
                  <a:lnTo>
                    <a:pt x="430" y="186"/>
                  </a:lnTo>
                  <a:lnTo>
                    <a:pt x="438" y="202"/>
                  </a:lnTo>
                  <a:lnTo>
                    <a:pt x="443" y="223"/>
                  </a:lnTo>
                  <a:lnTo>
                    <a:pt x="449" y="243"/>
                  </a:lnTo>
                  <a:lnTo>
                    <a:pt x="451" y="267"/>
                  </a:lnTo>
                  <a:lnTo>
                    <a:pt x="445" y="270"/>
                  </a:lnTo>
                  <a:lnTo>
                    <a:pt x="441" y="274"/>
                  </a:lnTo>
                  <a:lnTo>
                    <a:pt x="438" y="280"/>
                  </a:lnTo>
                  <a:lnTo>
                    <a:pt x="436" y="287"/>
                  </a:lnTo>
                  <a:lnTo>
                    <a:pt x="443" y="287"/>
                  </a:lnTo>
                  <a:lnTo>
                    <a:pt x="449" y="287"/>
                  </a:lnTo>
                  <a:lnTo>
                    <a:pt x="454" y="287"/>
                  </a:lnTo>
                  <a:lnTo>
                    <a:pt x="462" y="287"/>
                  </a:lnTo>
                  <a:lnTo>
                    <a:pt x="465" y="291"/>
                  </a:lnTo>
                  <a:lnTo>
                    <a:pt x="467" y="292"/>
                  </a:lnTo>
                  <a:lnTo>
                    <a:pt x="467" y="298"/>
                  </a:lnTo>
                  <a:lnTo>
                    <a:pt x="467" y="305"/>
                  </a:lnTo>
                  <a:lnTo>
                    <a:pt x="460" y="309"/>
                  </a:lnTo>
                  <a:lnTo>
                    <a:pt x="454" y="313"/>
                  </a:lnTo>
                  <a:lnTo>
                    <a:pt x="447" y="316"/>
                  </a:lnTo>
                  <a:lnTo>
                    <a:pt x="440" y="320"/>
                  </a:lnTo>
                  <a:lnTo>
                    <a:pt x="445" y="326"/>
                  </a:lnTo>
                  <a:lnTo>
                    <a:pt x="454" y="326"/>
                  </a:lnTo>
                  <a:lnTo>
                    <a:pt x="465" y="322"/>
                  </a:lnTo>
                  <a:lnTo>
                    <a:pt x="478" y="320"/>
                  </a:lnTo>
                  <a:lnTo>
                    <a:pt x="478" y="326"/>
                  </a:lnTo>
                  <a:lnTo>
                    <a:pt x="478" y="331"/>
                  </a:lnTo>
                  <a:lnTo>
                    <a:pt x="478" y="337"/>
                  </a:lnTo>
                  <a:lnTo>
                    <a:pt x="478" y="342"/>
                  </a:lnTo>
                  <a:lnTo>
                    <a:pt x="467" y="346"/>
                  </a:lnTo>
                  <a:lnTo>
                    <a:pt x="456" y="351"/>
                  </a:lnTo>
                  <a:lnTo>
                    <a:pt x="447" y="357"/>
                  </a:lnTo>
                  <a:lnTo>
                    <a:pt x="441" y="366"/>
                  </a:lnTo>
                  <a:lnTo>
                    <a:pt x="452" y="362"/>
                  </a:lnTo>
                  <a:lnTo>
                    <a:pt x="462" y="360"/>
                  </a:lnTo>
                  <a:lnTo>
                    <a:pt x="473" y="359"/>
                  </a:lnTo>
                  <a:lnTo>
                    <a:pt x="487" y="360"/>
                  </a:lnTo>
                  <a:lnTo>
                    <a:pt x="487" y="364"/>
                  </a:lnTo>
                  <a:lnTo>
                    <a:pt x="487" y="368"/>
                  </a:lnTo>
                  <a:lnTo>
                    <a:pt x="487" y="372"/>
                  </a:lnTo>
                  <a:lnTo>
                    <a:pt x="489" y="375"/>
                  </a:lnTo>
                  <a:lnTo>
                    <a:pt x="475" y="383"/>
                  </a:lnTo>
                  <a:lnTo>
                    <a:pt x="467" y="386"/>
                  </a:lnTo>
                  <a:lnTo>
                    <a:pt x="462" y="388"/>
                  </a:lnTo>
                  <a:lnTo>
                    <a:pt x="456" y="392"/>
                  </a:lnTo>
                  <a:lnTo>
                    <a:pt x="469" y="394"/>
                  </a:lnTo>
                  <a:lnTo>
                    <a:pt x="478" y="394"/>
                  </a:lnTo>
                  <a:lnTo>
                    <a:pt x="486" y="394"/>
                  </a:lnTo>
                  <a:lnTo>
                    <a:pt x="497" y="392"/>
                  </a:lnTo>
                  <a:lnTo>
                    <a:pt x="497" y="395"/>
                  </a:lnTo>
                  <a:lnTo>
                    <a:pt x="498" y="401"/>
                  </a:lnTo>
                  <a:lnTo>
                    <a:pt x="498" y="406"/>
                  </a:lnTo>
                  <a:lnTo>
                    <a:pt x="500" y="412"/>
                  </a:lnTo>
                  <a:lnTo>
                    <a:pt x="493" y="416"/>
                  </a:lnTo>
                  <a:lnTo>
                    <a:pt x="487" y="419"/>
                  </a:lnTo>
                  <a:lnTo>
                    <a:pt x="482" y="425"/>
                  </a:lnTo>
                  <a:lnTo>
                    <a:pt x="475" y="429"/>
                  </a:lnTo>
                  <a:lnTo>
                    <a:pt x="476" y="429"/>
                  </a:lnTo>
                  <a:lnTo>
                    <a:pt x="476" y="430"/>
                  </a:lnTo>
                  <a:lnTo>
                    <a:pt x="478" y="432"/>
                  </a:lnTo>
                  <a:lnTo>
                    <a:pt x="491" y="430"/>
                  </a:lnTo>
                  <a:lnTo>
                    <a:pt x="498" y="430"/>
                  </a:lnTo>
                  <a:lnTo>
                    <a:pt x="506" y="430"/>
                  </a:lnTo>
                  <a:lnTo>
                    <a:pt x="513" y="432"/>
                  </a:lnTo>
                  <a:lnTo>
                    <a:pt x="515" y="434"/>
                  </a:lnTo>
                  <a:lnTo>
                    <a:pt x="515" y="436"/>
                  </a:lnTo>
                  <a:lnTo>
                    <a:pt x="517" y="438"/>
                  </a:lnTo>
                  <a:lnTo>
                    <a:pt x="511" y="441"/>
                  </a:lnTo>
                  <a:lnTo>
                    <a:pt x="506" y="445"/>
                  </a:lnTo>
                  <a:lnTo>
                    <a:pt x="500" y="449"/>
                  </a:lnTo>
                  <a:lnTo>
                    <a:pt x="493" y="454"/>
                  </a:lnTo>
                  <a:lnTo>
                    <a:pt x="502" y="458"/>
                  </a:lnTo>
                  <a:lnTo>
                    <a:pt x="513" y="456"/>
                  </a:lnTo>
                  <a:lnTo>
                    <a:pt x="524" y="454"/>
                  </a:lnTo>
                  <a:lnTo>
                    <a:pt x="535" y="452"/>
                  </a:lnTo>
                  <a:lnTo>
                    <a:pt x="537" y="454"/>
                  </a:lnTo>
                  <a:lnTo>
                    <a:pt x="541" y="456"/>
                  </a:lnTo>
                  <a:lnTo>
                    <a:pt x="543" y="460"/>
                  </a:lnTo>
                  <a:lnTo>
                    <a:pt x="544" y="462"/>
                  </a:lnTo>
                  <a:lnTo>
                    <a:pt x="541" y="465"/>
                  </a:lnTo>
                  <a:lnTo>
                    <a:pt x="537" y="469"/>
                  </a:lnTo>
                  <a:lnTo>
                    <a:pt x="535" y="476"/>
                  </a:lnTo>
                  <a:lnTo>
                    <a:pt x="535" y="486"/>
                  </a:lnTo>
                  <a:lnTo>
                    <a:pt x="543" y="486"/>
                  </a:lnTo>
                  <a:lnTo>
                    <a:pt x="550" y="482"/>
                  </a:lnTo>
                  <a:lnTo>
                    <a:pt x="555" y="480"/>
                  </a:lnTo>
                  <a:lnTo>
                    <a:pt x="563" y="480"/>
                  </a:lnTo>
                  <a:lnTo>
                    <a:pt x="566" y="484"/>
                  </a:lnTo>
                  <a:lnTo>
                    <a:pt x="568" y="486"/>
                  </a:lnTo>
                  <a:lnTo>
                    <a:pt x="572" y="489"/>
                  </a:lnTo>
                  <a:lnTo>
                    <a:pt x="574" y="493"/>
                  </a:lnTo>
                  <a:lnTo>
                    <a:pt x="568" y="495"/>
                  </a:lnTo>
                  <a:lnTo>
                    <a:pt x="557" y="498"/>
                  </a:lnTo>
                  <a:lnTo>
                    <a:pt x="544" y="500"/>
                  </a:lnTo>
                  <a:lnTo>
                    <a:pt x="528" y="504"/>
                  </a:lnTo>
                  <a:lnTo>
                    <a:pt x="513" y="506"/>
                  </a:lnTo>
                  <a:lnTo>
                    <a:pt x="498" y="508"/>
                  </a:lnTo>
                  <a:lnTo>
                    <a:pt x="487" y="509"/>
                  </a:lnTo>
                  <a:lnTo>
                    <a:pt x="480" y="511"/>
                  </a:lnTo>
                  <a:lnTo>
                    <a:pt x="478" y="502"/>
                  </a:lnTo>
                  <a:lnTo>
                    <a:pt x="478" y="495"/>
                  </a:lnTo>
                  <a:lnTo>
                    <a:pt x="476" y="486"/>
                  </a:lnTo>
                  <a:lnTo>
                    <a:pt x="476" y="478"/>
                  </a:lnTo>
                  <a:lnTo>
                    <a:pt x="460" y="469"/>
                  </a:lnTo>
                  <a:lnTo>
                    <a:pt x="449" y="463"/>
                  </a:lnTo>
                  <a:lnTo>
                    <a:pt x="441" y="458"/>
                  </a:lnTo>
                  <a:lnTo>
                    <a:pt x="436" y="449"/>
                  </a:lnTo>
                  <a:lnTo>
                    <a:pt x="427" y="447"/>
                  </a:lnTo>
                  <a:lnTo>
                    <a:pt x="417" y="445"/>
                  </a:lnTo>
                  <a:lnTo>
                    <a:pt x="408" y="445"/>
                  </a:lnTo>
                  <a:lnTo>
                    <a:pt x="399" y="443"/>
                  </a:lnTo>
                  <a:lnTo>
                    <a:pt x="399" y="392"/>
                  </a:lnTo>
                  <a:lnTo>
                    <a:pt x="403" y="344"/>
                  </a:lnTo>
                  <a:lnTo>
                    <a:pt x="403" y="296"/>
                  </a:lnTo>
                  <a:lnTo>
                    <a:pt x="397" y="250"/>
                  </a:lnTo>
                  <a:lnTo>
                    <a:pt x="395" y="250"/>
                  </a:lnTo>
                  <a:lnTo>
                    <a:pt x="392" y="248"/>
                  </a:lnTo>
                  <a:lnTo>
                    <a:pt x="390" y="248"/>
                  </a:lnTo>
                  <a:lnTo>
                    <a:pt x="386" y="248"/>
                  </a:lnTo>
                  <a:lnTo>
                    <a:pt x="383" y="252"/>
                  </a:lnTo>
                  <a:lnTo>
                    <a:pt x="381" y="256"/>
                  </a:lnTo>
                  <a:lnTo>
                    <a:pt x="379" y="261"/>
                  </a:lnTo>
                  <a:lnTo>
                    <a:pt x="377" y="270"/>
                  </a:lnTo>
                  <a:lnTo>
                    <a:pt x="366" y="274"/>
                  </a:lnTo>
                  <a:lnTo>
                    <a:pt x="359" y="278"/>
                  </a:lnTo>
                  <a:lnTo>
                    <a:pt x="355" y="280"/>
                  </a:lnTo>
                  <a:lnTo>
                    <a:pt x="353" y="281"/>
                  </a:lnTo>
                  <a:lnTo>
                    <a:pt x="360" y="283"/>
                  </a:lnTo>
                  <a:lnTo>
                    <a:pt x="368" y="283"/>
                  </a:lnTo>
                  <a:lnTo>
                    <a:pt x="375" y="285"/>
                  </a:lnTo>
                  <a:lnTo>
                    <a:pt x="383" y="287"/>
                  </a:lnTo>
                  <a:lnTo>
                    <a:pt x="383" y="291"/>
                  </a:lnTo>
                  <a:lnTo>
                    <a:pt x="384" y="294"/>
                  </a:lnTo>
                  <a:lnTo>
                    <a:pt x="384" y="298"/>
                  </a:lnTo>
                  <a:lnTo>
                    <a:pt x="384" y="302"/>
                  </a:lnTo>
                  <a:lnTo>
                    <a:pt x="379" y="305"/>
                  </a:lnTo>
                  <a:lnTo>
                    <a:pt x="375" y="307"/>
                  </a:lnTo>
                  <a:lnTo>
                    <a:pt x="366" y="309"/>
                  </a:lnTo>
                  <a:lnTo>
                    <a:pt x="349" y="311"/>
                  </a:lnTo>
                  <a:lnTo>
                    <a:pt x="348" y="313"/>
                  </a:lnTo>
                  <a:lnTo>
                    <a:pt x="348" y="315"/>
                  </a:lnTo>
                  <a:lnTo>
                    <a:pt x="348" y="318"/>
                  </a:lnTo>
                  <a:lnTo>
                    <a:pt x="348" y="320"/>
                  </a:lnTo>
                  <a:lnTo>
                    <a:pt x="357" y="320"/>
                  </a:lnTo>
                  <a:lnTo>
                    <a:pt x="366" y="320"/>
                  </a:lnTo>
                  <a:lnTo>
                    <a:pt x="373" y="320"/>
                  </a:lnTo>
                  <a:lnTo>
                    <a:pt x="383" y="320"/>
                  </a:lnTo>
                  <a:lnTo>
                    <a:pt x="383" y="324"/>
                  </a:lnTo>
                  <a:lnTo>
                    <a:pt x="384" y="329"/>
                  </a:lnTo>
                  <a:lnTo>
                    <a:pt x="384" y="333"/>
                  </a:lnTo>
                  <a:lnTo>
                    <a:pt x="384" y="338"/>
                  </a:lnTo>
                  <a:lnTo>
                    <a:pt x="373" y="346"/>
                  </a:lnTo>
                  <a:lnTo>
                    <a:pt x="362" y="351"/>
                  </a:lnTo>
                  <a:lnTo>
                    <a:pt x="349" y="357"/>
                  </a:lnTo>
                  <a:lnTo>
                    <a:pt x="338" y="360"/>
                  </a:lnTo>
                  <a:lnTo>
                    <a:pt x="348" y="362"/>
                  </a:lnTo>
                  <a:lnTo>
                    <a:pt x="359" y="362"/>
                  </a:lnTo>
                  <a:lnTo>
                    <a:pt x="370" y="362"/>
                  </a:lnTo>
                  <a:lnTo>
                    <a:pt x="383" y="360"/>
                  </a:lnTo>
                  <a:lnTo>
                    <a:pt x="383" y="366"/>
                  </a:lnTo>
                  <a:lnTo>
                    <a:pt x="383" y="372"/>
                  </a:lnTo>
                  <a:lnTo>
                    <a:pt x="381" y="377"/>
                  </a:lnTo>
                  <a:lnTo>
                    <a:pt x="381" y="383"/>
                  </a:lnTo>
                  <a:lnTo>
                    <a:pt x="357" y="390"/>
                  </a:lnTo>
                  <a:lnTo>
                    <a:pt x="344" y="394"/>
                  </a:lnTo>
                  <a:lnTo>
                    <a:pt x="338" y="395"/>
                  </a:lnTo>
                  <a:lnTo>
                    <a:pt x="337" y="399"/>
                  </a:lnTo>
                  <a:lnTo>
                    <a:pt x="348" y="399"/>
                  </a:lnTo>
                  <a:lnTo>
                    <a:pt x="359" y="399"/>
                  </a:lnTo>
                  <a:lnTo>
                    <a:pt x="370" y="399"/>
                  </a:lnTo>
                  <a:lnTo>
                    <a:pt x="381" y="401"/>
                  </a:lnTo>
                  <a:lnTo>
                    <a:pt x="381" y="403"/>
                  </a:lnTo>
                  <a:lnTo>
                    <a:pt x="381" y="406"/>
                  </a:lnTo>
                  <a:lnTo>
                    <a:pt x="381" y="408"/>
                  </a:lnTo>
                  <a:lnTo>
                    <a:pt x="381" y="412"/>
                  </a:lnTo>
                  <a:lnTo>
                    <a:pt x="370" y="416"/>
                  </a:lnTo>
                  <a:lnTo>
                    <a:pt x="359" y="418"/>
                  </a:lnTo>
                  <a:lnTo>
                    <a:pt x="348" y="421"/>
                  </a:lnTo>
                  <a:lnTo>
                    <a:pt x="337" y="425"/>
                  </a:lnTo>
                  <a:lnTo>
                    <a:pt x="337" y="427"/>
                  </a:lnTo>
                  <a:lnTo>
                    <a:pt x="337" y="429"/>
                  </a:lnTo>
                  <a:lnTo>
                    <a:pt x="337" y="432"/>
                  </a:lnTo>
                  <a:lnTo>
                    <a:pt x="337" y="434"/>
                  </a:lnTo>
                  <a:lnTo>
                    <a:pt x="348" y="434"/>
                  </a:lnTo>
                  <a:lnTo>
                    <a:pt x="359" y="432"/>
                  </a:lnTo>
                  <a:lnTo>
                    <a:pt x="370" y="432"/>
                  </a:lnTo>
                  <a:lnTo>
                    <a:pt x="381" y="432"/>
                  </a:lnTo>
                  <a:lnTo>
                    <a:pt x="379" y="436"/>
                  </a:lnTo>
                  <a:lnTo>
                    <a:pt x="379" y="438"/>
                  </a:lnTo>
                  <a:lnTo>
                    <a:pt x="377" y="441"/>
                  </a:lnTo>
                  <a:lnTo>
                    <a:pt x="377" y="445"/>
                  </a:lnTo>
                  <a:lnTo>
                    <a:pt x="368" y="447"/>
                  </a:lnTo>
                  <a:lnTo>
                    <a:pt x="362" y="449"/>
                  </a:lnTo>
                  <a:lnTo>
                    <a:pt x="357" y="452"/>
                  </a:lnTo>
                  <a:lnTo>
                    <a:pt x="353" y="456"/>
                  </a:lnTo>
                  <a:lnTo>
                    <a:pt x="362" y="460"/>
                  </a:lnTo>
                  <a:lnTo>
                    <a:pt x="370" y="463"/>
                  </a:lnTo>
                  <a:lnTo>
                    <a:pt x="377" y="465"/>
                  </a:lnTo>
                  <a:lnTo>
                    <a:pt x="384" y="467"/>
                  </a:lnTo>
                  <a:lnTo>
                    <a:pt x="392" y="469"/>
                  </a:lnTo>
                  <a:lnTo>
                    <a:pt x="399" y="471"/>
                  </a:lnTo>
                  <a:lnTo>
                    <a:pt x="410" y="471"/>
                  </a:lnTo>
                  <a:lnTo>
                    <a:pt x="421" y="471"/>
                  </a:lnTo>
                  <a:lnTo>
                    <a:pt x="423" y="473"/>
                  </a:lnTo>
                  <a:lnTo>
                    <a:pt x="423" y="475"/>
                  </a:lnTo>
                  <a:lnTo>
                    <a:pt x="410" y="493"/>
                  </a:lnTo>
                  <a:lnTo>
                    <a:pt x="395" y="504"/>
                  </a:lnTo>
                  <a:lnTo>
                    <a:pt x="383" y="515"/>
                  </a:lnTo>
                  <a:lnTo>
                    <a:pt x="371" y="524"/>
                  </a:lnTo>
                  <a:lnTo>
                    <a:pt x="362" y="533"/>
                  </a:lnTo>
                  <a:lnTo>
                    <a:pt x="359" y="548"/>
                  </a:lnTo>
                  <a:lnTo>
                    <a:pt x="359" y="566"/>
                  </a:lnTo>
                  <a:lnTo>
                    <a:pt x="366" y="592"/>
                  </a:lnTo>
                  <a:lnTo>
                    <a:pt x="370" y="592"/>
                  </a:lnTo>
                  <a:lnTo>
                    <a:pt x="375" y="590"/>
                  </a:lnTo>
                  <a:lnTo>
                    <a:pt x="379" y="590"/>
                  </a:lnTo>
                  <a:lnTo>
                    <a:pt x="383" y="590"/>
                  </a:lnTo>
                  <a:lnTo>
                    <a:pt x="383" y="578"/>
                  </a:lnTo>
                  <a:lnTo>
                    <a:pt x="381" y="566"/>
                  </a:lnTo>
                  <a:lnTo>
                    <a:pt x="377" y="557"/>
                  </a:lnTo>
                  <a:lnTo>
                    <a:pt x="377" y="548"/>
                  </a:lnTo>
                  <a:lnTo>
                    <a:pt x="388" y="535"/>
                  </a:lnTo>
                  <a:lnTo>
                    <a:pt x="397" y="524"/>
                  </a:lnTo>
                  <a:lnTo>
                    <a:pt x="406" y="515"/>
                  </a:lnTo>
                  <a:lnTo>
                    <a:pt x="421" y="511"/>
                  </a:lnTo>
                  <a:lnTo>
                    <a:pt x="412" y="544"/>
                  </a:lnTo>
                  <a:lnTo>
                    <a:pt x="406" y="563"/>
                  </a:lnTo>
                  <a:lnTo>
                    <a:pt x="406" y="572"/>
                  </a:lnTo>
                  <a:lnTo>
                    <a:pt x="406" y="578"/>
                  </a:lnTo>
                  <a:lnTo>
                    <a:pt x="408" y="578"/>
                  </a:lnTo>
                  <a:lnTo>
                    <a:pt x="412" y="578"/>
                  </a:lnTo>
                  <a:lnTo>
                    <a:pt x="414" y="578"/>
                  </a:lnTo>
                  <a:lnTo>
                    <a:pt x="417" y="579"/>
                  </a:lnTo>
                  <a:lnTo>
                    <a:pt x="427" y="563"/>
                  </a:lnTo>
                  <a:lnTo>
                    <a:pt x="436" y="539"/>
                  </a:lnTo>
                  <a:lnTo>
                    <a:pt x="443" y="513"/>
                  </a:lnTo>
                  <a:lnTo>
                    <a:pt x="449" y="493"/>
                  </a:lnTo>
                  <a:lnTo>
                    <a:pt x="452" y="491"/>
                  </a:lnTo>
                  <a:lnTo>
                    <a:pt x="454" y="491"/>
                  </a:lnTo>
                  <a:lnTo>
                    <a:pt x="458" y="491"/>
                  </a:lnTo>
                  <a:lnTo>
                    <a:pt x="460" y="491"/>
                  </a:lnTo>
                  <a:lnTo>
                    <a:pt x="460" y="495"/>
                  </a:lnTo>
                  <a:lnTo>
                    <a:pt x="462" y="502"/>
                  </a:lnTo>
                  <a:lnTo>
                    <a:pt x="463" y="515"/>
                  </a:lnTo>
                  <a:lnTo>
                    <a:pt x="467" y="533"/>
                  </a:lnTo>
                  <a:lnTo>
                    <a:pt x="473" y="533"/>
                  </a:lnTo>
                  <a:lnTo>
                    <a:pt x="482" y="532"/>
                  </a:lnTo>
                  <a:lnTo>
                    <a:pt x="495" y="530"/>
                  </a:lnTo>
                  <a:lnTo>
                    <a:pt x="511" y="528"/>
                  </a:lnTo>
                  <a:lnTo>
                    <a:pt x="530" y="524"/>
                  </a:lnTo>
                  <a:lnTo>
                    <a:pt x="554" y="521"/>
                  </a:lnTo>
                  <a:lnTo>
                    <a:pt x="583" y="517"/>
                  </a:lnTo>
                  <a:lnTo>
                    <a:pt x="616" y="511"/>
                  </a:lnTo>
                  <a:lnTo>
                    <a:pt x="624" y="517"/>
                  </a:lnTo>
                  <a:lnTo>
                    <a:pt x="629" y="522"/>
                  </a:lnTo>
                  <a:lnTo>
                    <a:pt x="636" y="524"/>
                  </a:lnTo>
                  <a:lnTo>
                    <a:pt x="644" y="526"/>
                  </a:lnTo>
                  <a:lnTo>
                    <a:pt x="649" y="528"/>
                  </a:lnTo>
                  <a:lnTo>
                    <a:pt x="658" y="528"/>
                  </a:lnTo>
                  <a:lnTo>
                    <a:pt x="668" y="528"/>
                  </a:lnTo>
                  <a:lnTo>
                    <a:pt x="681" y="528"/>
                  </a:lnTo>
                  <a:lnTo>
                    <a:pt x="688" y="574"/>
                  </a:lnTo>
                  <a:lnTo>
                    <a:pt x="690" y="625"/>
                  </a:lnTo>
                  <a:lnTo>
                    <a:pt x="682" y="677"/>
                  </a:lnTo>
                  <a:lnTo>
                    <a:pt x="671" y="725"/>
                  </a:lnTo>
                  <a:lnTo>
                    <a:pt x="670" y="725"/>
                  </a:lnTo>
                  <a:lnTo>
                    <a:pt x="668" y="725"/>
                  </a:lnTo>
                  <a:lnTo>
                    <a:pt x="664" y="727"/>
                  </a:lnTo>
                  <a:lnTo>
                    <a:pt x="662" y="727"/>
                  </a:lnTo>
                  <a:lnTo>
                    <a:pt x="658" y="692"/>
                  </a:lnTo>
                  <a:lnTo>
                    <a:pt x="657" y="675"/>
                  </a:lnTo>
                  <a:lnTo>
                    <a:pt x="655" y="666"/>
                  </a:lnTo>
                  <a:lnTo>
                    <a:pt x="653" y="662"/>
                  </a:lnTo>
                  <a:lnTo>
                    <a:pt x="651" y="681"/>
                  </a:lnTo>
                  <a:lnTo>
                    <a:pt x="649" y="697"/>
                  </a:lnTo>
                  <a:lnTo>
                    <a:pt x="647" y="715"/>
                  </a:lnTo>
                  <a:lnTo>
                    <a:pt x="646" y="734"/>
                  </a:lnTo>
                  <a:lnTo>
                    <a:pt x="640" y="734"/>
                  </a:lnTo>
                  <a:lnTo>
                    <a:pt x="635" y="734"/>
                  </a:lnTo>
                  <a:lnTo>
                    <a:pt x="629" y="736"/>
                  </a:lnTo>
                  <a:lnTo>
                    <a:pt x="624" y="736"/>
                  </a:lnTo>
                  <a:lnTo>
                    <a:pt x="624" y="721"/>
                  </a:lnTo>
                  <a:lnTo>
                    <a:pt x="624" y="706"/>
                  </a:lnTo>
                  <a:lnTo>
                    <a:pt x="624" y="693"/>
                  </a:lnTo>
                  <a:lnTo>
                    <a:pt x="624" y="679"/>
                  </a:lnTo>
                  <a:lnTo>
                    <a:pt x="622" y="677"/>
                  </a:lnTo>
                  <a:lnTo>
                    <a:pt x="618" y="677"/>
                  </a:lnTo>
                  <a:lnTo>
                    <a:pt x="616" y="677"/>
                  </a:lnTo>
                  <a:lnTo>
                    <a:pt x="614" y="675"/>
                  </a:lnTo>
                  <a:lnTo>
                    <a:pt x="611" y="710"/>
                  </a:lnTo>
                  <a:lnTo>
                    <a:pt x="609" y="728"/>
                  </a:lnTo>
                  <a:lnTo>
                    <a:pt x="607" y="738"/>
                  </a:lnTo>
                  <a:lnTo>
                    <a:pt x="605" y="741"/>
                  </a:lnTo>
                  <a:lnTo>
                    <a:pt x="601" y="739"/>
                  </a:lnTo>
                  <a:lnTo>
                    <a:pt x="598" y="739"/>
                  </a:lnTo>
                  <a:lnTo>
                    <a:pt x="594" y="739"/>
                  </a:lnTo>
                  <a:lnTo>
                    <a:pt x="590" y="739"/>
                  </a:lnTo>
                  <a:lnTo>
                    <a:pt x="590" y="723"/>
                  </a:lnTo>
                  <a:lnTo>
                    <a:pt x="590" y="703"/>
                  </a:lnTo>
                  <a:lnTo>
                    <a:pt x="589" y="684"/>
                  </a:lnTo>
                  <a:lnTo>
                    <a:pt x="581" y="673"/>
                  </a:lnTo>
                  <a:lnTo>
                    <a:pt x="579" y="708"/>
                  </a:lnTo>
                  <a:lnTo>
                    <a:pt x="578" y="727"/>
                  </a:lnTo>
                  <a:lnTo>
                    <a:pt x="576" y="738"/>
                  </a:lnTo>
                  <a:lnTo>
                    <a:pt x="574" y="743"/>
                  </a:lnTo>
                  <a:lnTo>
                    <a:pt x="570" y="741"/>
                  </a:lnTo>
                  <a:lnTo>
                    <a:pt x="568" y="741"/>
                  </a:lnTo>
                  <a:lnTo>
                    <a:pt x="565" y="739"/>
                  </a:lnTo>
                  <a:lnTo>
                    <a:pt x="561" y="739"/>
                  </a:lnTo>
                  <a:lnTo>
                    <a:pt x="559" y="723"/>
                  </a:lnTo>
                  <a:lnTo>
                    <a:pt x="559" y="708"/>
                  </a:lnTo>
                  <a:lnTo>
                    <a:pt x="557" y="693"/>
                  </a:lnTo>
                  <a:lnTo>
                    <a:pt x="557" y="679"/>
                  </a:lnTo>
                  <a:lnTo>
                    <a:pt x="555" y="677"/>
                  </a:lnTo>
                  <a:lnTo>
                    <a:pt x="554" y="677"/>
                  </a:lnTo>
                  <a:lnTo>
                    <a:pt x="552" y="675"/>
                  </a:lnTo>
                  <a:lnTo>
                    <a:pt x="550" y="684"/>
                  </a:lnTo>
                  <a:lnTo>
                    <a:pt x="548" y="693"/>
                  </a:lnTo>
                  <a:lnTo>
                    <a:pt x="548" y="712"/>
                  </a:lnTo>
                  <a:lnTo>
                    <a:pt x="546" y="743"/>
                  </a:lnTo>
                  <a:lnTo>
                    <a:pt x="543" y="745"/>
                  </a:lnTo>
                  <a:lnTo>
                    <a:pt x="541" y="745"/>
                  </a:lnTo>
                  <a:lnTo>
                    <a:pt x="537" y="745"/>
                  </a:lnTo>
                  <a:lnTo>
                    <a:pt x="530" y="743"/>
                  </a:lnTo>
                  <a:lnTo>
                    <a:pt x="530" y="727"/>
                  </a:lnTo>
                  <a:lnTo>
                    <a:pt x="532" y="712"/>
                  </a:lnTo>
                  <a:lnTo>
                    <a:pt x="532" y="697"/>
                  </a:lnTo>
                  <a:lnTo>
                    <a:pt x="532" y="682"/>
                  </a:lnTo>
                  <a:lnTo>
                    <a:pt x="528" y="682"/>
                  </a:lnTo>
                  <a:lnTo>
                    <a:pt x="524" y="682"/>
                  </a:lnTo>
                  <a:lnTo>
                    <a:pt x="520" y="682"/>
                  </a:lnTo>
                  <a:lnTo>
                    <a:pt x="517" y="682"/>
                  </a:lnTo>
                  <a:lnTo>
                    <a:pt x="515" y="697"/>
                  </a:lnTo>
                  <a:lnTo>
                    <a:pt x="515" y="714"/>
                  </a:lnTo>
                  <a:lnTo>
                    <a:pt x="515" y="730"/>
                  </a:lnTo>
                  <a:lnTo>
                    <a:pt x="513" y="747"/>
                  </a:lnTo>
                  <a:lnTo>
                    <a:pt x="509" y="745"/>
                  </a:lnTo>
                  <a:lnTo>
                    <a:pt x="506" y="745"/>
                  </a:lnTo>
                  <a:lnTo>
                    <a:pt x="500" y="745"/>
                  </a:lnTo>
                  <a:lnTo>
                    <a:pt x="497" y="745"/>
                  </a:lnTo>
                  <a:lnTo>
                    <a:pt x="493" y="738"/>
                  </a:lnTo>
                  <a:lnTo>
                    <a:pt x="491" y="728"/>
                  </a:lnTo>
                  <a:lnTo>
                    <a:pt x="489" y="712"/>
                  </a:lnTo>
                  <a:lnTo>
                    <a:pt x="487" y="681"/>
                  </a:lnTo>
                  <a:lnTo>
                    <a:pt x="486" y="681"/>
                  </a:lnTo>
                  <a:lnTo>
                    <a:pt x="482" y="679"/>
                  </a:lnTo>
                  <a:lnTo>
                    <a:pt x="480" y="679"/>
                  </a:lnTo>
                  <a:lnTo>
                    <a:pt x="478" y="679"/>
                  </a:lnTo>
                  <a:lnTo>
                    <a:pt x="478" y="695"/>
                  </a:lnTo>
                  <a:lnTo>
                    <a:pt x="478" y="712"/>
                  </a:lnTo>
                  <a:lnTo>
                    <a:pt x="478" y="728"/>
                  </a:lnTo>
                  <a:lnTo>
                    <a:pt x="478" y="745"/>
                  </a:lnTo>
                  <a:lnTo>
                    <a:pt x="475" y="747"/>
                  </a:lnTo>
                  <a:lnTo>
                    <a:pt x="471" y="747"/>
                  </a:lnTo>
                  <a:lnTo>
                    <a:pt x="465" y="747"/>
                  </a:lnTo>
                  <a:lnTo>
                    <a:pt x="462" y="749"/>
                  </a:lnTo>
                  <a:lnTo>
                    <a:pt x="460" y="732"/>
                  </a:lnTo>
                  <a:lnTo>
                    <a:pt x="460" y="715"/>
                  </a:lnTo>
                  <a:lnTo>
                    <a:pt x="458" y="699"/>
                  </a:lnTo>
                  <a:lnTo>
                    <a:pt x="456" y="682"/>
                  </a:lnTo>
                  <a:lnTo>
                    <a:pt x="454" y="682"/>
                  </a:lnTo>
                  <a:lnTo>
                    <a:pt x="452" y="682"/>
                  </a:lnTo>
                  <a:lnTo>
                    <a:pt x="449" y="682"/>
                  </a:lnTo>
                  <a:lnTo>
                    <a:pt x="447" y="682"/>
                  </a:lnTo>
                  <a:lnTo>
                    <a:pt x="445" y="697"/>
                  </a:lnTo>
                  <a:lnTo>
                    <a:pt x="445" y="714"/>
                  </a:lnTo>
                  <a:lnTo>
                    <a:pt x="445" y="730"/>
                  </a:lnTo>
                  <a:lnTo>
                    <a:pt x="445" y="747"/>
                  </a:lnTo>
                  <a:lnTo>
                    <a:pt x="429" y="739"/>
                  </a:lnTo>
                  <a:lnTo>
                    <a:pt x="423" y="723"/>
                  </a:lnTo>
                  <a:lnTo>
                    <a:pt x="421" y="703"/>
                  </a:lnTo>
                  <a:lnTo>
                    <a:pt x="421" y="688"/>
                  </a:lnTo>
                  <a:lnTo>
                    <a:pt x="419" y="686"/>
                  </a:lnTo>
                  <a:lnTo>
                    <a:pt x="416" y="686"/>
                  </a:lnTo>
                  <a:lnTo>
                    <a:pt x="414" y="686"/>
                  </a:lnTo>
                  <a:lnTo>
                    <a:pt x="412" y="684"/>
                  </a:lnTo>
                  <a:lnTo>
                    <a:pt x="412" y="699"/>
                  </a:lnTo>
                  <a:lnTo>
                    <a:pt x="412" y="714"/>
                  </a:lnTo>
                  <a:lnTo>
                    <a:pt x="412" y="728"/>
                  </a:lnTo>
                  <a:lnTo>
                    <a:pt x="412" y="743"/>
                  </a:lnTo>
                  <a:lnTo>
                    <a:pt x="410" y="745"/>
                  </a:lnTo>
                  <a:lnTo>
                    <a:pt x="406" y="745"/>
                  </a:lnTo>
                  <a:lnTo>
                    <a:pt x="403" y="745"/>
                  </a:lnTo>
                  <a:lnTo>
                    <a:pt x="395" y="743"/>
                  </a:lnTo>
                  <a:lnTo>
                    <a:pt x="394" y="730"/>
                  </a:lnTo>
                  <a:lnTo>
                    <a:pt x="394" y="719"/>
                  </a:lnTo>
                  <a:lnTo>
                    <a:pt x="392" y="708"/>
                  </a:lnTo>
                  <a:lnTo>
                    <a:pt x="390" y="699"/>
                  </a:lnTo>
                  <a:lnTo>
                    <a:pt x="388" y="699"/>
                  </a:lnTo>
                  <a:lnTo>
                    <a:pt x="384" y="699"/>
                  </a:lnTo>
                  <a:lnTo>
                    <a:pt x="383" y="699"/>
                  </a:lnTo>
                  <a:lnTo>
                    <a:pt x="379" y="699"/>
                  </a:lnTo>
                  <a:lnTo>
                    <a:pt x="377" y="708"/>
                  </a:lnTo>
                  <a:lnTo>
                    <a:pt x="377" y="719"/>
                  </a:lnTo>
                  <a:lnTo>
                    <a:pt x="375" y="730"/>
                  </a:lnTo>
                  <a:lnTo>
                    <a:pt x="375" y="741"/>
                  </a:lnTo>
                  <a:lnTo>
                    <a:pt x="371" y="741"/>
                  </a:lnTo>
                  <a:lnTo>
                    <a:pt x="368" y="741"/>
                  </a:lnTo>
                  <a:lnTo>
                    <a:pt x="366" y="741"/>
                  </a:lnTo>
                  <a:lnTo>
                    <a:pt x="362" y="743"/>
                  </a:lnTo>
                  <a:lnTo>
                    <a:pt x="360" y="725"/>
                  </a:lnTo>
                  <a:lnTo>
                    <a:pt x="360" y="706"/>
                  </a:lnTo>
                  <a:lnTo>
                    <a:pt x="359" y="690"/>
                  </a:lnTo>
                  <a:lnTo>
                    <a:pt x="357" y="671"/>
                  </a:lnTo>
                  <a:lnTo>
                    <a:pt x="355" y="671"/>
                  </a:lnTo>
                  <a:lnTo>
                    <a:pt x="351" y="670"/>
                  </a:lnTo>
                  <a:lnTo>
                    <a:pt x="349" y="670"/>
                  </a:lnTo>
                  <a:lnTo>
                    <a:pt x="348" y="670"/>
                  </a:lnTo>
                  <a:lnTo>
                    <a:pt x="346" y="690"/>
                  </a:lnTo>
                  <a:lnTo>
                    <a:pt x="346" y="703"/>
                  </a:lnTo>
                  <a:lnTo>
                    <a:pt x="348" y="715"/>
                  </a:lnTo>
                  <a:lnTo>
                    <a:pt x="349" y="734"/>
                  </a:lnTo>
                  <a:lnTo>
                    <a:pt x="346" y="736"/>
                  </a:lnTo>
                  <a:lnTo>
                    <a:pt x="342" y="738"/>
                  </a:lnTo>
                  <a:lnTo>
                    <a:pt x="338" y="738"/>
                  </a:lnTo>
                  <a:lnTo>
                    <a:pt x="329" y="739"/>
                  </a:lnTo>
                  <a:lnTo>
                    <a:pt x="329" y="721"/>
                  </a:lnTo>
                  <a:lnTo>
                    <a:pt x="329" y="704"/>
                  </a:lnTo>
                  <a:lnTo>
                    <a:pt x="327" y="688"/>
                  </a:lnTo>
                  <a:lnTo>
                    <a:pt x="327" y="670"/>
                  </a:lnTo>
                  <a:lnTo>
                    <a:pt x="325" y="668"/>
                  </a:lnTo>
                  <a:lnTo>
                    <a:pt x="324" y="668"/>
                  </a:lnTo>
                  <a:lnTo>
                    <a:pt x="320" y="675"/>
                  </a:lnTo>
                  <a:lnTo>
                    <a:pt x="318" y="684"/>
                  </a:lnTo>
                  <a:lnTo>
                    <a:pt x="316" y="703"/>
                  </a:lnTo>
                  <a:lnTo>
                    <a:pt x="313" y="734"/>
                  </a:lnTo>
                  <a:lnTo>
                    <a:pt x="309" y="734"/>
                  </a:lnTo>
                  <a:lnTo>
                    <a:pt x="307" y="734"/>
                  </a:lnTo>
                  <a:lnTo>
                    <a:pt x="303" y="736"/>
                  </a:lnTo>
                  <a:lnTo>
                    <a:pt x="300" y="736"/>
                  </a:lnTo>
                  <a:lnTo>
                    <a:pt x="298" y="717"/>
                  </a:lnTo>
                  <a:lnTo>
                    <a:pt x="298" y="701"/>
                  </a:lnTo>
                  <a:lnTo>
                    <a:pt x="296" y="682"/>
                  </a:lnTo>
                  <a:lnTo>
                    <a:pt x="294" y="666"/>
                  </a:lnTo>
                  <a:lnTo>
                    <a:pt x="292" y="664"/>
                  </a:lnTo>
                  <a:lnTo>
                    <a:pt x="289" y="664"/>
                  </a:lnTo>
                  <a:lnTo>
                    <a:pt x="287" y="662"/>
                  </a:lnTo>
                  <a:lnTo>
                    <a:pt x="283" y="662"/>
                  </a:lnTo>
                  <a:lnTo>
                    <a:pt x="283" y="679"/>
                  </a:lnTo>
                  <a:lnTo>
                    <a:pt x="283" y="695"/>
                  </a:lnTo>
                  <a:lnTo>
                    <a:pt x="281" y="714"/>
                  </a:lnTo>
                  <a:lnTo>
                    <a:pt x="281" y="732"/>
                  </a:lnTo>
                  <a:lnTo>
                    <a:pt x="278" y="730"/>
                  </a:lnTo>
                  <a:lnTo>
                    <a:pt x="272" y="730"/>
                  </a:lnTo>
                  <a:lnTo>
                    <a:pt x="267" y="730"/>
                  </a:lnTo>
                  <a:lnTo>
                    <a:pt x="263" y="730"/>
                  </a:lnTo>
                  <a:lnTo>
                    <a:pt x="259" y="714"/>
                  </a:lnTo>
                  <a:lnTo>
                    <a:pt x="257" y="701"/>
                  </a:lnTo>
                  <a:lnTo>
                    <a:pt x="257" y="688"/>
                  </a:lnTo>
                  <a:lnTo>
                    <a:pt x="257" y="668"/>
                  </a:lnTo>
                  <a:lnTo>
                    <a:pt x="256" y="668"/>
                  </a:lnTo>
                  <a:lnTo>
                    <a:pt x="252" y="666"/>
                  </a:lnTo>
                  <a:lnTo>
                    <a:pt x="250" y="666"/>
                  </a:lnTo>
                  <a:lnTo>
                    <a:pt x="248" y="666"/>
                  </a:lnTo>
                  <a:lnTo>
                    <a:pt x="246" y="679"/>
                  </a:lnTo>
                  <a:lnTo>
                    <a:pt x="246" y="693"/>
                  </a:lnTo>
                  <a:lnTo>
                    <a:pt x="245" y="706"/>
                  </a:lnTo>
                  <a:lnTo>
                    <a:pt x="243" y="721"/>
                  </a:lnTo>
                  <a:lnTo>
                    <a:pt x="241" y="721"/>
                  </a:lnTo>
                  <a:lnTo>
                    <a:pt x="239" y="721"/>
                  </a:lnTo>
                  <a:lnTo>
                    <a:pt x="235" y="723"/>
                  </a:lnTo>
                  <a:lnTo>
                    <a:pt x="234" y="723"/>
                  </a:lnTo>
                  <a:lnTo>
                    <a:pt x="232" y="708"/>
                  </a:lnTo>
                  <a:lnTo>
                    <a:pt x="230" y="695"/>
                  </a:lnTo>
                  <a:lnTo>
                    <a:pt x="228" y="681"/>
                  </a:lnTo>
                  <a:lnTo>
                    <a:pt x="226" y="668"/>
                  </a:lnTo>
                  <a:lnTo>
                    <a:pt x="222" y="675"/>
                  </a:lnTo>
                  <a:lnTo>
                    <a:pt x="219" y="681"/>
                  </a:lnTo>
                  <a:lnTo>
                    <a:pt x="215" y="688"/>
                  </a:lnTo>
                  <a:lnTo>
                    <a:pt x="211" y="695"/>
                  </a:lnTo>
                  <a:lnTo>
                    <a:pt x="204" y="666"/>
                  </a:lnTo>
                  <a:lnTo>
                    <a:pt x="200" y="633"/>
                  </a:lnTo>
                  <a:lnTo>
                    <a:pt x="202" y="600"/>
                  </a:lnTo>
                  <a:lnTo>
                    <a:pt x="206" y="574"/>
                  </a:lnTo>
                  <a:lnTo>
                    <a:pt x="202" y="574"/>
                  </a:lnTo>
                  <a:lnTo>
                    <a:pt x="199" y="574"/>
                  </a:lnTo>
                  <a:lnTo>
                    <a:pt x="193" y="574"/>
                  </a:lnTo>
                  <a:lnTo>
                    <a:pt x="189" y="574"/>
                  </a:lnTo>
                  <a:lnTo>
                    <a:pt x="188" y="566"/>
                  </a:lnTo>
                  <a:lnTo>
                    <a:pt x="188" y="559"/>
                  </a:lnTo>
                  <a:lnTo>
                    <a:pt x="189" y="548"/>
                  </a:lnTo>
                  <a:lnTo>
                    <a:pt x="191" y="530"/>
                  </a:lnTo>
                  <a:lnTo>
                    <a:pt x="189" y="528"/>
                  </a:lnTo>
                  <a:lnTo>
                    <a:pt x="186" y="528"/>
                  </a:lnTo>
                  <a:lnTo>
                    <a:pt x="184" y="528"/>
                  </a:lnTo>
                  <a:lnTo>
                    <a:pt x="180" y="528"/>
                  </a:lnTo>
                  <a:lnTo>
                    <a:pt x="180" y="504"/>
                  </a:lnTo>
                  <a:lnTo>
                    <a:pt x="178" y="482"/>
                  </a:lnTo>
                  <a:lnTo>
                    <a:pt x="178" y="462"/>
                  </a:lnTo>
                  <a:lnTo>
                    <a:pt x="178" y="440"/>
                  </a:lnTo>
                  <a:lnTo>
                    <a:pt x="175" y="440"/>
                  </a:lnTo>
                  <a:lnTo>
                    <a:pt x="171" y="440"/>
                  </a:lnTo>
                  <a:lnTo>
                    <a:pt x="167" y="440"/>
                  </a:lnTo>
                  <a:lnTo>
                    <a:pt x="164" y="440"/>
                  </a:lnTo>
                  <a:lnTo>
                    <a:pt x="162" y="414"/>
                  </a:lnTo>
                  <a:lnTo>
                    <a:pt x="158" y="392"/>
                  </a:lnTo>
                  <a:lnTo>
                    <a:pt x="154" y="370"/>
                  </a:lnTo>
                  <a:lnTo>
                    <a:pt x="151" y="349"/>
                  </a:lnTo>
                  <a:lnTo>
                    <a:pt x="142" y="370"/>
                  </a:lnTo>
                  <a:lnTo>
                    <a:pt x="142" y="410"/>
                  </a:lnTo>
                  <a:lnTo>
                    <a:pt x="147" y="463"/>
                  </a:lnTo>
                  <a:lnTo>
                    <a:pt x="156" y="524"/>
                  </a:lnTo>
                  <a:lnTo>
                    <a:pt x="167" y="589"/>
                  </a:lnTo>
                  <a:lnTo>
                    <a:pt x="178" y="646"/>
                  </a:lnTo>
                  <a:lnTo>
                    <a:pt x="191" y="695"/>
                  </a:lnTo>
                  <a:lnTo>
                    <a:pt x="199" y="727"/>
                  </a:lnTo>
                  <a:lnTo>
                    <a:pt x="206" y="730"/>
                  </a:lnTo>
                  <a:lnTo>
                    <a:pt x="213" y="734"/>
                  </a:lnTo>
                  <a:lnTo>
                    <a:pt x="222" y="738"/>
                  </a:lnTo>
                  <a:lnTo>
                    <a:pt x="232" y="741"/>
                  </a:lnTo>
                  <a:lnTo>
                    <a:pt x="241" y="743"/>
                  </a:lnTo>
                  <a:lnTo>
                    <a:pt x="252" y="747"/>
                  </a:lnTo>
                  <a:lnTo>
                    <a:pt x="263" y="749"/>
                  </a:lnTo>
                  <a:lnTo>
                    <a:pt x="276" y="752"/>
                  </a:lnTo>
                  <a:lnTo>
                    <a:pt x="329" y="758"/>
                  </a:lnTo>
                  <a:lnTo>
                    <a:pt x="368" y="761"/>
                  </a:lnTo>
                  <a:lnTo>
                    <a:pt x="397" y="763"/>
                  </a:lnTo>
                  <a:lnTo>
                    <a:pt x="416" y="765"/>
                  </a:lnTo>
                  <a:lnTo>
                    <a:pt x="429" y="767"/>
                  </a:lnTo>
                  <a:lnTo>
                    <a:pt x="434" y="769"/>
                  </a:lnTo>
                  <a:lnTo>
                    <a:pt x="438" y="769"/>
                  </a:lnTo>
                  <a:lnTo>
                    <a:pt x="440" y="771"/>
                  </a:lnTo>
                  <a:lnTo>
                    <a:pt x="432" y="776"/>
                  </a:lnTo>
                  <a:lnTo>
                    <a:pt x="423" y="784"/>
                  </a:lnTo>
                  <a:lnTo>
                    <a:pt x="416" y="789"/>
                  </a:lnTo>
                  <a:lnTo>
                    <a:pt x="408" y="795"/>
                  </a:lnTo>
                  <a:lnTo>
                    <a:pt x="401" y="802"/>
                  </a:lnTo>
                  <a:lnTo>
                    <a:pt x="394" y="807"/>
                  </a:lnTo>
                  <a:lnTo>
                    <a:pt x="386" y="815"/>
                  </a:lnTo>
                  <a:lnTo>
                    <a:pt x="381" y="822"/>
                  </a:lnTo>
                  <a:lnTo>
                    <a:pt x="342" y="837"/>
                  </a:lnTo>
                  <a:lnTo>
                    <a:pt x="305" y="853"/>
                  </a:lnTo>
                  <a:lnTo>
                    <a:pt x="268" y="872"/>
                  </a:lnTo>
                  <a:lnTo>
                    <a:pt x="232" y="892"/>
                  </a:lnTo>
                  <a:lnTo>
                    <a:pt x="195" y="914"/>
                  </a:lnTo>
                  <a:lnTo>
                    <a:pt x="160" y="934"/>
                  </a:lnTo>
                  <a:lnTo>
                    <a:pt x="123" y="955"/>
                  </a:lnTo>
                  <a:lnTo>
                    <a:pt x="88" y="975"/>
                  </a:lnTo>
                  <a:lnTo>
                    <a:pt x="75" y="982"/>
                  </a:lnTo>
                  <a:lnTo>
                    <a:pt x="62" y="990"/>
                  </a:lnTo>
                  <a:lnTo>
                    <a:pt x="48" y="995"/>
                  </a:lnTo>
                  <a:lnTo>
                    <a:pt x="37" y="997"/>
                  </a:lnTo>
                  <a:close/>
                </a:path>
              </a:pathLst>
            </a:custGeom>
            <a:solidFill>
              <a:srgbClr val="426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8" name="Freeform 31"/>
            <p:cNvSpPr>
              <a:spLocks/>
            </p:cNvSpPr>
            <p:nvPr/>
          </p:nvSpPr>
          <p:spPr bwMode="auto">
            <a:xfrm>
              <a:off x="5049" y="3392"/>
              <a:ext cx="53" cy="12"/>
            </a:xfrm>
            <a:custGeom>
              <a:avLst/>
              <a:gdLst>
                <a:gd name="T0" fmla="*/ 0 w 107"/>
                <a:gd name="T1" fmla="*/ 0 h 26"/>
                <a:gd name="T2" fmla="*/ 0 w 107"/>
                <a:gd name="T3" fmla="*/ 0 h 26"/>
                <a:gd name="T4" fmla="*/ 0 w 107"/>
                <a:gd name="T5" fmla="*/ 0 h 26"/>
                <a:gd name="T6" fmla="*/ 0 w 107"/>
                <a:gd name="T7" fmla="*/ 0 h 26"/>
                <a:gd name="T8" fmla="*/ 0 w 107"/>
                <a:gd name="T9" fmla="*/ 0 h 26"/>
                <a:gd name="T10" fmla="*/ 0 w 107"/>
                <a:gd name="T11" fmla="*/ 0 h 26"/>
                <a:gd name="T12" fmla="*/ 0 w 107"/>
                <a:gd name="T13" fmla="*/ 0 h 26"/>
                <a:gd name="T14" fmla="*/ 1 w 107"/>
                <a:gd name="T15" fmla="*/ 0 h 26"/>
                <a:gd name="T16" fmla="*/ 1 w 107"/>
                <a:gd name="T17" fmla="*/ 0 h 26"/>
                <a:gd name="T18" fmla="*/ 2 w 107"/>
                <a:gd name="T19" fmla="*/ 0 h 26"/>
                <a:gd name="T20" fmla="*/ 2 w 107"/>
                <a:gd name="T21" fmla="*/ 0 h 26"/>
                <a:gd name="T22" fmla="*/ 3 w 107"/>
                <a:gd name="T23" fmla="*/ 0 h 26"/>
                <a:gd name="T24" fmla="*/ 3 w 107"/>
                <a:gd name="T25" fmla="*/ 0 h 26"/>
                <a:gd name="T26" fmla="*/ 3 w 107"/>
                <a:gd name="T27" fmla="*/ 0 h 26"/>
                <a:gd name="T28" fmla="*/ 3 w 107"/>
                <a:gd name="T29" fmla="*/ 0 h 26"/>
                <a:gd name="T30" fmla="*/ 3 w 107"/>
                <a:gd name="T31" fmla="*/ 0 h 26"/>
                <a:gd name="T32" fmla="*/ 2 w 107"/>
                <a:gd name="T33" fmla="*/ 0 h 26"/>
                <a:gd name="T34" fmla="*/ 2 w 107"/>
                <a:gd name="T35" fmla="*/ 0 h 26"/>
                <a:gd name="T36" fmla="*/ 1 w 107"/>
                <a:gd name="T37" fmla="*/ 0 h 26"/>
                <a:gd name="T38" fmla="*/ 1 w 107"/>
                <a:gd name="T39" fmla="*/ 0 h 26"/>
                <a:gd name="T40" fmla="*/ 0 w 107"/>
                <a:gd name="T41" fmla="*/ 0 h 26"/>
                <a:gd name="T42" fmla="*/ 0 w 107"/>
                <a:gd name="T43" fmla="*/ 0 h 26"/>
                <a:gd name="T44" fmla="*/ 0 w 107"/>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26"/>
                <a:gd name="T71" fmla="*/ 107 w 107"/>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26">
                  <a:moveTo>
                    <a:pt x="2" y="26"/>
                  </a:moveTo>
                  <a:lnTo>
                    <a:pt x="0" y="24"/>
                  </a:lnTo>
                  <a:lnTo>
                    <a:pt x="0" y="22"/>
                  </a:lnTo>
                  <a:lnTo>
                    <a:pt x="0" y="19"/>
                  </a:lnTo>
                  <a:lnTo>
                    <a:pt x="0" y="17"/>
                  </a:lnTo>
                  <a:lnTo>
                    <a:pt x="11" y="13"/>
                  </a:lnTo>
                  <a:lnTo>
                    <a:pt x="24" y="9"/>
                  </a:lnTo>
                  <a:lnTo>
                    <a:pt x="39" y="6"/>
                  </a:lnTo>
                  <a:lnTo>
                    <a:pt x="55" y="2"/>
                  </a:lnTo>
                  <a:lnTo>
                    <a:pt x="70" y="0"/>
                  </a:lnTo>
                  <a:lnTo>
                    <a:pt x="85" y="0"/>
                  </a:lnTo>
                  <a:lnTo>
                    <a:pt x="98" y="0"/>
                  </a:lnTo>
                  <a:lnTo>
                    <a:pt x="107" y="4"/>
                  </a:lnTo>
                  <a:lnTo>
                    <a:pt x="105" y="4"/>
                  </a:lnTo>
                  <a:lnTo>
                    <a:pt x="103" y="6"/>
                  </a:lnTo>
                  <a:lnTo>
                    <a:pt x="99" y="6"/>
                  </a:lnTo>
                  <a:lnTo>
                    <a:pt x="90" y="8"/>
                  </a:lnTo>
                  <a:lnTo>
                    <a:pt x="79" y="11"/>
                  </a:lnTo>
                  <a:lnTo>
                    <a:pt x="61" y="15"/>
                  </a:lnTo>
                  <a:lnTo>
                    <a:pt x="35" y="19"/>
                  </a:lnTo>
                  <a:lnTo>
                    <a:pt x="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39" name="Freeform 32"/>
            <p:cNvSpPr>
              <a:spLocks/>
            </p:cNvSpPr>
            <p:nvPr/>
          </p:nvSpPr>
          <p:spPr bwMode="auto">
            <a:xfrm>
              <a:off x="4826" y="3383"/>
              <a:ext cx="19" cy="6"/>
            </a:xfrm>
            <a:custGeom>
              <a:avLst/>
              <a:gdLst>
                <a:gd name="T0" fmla="*/ 0 w 39"/>
                <a:gd name="T1" fmla="*/ 1 h 11"/>
                <a:gd name="T2" fmla="*/ 0 w 39"/>
                <a:gd name="T3" fmla="*/ 1 h 11"/>
                <a:gd name="T4" fmla="*/ 0 w 39"/>
                <a:gd name="T5" fmla="*/ 1 h 11"/>
                <a:gd name="T6" fmla="*/ 0 w 39"/>
                <a:gd name="T7" fmla="*/ 1 h 11"/>
                <a:gd name="T8" fmla="*/ 0 w 39"/>
                <a:gd name="T9" fmla="*/ 0 h 11"/>
                <a:gd name="T10" fmla="*/ 0 w 39"/>
                <a:gd name="T11" fmla="*/ 0 h 11"/>
                <a:gd name="T12" fmla="*/ 0 w 39"/>
                <a:gd name="T13" fmla="*/ 0 h 11"/>
                <a:gd name="T14" fmla="*/ 0 w 39"/>
                <a:gd name="T15" fmla="*/ 1 h 11"/>
                <a:gd name="T16" fmla="*/ 1 w 39"/>
                <a:gd name="T17" fmla="*/ 1 h 11"/>
                <a:gd name="T18" fmla="*/ 1 w 39"/>
                <a:gd name="T19" fmla="*/ 1 h 11"/>
                <a:gd name="T20" fmla="*/ 1 w 39"/>
                <a:gd name="T21" fmla="*/ 1 h 11"/>
                <a:gd name="T22" fmla="*/ 1 w 39"/>
                <a:gd name="T23" fmla="*/ 1 h 11"/>
                <a:gd name="T24" fmla="*/ 1 w 39"/>
                <a:gd name="T25" fmla="*/ 1 h 11"/>
                <a:gd name="T26" fmla="*/ 0 w 39"/>
                <a:gd name="T27" fmla="*/ 1 h 11"/>
                <a:gd name="T28" fmla="*/ 0 w 39"/>
                <a:gd name="T29" fmla="*/ 1 h 11"/>
                <a:gd name="T30" fmla="*/ 0 w 39"/>
                <a:gd name="T31" fmla="*/ 1 h 11"/>
                <a:gd name="T32" fmla="*/ 0 w 39"/>
                <a:gd name="T33" fmla="*/ 1 h 11"/>
                <a:gd name="T34" fmla="*/ 0 w 39"/>
                <a:gd name="T35" fmla="*/ 1 h 11"/>
                <a:gd name="T36" fmla="*/ 0 w 39"/>
                <a:gd name="T37" fmla="*/ 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1"/>
                <a:gd name="T59" fmla="*/ 39 w 39"/>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1">
                  <a:moveTo>
                    <a:pt x="2" y="9"/>
                  </a:moveTo>
                  <a:lnTo>
                    <a:pt x="0" y="7"/>
                  </a:lnTo>
                  <a:lnTo>
                    <a:pt x="0" y="5"/>
                  </a:lnTo>
                  <a:lnTo>
                    <a:pt x="0" y="3"/>
                  </a:lnTo>
                  <a:lnTo>
                    <a:pt x="2" y="0"/>
                  </a:lnTo>
                  <a:lnTo>
                    <a:pt x="11" y="0"/>
                  </a:lnTo>
                  <a:lnTo>
                    <a:pt x="20" y="0"/>
                  </a:lnTo>
                  <a:lnTo>
                    <a:pt x="29" y="1"/>
                  </a:lnTo>
                  <a:lnTo>
                    <a:pt x="39" y="1"/>
                  </a:lnTo>
                  <a:lnTo>
                    <a:pt x="39" y="3"/>
                  </a:lnTo>
                  <a:lnTo>
                    <a:pt x="39" y="5"/>
                  </a:lnTo>
                  <a:lnTo>
                    <a:pt x="39" y="9"/>
                  </a:lnTo>
                  <a:lnTo>
                    <a:pt x="39" y="11"/>
                  </a:lnTo>
                  <a:lnTo>
                    <a:pt x="29" y="9"/>
                  </a:lnTo>
                  <a:lnTo>
                    <a:pt x="20" y="9"/>
                  </a:lnTo>
                  <a:lnTo>
                    <a:pt x="11" y="9"/>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0" name="Freeform 33"/>
            <p:cNvSpPr>
              <a:spLocks/>
            </p:cNvSpPr>
            <p:nvPr/>
          </p:nvSpPr>
          <p:spPr bwMode="auto">
            <a:xfrm>
              <a:off x="3857" y="3314"/>
              <a:ext cx="181" cy="69"/>
            </a:xfrm>
            <a:custGeom>
              <a:avLst/>
              <a:gdLst>
                <a:gd name="T0" fmla="*/ 9 w 360"/>
                <a:gd name="T1" fmla="*/ 5 h 138"/>
                <a:gd name="T2" fmla="*/ 7 w 360"/>
                <a:gd name="T3" fmla="*/ 5 h 138"/>
                <a:gd name="T4" fmla="*/ 5 w 360"/>
                <a:gd name="T5" fmla="*/ 4 h 138"/>
                <a:gd name="T6" fmla="*/ 3 w 360"/>
                <a:gd name="T7" fmla="*/ 4 h 138"/>
                <a:gd name="T8" fmla="*/ 2 w 360"/>
                <a:gd name="T9" fmla="*/ 4 h 138"/>
                <a:gd name="T10" fmla="*/ 0 w 360"/>
                <a:gd name="T11" fmla="*/ 3 h 138"/>
                <a:gd name="T12" fmla="*/ 0 w 360"/>
                <a:gd name="T13" fmla="*/ 3 h 138"/>
                <a:gd name="T14" fmla="*/ 2 w 360"/>
                <a:gd name="T15" fmla="*/ 3 h 138"/>
                <a:gd name="T16" fmla="*/ 3 w 360"/>
                <a:gd name="T17" fmla="*/ 3 h 138"/>
                <a:gd name="T18" fmla="*/ 3 w 360"/>
                <a:gd name="T19" fmla="*/ 3 h 138"/>
                <a:gd name="T20" fmla="*/ 3 w 360"/>
                <a:gd name="T21" fmla="*/ 3 h 138"/>
                <a:gd name="T22" fmla="*/ 1 w 360"/>
                <a:gd name="T23" fmla="*/ 3 h 138"/>
                <a:gd name="T24" fmla="*/ 1 w 360"/>
                <a:gd name="T25" fmla="*/ 2 h 138"/>
                <a:gd name="T26" fmla="*/ 1 w 360"/>
                <a:gd name="T27" fmla="*/ 2 h 138"/>
                <a:gd name="T28" fmla="*/ 3 w 360"/>
                <a:gd name="T29" fmla="*/ 2 h 138"/>
                <a:gd name="T30" fmla="*/ 4 w 360"/>
                <a:gd name="T31" fmla="*/ 2 h 138"/>
                <a:gd name="T32" fmla="*/ 4 w 360"/>
                <a:gd name="T33" fmla="*/ 2 h 138"/>
                <a:gd name="T34" fmla="*/ 2 w 360"/>
                <a:gd name="T35" fmla="*/ 2 h 138"/>
                <a:gd name="T36" fmla="*/ 1 w 360"/>
                <a:gd name="T37" fmla="*/ 2 h 138"/>
                <a:gd name="T38" fmla="*/ 1 w 360"/>
                <a:gd name="T39" fmla="*/ 1 h 138"/>
                <a:gd name="T40" fmla="*/ 2 w 360"/>
                <a:gd name="T41" fmla="*/ 1 h 138"/>
                <a:gd name="T42" fmla="*/ 2 w 360"/>
                <a:gd name="T43" fmla="*/ 1 h 138"/>
                <a:gd name="T44" fmla="*/ 3 w 360"/>
                <a:gd name="T45" fmla="*/ 1 h 138"/>
                <a:gd name="T46" fmla="*/ 2 w 360"/>
                <a:gd name="T47" fmla="*/ 1 h 138"/>
                <a:gd name="T48" fmla="*/ 1 w 360"/>
                <a:gd name="T49" fmla="*/ 1 h 138"/>
                <a:gd name="T50" fmla="*/ 1 w 360"/>
                <a:gd name="T51" fmla="*/ 1 h 138"/>
                <a:gd name="T52" fmla="*/ 1 w 360"/>
                <a:gd name="T53" fmla="*/ 0 h 138"/>
                <a:gd name="T54" fmla="*/ 3 w 360"/>
                <a:gd name="T55" fmla="*/ 1 h 138"/>
                <a:gd name="T56" fmla="*/ 5 w 360"/>
                <a:gd name="T57" fmla="*/ 1 h 138"/>
                <a:gd name="T58" fmla="*/ 7 w 360"/>
                <a:gd name="T59" fmla="*/ 1 h 138"/>
                <a:gd name="T60" fmla="*/ 9 w 360"/>
                <a:gd name="T61" fmla="*/ 1 h 138"/>
                <a:gd name="T62" fmla="*/ 11 w 360"/>
                <a:gd name="T63" fmla="*/ 1 h 138"/>
                <a:gd name="T64" fmla="*/ 11 w 360"/>
                <a:gd name="T65" fmla="*/ 1 h 138"/>
                <a:gd name="T66" fmla="*/ 11 w 360"/>
                <a:gd name="T67" fmla="*/ 1 h 138"/>
                <a:gd name="T68" fmla="*/ 10 w 360"/>
                <a:gd name="T69" fmla="*/ 1 h 138"/>
                <a:gd name="T70" fmla="*/ 10 w 360"/>
                <a:gd name="T71" fmla="*/ 1 h 138"/>
                <a:gd name="T72" fmla="*/ 11 w 360"/>
                <a:gd name="T73" fmla="*/ 1 h 138"/>
                <a:gd name="T74" fmla="*/ 12 w 360"/>
                <a:gd name="T75" fmla="*/ 2 h 138"/>
                <a:gd name="T76" fmla="*/ 10 w 360"/>
                <a:gd name="T77" fmla="*/ 2 h 138"/>
                <a:gd name="T78" fmla="*/ 9 w 360"/>
                <a:gd name="T79" fmla="*/ 2 h 138"/>
                <a:gd name="T80" fmla="*/ 9 w 360"/>
                <a:gd name="T81" fmla="*/ 2 h 138"/>
                <a:gd name="T82" fmla="*/ 10 w 360"/>
                <a:gd name="T83" fmla="*/ 2 h 138"/>
                <a:gd name="T84" fmla="*/ 12 w 360"/>
                <a:gd name="T85" fmla="*/ 2 h 138"/>
                <a:gd name="T86" fmla="*/ 12 w 360"/>
                <a:gd name="T87" fmla="*/ 3 h 138"/>
                <a:gd name="T88" fmla="*/ 11 w 360"/>
                <a:gd name="T89" fmla="*/ 3 h 138"/>
                <a:gd name="T90" fmla="*/ 10 w 360"/>
                <a:gd name="T91" fmla="*/ 3 h 138"/>
                <a:gd name="T92" fmla="*/ 9 w 360"/>
                <a:gd name="T93" fmla="*/ 3 h 138"/>
                <a:gd name="T94" fmla="*/ 9 w 360"/>
                <a:gd name="T95" fmla="*/ 3 h 138"/>
                <a:gd name="T96" fmla="*/ 9 w 360"/>
                <a:gd name="T97" fmla="*/ 4 h 138"/>
                <a:gd name="T98" fmla="*/ 10 w 360"/>
                <a:gd name="T99" fmla="*/ 4 h 138"/>
                <a:gd name="T100" fmla="*/ 12 w 360"/>
                <a:gd name="T101" fmla="*/ 4 h 138"/>
                <a:gd name="T102" fmla="*/ 12 w 360"/>
                <a:gd name="T103" fmla="*/ 5 h 138"/>
                <a:gd name="T104" fmla="*/ 11 w 360"/>
                <a:gd name="T105" fmla="*/ 5 h 138"/>
                <a:gd name="T106" fmla="*/ 10 w 360"/>
                <a:gd name="T107" fmla="*/ 5 h 1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0"/>
                <a:gd name="T163" fmla="*/ 0 h 138"/>
                <a:gd name="T164" fmla="*/ 360 w 360"/>
                <a:gd name="T165" fmla="*/ 138 h 1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0" h="138">
                  <a:moveTo>
                    <a:pt x="311" y="138"/>
                  </a:moveTo>
                  <a:lnTo>
                    <a:pt x="290" y="136"/>
                  </a:lnTo>
                  <a:lnTo>
                    <a:pt x="272" y="136"/>
                  </a:lnTo>
                  <a:lnTo>
                    <a:pt x="252" y="134"/>
                  </a:lnTo>
                  <a:lnTo>
                    <a:pt x="232" y="134"/>
                  </a:lnTo>
                  <a:lnTo>
                    <a:pt x="211" y="132"/>
                  </a:lnTo>
                  <a:lnTo>
                    <a:pt x="193" y="130"/>
                  </a:lnTo>
                  <a:lnTo>
                    <a:pt x="173" y="128"/>
                  </a:lnTo>
                  <a:lnTo>
                    <a:pt x="152" y="127"/>
                  </a:lnTo>
                  <a:lnTo>
                    <a:pt x="134" y="125"/>
                  </a:lnTo>
                  <a:lnTo>
                    <a:pt x="114" y="123"/>
                  </a:lnTo>
                  <a:lnTo>
                    <a:pt x="95" y="121"/>
                  </a:lnTo>
                  <a:lnTo>
                    <a:pt x="75" y="119"/>
                  </a:lnTo>
                  <a:lnTo>
                    <a:pt x="57" y="117"/>
                  </a:lnTo>
                  <a:lnTo>
                    <a:pt x="37" y="116"/>
                  </a:lnTo>
                  <a:lnTo>
                    <a:pt x="18" y="112"/>
                  </a:lnTo>
                  <a:lnTo>
                    <a:pt x="0" y="110"/>
                  </a:lnTo>
                  <a:lnTo>
                    <a:pt x="0" y="106"/>
                  </a:lnTo>
                  <a:lnTo>
                    <a:pt x="0" y="103"/>
                  </a:lnTo>
                  <a:lnTo>
                    <a:pt x="0" y="101"/>
                  </a:lnTo>
                  <a:lnTo>
                    <a:pt x="0" y="97"/>
                  </a:lnTo>
                  <a:lnTo>
                    <a:pt x="22" y="97"/>
                  </a:lnTo>
                  <a:lnTo>
                    <a:pt x="40" y="95"/>
                  </a:lnTo>
                  <a:lnTo>
                    <a:pt x="53" y="95"/>
                  </a:lnTo>
                  <a:lnTo>
                    <a:pt x="62" y="95"/>
                  </a:lnTo>
                  <a:lnTo>
                    <a:pt x="70" y="95"/>
                  </a:lnTo>
                  <a:lnTo>
                    <a:pt x="77" y="93"/>
                  </a:lnTo>
                  <a:lnTo>
                    <a:pt x="84" y="93"/>
                  </a:lnTo>
                  <a:lnTo>
                    <a:pt x="94" y="92"/>
                  </a:lnTo>
                  <a:lnTo>
                    <a:pt x="90" y="90"/>
                  </a:lnTo>
                  <a:lnTo>
                    <a:pt x="86" y="88"/>
                  </a:lnTo>
                  <a:lnTo>
                    <a:pt x="81" y="88"/>
                  </a:lnTo>
                  <a:lnTo>
                    <a:pt x="73" y="86"/>
                  </a:lnTo>
                  <a:lnTo>
                    <a:pt x="62" y="86"/>
                  </a:lnTo>
                  <a:lnTo>
                    <a:pt x="48" y="84"/>
                  </a:lnTo>
                  <a:lnTo>
                    <a:pt x="27" y="84"/>
                  </a:lnTo>
                  <a:lnTo>
                    <a:pt x="0" y="82"/>
                  </a:lnTo>
                  <a:lnTo>
                    <a:pt x="2" y="79"/>
                  </a:lnTo>
                  <a:lnTo>
                    <a:pt x="2" y="75"/>
                  </a:lnTo>
                  <a:lnTo>
                    <a:pt x="2" y="71"/>
                  </a:lnTo>
                  <a:lnTo>
                    <a:pt x="3" y="68"/>
                  </a:lnTo>
                  <a:lnTo>
                    <a:pt x="20" y="68"/>
                  </a:lnTo>
                  <a:lnTo>
                    <a:pt x="38" y="66"/>
                  </a:lnTo>
                  <a:lnTo>
                    <a:pt x="55" y="66"/>
                  </a:lnTo>
                  <a:lnTo>
                    <a:pt x="72" y="64"/>
                  </a:lnTo>
                  <a:lnTo>
                    <a:pt x="88" y="62"/>
                  </a:lnTo>
                  <a:lnTo>
                    <a:pt x="106" y="62"/>
                  </a:lnTo>
                  <a:lnTo>
                    <a:pt x="123" y="60"/>
                  </a:lnTo>
                  <a:lnTo>
                    <a:pt x="141" y="60"/>
                  </a:lnTo>
                  <a:lnTo>
                    <a:pt x="132" y="55"/>
                  </a:lnTo>
                  <a:lnTo>
                    <a:pt x="114" y="53"/>
                  </a:lnTo>
                  <a:lnTo>
                    <a:pt x="94" y="51"/>
                  </a:lnTo>
                  <a:lnTo>
                    <a:pt x="70" y="49"/>
                  </a:lnTo>
                  <a:lnTo>
                    <a:pt x="46" y="49"/>
                  </a:lnTo>
                  <a:lnTo>
                    <a:pt x="26" y="51"/>
                  </a:lnTo>
                  <a:lnTo>
                    <a:pt x="11" y="51"/>
                  </a:lnTo>
                  <a:lnTo>
                    <a:pt x="3" y="51"/>
                  </a:lnTo>
                  <a:lnTo>
                    <a:pt x="3" y="46"/>
                  </a:lnTo>
                  <a:lnTo>
                    <a:pt x="3" y="38"/>
                  </a:lnTo>
                  <a:lnTo>
                    <a:pt x="3" y="33"/>
                  </a:lnTo>
                  <a:lnTo>
                    <a:pt x="3" y="25"/>
                  </a:lnTo>
                  <a:lnTo>
                    <a:pt x="22" y="27"/>
                  </a:lnTo>
                  <a:lnTo>
                    <a:pt x="35" y="29"/>
                  </a:lnTo>
                  <a:lnTo>
                    <a:pt x="46" y="31"/>
                  </a:lnTo>
                  <a:lnTo>
                    <a:pt x="53" y="31"/>
                  </a:lnTo>
                  <a:lnTo>
                    <a:pt x="59" y="33"/>
                  </a:lnTo>
                  <a:lnTo>
                    <a:pt x="62" y="33"/>
                  </a:lnTo>
                  <a:lnTo>
                    <a:pt x="68" y="31"/>
                  </a:lnTo>
                  <a:lnTo>
                    <a:pt x="72" y="31"/>
                  </a:lnTo>
                  <a:lnTo>
                    <a:pt x="64" y="24"/>
                  </a:lnTo>
                  <a:lnTo>
                    <a:pt x="55" y="20"/>
                  </a:lnTo>
                  <a:lnTo>
                    <a:pt x="46" y="16"/>
                  </a:lnTo>
                  <a:lnTo>
                    <a:pt x="37" y="14"/>
                  </a:lnTo>
                  <a:lnTo>
                    <a:pt x="27" y="14"/>
                  </a:lnTo>
                  <a:lnTo>
                    <a:pt x="18" y="13"/>
                  </a:lnTo>
                  <a:lnTo>
                    <a:pt x="11" y="13"/>
                  </a:lnTo>
                  <a:lnTo>
                    <a:pt x="3" y="13"/>
                  </a:lnTo>
                  <a:lnTo>
                    <a:pt x="3" y="9"/>
                  </a:lnTo>
                  <a:lnTo>
                    <a:pt x="5" y="5"/>
                  </a:lnTo>
                  <a:lnTo>
                    <a:pt x="5" y="3"/>
                  </a:lnTo>
                  <a:lnTo>
                    <a:pt x="5" y="0"/>
                  </a:lnTo>
                  <a:lnTo>
                    <a:pt x="27" y="0"/>
                  </a:lnTo>
                  <a:lnTo>
                    <a:pt x="49" y="1"/>
                  </a:lnTo>
                  <a:lnTo>
                    <a:pt x="72" y="1"/>
                  </a:lnTo>
                  <a:lnTo>
                    <a:pt x="94" y="3"/>
                  </a:lnTo>
                  <a:lnTo>
                    <a:pt x="116" y="5"/>
                  </a:lnTo>
                  <a:lnTo>
                    <a:pt x="138" y="7"/>
                  </a:lnTo>
                  <a:lnTo>
                    <a:pt x="160" y="7"/>
                  </a:lnTo>
                  <a:lnTo>
                    <a:pt x="182" y="9"/>
                  </a:lnTo>
                  <a:lnTo>
                    <a:pt x="202" y="11"/>
                  </a:lnTo>
                  <a:lnTo>
                    <a:pt x="224" y="11"/>
                  </a:lnTo>
                  <a:lnTo>
                    <a:pt x="244" y="13"/>
                  </a:lnTo>
                  <a:lnTo>
                    <a:pt x="265" y="14"/>
                  </a:lnTo>
                  <a:lnTo>
                    <a:pt x="285" y="16"/>
                  </a:lnTo>
                  <a:lnTo>
                    <a:pt x="303" y="16"/>
                  </a:lnTo>
                  <a:lnTo>
                    <a:pt x="322" y="18"/>
                  </a:lnTo>
                  <a:lnTo>
                    <a:pt x="338" y="18"/>
                  </a:lnTo>
                  <a:lnTo>
                    <a:pt x="338" y="20"/>
                  </a:lnTo>
                  <a:lnTo>
                    <a:pt x="338" y="22"/>
                  </a:lnTo>
                  <a:lnTo>
                    <a:pt x="338" y="25"/>
                  </a:lnTo>
                  <a:lnTo>
                    <a:pt x="338" y="27"/>
                  </a:lnTo>
                  <a:lnTo>
                    <a:pt x="327" y="29"/>
                  </a:lnTo>
                  <a:lnTo>
                    <a:pt x="318" y="31"/>
                  </a:lnTo>
                  <a:lnTo>
                    <a:pt x="309" y="35"/>
                  </a:lnTo>
                  <a:lnTo>
                    <a:pt x="300" y="36"/>
                  </a:lnTo>
                  <a:lnTo>
                    <a:pt x="303" y="38"/>
                  </a:lnTo>
                  <a:lnTo>
                    <a:pt x="307" y="40"/>
                  </a:lnTo>
                  <a:lnTo>
                    <a:pt x="312" y="40"/>
                  </a:lnTo>
                  <a:lnTo>
                    <a:pt x="316" y="42"/>
                  </a:lnTo>
                  <a:lnTo>
                    <a:pt x="324" y="42"/>
                  </a:lnTo>
                  <a:lnTo>
                    <a:pt x="333" y="42"/>
                  </a:lnTo>
                  <a:lnTo>
                    <a:pt x="344" y="44"/>
                  </a:lnTo>
                  <a:lnTo>
                    <a:pt x="360" y="44"/>
                  </a:lnTo>
                  <a:lnTo>
                    <a:pt x="355" y="55"/>
                  </a:lnTo>
                  <a:lnTo>
                    <a:pt x="344" y="62"/>
                  </a:lnTo>
                  <a:lnTo>
                    <a:pt x="329" y="66"/>
                  </a:lnTo>
                  <a:lnTo>
                    <a:pt x="312" y="66"/>
                  </a:lnTo>
                  <a:lnTo>
                    <a:pt x="294" y="66"/>
                  </a:lnTo>
                  <a:lnTo>
                    <a:pt x="276" y="66"/>
                  </a:lnTo>
                  <a:lnTo>
                    <a:pt x="257" y="66"/>
                  </a:lnTo>
                  <a:lnTo>
                    <a:pt x="244" y="70"/>
                  </a:lnTo>
                  <a:lnTo>
                    <a:pt x="257" y="70"/>
                  </a:lnTo>
                  <a:lnTo>
                    <a:pt x="270" y="70"/>
                  </a:lnTo>
                  <a:lnTo>
                    <a:pt x="285" y="71"/>
                  </a:lnTo>
                  <a:lnTo>
                    <a:pt x="298" y="71"/>
                  </a:lnTo>
                  <a:lnTo>
                    <a:pt x="312" y="73"/>
                  </a:lnTo>
                  <a:lnTo>
                    <a:pt x="325" y="73"/>
                  </a:lnTo>
                  <a:lnTo>
                    <a:pt x="340" y="75"/>
                  </a:lnTo>
                  <a:lnTo>
                    <a:pt x="355" y="75"/>
                  </a:lnTo>
                  <a:lnTo>
                    <a:pt x="355" y="79"/>
                  </a:lnTo>
                  <a:lnTo>
                    <a:pt x="355" y="82"/>
                  </a:lnTo>
                  <a:lnTo>
                    <a:pt x="355" y="88"/>
                  </a:lnTo>
                  <a:lnTo>
                    <a:pt x="355" y="92"/>
                  </a:lnTo>
                  <a:lnTo>
                    <a:pt x="342" y="95"/>
                  </a:lnTo>
                  <a:lnTo>
                    <a:pt x="329" y="99"/>
                  </a:lnTo>
                  <a:lnTo>
                    <a:pt x="316" y="101"/>
                  </a:lnTo>
                  <a:lnTo>
                    <a:pt x="305" y="103"/>
                  </a:lnTo>
                  <a:lnTo>
                    <a:pt x="292" y="103"/>
                  </a:lnTo>
                  <a:lnTo>
                    <a:pt x="281" y="103"/>
                  </a:lnTo>
                  <a:lnTo>
                    <a:pt x="270" y="105"/>
                  </a:lnTo>
                  <a:lnTo>
                    <a:pt x="259" y="105"/>
                  </a:lnTo>
                  <a:lnTo>
                    <a:pt x="257" y="106"/>
                  </a:lnTo>
                  <a:lnTo>
                    <a:pt x="257" y="108"/>
                  </a:lnTo>
                  <a:lnTo>
                    <a:pt x="257" y="110"/>
                  </a:lnTo>
                  <a:lnTo>
                    <a:pt x="255" y="112"/>
                  </a:lnTo>
                  <a:lnTo>
                    <a:pt x="268" y="112"/>
                  </a:lnTo>
                  <a:lnTo>
                    <a:pt x="281" y="114"/>
                  </a:lnTo>
                  <a:lnTo>
                    <a:pt x="292" y="114"/>
                  </a:lnTo>
                  <a:lnTo>
                    <a:pt x="305" y="114"/>
                  </a:lnTo>
                  <a:lnTo>
                    <a:pt x="318" y="114"/>
                  </a:lnTo>
                  <a:lnTo>
                    <a:pt x="331" y="114"/>
                  </a:lnTo>
                  <a:lnTo>
                    <a:pt x="342" y="116"/>
                  </a:lnTo>
                  <a:lnTo>
                    <a:pt x="355" y="116"/>
                  </a:lnTo>
                  <a:lnTo>
                    <a:pt x="355" y="121"/>
                  </a:lnTo>
                  <a:lnTo>
                    <a:pt x="355" y="127"/>
                  </a:lnTo>
                  <a:lnTo>
                    <a:pt x="355" y="132"/>
                  </a:lnTo>
                  <a:lnTo>
                    <a:pt x="355" y="138"/>
                  </a:lnTo>
                  <a:lnTo>
                    <a:pt x="344" y="138"/>
                  </a:lnTo>
                  <a:lnTo>
                    <a:pt x="333" y="138"/>
                  </a:lnTo>
                  <a:lnTo>
                    <a:pt x="322" y="138"/>
                  </a:lnTo>
                  <a:lnTo>
                    <a:pt x="311" y="138"/>
                  </a:lnTo>
                  <a:close/>
                </a:path>
              </a:pathLst>
            </a:custGeom>
            <a:solidFill>
              <a:srgbClr val="99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1" name="Freeform 34"/>
            <p:cNvSpPr>
              <a:spLocks/>
            </p:cNvSpPr>
            <p:nvPr/>
          </p:nvSpPr>
          <p:spPr bwMode="auto">
            <a:xfrm>
              <a:off x="4048" y="3269"/>
              <a:ext cx="75" cy="113"/>
            </a:xfrm>
            <a:custGeom>
              <a:avLst/>
              <a:gdLst>
                <a:gd name="T0" fmla="*/ 1 w 150"/>
                <a:gd name="T1" fmla="*/ 7 h 226"/>
                <a:gd name="T2" fmla="*/ 0 w 150"/>
                <a:gd name="T3" fmla="*/ 6 h 226"/>
                <a:gd name="T4" fmla="*/ 0 w 150"/>
                <a:gd name="T5" fmla="*/ 5 h 226"/>
                <a:gd name="T6" fmla="*/ 1 w 150"/>
                <a:gd name="T7" fmla="*/ 4 h 226"/>
                <a:gd name="T8" fmla="*/ 1 w 150"/>
                <a:gd name="T9" fmla="*/ 4 h 226"/>
                <a:gd name="T10" fmla="*/ 1 w 150"/>
                <a:gd name="T11" fmla="*/ 3 h 226"/>
                <a:gd name="T12" fmla="*/ 2 w 150"/>
                <a:gd name="T13" fmla="*/ 2 h 226"/>
                <a:gd name="T14" fmla="*/ 3 w 150"/>
                <a:gd name="T15" fmla="*/ 2 h 226"/>
                <a:gd name="T16" fmla="*/ 4 w 150"/>
                <a:gd name="T17" fmla="*/ 1 h 226"/>
                <a:gd name="T18" fmla="*/ 4 w 150"/>
                <a:gd name="T19" fmla="*/ 1 h 226"/>
                <a:gd name="T20" fmla="*/ 5 w 150"/>
                <a:gd name="T21" fmla="*/ 1 h 226"/>
                <a:gd name="T22" fmla="*/ 5 w 150"/>
                <a:gd name="T23" fmla="*/ 1 h 226"/>
                <a:gd name="T24" fmla="*/ 5 w 150"/>
                <a:gd name="T25" fmla="*/ 0 h 226"/>
                <a:gd name="T26" fmla="*/ 5 w 150"/>
                <a:gd name="T27" fmla="*/ 1 h 226"/>
                <a:gd name="T28" fmla="*/ 5 w 150"/>
                <a:gd name="T29" fmla="*/ 1 h 226"/>
                <a:gd name="T30" fmla="*/ 5 w 150"/>
                <a:gd name="T31" fmla="*/ 1 h 226"/>
                <a:gd name="T32" fmla="*/ 5 w 150"/>
                <a:gd name="T33" fmla="*/ 2 h 226"/>
                <a:gd name="T34" fmla="*/ 5 w 150"/>
                <a:gd name="T35" fmla="*/ 2 h 226"/>
                <a:gd name="T36" fmla="*/ 4 w 150"/>
                <a:gd name="T37" fmla="*/ 3 h 226"/>
                <a:gd name="T38" fmla="*/ 3 w 150"/>
                <a:gd name="T39" fmla="*/ 4 h 226"/>
                <a:gd name="T40" fmla="*/ 3 w 150"/>
                <a:gd name="T41" fmla="*/ 5 h 226"/>
                <a:gd name="T42" fmla="*/ 2 w 150"/>
                <a:gd name="T43" fmla="*/ 5 h 226"/>
                <a:gd name="T44" fmla="*/ 1 w 150"/>
                <a:gd name="T45" fmla="*/ 6 h 226"/>
                <a:gd name="T46" fmla="*/ 1 w 150"/>
                <a:gd name="T47" fmla="*/ 7 h 226"/>
                <a:gd name="T48" fmla="*/ 1 w 150"/>
                <a:gd name="T49" fmla="*/ 7 h 226"/>
                <a:gd name="T50" fmla="*/ 1 w 150"/>
                <a:gd name="T51" fmla="*/ 7 h 226"/>
                <a:gd name="T52" fmla="*/ 1 w 150"/>
                <a:gd name="T53" fmla="*/ 7 h 226"/>
                <a:gd name="T54" fmla="*/ 1 w 150"/>
                <a:gd name="T55" fmla="*/ 7 h 226"/>
                <a:gd name="T56" fmla="*/ 1 w 150"/>
                <a:gd name="T57" fmla="*/ 7 h 226"/>
                <a:gd name="T58" fmla="*/ 1 w 150"/>
                <a:gd name="T59" fmla="*/ 7 h 226"/>
                <a:gd name="T60" fmla="*/ 1 w 150"/>
                <a:gd name="T61" fmla="*/ 7 h 2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0"/>
                <a:gd name="T94" fmla="*/ 0 h 226"/>
                <a:gd name="T95" fmla="*/ 150 w 150"/>
                <a:gd name="T96" fmla="*/ 226 h 2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0" h="226">
                  <a:moveTo>
                    <a:pt x="1" y="226"/>
                  </a:moveTo>
                  <a:lnTo>
                    <a:pt x="0" y="191"/>
                  </a:lnTo>
                  <a:lnTo>
                    <a:pt x="0" y="158"/>
                  </a:lnTo>
                  <a:lnTo>
                    <a:pt x="5" y="126"/>
                  </a:lnTo>
                  <a:lnTo>
                    <a:pt x="16" y="97"/>
                  </a:lnTo>
                  <a:lnTo>
                    <a:pt x="31" y="73"/>
                  </a:lnTo>
                  <a:lnTo>
                    <a:pt x="53" y="51"/>
                  </a:lnTo>
                  <a:lnTo>
                    <a:pt x="81" y="34"/>
                  </a:lnTo>
                  <a:lnTo>
                    <a:pt x="114" y="23"/>
                  </a:lnTo>
                  <a:lnTo>
                    <a:pt x="123" y="14"/>
                  </a:lnTo>
                  <a:lnTo>
                    <a:pt x="130" y="9"/>
                  </a:lnTo>
                  <a:lnTo>
                    <a:pt x="139" y="3"/>
                  </a:lnTo>
                  <a:lnTo>
                    <a:pt x="150" y="0"/>
                  </a:lnTo>
                  <a:lnTo>
                    <a:pt x="150" y="9"/>
                  </a:lnTo>
                  <a:lnTo>
                    <a:pt x="150" y="18"/>
                  </a:lnTo>
                  <a:lnTo>
                    <a:pt x="150" y="29"/>
                  </a:lnTo>
                  <a:lnTo>
                    <a:pt x="150" y="38"/>
                  </a:lnTo>
                  <a:lnTo>
                    <a:pt x="132" y="60"/>
                  </a:lnTo>
                  <a:lnTo>
                    <a:pt x="115" y="84"/>
                  </a:lnTo>
                  <a:lnTo>
                    <a:pt x="97" y="106"/>
                  </a:lnTo>
                  <a:lnTo>
                    <a:pt x="81" y="130"/>
                  </a:lnTo>
                  <a:lnTo>
                    <a:pt x="62" y="154"/>
                  </a:lnTo>
                  <a:lnTo>
                    <a:pt x="46" y="178"/>
                  </a:lnTo>
                  <a:lnTo>
                    <a:pt x="27" y="202"/>
                  </a:lnTo>
                  <a:lnTo>
                    <a:pt x="11" y="226"/>
                  </a:lnTo>
                  <a:lnTo>
                    <a:pt x="9" y="226"/>
                  </a:lnTo>
                  <a:lnTo>
                    <a:pt x="7" y="226"/>
                  </a:lnTo>
                  <a:lnTo>
                    <a:pt x="3" y="226"/>
                  </a:lnTo>
                  <a:lnTo>
                    <a:pt x="1" y="226"/>
                  </a:lnTo>
                  <a:close/>
                </a:path>
              </a:pathLst>
            </a:custGeom>
            <a:solidFill>
              <a:srgbClr val="99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2" name="Freeform 35"/>
            <p:cNvSpPr>
              <a:spLocks/>
            </p:cNvSpPr>
            <p:nvPr/>
          </p:nvSpPr>
          <p:spPr bwMode="auto">
            <a:xfrm>
              <a:off x="4106" y="3297"/>
              <a:ext cx="52" cy="70"/>
            </a:xfrm>
            <a:custGeom>
              <a:avLst/>
              <a:gdLst>
                <a:gd name="T0" fmla="*/ 2 w 105"/>
                <a:gd name="T1" fmla="*/ 5 h 140"/>
                <a:gd name="T2" fmla="*/ 1 w 105"/>
                <a:gd name="T3" fmla="*/ 4 h 140"/>
                <a:gd name="T4" fmla="*/ 1 w 105"/>
                <a:gd name="T5" fmla="*/ 4 h 140"/>
                <a:gd name="T6" fmla="*/ 1 w 105"/>
                <a:gd name="T7" fmla="*/ 3 h 140"/>
                <a:gd name="T8" fmla="*/ 1 w 105"/>
                <a:gd name="T9" fmla="*/ 3 h 140"/>
                <a:gd name="T10" fmla="*/ 0 w 105"/>
                <a:gd name="T11" fmla="*/ 3 h 140"/>
                <a:gd name="T12" fmla="*/ 0 w 105"/>
                <a:gd name="T13" fmla="*/ 3 h 140"/>
                <a:gd name="T14" fmla="*/ 0 w 105"/>
                <a:gd name="T15" fmla="*/ 2 h 140"/>
                <a:gd name="T16" fmla="*/ 0 w 105"/>
                <a:gd name="T17" fmla="*/ 2 h 140"/>
                <a:gd name="T18" fmla="*/ 0 w 105"/>
                <a:gd name="T19" fmla="*/ 2 h 140"/>
                <a:gd name="T20" fmla="*/ 0 w 105"/>
                <a:gd name="T21" fmla="*/ 1 h 140"/>
                <a:gd name="T22" fmla="*/ 1 w 105"/>
                <a:gd name="T23" fmla="*/ 1 h 140"/>
                <a:gd name="T24" fmla="*/ 1 w 105"/>
                <a:gd name="T25" fmla="*/ 0 h 140"/>
                <a:gd name="T26" fmla="*/ 1 w 105"/>
                <a:gd name="T27" fmla="*/ 0 h 140"/>
                <a:gd name="T28" fmla="*/ 2 w 105"/>
                <a:gd name="T29" fmla="*/ 1 h 140"/>
                <a:gd name="T30" fmla="*/ 2 w 105"/>
                <a:gd name="T31" fmla="*/ 1 h 140"/>
                <a:gd name="T32" fmla="*/ 3 w 105"/>
                <a:gd name="T33" fmla="*/ 1 h 140"/>
                <a:gd name="T34" fmla="*/ 2 w 105"/>
                <a:gd name="T35" fmla="*/ 1 h 140"/>
                <a:gd name="T36" fmla="*/ 2 w 105"/>
                <a:gd name="T37" fmla="*/ 1 h 140"/>
                <a:gd name="T38" fmla="*/ 2 w 105"/>
                <a:gd name="T39" fmla="*/ 1 h 140"/>
                <a:gd name="T40" fmla="*/ 2 w 105"/>
                <a:gd name="T41" fmla="*/ 1 h 140"/>
                <a:gd name="T42" fmla="*/ 1 w 105"/>
                <a:gd name="T43" fmla="*/ 1 h 140"/>
                <a:gd name="T44" fmla="*/ 1 w 105"/>
                <a:gd name="T45" fmla="*/ 1 h 140"/>
                <a:gd name="T46" fmla="*/ 1 w 105"/>
                <a:gd name="T47" fmla="*/ 2 h 140"/>
                <a:gd name="T48" fmla="*/ 1 w 105"/>
                <a:gd name="T49" fmla="*/ 2 h 140"/>
                <a:gd name="T50" fmla="*/ 1 w 105"/>
                <a:gd name="T51" fmla="*/ 2 h 140"/>
                <a:gd name="T52" fmla="*/ 1 w 105"/>
                <a:gd name="T53" fmla="*/ 2 h 140"/>
                <a:gd name="T54" fmla="*/ 2 w 105"/>
                <a:gd name="T55" fmla="*/ 2 h 140"/>
                <a:gd name="T56" fmla="*/ 2 w 105"/>
                <a:gd name="T57" fmla="*/ 2 h 140"/>
                <a:gd name="T58" fmla="*/ 2 w 105"/>
                <a:gd name="T59" fmla="*/ 1 h 140"/>
                <a:gd name="T60" fmla="*/ 2 w 105"/>
                <a:gd name="T61" fmla="*/ 1 h 140"/>
                <a:gd name="T62" fmla="*/ 3 w 105"/>
                <a:gd name="T63" fmla="*/ 1 h 140"/>
                <a:gd name="T64" fmla="*/ 3 w 105"/>
                <a:gd name="T65" fmla="*/ 1 h 140"/>
                <a:gd name="T66" fmla="*/ 3 w 105"/>
                <a:gd name="T67" fmla="*/ 2 h 140"/>
                <a:gd name="T68" fmla="*/ 3 w 105"/>
                <a:gd name="T69" fmla="*/ 2 h 140"/>
                <a:gd name="T70" fmla="*/ 3 w 105"/>
                <a:gd name="T71" fmla="*/ 2 h 140"/>
                <a:gd name="T72" fmla="*/ 3 w 105"/>
                <a:gd name="T73" fmla="*/ 2 h 140"/>
                <a:gd name="T74" fmla="*/ 2 w 105"/>
                <a:gd name="T75" fmla="*/ 2 h 140"/>
                <a:gd name="T76" fmla="*/ 2 w 105"/>
                <a:gd name="T77" fmla="*/ 2 h 140"/>
                <a:gd name="T78" fmla="*/ 2 w 105"/>
                <a:gd name="T79" fmla="*/ 2 h 140"/>
                <a:gd name="T80" fmla="*/ 2 w 105"/>
                <a:gd name="T81" fmla="*/ 3 h 140"/>
                <a:gd name="T82" fmla="*/ 2 w 105"/>
                <a:gd name="T83" fmla="*/ 3 h 140"/>
                <a:gd name="T84" fmla="*/ 2 w 105"/>
                <a:gd name="T85" fmla="*/ 3 h 140"/>
                <a:gd name="T86" fmla="*/ 2 w 105"/>
                <a:gd name="T87" fmla="*/ 3 h 140"/>
                <a:gd name="T88" fmla="*/ 3 w 105"/>
                <a:gd name="T89" fmla="*/ 3 h 140"/>
                <a:gd name="T90" fmla="*/ 2 w 105"/>
                <a:gd name="T91" fmla="*/ 4 h 140"/>
                <a:gd name="T92" fmla="*/ 2 w 105"/>
                <a:gd name="T93" fmla="*/ 5 h 140"/>
                <a:gd name="T94" fmla="*/ 2 w 105"/>
                <a:gd name="T95" fmla="*/ 5 h 140"/>
                <a:gd name="T96" fmla="*/ 2 w 105"/>
                <a:gd name="T97" fmla="*/ 5 h 140"/>
                <a:gd name="T98" fmla="*/ 2 w 105"/>
                <a:gd name="T99" fmla="*/ 5 h 140"/>
                <a:gd name="T100" fmla="*/ 2 w 105"/>
                <a:gd name="T101" fmla="*/ 5 h 1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
                <a:gd name="T154" fmla="*/ 0 h 140"/>
                <a:gd name="T155" fmla="*/ 105 w 105"/>
                <a:gd name="T156" fmla="*/ 140 h 1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 h="140">
                  <a:moveTo>
                    <a:pt x="72" y="140"/>
                  </a:moveTo>
                  <a:lnTo>
                    <a:pt x="63" y="127"/>
                  </a:lnTo>
                  <a:lnTo>
                    <a:pt x="54" y="116"/>
                  </a:lnTo>
                  <a:lnTo>
                    <a:pt x="46" y="106"/>
                  </a:lnTo>
                  <a:lnTo>
                    <a:pt x="37" y="97"/>
                  </a:lnTo>
                  <a:lnTo>
                    <a:pt x="28" y="90"/>
                  </a:lnTo>
                  <a:lnTo>
                    <a:pt x="19" y="82"/>
                  </a:lnTo>
                  <a:lnTo>
                    <a:pt x="10" y="75"/>
                  </a:lnTo>
                  <a:lnTo>
                    <a:pt x="0" y="70"/>
                  </a:lnTo>
                  <a:lnTo>
                    <a:pt x="6" y="49"/>
                  </a:lnTo>
                  <a:lnTo>
                    <a:pt x="19" y="31"/>
                  </a:lnTo>
                  <a:lnTo>
                    <a:pt x="34" y="14"/>
                  </a:lnTo>
                  <a:lnTo>
                    <a:pt x="46" y="0"/>
                  </a:lnTo>
                  <a:lnTo>
                    <a:pt x="63" y="0"/>
                  </a:lnTo>
                  <a:lnTo>
                    <a:pt x="80" y="3"/>
                  </a:lnTo>
                  <a:lnTo>
                    <a:pt x="92" y="13"/>
                  </a:lnTo>
                  <a:lnTo>
                    <a:pt x="100" y="31"/>
                  </a:lnTo>
                  <a:lnTo>
                    <a:pt x="91" y="33"/>
                  </a:lnTo>
                  <a:lnTo>
                    <a:pt x="83" y="35"/>
                  </a:lnTo>
                  <a:lnTo>
                    <a:pt x="76" y="36"/>
                  </a:lnTo>
                  <a:lnTo>
                    <a:pt x="70" y="40"/>
                  </a:lnTo>
                  <a:lnTo>
                    <a:pt x="63" y="42"/>
                  </a:lnTo>
                  <a:lnTo>
                    <a:pt x="57" y="46"/>
                  </a:lnTo>
                  <a:lnTo>
                    <a:pt x="50" y="48"/>
                  </a:lnTo>
                  <a:lnTo>
                    <a:pt x="45" y="51"/>
                  </a:lnTo>
                  <a:lnTo>
                    <a:pt x="52" y="49"/>
                  </a:lnTo>
                  <a:lnTo>
                    <a:pt x="59" y="49"/>
                  </a:lnTo>
                  <a:lnTo>
                    <a:pt x="67" y="48"/>
                  </a:lnTo>
                  <a:lnTo>
                    <a:pt x="76" y="48"/>
                  </a:lnTo>
                  <a:lnTo>
                    <a:pt x="83" y="46"/>
                  </a:lnTo>
                  <a:lnTo>
                    <a:pt x="91" y="46"/>
                  </a:lnTo>
                  <a:lnTo>
                    <a:pt x="98" y="46"/>
                  </a:lnTo>
                  <a:lnTo>
                    <a:pt x="105" y="46"/>
                  </a:lnTo>
                  <a:lnTo>
                    <a:pt x="103" y="51"/>
                  </a:lnTo>
                  <a:lnTo>
                    <a:pt x="103" y="57"/>
                  </a:lnTo>
                  <a:lnTo>
                    <a:pt x="103" y="62"/>
                  </a:lnTo>
                  <a:lnTo>
                    <a:pt x="102" y="70"/>
                  </a:lnTo>
                  <a:lnTo>
                    <a:pt x="91" y="73"/>
                  </a:lnTo>
                  <a:lnTo>
                    <a:pt x="83" y="77"/>
                  </a:lnTo>
                  <a:lnTo>
                    <a:pt x="78" y="79"/>
                  </a:lnTo>
                  <a:lnTo>
                    <a:pt x="72" y="82"/>
                  </a:lnTo>
                  <a:lnTo>
                    <a:pt x="74" y="86"/>
                  </a:lnTo>
                  <a:lnTo>
                    <a:pt x="78" y="88"/>
                  </a:lnTo>
                  <a:lnTo>
                    <a:pt x="85" y="88"/>
                  </a:lnTo>
                  <a:lnTo>
                    <a:pt x="96" y="90"/>
                  </a:lnTo>
                  <a:lnTo>
                    <a:pt x="87" y="117"/>
                  </a:lnTo>
                  <a:lnTo>
                    <a:pt x="80" y="132"/>
                  </a:lnTo>
                  <a:lnTo>
                    <a:pt x="74" y="140"/>
                  </a:lnTo>
                  <a:lnTo>
                    <a:pt x="72" y="14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3" name="Freeform 36"/>
            <p:cNvSpPr>
              <a:spLocks/>
            </p:cNvSpPr>
            <p:nvPr/>
          </p:nvSpPr>
          <p:spPr bwMode="auto">
            <a:xfrm>
              <a:off x="4852" y="3339"/>
              <a:ext cx="19" cy="7"/>
            </a:xfrm>
            <a:custGeom>
              <a:avLst/>
              <a:gdLst>
                <a:gd name="T0" fmla="*/ 0 w 39"/>
                <a:gd name="T1" fmla="*/ 1 h 13"/>
                <a:gd name="T2" fmla="*/ 0 w 39"/>
                <a:gd name="T3" fmla="*/ 1 h 13"/>
                <a:gd name="T4" fmla="*/ 0 w 39"/>
                <a:gd name="T5" fmla="*/ 1 h 13"/>
                <a:gd name="T6" fmla="*/ 0 w 39"/>
                <a:gd name="T7" fmla="*/ 1 h 13"/>
                <a:gd name="T8" fmla="*/ 0 w 39"/>
                <a:gd name="T9" fmla="*/ 1 h 13"/>
                <a:gd name="T10" fmla="*/ 0 w 39"/>
                <a:gd name="T11" fmla="*/ 1 h 13"/>
                <a:gd name="T12" fmla="*/ 0 w 39"/>
                <a:gd name="T13" fmla="*/ 0 h 13"/>
                <a:gd name="T14" fmla="*/ 0 w 39"/>
                <a:gd name="T15" fmla="*/ 0 h 13"/>
                <a:gd name="T16" fmla="*/ 1 w 39"/>
                <a:gd name="T17" fmla="*/ 1 h 13"/>
                <a:gd name="T18" fmla="*/ 0 w 39"/>
                <a:gd name="T19" fmla="*/ 1 h 13"/>
                <a:gd name="T20" fmla="*/ 0 w 39"/>
                <a:gd name="T21" fmla="*/ 1 h 13"/>
                <a:gd name="T22" fmla="*/ 0 w 39"/>
                <a:gd name="T23" fmla="*/ 1 h 13"/>
                <a:gd name="T24" fmla="*/ 0 w 39"/>
                <a:gd name="T25" fmla="*/ 1 h 13"/>
                <a:gd name="T26" fmla="*/ 0 w 39"/>
                <a:gd name="T27" fmla="*/ 1 h 13"/>
                <a:gd name="T28" fmla="*/ 0 w 39"/>
                <a:gd name="T29" fmla="*/ 1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13"/>
                <a:gd name="T47" fmla="*/ 39 w 39"/>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13">
                  <a:moveTo>
                    <a:pt x="6" y="13"/>
                  </a:moveTo>
                  <a:lnTo>
                    <a:pt x="4" y="11"/>
                  </a:lnTo>
                  <a:lnTo>
                    <a:pt x="4" y="10"/>
                  </a:lnTo>
                  <a:lnTo>
                    <a:pt x="2" y="10"/>
                  </a:lnTo>
                  <a:lnTo>
                    <a:pt x="0" y="8"/>
                  </a:lnTo>
                  <a:lnTo>
                    <a:pt x="8" y="4"/>
                  </a:lnTo>
                  <a:lnTo>
                    <a:pt x="15" y="0"/>
                  </a:lnTo>
                  <a:lnTo>
                    <a:pt x="26" y="0"/>
                  </a:lnTo>
                  <a:lnTo>
                    <a:pt x="39" y="6"/>
                  </a:lnTo>
                  <a:lnTo>
                    <a:pt x="30" y="11"/>
                  </a:lnTo>
                  <a:lnTo>
                    <a:pt x="21" y="13"/>
                  </a:lnTo>
                  <a:lnTo>
                    <a:pt x="13"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4" name="Freeform 37"/>
            <p:cNvSpPr>
              <a:spLocks/>
            </p:cNvSpPr>
            <p:nvPr/>
          </p:nvSpPr>
          <p:spPr bwMode="auto">
            <a:xfrm>
              <a:off x="5095" y="3324"/>
              <a:ext cx="40" cy="8"/>
            </a:xfrm>
            <a:custGeom>
              <a:avLst/>
              <a:gdLst>
                <a:gd name="T0" fmla="*/ 1 w 79"/>
                <a:gd name="T1" fmla="*/ 1 h 15"/>
                <a:gd name="T2" fmla="*/ 1 w 79"/>
                <a:gd name="T3" fmla="*/ 1 h 15"/>
                <a:gd name="T4" fmla="*/ 1 w 79"/>
                <a:gd name="T5" fmla="*/ 1 h 15"/>
                <a:gd name="T6" fmla="*/ 1 w 79"/>
                <a:gd name="T7" fmla="*/ 1 h 15"/>
                <a:gd name="T8" fmla="*/ 0 w 79"/>
                <a:gd name="T9" fmla="*/ 1 h 15"/>
                <a:gd name="T10" fmla="*/ 1 w 79"/>
                <a:gd name="T11" fmla="*/ 1 h 15"/>
                <a:gd name="T12" fmla="*/ 1 w 79"/>
                <a:gd name="T13" fmla="*/ 1 h 15"/>
                <a:gd name="T14" fmla="*/ 1 w 79"/>
                <a:gd name="T15" fmla="*/ 1 h 15"/>
                <a:gd name="T16" fmla="*/ 2 w 79"/>
                <a:gd name="T17" fmla="*/ 1 h 15"/>
                <a:gd name="T18" fmla="*/ 2 w 79"/>
                <a:gd name="T19" fmla="*/ 1 h 15"/>
                <a:gd name="T20" fmla="*/ 2 w 79"/>
                <a:gd name="T21" fmla="*/ 1 h 15"/>
                <a:gd name="T22" fmla="*/ 3 w 79"/>
                <a:gd name="T23" fmla="*/ 1 h 15"/>
                <a:gd name="T24" fmla="*/ 3 w 79"/>
                <a:gd name="T25" fmla="*/ 0 h 15"/>
                <a:gd name="T26" fmla="*/ 3 w 79"/>
                <a:gd name="T27" fmla="*/ 1 h 15"/>
                <a:gd name="T28" fmla="*/ 3 w 79"/>
                <a:gd name="T29" fmla="*/ 1 h 15"/>
                <a:gd name="T30" fmla="*/ 3 w 79"/>
                <a:gd name="T31" fmla="*/ 1 h 15"/>
                <a:gd name="T32" fmla="*/ 3 w 79"/>
                <a:gd name="T33" fmla="*/ 1 h 15"/>
                <a:gd name="T34" fmla="*/ 3 w 79"/>
                <a:gd name="T35" fmla="*/ 1 h 15"/>
                <a:gd name="T36" fmla="*/ 3 w 79"/>
                <a:gd name="T37" fmla="*/ 1 h 15"/>
                <a:gd name="T38" fmla="*/ 2 w 79"/>
                <a:gd name="T39" fmla="*/ 1 h 15"/>
                <a:gd name="T40" fmla="*/ 2 w 79"/>
                <a:gd name="T41" fmla="*/ 1 h 15"/>
                <a:gd name="T42" fmla="*/ 2 w 79"/>
                <a:gd name="T43" fmla="*/ 1 h 15"/>
                <a:gd name="T44" fmla="*/ 2 w 79"/>
                <a:gd name="T45" fmla="*/ 1 h 15"/>
                <a:gd name="T46" fmla="*/ 1 w 79"/>
                <a:gd name="T47" fmla="*/ 1 h 15"/>
                <a:gd name="T48" fmla="*/ 1 w 79"/>
                <a:gd name="T49" fmla="*/ 1 h 15"/>
                <a:gd name="T50" fmla="*/ 1 w 79"/>
                <a:gd name="T51" fmla="*/ 1 h 15"/>
                <a:gd name="T52" fmla="*/ 1 w 79"/>
                <a:gd name="T53" fmla="*/ 1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9"/>
                <a:gd name="T82" fmla="*/ 0 h 15"/>
                <a:gd name="T83" fmla="*/ 79 w 79"/>
                <a:gd name="T84" fmla="*/ 15 h 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9" h="15">
                  <a:moveTo>
                    <a:pt x="7" y="15"/>
                  </a:moveTo>
                  <a:lnTo>
                    <a:pt x="5" y="13"/>
                  </a:lnTo>
                  <a:lnTo>
                    <a:pt x="4" y="13"/>
                  </a:lnTo>
                  <a:lnTo>
                    <a:pt x="2" y="11"/>
                  </a:lnTo>
                  <a:lnTo>
                    <a:pt x="0" y="11"/>
                  </a:lnTo>
                  <a:lnTo>
                    <a:pt x="11" y="9"/>
                  </a:lnTo>
                  <a:lnTo>
                    <a:pt x="20" y="7"/>
                  </a:lnTo>
                  <a:lnTo>
                    <a:pt x="31" y="7"/>
                  </a:lnTo>
                  <a:lnTo>
                    <a:pt x="40" y="5"/>
                  </a:lnTo>
                  <a:lnTo>
                    <a:pt x="50" y="4"/>
                  </a:lnTo>
                  <a:lnTo>
                    <a:pt x="59" y="2"/>
                  </a:lnTo>
                  <a:lnTo>
                    <a:pt x="70" y="2"/>
                  </a:lnTo>
                  <a:lnTo>
                    <a:pt x="79" y="0"/>
                  </a:lnTo>
                  <a:lnTo>
                    <a:pt x="79" y="2"/>
                  </a:lnTo>
                  <a:lnTo>
                    <a:pt x="79" y="5"/>
                  </a:lnTo>
                  <a:lnTo>
                    <a:pt x="79" y="7"/>
                  </a:lnTo>
                  <a:lnTo>
                    <a:pt x="79" y="11"/>
                  </a:lnTo>
                  <a:lnTo>
                    <a:pt x="72" y="13"/>
                  </a:lnTo>
                  <a:lnTo>
                    <a:pt x="66" y="13"/>
                  </a:lnTo>
                  <a:lnTo>
                    <a:pt x="61" y="15"/>
                  </a:lnTo>
                  <a:lnTo>
                    <a:pt x="53" y="15"/>
                  </a:lnTo>
                  <a:lnTo>
                    <a:pt x="46" y="15"/>
                  </a:lnTo>
                  <a:lnTo>
                    <a:pt x="37" y="15"/>
                  </a:lnTo>
                  <a:lnTo>
                    <a:pt x="24" y="15"/>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5" name="Freeform 38"/>
            <p:cNvSpPr>
              <a:spLocks/>
            </p:cNvSpPr>
            <p:nvPr/>
          </p:nvSpPr>
          <p:spPr bwMode="auto">
            <a:xfrm>
              <a:off x="4791" y="3320"/>
              <a:ext cx="52" cy="6"/>
            </a:xfrm>
            <a:custGeom>
              <a:avLst/>
              <a:gdLst>
                <a:gd name="T0" fmla="*/ 2 w 105"/>
                <a:gd name="T1" fmla="*/ 0 h 13"/>
                <a:gd name="T2" fmla="*/ 2 w 105"/>
                <a:gd name="T3" fmla="*/ 0 h 13"/>
                <a:gd name="T4" fmla="*/ 1 w 105"/>
                <a:gd name="T5" fmla="*/ 0 h 13"/>
                <a:gd name="T6" fmla="*/ 1 w 105"/>
                <a:gd name="T7" fmla="*/ 0 h 13"/>
                <a:gd name="T8" fmla="*/ 1 w 105"/>
                <a:gd name="T9" fmla="*/ 0 h 13"/>
                <a:gd name="T10" fmla="*/ 0 w 105"/>
                <a:gd name="T11" fmla="*/ 0 h 13"/>
                <a:gd name="T12" fmla="*/ 0 w 105"/>
                <a:gd name="T13" fmla="*/ 0 h 13"/>
                <a:gd name="T14" fmla="*/ 0 w 105"/>
                <a:gd name="T15" fmla="*/ 0 h 13"/>
                <a:gd name="T16" fmla="*/ 0 w 105"/>
                <a:gd name="T17" fmla="*/ 0 h 13"/>
                <a:gd name="T18" fmla="*/ 0 w 105"/>
                <a:gd name="T19" fmla="*/ 0 h 13"/>
                <a:gd name="T20" fmla="*/ 0 w 105"/>
                <a:gd name="T21" fmla="*/ 0 h 13"/>
                <a:gd name="T22" fmla="*/ 0 w 105"/>
                <a:gd name="T23" fmla="*/ 0 h 13"/>
                <a:gd name="T24" fmla="*/ 0 w 105"/>
                <a:gd name="T25" fmla="*/ 0 h 13"/>
                <a:gd name="T26" fmla="*/ 0 w 105"/>
                <a:gd name="T27" fmla="*/ 0 h 13"/>
                <a:gd name="T28" fmla="*/ 0 w 105"/>
                <a:gd name="T29" fmla="*/ 0 h 13"/>
                <a:gd name="T30" fmla="*/ 1 w 105"/>
                <a:gd name="T31" fmla="*/ 0 h 13"/>
                <a:gd name="T32" fmla="*/ 1 w 105"/>
                <a:gd name="T33" fmla="*/ 0 h 13"/>
                <a:gd name="T34" fmla="*/ 1 w 105"/>
                <a:gd name="T35" fmla="*/ 0 h 13"/>
                <a:gd name="T36" fmla="*/ 2 w 105"/>
                <a:gd name="T37" fmla="*/ 0 h 13"/>
                <a:gd name="T38" fmla="*/ 2 w 105"/>
                <a:gd name="T39" fmla="*/ 0 h 13"/>
                <a:gd name="T40" fmla="*/ 3 w 105"/>
                <a:gd name="T41" fmla="*/ 0 h 13"/>
                <a:gd name="T42" fmla="*/ 3 w 105"/>
                <a:gd name="T43" fmla="*/ 0 h 13"/>
                <a:gd name="T44" fmla="*/ 3 w 105"/>
                <a:gd name="T45" fmla="*/ 0 h 13"/>
                <a:gd name="T46" fmla="*/ 3 w 105"/>
                <a:gd name="T47" fmla="*/ 0 h 13"/>
                <a:gd name="T48" fmla="*/ 3 w 105"/>
                <a:gd name="T49" fmla="*/ 0 h 13"/>
                <a:gd name="T50" fmla="*/ 3 w 105"/>
                <a:gd name="T51" fmla="*/ 0 h 13"/>
                <a:gd name="T52" fmla="*/ 2 w 105"/>
                <a:gd name="T53" fmla="*/ 0 h 13"/>
                <a:gd name="T54" fmla="*/ 2 w 105"/>
                <a:gd name="T55" fmla="*/ 0 h 13"/>
                <a:gd name="T56" fmla="*/ 2 w 105"/>
                <a:gd name="T57" fmla="*/ 0 h 13"/>
                <a:gd name="T58" fmla="*/ 2 w 105"/>
                <a:gd name="T59" fmla="*/ 0 h 13"/>
                <a:gd name="T60" fmla="*/ 2 w 105"/>
                <a:gd name="T61" fmla="*/ 0 h 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3"/>
                <a:gd name="T95" fmla="*/ 105 w 105"/>
                <a:gd name="T96" fmla="*/ 13 h 1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3">
                  <a:moveTo>
                    <a:pt x="81" y="13"/>
                  </a:moveTo>
                  <a:lnTo>
                    <a:pt x="70" y="11"/>
                  </a:lnTo>
                  <a:lnTo>
                    <a:pt x="61" y="11"/>
                  </a:lnTo>
                  <a:lnTo>
                    <a:pt x="50" y="9"/>
                  </a:lnTo>
                  <a:lnTo>
                    <a:pt x="40" y="9"/>
                  </a:lnTo>
                  <a:lnTo>
                    <a:pt x="29" y="7"/>
                  </a:lnTo>
                  <a:lnTo>
                    <a:pt x="20" y="7"/>
                  </a:lnTo>
                  <a:lnTo>
                    <a:pt x="9" y="5"/>
                  </a:lnTo>
                  <a:lnTo>
                    <a:pt x="0" y="5"/>
                  </a:lnTo>
                  <a:lnTo>
                    <a:pt x="0" y="3"/>
                  </a:lnTo>
                  <a:lnTo>
                    <a:pt x="0" y="2"/>
                  </a:lnTo>
                  <a:lnTo>
                    <a:pt x="2" y="0"/>
                  </a:lnTo>
                  <a:lnTo>
                    <a:pt x="13" y="0"/>
                  </a:lnTo>
                  <a:lnTo>
                    <a:pt x="26" y="0"/>
                  </a:lnTo>
                  <a:lnTo>
                    <a:pt x="39" y="0"/>
                  </a:lnTo>
                  <a:lnTo>
                    <a:pt x="50" y="0"/>
                  </a:lnTo>
                  <a:lnTo>
                    <a:pt x="63" y="0"/>
                  </a:lnTo>
                  <a:lnTo>
                    <a:pt x="75" y="0"/>
                  </a:lnTo>
                  <a:lnTo>
                    <a:pt x="88" y="0"/>
                  </a:lnTo>
                  <a:lnTo>
                    <a:pt x="101" y="0"/>
                  </a:lnTo>
                  <a:lnTo>
                    <a:pt x="101" y="2"/>
                  </a:lnTo>
                  <a:lnTo>
                    <a:pt x="103" y="2"/>
                  </a:lnTo>
                  <a:lnTo>
                    <a:pt x="103" y="3"/>
                  </a:lnTo>
                  <a:lnTo>
                    <a:pt x="105" y="5"/>
                  </a:lnTo>
                  <a:lnTo>
                    <a:pt x="96" y="9"/>
                  </a:lnTo>
                  <a:lnTo>
                    <a:pt x="90" y="11"/>
                  </a:lnTo>
                  <a:lnTo>
                    <a:pt x="86" y="13"/>
                  </a:lnTo>
                  <a:lnTo>
                    <a:pt x="8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6" name="Freeform 39"/>
            <p:cNvSpPr>
              <a:spLocks/>
            </p:cNvSpPr>
            <p:nvPr/>
          </p:nvSpPr>
          <p:spPr bwMode="auto">
            <a:xfrm>
              <a:off x="3879" y="3252"/>
              <a:ext cx="204" cy="62"/>
            </a:xfrm>
            <a:custGeom>
              <a:avLst/>
              <a:gdLst>
                <a:gd name="T0" fmla="*/ 11 w 408"/>
                <a:gd name="T1" fmla="*/ 3 h 125"/>
                <a:gd name="T2" fmla="*/ 10 w 408"/>
                <a:gd name="T3" fmla="*/ 3 h 125"/>
                <a:gd name="T4" fmla="*/ 9 w 408"/>
                <a:gd name="T5" fmla="*/ 3 h 125"/>
                <a:gd name="T6" fmla="*/ 9 w 408"/>
                <a:gd name="T7" fmla="*/ 3 h 125"/>
                <a:gd name="T8" fmla="*/ 7 w 408"/>
                <a:gd name="T9" fmla="*/ 3 h 125"/>
                <a:gd name="T10" fmla="*/ 7 w 408"/>
                <a:gd name="T11" fmla="*/ 3 h 125"/>
                <a:gd name="T12" fmla="*/ 6 w 408"/>
                <a:gd name="T13" fmla="*/ 3 h 125"/>
                <a:gd name="T14" fmla="*/ 6 w 408"/>
                <a:gd name="T15" fmla="*/ 3 h 125"/>
                <a:gd name="T16" fmla="*/ 5 w 408"/>
                <a:gd name="T17" fmla="*/ 3 h 125"/>
                <a:gd name="T18" fmla="*/ 4 w 408"/>
                <a:gd name="T19" fmla="*/ 3 h 125"/>
                <a:gd name="T20" fmla="*/ 3 w 408"/>
                <a:gd name="T21" fmla="*/ 3 h 125"/>
                <a:gd name="T22" fmla="*/ 3 w 408"/>
                <a:gd name="T23" fmla="*/ 3 h 125"/>
                <a:gd name="T24" fmla="*/ 2 w 408"/>
                <a:gd name="T25" fmla="*/ 3 h 125"/>
                <a:gd name="T26" fmla="*/ 2 w 408"/>
                <a:gd name="T27" fmla="*/ 3 h 125"/>
                <a:gd name="T28" fmla="*/ 1 w 408"/>
                <a:gd name="T29" fmla="*/ 3 h 125"/>
                <a:gd name="T30" fmla="*/ 1 w 408"/>
                <a:gd name="T31" fmla="*/ 3 h 125"/>
                <a:gd name="T32" fmla="*/ 0 w 408"/>
                <a:gd name="T33" fmla="*/ 3 h 125"/>
                <a:gd name="T34" fmla="*/ 1 w 408"/>
                <a:gd name="T35" fmla="*/ 2 h 125"/>
                <a:gd name="T36" fmla="*/ 1 w 408"/>
                <a:gd name="T37" fmla="*/ 2 h 125"/>
                <a:gd name="T38" fmla="*/ 1 w 408"/>
                <a:gd name="T39" fmla="*/ 2 h 125"/>
                <a:gd name="T40" fmla="*/ 1 w 408"/>
                <a:gd name="T41" fmla="*/ 2 h 125"/>
                <a:gd name="T42" fmla="*/ 1 w 408"/>
                <a:gd name="T43" fmla="*/ 2 h 125"/>
                <a:gd name="T44" fmla="*/ 2 w 408"/>
                <a:gd name="T45" fmla="*/ 2 h 125"/>
                <a:gd name="T46" fmla="*/ 2 w 408"/>
                <a:gd name="T47" fmla="*/ 2 h 125"/>
                <a:gd name="T48" fmla="*/ 3 w 408"/>
                <a:gd name="T49" fmla="*/ 2 h 125"/>
                <a:gd name="T50" fmla="*/ 4 w 408"/>
                <a:gd name="T51" fmla="*/ 2 h 125"/>
                <a:gd name="T52" fmla="*/ 5 w 408"/>
                <a:gd name="T53" fmla="*/ 2 h 125"/>
                <a:gd name="T54" fmla="*/ 6 w 408"/>
                <a:gd name="T55" fmla="*/ 2 h 125"/>
                <a:gd name="T56" fmla="*/ 7 w 408"/>
                <a:gd name="T57" fmla="*/ 1 h 125"/>
                <a:gd name="T58" fmla="*/ 8 w 408"/>
                <a:gd name="T59" fmla="*/ 1 h 125"/>
                <a:gd name="T60" fmla="*/ 8 w 408"/>
                <a:gd name="T61" fmla="*/ 0 h 125"/>
                <a:gd name="T62" fmla="*/ 8 w 408"/>
                <a:gd name="T63" fmla="*/ 0 h 125"/>
                <a:gd name="T64" fmla="*/ 8 w 408"/>
                <a:gd name="T65" fmla="*/ 0 h 125"/>
                <a:gd name="T66" fmla="*/ 9 w 408"/>
                <a:gd name="T67" fmla="*/ 0 h 125"/>
                <a:gd name="T68" fmla="*/ 10 w 408"/>
                <a:gd name="T69" fmla="*/ 0 h 125"/>
                <a:gd name="T70" fmla="*/ 10 w 408"/>
                <a:gd name="T71" fmla="*/ 0 h 125"/>
                <a:gd name="T72" fmla="*/ 11 w 408"/>
                <a:gd name="T73" fmla="*/ 0 h 125"/>
                <a:gd name="T74" fmla="*/ 11 w 408"/>
                <a:gd name="T75" fmla="*/ 0 h 125"/>
                <a:gd name="T76" fmla="*/ 12 w 408"/>
                <a:gd name="T77" fmla="*/ 0 h 125"/>
                <a:gd name="T78" fmla="*/ 13 w 408"/>
                <a:gd name="T79" fmla="*/ 0 h 125"/>
                <a:gd name="T80" fmla="*/ 13 w 408"/>
                <a:gd name="T81" fmla="*/ 0 h 125"/>
                <a:gd name="T82" fmla="*/ 13 w 408"/>
                <a:gd name="T83" fmla="*/ 0 h 125"/>
                <a:gd name="T84" fmla="*/ 13 w 408"/>
                <a:gd name="T85" fmla="*/ 0 h 125"/>
                <a:gd name="T86" fmla="*/ 13 w 408"/>
                <a:gd name="T87" fmla="*/ 1 h 125"/>
                <a:gd name="T88" fmla="*/ 13 w 408"/>
                <a:gd name="T89" fmla="*/ 1 h 125"/>
                <a:gd name="T90" fmla="*/ 13 w 408"/>
                <a:gd name="T91" fmla="*/ 1 h 125"/>
                <a:gd name="T92" fmla="*/ 13 w 408"/>
                <a:gd name="T93" fmla="*/ 2 h 125"/>
                <a:gd name="T94" fmla="*/ 12 w 408"/>
                <a:gd name="T95" fmla="*/ 2 h 125"/>
                <a:gd name="T96" fmla="*/ 12 w 408"/>
                <a:gd name="T97" fmla="*/ 2 h 125"/>
                <a:gd name="T98" fmla="*/ 12 w 408"/>
                <a:gd name="T99" fmla="*/ 3 h 125"/>
                <a:gd name="T100" fmla="*/ 11 w 408"/>
                <a:gd name="T101" fmla="*/ 3 h 125"/>
                <a:gd name="T102" fmla="*/ 11 w 408"/>
                <a:gd name="T103" fmla="*/ 3 h 125"/>
                <a:gd name="T104" fmla="*/ 11 w 408"/>
                <a:gd name="T105" fmla="*/ 3 h 125"/>
                <a:gd name="T106" fmla="*/ 11 w 408"/>
                <a:gd name="T107" fmla="*/ 3 h 125"/>
                <a:gd name="T108" fmla="*/ 11 w 408"/>
                <a:gd name="T109" fmla="*/ 3 h 1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8"/>
                <a:gd name="T166" fmla="*/ 0 h 125"/>
                <a:gd name="T167" fmla="*/ 408 w 408"/>
                <a:gd name="T168" fmla="*/ 125 h 1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8" h="125">
                  <a:moveTo>
                    <a:pt x="329" y="125"/>
                  </a:moveTo>
                  <a:lnTo>
                    <a:pt x="305" y="123"/>
                  </a:lnTo>
                  <a:lnTo>
                    <a:pt x="282" y="123"/>
                  </a:lnTo>
                  <a:lnTo>
                    <a:pt x="259" y="121"/>
                  </a:lnTo>
                  <a:lnTo>
                    <a:pt x="236" y="119"/>
                  </a:lnTo>
                  <a:lnTo>
                    <a:pt x="212" y="117"/>
                  </a:lnTo>
                  <a:lnTo>
                    <a:pt x="190" y="115"/>
                  </a:lnTo>
                  <a:lnTo>
                    <a:pt x="167" y="115"/>
                  </a:lnTo>
                  <a:lnTo>
                    <a:pt x="145" y="114"/>
                  </a:lnTo>
                  <a:lnTo>
                    <a:pt x="123" y="112"/>
                  </a:lnTo>
                  <a:lnTo>
                    <a:pt x="103" y="110"/>
                  </a:lnTo>
                  <a:lnTo>
                    <a:pt x="83" y="108"/>
                  </a:lnTo>
                  <a:lnTo>
                    <a:pt x="64" y="108"/>
                  </a:lnTo>
                  <a:lnTo>
                    <a:pt x="46" y="106"/>
                  </a:lnTo>
                  <a:lnTo>
                    <a:pt x="30" y="106"/>
                  </a:lnTo>
                  <a:lnTo>
                    <a:pt x="15" y="104"/>
                  </a:lnTo>
                  <a:lnTo>
                    <a:pt x="0" y="104"/>
                  </a:lnTo>
                  <a:lnTo>
                    <a:pt x="2" y="95"/>
                  </a:lnTo>
                  <a:lnTo>
                    <a:pt x="6" y="90"/>
                  </a:lnTo>
                  <a:lnTo>
                    <a:pt x="11" y="86"/>
                  </a:lnTo>
                  <a:lnTo>
                    <a:pt x="18" y="81"/>
                  </a:lnTo>
                  <a:lnTo>
                    <a:pt x="31" y="79"/>
                  </a:lnTo>
                  <a:lnTo>
                    <a:pt x="46" y="77"/>
                  </a:lnTo>
                  <a:lnTo>
                    <a:pt x="64" y="75"/>
                  </a:lnTo>
                  <a:lnTo>
                    <a:pt x="87" y="73"/>
                  </a:lnTo>
                  <a:lnTo>
                    <a:pt x="114" y="71"/>
                  </a:lnTo>
                  <a:lnTo>
                    <a:pt x="147" y="68"/>
                  </a:lnTo>
                  <a:lnTo>
                    <a:pt x="186" y="64"/>
                  </a:lnTo>
                  <a:lnTo>
                    <a:pt x="234" y="58"/>
                  </a:lnTo>
                  <a:lnTo>
                    <a:pt x="243" y="44"/>
                  </a:lnTo>
                  <a:lnTo>
                    <a:pt x="248" y="29"/>
                  </a:lnTo>
                  <a:lnTo>
                    <a:pt x="252" y="12"/>
                  </a:lnTo>
                  <a:lnTo>
                    <a:pt x="256" y="0"/>
                  </a:lnTo>
                  <a:lnTo>
                    <a:pt x="274" y="1"/>
                  </a:lnTo>
                  <a:lnTo>
                    <a:pt x="291" y="3"/>
                  </a:lnTo>
                  <a:lnTo>
                    <a:pt x="309" y="7"/>
                  </a:lnTo>
                  <a:lnTo>
                    <a:pt x="326" y="11"/>
                  </a:lnTo>
                  <a:lnTo>
                    <a:pt x="342" y="14"/>
                  </a:lnTo>
                  <a:lnTo>
                    <a:pt x="362" y="16"/>
                  </a:lnTo>
                  <a:lnTo>
                    <a:pt x="385" y="14"/>
                  </a:lnTo>
                  <a:lnTo>
                    <a:pt x="408" y="11"/>
                  </a:lnTo>
                  <a:lnTo>
                    <a:pt x="407" y="20"/>
                  </a:lnTo>
                  <a:lnTo>
                    <a:pt x="405" y="31"/>
                  </a:lnTo>
                  <a:lnTo>
                    <a:pt x="403" y="42"/>
                  </a:lnTo>
                  <a:lnTo>
                    <a:pt x="403" y="53"/>
                  </a:lnTo>
                  <a:lnTo>
                    <a:pt x="399" y="57"/>
                  </a:lnTo>
                  <a:lnTo>
                    <a:pt x="390" y="66"/>
                  </a:lnTo>
                  <a:lnTo>
                    <a:pt x="379" y="77"/>
                  </a:lnTo>
                  <a:lnTo>
                    <a:pt x="366" y="92"/>
                  </a:lnTo>
                  <a:lnTo>
                    <a:pt x="353" y="104"/>
                  </a:lnTo>
                  <a:lnTo>
                    <a:pt x="340" y="115"/>
                  </a:lnTo>
                  <a:lnTo>
                    <a:pt x="333" y="123"/>
                  </a:lnTo>
                  <a:lnTo>
                    <a:pt x="329" y="125"/>
                  </a:lnTo>
                  <a:close/>
                </a:path>
              </a:pathLst>
            </a:custGeom>
            <a:solidFill>
              <a:srgbClr val="99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7" name="Freeform 40"/>
            <p:cNvSpPr>
              <a:spLocks/>
            </p:cNvSpPr>
            <p:nvPr/>
          </p:nvSpPr>
          <p:spPr bwMode="auto">
            <a:xfrm>
              <a:off x="4246" y="3208"/>
              <a:ext cx="780" cy="88"/>
            </a:xfrm>
            <a:custGeom>
              <a:avLst/>
              <a:gdLst>
                <a:gd name="T0" fmla="*/ 2 w 1558"/>
                <a:gd name="T1" fmla="*/ 5 h 177"/>
                <a:gd name="T2" fmla="*/ 1 w 1558"/>
                <a:gd name="T3" fmla="*/ 5 h 177"/>
                <a:gd name="T4" fmla="*/ 1 w 1558"/>
                <a:gd name="T5" fmla="*/ 5 h 177"/>
                <a:gd name="T6" fmla="*/ 3 w 1558"/>
                <a:gd name="T7" fmla="*/ 4 h 177"/>
                <a:gd name="T8" fmla="*/ 6 w 1558"/>
                <a:gd name="T9" fmla="*/ 4 h 177"/>
                <a:gd name="T10" fmla="*/ 4 w 1558"/>
                <a:gd name="T11" fmla="*/ 4 h 177"/>
                <a:gd name="T12" fmla="*/ 1 w 1558"/>
                <a:gd name="T13" fmla="*/ 4 h 177"/>
                <a:gd name="T14" fmla="*/ 1 w 1558"/>
                <a:gd name="T15" fmla="*/ 3 h 177"/>
                <a:gd name="T16" fmla="*/ 3 w 1558"/>
                <a:gd name="T17" fmla="*/ 3 h 177"/>
                <a:gd name="T18" fmla="*/ 7 w 1558"/>
                <a:gd name="T19" fmla="*/ 3 h 177"/>
                <a:gd name="T20" fmla="*/ 6 w 1558"/>
                <a:gd name="T21" fmla="*/ 3 h 177"/>
                <a:gd name="T22" fmla="*/ 2 w 1558"/>
                <a:gd name="T23" fmla="*/ 3 h 177"/>
                <a:gd name="T24" fmla="*/ 1 w 1558"/>
                <a:gd name="T25" fmla="*/ 2 h 177"/>
                <a:gd name="T26" fmla="*/ 3 w 1558"/>
                <a:gd name="T27" fmla="*/ 2 h 177"/>
                <a:gd name="T28" fmla="*/ 5 w 1558"/>
                <a:gd name="T29" fmla="*/ 2 h 177"/>
                <a:gd name="T30" fmla="*/ 4 w 1558"/>
                <a:gd name="T31" fmla="*/ 2 h 177"/>
                <a:gd name="T32" fmla="*/ 1 w 1558"/>
                <a:gd name="T33" fmla="*/ 1 h 177"/>
                <a:gd name="T34" fmla="*/ 0 w 1558"/>
                <a:gd name="T35" fmla="*/ 1 h 177"/>
                <a:gd name="T36" fmla="*/ 2 w 1558"/>
                <a:gd name="T37" fmla="*/ 1 h 177"/>
                <a:gd name="T38" fmla="*/ 3 w 1558"/>
                <a:gd name="T39" fmla="*/ 1 h 177"/>
                <a:gd name="T40" fmla="*/ 3 w 1558"/>
                <a:gd name="T41" fmla="*/ 0 h 177"/>
                <a:gd name="T42" fmla="*/ 2 w 1558"/>
                <a:gd name="T43" fmla="*/ 0 h 177"/>
                <a:gd name="T44" fmla="*/ 2 w 1558"/>
                <a:gd name="T45" fmla="*/ 0 h 177"/>
                <a:gd name="T46" fmla="*/ 6 w 1558"/>
                <a:gd name="T47" fmla="*/ 0 h 177"/>
                <a:gd name="T48" fmla="*/ 12 w 1558"/>
                <a:gd name="T49" fmla="*/ 0 h 177"/>
                <a:gd name="T50" fmla="*/ 18 w 1558"/>
                <a:gd name="T51" fmla="*/ 0 h 177"/>
                <a:gd name="T52" fmla="*/ 24 w 1558"/>
                <a:gd name="T53" fmla="*/ 0 h 177"/>
                <a:gd name="T54" fmla="*/ 30 w 1558"/>
                <a:gd name="T55" fmla="*/ 0 h 177"/>
                <a:gd name="T56" fmla="*/ 36 w 1558"/>
                <a:gd name="T57" fmla="*/ 0 h 177"/>
                <a:gd name="T58" fmla="*/ 42 w 1558"/>
                <a:gd name="T59" fmla="*/ 0 h 177"/>
                <a:gd name="T60" fmla="*/ 48 w 1558"/>
                <a:gd name="T61" fmla="*/ 0 h 177"/>
                <a:gd name="T62" fmla="*/ 49 w 1558"/>
                <a:gd name="T63" fmla="*/ 1 h 177"/>
                <a:gd name="T64" fmla="*/ 47 w 1558"/>
                <a:gd name="T65" fmla="*/ 1 h 177"/>
                <a:gd name="T66" fmla="*/ 45 w 1558"/>
                <a:gd name="T67" fmla="*/ 1 h 177"/>
                <a:gd name="T68" fmla="*/ 45 w 1558"/>
                <a:gd name="T69" fmla="*/ 1 h 177"/>
                <a:gd name="T70" fmla="*/ 48 w 1558"/>
                <a:gd name="T71" fmla="*/ 1 h 177"/>
                <a:gd name="T72" fmla="*/ 49 w 1558"/>
                <a:gd name="T73" fmla="*/ 2 h 177"/>
                <a:gd name="T74" fmla="*/ 46 w 1558"/>
                <a:gd name="T75" fmla="*/ 2 h 177"/>
                <a:gd name="T76" fmla="*/ 43 w 1558"/>
                <a:gd name="T77" fmla="*/ 2 h 177"/>
                <a:gd name="T78" fmla="*/ 41 w 1558"/>
                <a:gd name="T79" fmla="*/ 3 h 177"/>
                <a:gd name="T80" fmla="*/ 44 w 1558"/>
                <a:gd name="T81" fmla="*/ 2 h 177"/>
                <a:gd name="T82" fmla="*/ 48 w 1558"/>
                <a:gd name="T83" fmla="*/ 2 h 177"/>
                <a:gd name="T84" fmla="*/ 49 w 1558"/>
                <a:gd name="T85" fmla="*/ 3 h 177"/>
                <a:gd name="T86" fmla="*/ 47 w 1558"/>
                <a:gd name="T87" fmla="*/ 3 h 177"/>
                <a:gd name="T88" fmla="*/ 45 w 1558"/>
                <a:gd name="T89" fmla="*/ 3 h 177"/>
                <a:gd name="T90" fmla="*/ 46 w 1558"/>
                <a:gd name="T91" fmla="*/ 3 h 177"/>
                <a:gd name="T92" fmla="*/ 48 w 1558"/>
                <a:gd name="T93" fmla="*/ 3 h 177"/>
                <a:gd name="T94" fmla="*/ 49 w 1558"/>
                <a:gd name="T95" fmla="*/ 4 h 177"/>
                <a:gd name="T96" fmla="*/ 47 w 1558"/>
                <a:gd name="T97" fmla="*/ 4 h 177"/>
                <a:gd name="T98" fmla="*/ 44 w 1558"/>
                <a:gd name="T99" fmla="*/ 4 h 177"/>
                <a:gd name="T100" fmla="*/ 39 w 1558"/>
                <a:gd name="T101" fmla="*/ 4 h 177"/>
                <a:gd name="T102" fmla="*/ 34 w 1558"/>
                <a:gd name="T103" fmla="*/ 4 h 177"/>
                <a:gd name="T104" fmla="*/ 29 w 1558"/>
                <a:gd name="T105" fmla="*/ 4 h 177"/>
                <a:gd name="T106" fmla="*/ 24 w 1558"/>
                <a:gd name="T107" fmla="*/ 4 h 177"/>
                <a:gd name="T108" fmla="*/ 19 w 1558"/>
                <a:gd name="T109" fmla="*/ 4 h 177"/>
                <a:gd name="T110" fmla="*/ 14 w 1558"/>
                <a:gd name="T111" fmla="*/ 5 h 177"/>
                <a:gd name="T112" fmla="*/ 9 w 1558"/>
                <a:gd name="T113" fmla="*/ 5 h 177"/>
                <a:gd name="T114" fmla="*/ 4 w 1558"/>
                <a:gd name="T115" fmla="*/ 5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58"/>
                <a:gd name="T175" fmla="*/ 0 h 177"/>
                <a:gd name="T176" fmla="*/ 1558 w 1558"/>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58" h="177">
                  <a:moveTo>
                    <a:pt x="85" y="177"/>
                  </a:moveTo>
                  <a:lnTo>
                    <a:pt x="77" y="175"/>
                  </a:lnTo>
                  <a:lnTo>
                    <a:pt x="68" y="175"/>
                  </a:lnTo>
                  <a:lnTo>
                    <a:pt x="61" y="173"/>
                  </a:lnTo>
                  <a:lnTo>
                    <a:pt x="51" y="173"/>
                  </a:lnTo>
                  <a:lnTo>
                    <a:pt x="44" y="171"/>
                  </a:lnTo>
                  <a:lnTo>
                    <a:pt x="35" y="171"/>
                  </a:lnTo>
                  <a:lnTo>
                    <a:pt x="28" y="170"/>
                  </a:lnTo>
                  <a:lnTo>
                    <a:pt x="20" y="170"/>
                  </a:lnTo>
                  <a:lnTo>
                    <a:pt x="20" y="168"/>
                  </a:lnTo>
                  <a:lnTo>
                    <a:pt x="20" y="164"/>
                  </a:lnTo>
                  <a:lnTo>
                    <a:pt x="20" y="162"/>
                  </a:lnTo>
                  <a:lnTo>
                    <a:pt x="20" y="160"/>
                  </a:lnTo>
                  <a:lnTo>
                    <a:pt x="40" y="158"/>
                  </a:lnTo>
                  <a:lnTo>
                    <a:pt x="62" y="158"/>
                  </a:lnTo>
                  <a:lnTo>
                    <a:pt x="83" y="157"/>
                  </a:lnTo>
                  <a:lnTo>
                    <a:pt x="105" y="155"/>
                  </a:lnTo>
                  <a:lnTo>
                    <a:pt x="125" y="153"/>
                  </a:lnTo>
                  <a:lnTo>
                    <a:pt x="145" y="151"/>
                  </a:lnTo>
                  <a:lnTo>
                    <a:pt x="167" y="147"/>
                  </a:lnTo>
                  <a:lnTo>
                    <a:pt x="188" y="142"/>
                  </a:lnTo>
                  <a:lnTo>
                    <a:pt x="164" y="140"/>
                  </a:lnTo>
                  <a:lnTo>
                    <a:pt x="140" y="140"/>
                  </a:lnTo>
                  <a:lnTo>
                    <a:pt x="116" y="140"/>
                  </a:lnTo>
                  <a:lnTo>
                    <a:pt x="94" y="140"/>
                  </a:lnTo>
                  <a:lnTo>
                    <a:pt x="70" y="142"/>
                  </a:lnTo>
                  <a:lnTo>
                    <a:pt x="48" y="142"/>
                  </a:lnTo>
                  <a:lnTo>
                    <a:pt x="26" y="144"/>
                  </a:lnTo>
                  <a:lnTo>
                    <a:pt x="5" y="146"/>
                  </a:lnTo>
                  <a:lnTo>
                    <a:pt x="5" y="138"/>
                  </a:lnTo>
                  <a:lnTo>
                    <a:pt x="5" y="131"/>
                  </a:lnTo>
                  <a:lnTo>
                    <a:pt x="5" y="125"/>
                  </a:lnTo>
                  <a:lnTo>
                    <a:pt x="5" y="118"/>
                  </a:lnTo>
                  <a:lnTo>
                    <a:pt x="31" y="116"/>
                  </a:lnTo>
                  <a:lnTo>
                    <a:pt x="59" y="116"/>
                  </a:lnTo>
                  <a:lnTo>
                    <a:pt x="92" y="116"/>
                  </a:lnTo>
                  <a:lnTo>
                    <a:pt x="123" y="118"/>
                  </a:lnTo>
                  <a:lnTo>
                    <a:pt x="156" y="118"/>
                  </a:lnTo>
                  <a:lnTo>
                    <a:pt x="188" y="116"/>
                  </a:lnTo>
                  <a:lnTo>
                    <a:pt x="215" y="112"/>
                  </a:lnTo>
                  <a:lnTo>
                    <a:pt x="239" y="107"/>
                  </a:lnTo>
                  <a:lnTo>
                    <a:pt x="215" y="107"/>
                  </a:lnTo>
                  <a:lnTo>
                    <a:pt x="189" y="105"/>
                  </a:lnTo>
                  <a:lnTo>
                    <a:pt x="164" y="103"/>
                  </a:lnTo>
                  <a:lnTo>
                    <a:pt x="136" y="103"/>
                  </a:lnTo>
                  <a:lnTo>
                    <a:pt x="107" y="101"/>
                  </a:lnTo>
                  <a:lnTo>
                    <a:pt x="75" y="100"/>
                  </a:lnTo>
                  <a:lnTo>
                    <a:pt x="40" y="100"/>
                  </a:lnTo>
                  <a:lnTo>
                    <a:pt x="4" y="100"/>
                  </a:lnTo>
                  <a:lnTo>
                    <a:pt x="4" y="92"/>
                  </a:lnTo>
                  <a:lnTo>
                    <a:pt x="4" y="87"/>
                  </a:lnTo>
                  <a:lnTo>
                    <a:pt x="4" y="81"/>
                  </a:lnTo>
                  <a:lnTo>
                    <a:pt x="4" y="76"/>
                  </a:lnTo>
                  <a:lnTo>
                    <a:pt x="39" y="74"/>
                  </a:lnTo>
                  <a:lnTo>
                    <a:pt x="66" y="72"/>
                  </a:lnTo>
                  <a:lnTo>
                    <a:pt x="88" y="72"/>
                  </a:lnTo>
                  <a:lnTo>
                    <a:pt x="105" y="70"/>
                  </a:lnTo>
                  <a:lnTo>
                    <a:pt x="120" y="68"/>
                  </a:lnTo>
                  <a:lnTo>
                    <a:pt x="134" y="68"/>
                  </a:lnTo>
                  <a:lnTo>
                    <a:pt x="153" y="67"/>
                  </a:lnTo>
                  <a:lnTo>
                    <a:pt x="173" y="65"/>
                  </a:lnTo>
                  <a:lnTo>
                    <a:pt x="151" y="65"/>
                  </a:lnTo>
                  <a:lnTo>
                    <a:pt x="129" y="65"/>
                  </a:lnTo>
                  <a:lnTo>
                    <a:pt x="107" y="65"/>
                  </a:lnTo>
                  <a:lnTo>
                    <a:pt x="85" y="63"/>
                  </a:lnTo>
                  <a:lnTo>
                    <a:pt x="62" y="63"/>
                  </a:lnTo>
                  <a:lnTo>
                    <a:pt x="42" y="63"/>
                  </a:lnTo>
                  <a:lnTo>
                    <a:pt x="20" y="63"/>
                  </a:lnTo>
                  <a:lnTo>
                    <a:pt x="0" y="63"/>
                  </a:lnTo>
                  <a:lnTo>
                    <a:pt x="0" y="57"/>
                  </a:lnTo>
                  <a:lnTo>
                    <a:pt x="0" y="52"/>
                  </a:lnTo>
                  <a:lnTo>
                    <a:pt x="0" y="46"/>
                  </a:lnTo>
                  <a:lnTo>
                    <a:pt x="0" y="41"/>
                  </a:lnTo>
                  <a:lnTo>
                    <a:pt x="26" y="39"/>
                  </a:lnTo>
                  <a:lnTo>
                    <a:pt x="44" y="39"/>
                  </a:lnTo>
                  <a:lnTo>
                    <a:pt x="59" y="37"/>
                  </a:lnTo>
                  <a:lnTo>
                    <a:pt x="68" y="37"/>
                  </a:lnTo>
                  <a:lnTo>
                    <a:pt x="75" y="35"/>
                  </a:lnTo>
                  <a:lnTo>
                    <a:pt x="83" y="35"/>
                  </a:lnTo>
                  <a:lnTo>
                    <a:pt x="88" y="33"/>
                  </a:lnTo>
                  <a:lnTo>
                    <a:pt x="94" y="32"/>
                  </a:lnTo>
                  <a:lnTo>
                    <a:pt x="92" y="30"/>
                  </a:lnTo>
                  <a:lnTo>
                    <a:pt x="92" y="28"/>
                  </a:lnTo>
                  <a:lnTo>
                    <a:pt x="90" y="28"/>
                  </a:lnTo>
                  <a:lnTo>
                    <a:pt x="79" y="26"/>
                  </a:lnTo>
                  <a:lnTo>
                    <a:pt x="68" y="24"/>
                  </a:lnTo>
                  <a:lnTo>
                    <a:pt x="57" y="24"/>
                  </a:lnTo>
                  <a:lnTo>
                    <a:pt x="46" y="22"/>
                  </a:lnTo>
                  <a:lnTo>
                    <a:pt x="44" y="22"/>
                  </a:lnTo>
                  <a:lnTo>
                    <a:pt x="44" y="21"/>
                  </a:lnTo>
                  <a:lnTo>
                    <a:pt x="42" y="21"/>
                  </a:lnTo>
                  <a:lnTo>
                    <a:pt x="42" y="19"/>
                  </a:lnTo>
                  <a:lnTo>
                    <a:pt x="90" y="15"/>
                  </a:lnTo>
                  <a:lnTo>
                    <a:pt x="136" y="13"/>
                  </a:lnTo>
                  <a:lnTo>
                    <a:pt x="184" y="9"/>
                  </a:lnTo>
                  <a:lnTo>
                    <a:pt x="230" y="8"/>
                  </a:lnTo>
                  <a:lnTo>
                    <a:pt x="278" y="6"/>
                  </a:lnTo>
                  <a:lnTo>
                    <a:pt x="324" y="4"/>
                  </a:lnTo>
                  <a:lnTo>
                    <a:pt x="372" y="2"/>
                  </a:lnTo>
                  <a:lnTo>
                    <a:pt x="419" y="2"/>
                  </a:lnTo>
                  <a:lnTo>
                    <a:pt x="465" y="2"/>
                  </a:lnTo>
                  <a:lnTo>
                    <a:pt x="513" y="0"/>
                  </a:lnTo>
                  <a:lnTo>
                    <a:pt x="561" y="0"/>
                  </a:lnTo>
                  <a:lnTo>
                    <a:pt x="607" y="0"/>
                  </a:lnTo>
                  <a:lnTo>
                    <a:pt x="655" y="0"/>
                  </a:lnTo>
                  <a:lnTo>
                    <a:pt x="703" y="2"/>
                  </a:lnTo>
                  <a:lnTo>
                    <a:pt x="749" y="2"/>
                  </a:lnTo>
                  <a:lnTo>
                    <a:pt x="796" y="2"/>
                  </a:lnTo>
                  <a:lnTo>
                    <a:pt x="844" y="4"/>
                  </a:lnTo>
                  <a:lnTo>
                    <a:pt x="892" y="6"/>
                  </a:lnTo>
                  <a:lnTo>
                    <a:pt x="938" y="6"/>
                  </a:lnTo>
                  <a:lnTo>
                    <a:pt x="986" y="8"/>
                  </a:lnTo>
                  <a:lnTo>
                    <a:pt x="1034" y="9"/>
                  </a:lnTo>
                  <a:lnTo>
                    <a:pt x="1082" y="9"/>
                  </a:lnTo>
                  <a:lnTo>
                    <a:pt x="1129" y="11"/>
                  </a:lnTo>
                  <a:lnTo>
                    <a:pt x="1177" y="13"/>
                  </a:lnTo>
                  <a:lnTo>
                    <a:pt x="1225" y="13"/>
                  </a:lnTo>
                  <a:lnTo>
                    <a:pt x="1271" y="15"/>
                  </a:lnTo>
                  <a:lnTo>
                    <a:pt x="1319" y="17"/>
                  </a:lnTo>
                  <a:lnTo>
                    <a:pt x="1367" y="17"/>
                  </a:lnTo>
                  <a:lnTo>
                    <a:pt x="1415" y="19"/>
                  </a:lnTo>
                  <a:lnTo>
                    <a:pt x="1462" y="19"/>
                  </a:lnTo>
                  <a:lnTo>
                    <a:pt x="1510" y="21"/>
                  </a:lnTo>
                  <a:lnTo>
                    <a:pt x="1558" y="21"/>
                  </a:lnTo>
                  <a:lnTo>
                    <a:pt x="1558" y="24"/>
                  </a:lnTo>
                  <a:lnTo>
                    <a:pt x="1558" y="28"/>
                  </a:lnTo>
                  <a:lnTo>
                    <a:pt x="1558" y="33"/>
                  </a:lnTo>
                  <a:lnTo>
                    <a:pt x="1556" y="37"/>
                  </a:lnTo>
                  <a:lnTo>
                    <a:pt x="1538" y="39"/>
                  </a:lnTo>
                  <a:lnTo>
                    <a:pt x="1518" y="43"/>
                  </a:lnTo>
                  <a:lnTo>
                    <a:pt x="1499" y="44"/>
                  </a:lnTo>
                  <a:lnTo>
                    <a:pt x="1481" y="48"/>
                  </a:lnTo>
                  <a:lnTo>
                    <a:pt x="1462" y="50"/>
                  </a:lnTo>
                  <a:lnTo>
                    <a:pt x="1444" y="54"/>
                  </a:lnTo>
                  <a:lnTo>
                    <a:pt x="1424" y="55"/>
                  </a:lnTo>
                  <a:lnTo>
                    <a:pt x="1405" y="59"/>
                  </a:lnTo>
                  <a:lnTo>
                    <a:pt x="1416" y="59"/>
                  </a:lnTo>
                  <a:lnTo>
                    <a:pt x="1426" y="61"/>
                  </a:lnTo>
                  <a:lnTo>
                    <a:pt x="1437" y="61"/>
                  </a:lnTo>
                  <a:lnTo>
                    <a:pt x="1450" y="59"/>
                  </a:lnTo>
                  <a:lnTo>
                    <a:pt x="1466" y="59"/>
                  </a:lnTo>
                  <a:lnTo>
                    <a:pt x="1488" y="57"/>
                  </a:lnTo>
                  <a:lnTo>
                    <a:pt x="1518" y="55"/>
                  </a:lnTo>
                  <a:lnTo>
                    <a:pt x="1556" y="54"/>
                  </a:lnTo>
                  <a:lnTo>
                    <a:pt x="1556" y="57"/>
                  </a:lnTo>
                  <a:lnTo>
                    <a:pt x="1556" y="61"/>
                  </a:lnTo>
                  <a:lnTo>
                    <a:pt x="1554" y="65"/>
                  </a:lnTo>
                  <a:lnTo>
                    <a:pt x="1554" y="68"/>
                  </a:lnTo>
                  <a:lnTo>
                    <a:pt x="1514" y="72"/>
                  </a:lnTo>
                  <a:lnTo>
                    <a:pt x="1483" y="76"/>
                  </a:lnTo>
                  <a:lnTo>
                    <a:pt x="1457" y="78"/>
                  </a:lnTo>
                  <a:lnTo>
                    <a:pt x="1433" y="79"/>
                  </a:lnTo>
                  <a:lnTo>
                    <a:pt x="1409" y="83"/>
                  </a:lnTo>
                  <a:lnTo>
                    <a:pt x="1381" y="87"/>
                  </a:lnTo>
                  <a:lnTo>
                    <a:pt x="1348" y="90"/>
                  </a:lnTo>
                  <a:lnTo>
                    <a:pt x="1306" y="96"/>
                  </a:lnTo>
                  <a:lnTo>
                    <a:pt x="1308" y="98"/>
                  </a:lnTo>
                  <a:lnTo>
                    <a:pt x="1308" y="100"/>
                  </a:lnTo>
                  <a:lnTo>
                    <a:pt x="1308" y="101"/>
                  </a:lnTo>
                  <a:lnTo>
                    <a:pt x="1310" y="103"/>
                  </a:lnTo>
                  <a:lnTo>
                    <a:pt x="1339" y="100"/>
                  </a:lnTo>
                  <a:lnTo>
                    <a:pt x="1369" y="98"/>
                  </a:lnTo>
                  <a:lnTo>
                    <a:pt x="1398" y="94"/>
                  </a:lnTo>
                  <a:lnTo>
                    <a:pt x="1427" y="92"/>
                  </a:lnTo>
                  <a:lnTo>
                    <a:pt x="1457" y="90"/>
                  </a:lnTo>
                  <a:lnTo>
                    <a:pt x="1488" y="90"/>
                  </a:lnTo>
                  <a:lnTo>
                    <a:pt x="1519" y="90"/>
                  </a:lnTo>
                  <a:lnTo>
                    <a:pt x="1551" y="90"/>
                  </a:lnTo>
                  <a:lnTo>
                    <a:pt x="1551" y="94"/>
                  </a:lnTo>
                  <a:lnTo>
                    <a:pt x="1551" y="100"/>
                  </a:lnTo>
                  <a:lnTo>
                    <a:pt x="1549" y="105"/>
                  </a:lnTo>
                  <a:lnTo>
                    <a:pt x="1545" y="109"/>
                  </a:lnTo>
                  <a:lnTo>
                    <a:pt x="1529" y="111"/>
                  </a:lnTo>
                  <a:lnTo>
                    <a:pt x="1514" y="112"/>
                  </a:lnTo>
                  <a:lnTo>
                    <a:pt x="1497" y="112"/>
                  </a:lnTo>
                  <a:lnTo>
                    <a:pt x="1483" y="114"/>
                  </a:lnTo>
                  <a:lnTo>
                    <a:pt x="1468" y="116"/>
                  </a:lnTo>
                  <a:lnTo>
                    <a:pt x="1453" y="118"/>
                  </a:lnTo>
                  <a:lnTo>
                    <a:pt x="1437" y="120"/>
                  </a:lnTo>
                  <a:lnTo>
                    <a:pt x="1422" y="122"/>
                  </a:lnTo>
                  <a:lnTo>
                    <a:pt x="1431" y="125"/>
                  </a:lnTo>
                  <a:lnTo>
                    <a:pt x="1444" y="127"/>
                  </a:lnTo>
                  <a:lnTo>
                    <a:pt x="1461" y="127"/>
                  </a:lnTo>
                  <a:lnTo>
                    <a:pt x="1479" y="127"/>
                  </a:lnTo>
                  <a:lnTo>
                    <a:pt x="1497" y="127"/>
                  </a:lnTo>
                  <a:lnTo>
                    <a:pt x="1516" y="127"/>
                  </a:lnTo>
                  <a:lnTo>
                    <a:pt x="1532" y="127"/>
                  </a:lnTo>
                  <a:lnTo>
                    <a:pt x="1547" y="127"/>
                  </a:lnTo>
                  <a:lnTo>
                    <a:pt x="1545" y="142"/>
                  </a:lnTo>
                  <a:lnTo>
                    <a:pt x="1545" y="149"/>
                  </a:lnTo>
                  <a:lnTo>
                    <a:pt x="1543" y="153"/>
                  </a:lnTo>
                  <a:lnTo>
                    <a:pt x="1542" y="157"/>
                  </a:lnTo>
                  <a:lnTo>
                    <a:pt x="1518" y="155"/>
                  </a:lnTo>
                  <a:lnTo>
                    <a:pt x="1497" y="155"/>
                  </a:lnTo>
                  <a:lnTo>
                    <a:pt x="1481" y="153"/>
                  </a:lnTo>
                  <a:lnTo>
                    <a:pt x="1464" y="151"/>
                  </a:lnTo>
                  <a:lnTo>
                    <a:pt x="1446" y="149"/>
                  </a:lnTo>
                  <a:lnTo>
                    <a:pt x="1426" y="147"/>
                  </a:lnTo>
                  <a:lnTo>
                    <a:pt x="1398" y="144"/>
                  </a:lnTo>
                  <a:lnTo>
                    <a:pt x="1363" y="140"/>
                  </a:lnTo>
                  <a:lnTo>
                    <a:pt x="1323" y="140"/>
                  </a:lnTo>
                  <a:lnTo>
                    <a:pt x="1282" y="140"/>
                  </a:lnTo>
                  <a:lnTo>
                    <a:pt x="1242" y="142"/>
                  </a:lnTo>
                  <a:lnTo>
                    <a:pt x="1203" y="142"/>
                  </a:lnTo>
                  <a:lnTo>
                    <a:pt x="1163" y="142"/>
                  </a:lnTo>
                  <a:lnTo>
                    <a:pt x="1122" y="144"/>
                  </a:lnTo>
                  <a:lnTo>
                    <a:pt x="1082" y="144"/>
                  </a:lnTo>
                  <a:lnTo>
                    <a:pt x="1041" y="144"/>
                  </a:lnTo>
                  <a:lnTo>
                    <a:pt x="1001" y="146"/>
                  </a:lnTo>
                  <a:lnTo>
                    <a:pt x="960" y="146"/>
                  </a:lnTo>
                  <a:lnTo>
                    <a:pt x="920" y="147"/>
                  </a:lnTo>
                  <a:lnTo>
                    <a:pt x="881" y="147"/>
                  </a:lnTo>
                  <a:lnTo>
                    <a:pt x="841" y="149"/>
                  </a:lnTo>
                  <a:lnTo>
                    <a:pt x="800" y="149"/>
                  </a:lnTo>
                  <a:lnTo>
                    <a:pt x="760" y="151"/>
                  </a:lnTo>
                  <a:lnTo>
                    <a:pt x="719" y="153"/>
                  </a:lnTo>
                  <a:lnTo>
                    <a:pt x="679" y="153"/>
                  </a:lnTo>
                  <a:lnTo>
                    <a:pt x="640" y="155"/>
                  </a:lnTo>
                  <a:lnTo>
                    <a:pt x="600" y="157"/>
                  </a:lnTo>
                  <a:lnTo>
                    <a:pt x="559" y="157"/>
                  </a:lnTo>
                  <a:lnTo>
                    <a:pt x="521" y="158"/>
                  </a:lnTo>
                  <a:lnTo>
                    <a:pt x="480" y="160"/>
                  </a:lnTo>
                  <a:lnTo>
                    <a:pt x="440" y="162"/>
                  </a:lnTo>
                  <a:lnTo>
                    <a:pt x="401" y="164"/>
                  </a:lnTo>
                  <a:lnTo>
                    <a:pt x="360" y="164"/>
                  </a:lnTo>
                  <a:lnTo>
                    <a:pt x="320" y="166"/>
                  </a:lnTo>
                  <a:lnTo>
                    <a:pt x="281" y="168"/>
                  </a:lnTo>
                  <a:lnTo>
                    <a:pt x="241" y="170"/>
                  </a:lnTo>
                  <a:lnTo>
                    <a:pt x="202" y="171"/>
                  </a:lnTo>
                  <a:lnTo>
                    <a:pt x="164" y="173"/>
                  </a:lnTo>
                  <a:lnTo>
                    <a:pt x="123" y="175"/>
                  </a:lnTo>
                  <a:lnTo>
                    <a:pt x="85" y="177"/>
                  </a:lnTo>
                  <a:close/>
                </a:path>
              </a:pathLst>
            </a:custGeom>
            <a:solidFill>
              <a:srgbClr val="D896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8" name="Freeform 41"/>
            <p:cNvSpPr>
              <a:spLocks/>
            </p:cNvSpPr>
            <p:nvPr/>
          </p:nvSpPr>
          <p:spPr bwMode="auto">
            <a:xfrm>
              <a:off x="5134" y="3273"/>
              <a:ext cx="22" cy="8"/>
            </a:xfrm>
            <a:custGeom>
              <a:avLst/>
              <a:gdLst>
                <a:gd name="T0" fmla="*/ 1 w 44"/>
                <a:gd name="T1" fmla="*/ 1 h 16"/>
                <a:gd name="T2" fmla="*/ 1 w 44"/>
                <a:gd name="T3" fmla="*/ 1 h 16"/>
                <a:gd name="T4" fmla="*/ 1 w 44"/>
                <a:gd name="T5" fmla="*/ 1 h 16"/>
                <a:gd name="T6" fmla="*/ 1 w 44"/>
                <a:gd name="T7" fmla="*/ 1 h 16"/>
                <a:gd name="T8" fmla="*/ 0 w 44"/>
                <a:gd name="T9" fmla="*/ 1 h 16"/>
                <a:gd name="T10" fmla="*/ 1 w 44"/>
                <a:gd name="T11" fmla="*/ 1 h 16"/>
                <a:gd name="T12" fmla="*/ 1 w 44"/>
                <a:gd name="T13" fmla="*/ 0 h 16"/>
                <a:gd name="T14" fmla="*/ 1 w 44"/>
                <a:gd name="T15" fmla="*/ 0 h 16"/>
                <a:gd name="T16" fmla="*/ 2 w 44"/>
                <a:gd name="T17" fmla="*/ 0 h 16"/>
                <a:gd name="T18" fmla="*/ 2 w 44"/>
                <a:gd name="T19" fmla="*/ 1 h 16"/>
                <a:gd name="T20" fmla="*/ 2 w 44"/>
                <a:gd name="T21" fmla="*/ 1 h 16"/>
                <a:gd name="T22" fmla="*/ 2 w 44"/>
                <a:gd name="T23" fmla="*/ 1 h 16"/>
                <a:gd name="T24" fmla="*/ 2 w 44"/>
                <a:gd name="T25" fmla="*/ 1 h 16"/>
                <a:gd name="T26" fmla="*/ 2 w 44"/>
                <a:gd name="T27" fmla="*/ 1 h 16"/>
                <a:gd name="T28" fmla="*/ 1 w 44"/>
                <a:gd name="T29" fmla="*/ 1 h 16"/>
                <a:gd name="T30" fmla="*/ 1 w 44"/>
                <a:gd name="T31" fmla="*/ 1 h 16"/>
                <a:gd name="T32" fmla="*/ 1 w 44"/>
                <a:gd name="T33" fmla="*/ 1 h 16"/>
                <a:gd name="T34" fmla="*/ 1 w 44"/>
                <a:gd name="T35" fmla="*/ 1 h 16"/>
                <a:gd name="T36" fmla="*/ 1 w 44"/>
                <a:gd name="T37" fmla="*/ 1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16"/>
                <a:gd name="T59" fmla="*/ 44 w 44"/>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16">
                  <a:moveTo>
                    <a:pt x="6" y="16"/>
                  </a:moveTo>
                  <a:lnTo>
                    <a:pt x="4" y="15"/>
                  </a:lnTo>
                  <a:lnTo>
                    <a:pt x="4" y="11"/>
                  </a:lnTo>
                  <a:lnTo>
                    <a:pt x="2" y="9"/>
                  </a:lnTo>
                  <a:lnTo>
                    <a:pt x="0" y="7"/>
                  </a:lnTo>
                  <a:lnTo>
                    <a:pt x="8" y="2"/>
                  </a:lnTo>
                  <a:lnTo>
                    <a:pt x="17" y="0"/>
                  </a:lnTo>
                  <a:lnTo>
                    <a:pt x="28" y="0"/>
                  </a:lnTo>
                  <a:lnTo>
                    <a:pt x="42" y="0"/>
                  </a:lnTo>
                  <a:lnTo>
                    <a:pt x="42" y="2"/>
                  </a:lnTo>
                  <a:lnTo>
                    <a:pt x="44" y="2"/>
                  </a:lnTo>
                  <a:lnTo>
                    <a:pt x="44" y="4"/>
                  </a:lnTo>
                  <a:lnTo>
                    <a:pt x="44" y="5"/>
                  </a:lnTo>
                  <a:lnTo>
                    <a:pt x="35" y="11"/>
                  </a:lnTo>
                  <a:lnTo>
                    <a:pt x="26" y="13"/>
                  </a:lnTo>
                  <a:lnTo>
                    <a:pt x="15" y="15"/>
                  </a:lnTo>
                  <a:lnTo>
                    <a:pt x="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49" name="Freeform 42"/>
            <p:cNvSpPr>
              <a:spLocks/>
            </p:cNvSpPr>
            <p:nvPr/>
          </p:nvSpPr>
          <p:spPr bwMode="auto">
            <a:xfrm>
              <a:off x="4008" y="3161"/>
              <a:ext cx="117" cy="112"/>
            </a:xfrm>
            <a:custGeom>
              <a:avLst/>
              <a:gdLst>
                <a:gd name="T0" fmla="*/ 6 w 234"/>
                <a:gd name="T1" fmla="*/ 7 h 225"/>
                <a:gd name="T2" fmla="*/ 6 w 234"/>
                <a:gd name="T3" fmla="*/ 6 h 225"/>
                <a:gd name="T4" fmla="*/ 6 w 234"/>
                <a:gd name="T5" fmla="*/ 6 h 225"/>
                <a:gd name="T6" fmla="*/ 6 w 234"/>
                <a:gd name="T7" fmla="*/ 5 h 225"/>
                <a:gd name="T8" fmla="*/ 5 w 234"/>
                <a:gd name="T9" fmla="*/ 5 h 225"/>
                <a:gd name="T10" fmla="*/ 5 w 234"/>
                <a:gd name="T11" fmla="*/ 5 h 225"/>
                <a:gd name="T12" fmla="*/ 5 w 234"/>
                <a:gd name="T13" fmla="*/ 5 h 225"/>
                <a:gd name="T14" fmla="*/ 4 w 234"/>
                <a:gd name="T15" fmla="*/ 5 h 225"/>
                <a:gd name="T16" fmla="*/ 4 w 234"/>
                <a:gd name="T17" fmla="*/ 5 h 225"/>
                <a:gd name="T18" fmla="*/ 4 w 234"/>
                <a:gd name="T19" fmla="*/ 5 h 225"/>
                <a:gd name="T20" fmla="*/ 3 w 234"/>
                <a:gd name="T21" fmla="*/ 5 h 225"/>
                <a:gd name="T22" fmla="*/ 3 w 234"/>
                <a:gd name="T23" fmla="*/ 5 h 225"/>
                <a:gd name="T24" fmla="*/ 2 w 234"/>
                <a:gd name="T25" fmla="*/ 5 h 225"/>
                <a:gd name="T26" fmla="*/ 2 w 234"/>
                <a:gd name="T27" fmla="*/ 5 h 225"/>
                <a:gd name="T28" fmla="*/ 1 w 234"/>
                <a:gd name="T29" fmla="*/ 5 h 225"/>
                <a:gd name="T30" fmla="*/ 1 w 234"/>
                <a:gd name="T31" fmla="*/ 5 h 225"/>
                <a:gd name="T32" fmla="*/ 0 w 234"/>
                <a:gd name="T33" fmla="*/ 5 h 225"/>
                <a:gd name="T34" fmla="*/ 1 w 234"/>
                <a:gd name="T35" fmla="*/ 4 h 225"/>
                <a:gd name="T36" fmla="*/ 1 w 234"/>
                <a:gd name="T37" fmla="*/ 3 h 225"/>
                <a:gd name="T38" fmla="*/ 1 w 234"/>
                <a:gd name="T39" fmla="*/ 2 h 225"/>
                <a:gd name="T40" fmla="*/ 1 w 234"/>
                <a:gd name="T41" fmla="*/ 1 h 225"/>
                <a:gd name="T42" fmla="*/ 1 w 234"/>
                <a:gd name="T43" fmla="*/ 1 h 225"/>
                <a:gd name="T44" fmla="*/ 2 w 234"/>
                <a:gd name="T45" fmla="*/ 1 h 225"/>
                <a:gd name="T46" fmla="*/ 2 w 234"/>
                <a:gd name="T47" fmla="*/ 1 h 225"/>
                <a:gd name="T48" fmla="*/ 3 w 234"/>
                <a:gd name="T49" fmla="*/ 0 h 225"/>
                <a:gd name="T50" fmla="*/ 3 w 234"/>
                <a:gd name="T51" fmla="*/ 0 h 225"/>
                <a:gd name="T52" fmla="*/ 4 w 234"/>
                <a:gd name="T53" fmla="*/ 0 h 225"/>
                <a:gd name="T54" fmla="*/ 4 w 234"/>
                <a:gd name="T55" fmla="*/ 0 h 225"/>
                <a:gd name="T56" fmla="*/ 5 w 234"/>
                <a:gd name="T57" fmla="*/ 0 h 225"/>
                <a:gd name="T58" fmla="*/ 5 w 234"/>
                <a:gd name="T59" fmla="*/ 0 h 225"/>
                <a:gd name="T60" fmla="*/ 6 w 234"/>
                <a:gd name="T61" fmla="*/ 0 h 225"/>
                <a:gd name="T62" fmla="*/ 6 w 234"/>
                <a:gd name="T63" fmla="*/ 1 h 225"/>
                <a:gd name="T64" fmla="*/ 7 w 234"/>
                <a:gd name="T65" fmla="*/ 1 h 225"/>
                <a:gd name="T66" fmla="*/ 7 w 234"/>
                <a:gd name="T67" fmla="*/ 2 h 225"/>
                <a:gd name="T68" fmla="*/ 7 w 234"/>
                <a:gd name="T69" fmla="*/ 2 h 225"/>
                <a:gd name="T70" fmla="*/ 8 w 234"/>
                <a:gd name="T71" fmla="*/ 3 h 225"/>
                <a:gd name="T72" fmla="*/ 8 w 234"/>
                <a:gd name="T73" fmla="*/ 3 h 225"/>
                <a:gd name="T74" fmla="*/ 7 w 234"/>
                <a:gd name="T75" fmla="*/ 4 h 225"/>
                <a:gd name="T76" fmla="*/ 7 w 234"/>
                <a:gd name="T77" fmla="*/ 4 h 225"/>
                <a:gd name="T78" fmla="*/ 7 w 234"/>
                <a:gd name="T79" fmla="*/ 5 h 225"/>
                <a:gd name="T80" fmla="*/ 7 w 234"/>
                <a:gd name="T81" fmla="*/ 6 h 225"/>
                <a:gd name="T82" fmla="*/ 7 w 234"/>
                <a:gd name="T83" fmla="*/ 6 h 225"/>
                <a:gd name="T84" fmla="*/ 7 w 234"/>
                <a:gd name="T85" fmla="*/ 6 h 225"/>
                <a:gd name="T86" fmla="*/ 6 w 234"/>
                <a:gd name="T87" fmla="*/ 6 h 225"/>
                <a:gd name="T88" fmla="*/ 6 w 234"/>
                <a:gd name="T89" fmla="*/ 7 h 225"/>
                <a:gd name="T90" fmla="*/ 6 w 234"/>
                <a:gd name="T91" fmla="*/ 7 h 225"/>
                <a:gd name="T92" fmla="*/ 6 w 234"/>
                <a:gd name="T93" fmla="*/ 7 h 2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225"/>
                <a:gd name="T143" fmla="*/ 234 w 234"/>
                <a:gd name="T144" fmla="*/ 225 h 2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225">
                  <a:moveTo>
                    <a:pt x="173" y="225"/>
                  </a:moveTo>
                  <a:lnTo>
                    <a:pt x="168" y="210"/>
                  </a:lnTo>
                  <a:lnTo>
                    <a:pt x="164" y="197"/>
                  </a:lnTo>
                  <a:lnTo>
                    <a:pt x="162" y="183"/>
                  </a:lnTo>
                  <a:lnTo>
                    <a:pt x="159" y="170"/>
                  </a:lnTo>
                  <a:lnTo>
                    <a:pt x="146" y="172"/>
                  </a:lnTo>
                  <a:lnTo>
                    <a:pt x="137" y="173"/>
                  </a:lnTo>
                  <a:lnTo>
                    <a:pt x="127" y="179"/>
                  </a:lnTo>
                  <a:lnTo>
                    <a:pt x="118" y="183"/>
                  </a:lnTo>
                  <a:lnTo>
                    <a:pt x="100" y="183"/>
                  </a:lnTo>
                  <a:lnTo>
                    <a:pt x="83" y="181"/>
                  </a:lnTo>
                  <a:lnTo>
                    <a:pt x="69" y="179"/>
                  </a:lnTo>
                  <a:lnTo>
                    <a:pt x="54" y="175"/>
                  </a:lnTo>
                  <a:lnTo>
                    <a:pt x="41" y="172"/>
                  </a:lnTo>
                  <a:lnTo>
                    <a:pt x="28" y="168"/>
                  </a:lnTo>
                  <a:lnTo>
                    <a:pt x="13" y="164"/>
                  </a:lnTo>
                  <a:lnTo>
                    <a:pt x="0" y="161"/>
                  </a:lnTo>
                  <a:lnTo>
                    <a:pt x="2" y="131"/>
                  </a:lnTo>
                  <a:lnTo>
                    <a:pt x="2" y="103"/>
                  </a:lnTo>
                  <a:lnTo>
                    <a:pt x="2" y="76"/>
                  </a:lnTo>
                  <a:lnTo>
                    <a:pt x="4" y="48"/>
                  </a:lnTo>
                  <a:lnTo>
                    <a:pt x="21" y="46"/>
                  </a:lnTo>
                  <a:lnTo>
                    <a:pt x="37" y="41"/>
                  </a:lnTo>
                  <a:lnTo>
                    <a:pt x="54" y="34"/>
                  </a:lnTo>
                  <a:lnTo>
                    <a:pt x="72" y="24"/>
                  </a:lnTo>
                  <a:lnTo>
                    <a:pt x="91" y="15"/>
                  </a:lnTo>
                  <a:lnTo>
                    <a:pt x="109" y="8"/>
                  </a:lnTo>
                  <a:lnTo>
                    <a:pt x="127" y="2"/>
                  </a:lnTo>
                  <a:lnTo>
                    <a:pt x="146" y="0"/>
                  </a:lnTo>
                  <a:lnTo>
                    <a:pt x="157" y="12"/>
                  </a:lnTo>
                  <a:lnTo>
                    <a:pt x="170" y="24"/>
                  </a:lnTo>
                  <a:lnTo>
                    <a:pt x="184" y="39"/>
                  </a:lnTo>
                  <a:lnTo>
                    <a:pt x="199" y="56"/>
                  </a:lnTo>
                  <a:lnTo>
                    <a:pt x="210" y="72"/>
                  </a:lnTo>
                  <a:lnTo>
                    <a:pt x="221" y="91"/>
                  </a:lnTo>
                  <a:lnTo>
                    <a:pt x="230" y="107"/>
                  </a:lnTo>
                  <a:lnTo>
                    <a:pt x="234" y="126"/>
                  </a:lnTo>
                  <a:lnTo>
                    <a:pt x="214" y="146"/>
                  </a:lnTo>
                  <a:lnTo>
                    <a:pt x="206" y="157"/>
                  </a:lnTo>
                  <a:lnTo>
                    <a:pt x="208" y="170"/>
                  </a:lnTo>
                  <a:lnTo>
                    <a:pt x="210" y="195"/>
                  </a:lnTo>
                  <a:lnTo>
                    <a:pt x="205" y="201"/>
                  </a:lnTo>
                  <a:lnTo>
                    <a:pt x="194" y="212"/>
                  </a:lnTo>
                  <a:lnTo>
                    <a:pt x="181" y="223"/>
                  </a:lnTo>
                  <a:lnTo>
                    <a:pt x="173" y="225"/>
                  </a:lnTo>
                  <a:close/>
                </a:path>
              </a:pathLst>
            </a:custGeom>
            <a:solidFill>
              <a:srgbClr val="F2D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0" name="Freeform 43"/>
            <p:cNvSpPr>
              <a:spLocks/>
            </p:cNvSpPr>
            <p:nvPr/>
          </p:nvSpPr>
          <p:spPr bwMode="auto">
            <a:xfrm>
              <a:off x="3652" y="2904"/>
              <a:ext cx="128" cy="362"/>
            </a:xfrm>
            <a:custGeom>
              <a:avLst/>
              <a:gdLst>
                <a:gd name="T0" fmla="*/ 1 w 255"/>
                <a:gd name="T1" fmla="*/ 14 h 723"/>
                <a:gd name="T2" fmla="*/ 0 w 255"/>
                <a:gd name="T3" fmla="*/ 5 h 723"/>
                <a:gd name="T4" fmla="*/ 3 w 255"/>
                <a:gd name="T5" fmla="*/ 3 h 723"/>
                <a:gd name="T6" fmla="*/ 8 w 255"/>
                <a:gd name="T7" fmla="*/ 1 h 723"/>
                <a:gd name="T8" fmla="*/ 7 w 255"/>
                <a:gd name="T9" fmla="*/ 2 h 723"/>
                <a:gd name="T10" fmla="*/ 6 w 255"/>
                <a:gd name="T11" fmla="*/ 2 h 723"/>
                <a:gd name="T12" fmla="*/ 5 w 255"/>
                <a:gd name="T13" fmla="*/ 3 h 723"/>
                <a:gd name="T14" fmla="*/ 5 w 255"/>
                <a:gd name="T15" fmla="*/ 3 h 723"/>
                <a:gd name="T16" fmla="*/ 6 w 255"/>
                <a:gd name="T17" fmla="*/ 3 h 723"/>
                <a:gd name="T18" fmla="*/ 5 w 255"/>
                <a:gd name="T19" fmla="*/ 4 h 723"/>
                <a:gd name="T20" fmla="*/ 3 w 255"/>
                <a:gd name="T21" fmla="*/ 5 h 723"/>
                <a:gd name="T22" fmla="*/ 4 w 255"/>
                <a:gd name="T23" fmla="*/ 5 h 723"/>
                <a:gd name="T24" fmla="*/ 5 w 255"/>
                <a:gd name="T25" fmla="*/ 4 h 723"/>
                <a:gd name="T26" fmla="*/ 5 w 255"/>
                <a:gd name="T27" fmla="*/ 5 h 723"/>
                <a:gd name="T28" fmla="*/ 3 w 255"/>
                <a:gd name="T29" fmla="*/ 6 h 723"/>
                <a:gd name="T30" fmla="*/ 3 w 255"/>
                <a:gd name="T31" fmla="*/ 7 h 723"/>
                <a:gd name="T32" fmla="*/ 4 w 255"/>
                <a:gd name="T33" fmla="*/ 6 h 723"/>
                <a:gd name="T34" fmla="*/ 4 w 255"/>
                <a:gd name="T35" fmla="*/ 7 h 723"/>
                <a:gd name="T36" fmla="*/ 2 w 255"/>
                <a:gd name="T37" fmla="*/ 8 h 723"/>
                <a:gd name="T38" fmla="*/ 3 w 255"/>
                <a:gd name="T39" fmla="*/ 8 h 723"/>
                <a:gd name="T40" fmla="*/ 4 w 255"/>
                <a:gd name="T41" fmla="*/ 8 h 723"/>
                <a:gd name="T42" fmla="*/ 4 w 255"/>
                <a:gd name="T43" fmla="*/ 8 h 723"/>
                <a:gd name="T44" fmla="*/ 3 w 255"/>
                <a:gd name="T45" fmla="*/ 9 h 723"/>
                <a:gd name="T46" fmla="*/ 3 w 255"/>
                <a:gd name="T47" fmla="*/ 9 h 723"/>
                <a:gd name="T48" fmla="*/ 3 w 255"/>
                <a:gd name="T49" fmla="*/ 10 h 723"/>
                <a:gd name="T50" fmla="*/ 2 w 255"/>
                <a:gd name="T51" fmla="*/ 11 h 723"/>
                <a:gd name="T52" fmla="*/ 2 w 255"/>
                <a:gd name="T53" fmla="*/ 11 h 723"/>
                <a:gd name="T54" fmla="*/ 3 w 255"/>
                <a:gd name="T55" fmla="*/ 11 h 723"/>
                <a:gd name="T56" fmla="*/ 2 w 255"/>
                <a:gd name="T57" fmla="*/ 12 h 723"/>
                <a:gd name="T58" fmla="*/ 2 w 255"/>
                <a:gd name="T59" fmla="*/ 12 h 723"/>
                <a:gd name="T60" fmla="*/ 2 w 255"/>
                <a:gd name="T61" fmla="*/ 13 h 723"/>
                <a:gd name="T62" fmla="*/ 2 w 255"/>
                <a:gd name="T63" fmla="*/ 13 h 723"/>
                <a:gd name="T64" fmla="*/ 2 w 255"/>
                <a:gd name="T65" fmla="*/ 13 h 723"/>
                <a:gd name="T66" fmla="*/ 2 w 255"/>
                <a:gd name="T67" fmla="*/ 14 h 723"/>
                <a:gd name="T68" fmla="*/ 2 w 255"/>
                <a:gd name="T69" fmla="*/ 14 h 723"/>
                <a:gd name="T70" fmla="*/ 2 w 255"/>
                <a:gd name="T71" fmla="*/ 15 h 723"/>
                <a:gd name="T72" fmla="*/ 2 w 255"/>
                <a:gd name="T73" fmla="*/ 16 h 723"/>
                <a:gd name="T74" fmla="*/ 2 w 255"/>
                <a:gd name="T75" fmla="*/ 16 h 723"/>
                <a:gd name="T76" fmla="*/ 2 w 255"/>
                <a:gd name="T77" fmla="*/ 17 h 723"/>
                <a:gd name="T78" fmla="*/ 2 w 255"/>
                <a:gd name="T79" fmla="*/ 17 h 723"/>
                <a:gd name="T80" fmla="*/ 2 w 255"/>
                <a:gd name="T81" fmla="*/ 17 h 723"/>
                <a:gd name="T82" fmla="*/ 2 w 255"/>
                <a:gd name="T83" fmla="*/ 18 h 723"/>
                <a:gd name="T84" fmla="*/ 2 w 255"/>
                <a:gd name="T85" fmla="*/ 19 h 723"/>
                <a:gd name="T86" fmla="*/ 2 w 255"/>
                <a:gd name="T87" fmla="*/ 19 h 723"/>
                <a:gd name="T88" fmla="*/ 2 w 255"/>
                <a:gd name="T89" fmla="*/ 19 h 723"/>
                <a:gd name="T90" fmla="*/ 2 w 255"/>
                <a:gd name="T91" fmla="*/ 20 h 723"/>
                <a:gd name="T92" fmla="*/ 2 w 255"/>
                <a:gd name="T93" fmla="*/ 20 h 723"/>
                <a:gd name="T94" fmla="*/ 2 w 255"/>
                <a:gd name="T95" fmla="*/ 21 h 723"/>
                <a:gd name="T96" fmla="*/ 1 w 255"/>
                <a:gd name="T97" fmla="*/ 22 h 723"/>
                <a:gd name="T98" fmla="*/ 1 w 255"/>
                <a:gd name="T99" fmla="*/ 23 h 7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5"/>
                <a:gd name="T151" fmla="*/ 0 h 723"/>
                <a:gd name="T152" fmla="*/ 255 w 255"/>
                <a:gd name="T153" fmla="*/ 723 h 7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5" h="723">
                  <a:moveTo>
                    <a:pt x="12" y="723"/>
                  </a:moveTo>
                  <a:lnTo>
                    <a:pt x="11" y="681"/>
                  </a:lnTo>
                  <a:lnTo>
                    <a:pt x="9" y="591"/>
                  </a:lnTo>
                  <a:lnTo>
                    <a:pt x="5" y="440"/>
                  </a:lnTo>
                  <a:lnTo>
                    <a:pt x="0" y="223"/>
                  </a:lnTo>
                  <a:lnTo>
                    <a:pt x="0" y="195"/>
                  </a:lnTo>
                  <a:lnTo>
                    <a:pt x="0" y="168"/>
                  </a:lnTo>
                  <a:lnTo>
                    <a:pt x="0" y="140"/>
                  </a:lnTo>
                  <a:lnTo>
                    <a:pt x="0" y="112"/>
                  </a:lnTo>
                  <a:lnTo>
                    <a:pt x="9" y="103"/>
                  </a:lnTo>
                  <a:lnTo>
                    <a:pt x="33" y="89"/>
                  </a:lnTo>
                  <a:lnTo>
                    <a:pt x="68" y="72"/>
                  </a:lnTo>
                  <a:lnTo>
                    <a:pt x="108" y="52"/>
                  </a:lnTo>
                  <a:lnTo>
                    <a:pt x="152" y="33"/>
                  </a:lnTo>
                  <a:lnTo>
                    <a:pt x="193" y="19"/>
                  </a:lnTo>
                  <a:lnTo>
                    <a:pt x="229" y="6"/>
                  </a:lnTo>
                  <a:lnTo>
                    <a:pt x="255" y="0"/>
                  </a:lnTo>
                  <a:lnTo>
                    <a:pt x="239" y="17"/>
                  </a:lnTo>
                  <a:lnTo>
                    <a:pt x="226" y="30"/>
                  </a:lnTo>
                  <a:lnTo>
                    <a:pt x="215" y="39"/>
                  </a:lnTo>
                  <a:lnTo>
                    <a:pt x="207" y="44"/>
                  </a:lnTo>
                  <a:lnTo>
                    <a:pt x="202" y="50"/>
                  </a:lnTo>
                  <a:lnTo>
                    <a:pt x="195" y="55"/>
                  </a:lnTo>
                  <a:lnTo>
                    <a:pt x="189" y="59"/>
                  </a:lnTo>
                  <a:lnTo>
                    <a:pt x="182" y="63"/>
                  </a:lnTo>
                  <a:lnTo>
                    <a:pt x="167" y="67"/>
                  </a:lnTo>
                  <a:lnTo>
                    <a:pt x="152" y="72"/>
                  </a:lnTo>
                  <a:lnTo>
                    <a:pt x="139" y="78"/>
                  </a:lnTo>
                  <a:lnTo>
                    <a:pt x="130" y="87"/>
                  </a:lnTo>
                  <a:lnTo>
                    <a:pt x="137" y="87"/>
                  </a:lnTo>
                  <a:lnTo>
                    <a:pt x="143" y="83"/>
                  </a:lnTo>
                  <a:lnTo>
                    <a:pt x="150" y="81"/>
                  </a:lnTo>
                  <a:lnTo>
                    <a:pt x="158" y="78"/>
                  </a:lnTo>
                  <a:lnTo>
                    <a:pt x="165" y="76"/>
                  </a:lnTo>
                  <a:lnTo>
                    <a:pt x="172" y="72"/>
                  </a:lnTo>
                  <a:lnTo>
                    <a:pt x="180" y="72"/>
                  </a:lnTo>
                  <a:lnTo>
                    <a:pt x="187" y="72"/>
                  </a:lnTo>
                  <a:lnTo>
                    <a:pt x="176" y="87"/>
                  </a:lnTo>
                  <a:lnTo>
                    <a:pt x="161" y="100"/>
                  </a:lnTo>
                  <a:lnTo>
                    <a:pt x="143" y="109"/>
                  </a:lnTo>
                  <a:lnTo>
                    <a:pt x="125" y="118"/>
                  </a:lnTo>
                  <a:lnTo>
                    <a:pt x="108" y="125"/>
                  </a:lnTo>
                  <a:lnTo>
                    <a:pt x="92" y="133"/>
                  </a:lnTo>
                  <a:lnTo>
                    <a:pt x="79" y="140"/>
                  </a:lnTo>
                  <a:lnTo>
                    <a:pt x="71" y="149"/>
                  </a:lnTo>
                  <a:lnTo>
                    <a:pt x="77" y="149"/>
                  </a:lnTo>
                  <a:lnTo>
                    <a:pt x="84" y="146"/>
                  </a:lnTo>
                  <a:lnTo>
                    <a:pt x="97" y="142"/>
                  </a:lnTo>
                  <a:lnTo>
                    <a:pt x="110" y="138"/>
                  </a:lnTo>
                  <a:lnTo>
                    <a:pt x="125" y="133"/>
                  </a:lnTo>
                  <a:lnTo>
                    <a:pt x="137" y="129"/>
                  </a:lnTo>
                  <a:lnTo>
                    <a:pt x="149" y="127"/>
                  </a:lnTo>
                  <a:lnTo>
                    <a:pt x="156" y="125"/>
                  </a:lnTo>
                  <a:lnTo>
                    <a:pt x="150" y="138"/>
                  </a:lnTo>
                  <a:lnTo>
                    <a:pt x="143" y="149"/>
                  </a:lnTo>
                  <a:lnTo>
                    <a:pt x="136" y="158"/>
                  </a:lnTo>
                  <a:lnTo>
                    <a:pt x="128" y="166"/>
                  </a:lnTo>
                  <a:lnTo>
                    <a:pt x="117" y="171"/>
                  </a:lnTo>
                  <a:lnTo>
                    <a:pt x="108" y="177"/>
                  </a:lnTo>
                  <a:lnTo>
                    <a:pt x="95" y="182"/>
                  </a:lnTo>
                  <a:lnTo>
                    <a:pt x="82" y="186"/>
                  </a:lnTo>
                  <a:lnTo>
                    <a:pt x="82" y="188"/>
                  </a:lnTo>
                  <a:lnTo>
                    <a:pt x="84" y="190"/>
                  </a:lnTo>
                  <a:lnTo>
                    <a:pt x="84" y="193"/>
                  </a:lnTo>
                  <a:lnTo>
                    <a:pt x="84" y="195"/>
                  </a:lnTo>
                  <a:lnTo>
                    <a:pt x="97" y="192"/>
                  </a:lnTo>
                  <a:lnTo>
                    <a:pt x="110" y="188"/>
                  </a:lnTo>
                  <a:lnTo>
                    <a:pt x="123" y="184"/>
                  </a:lnTo>
                  <a:lnTo>
                    <a:pt x="134" y="181"/>
                  </a:lnTo>
                  <a:lnTo>
                    <a:pt x="130" y="192"/>
                  </a:lnTo>
                  <a:lnTo>
                    <a:pt x="123" y="201"/>
                  </a:lnTo>
                  <a:lnTo>
                    <a:pt x="112" y="210"/>
                  </a:lnTo>
                  <a:lnTo>
                    <a:pt x="99" y="217"/>
                  </a:lnTo>
                  <a:lnTo>
                    <a:pt x="84" y="227"/>
                  </a:lnTo>
                  <a:lnTo>
                    <a:pt x="69" y="234"/>
                  </a:lnTo>
                  <a:lnTo>
                    <a:pt x="57" y="239"/>
                  </a:lnTo>
                  <a:lnTo>
                    <a:pt x="46" y="245"/>
                  </a:lnTo>
                  <a:lnTo>
                    <a:pt x="55" y="245"/>
                  </a:lnTo>
                  <a:lnTo>
                    <a:pt x="64" y="241"/>
                  </a:lnTo>
                  <a:lnTo>
                    <a:pt x="75" y="238"/>
                  </a:lnTo>
                  <a:lnTo>
                    <a:pt x="84" y="234"/>
                  </a:lnTo>
                  <a:lnTo>
                    <a:pt x="93" y="230"/>
                  </a:lnTo>
                  <a:lnTo>
                    <a:pt x="104" y="227"/>
                  </a:lnTo>
                  <a:lnTo>
                    <a:pt x="114" y="225"/>
                  </a:lnTo>
                  <a:lnTo>
                    <a:pt x="125" y="223"/>
                  </a:lnTo>
                  <a:lnTo>
                    <a:pt x="123" y="238"/>
                  </a:lnTo>
                  <a:lnTo>
                    <a:pt x="117" y="249"/>
                  </a:lnTo>
                  <a:lnTo>
                    <a:pt x="110" y="256"/>
                  </a:lnTo>
                  <a:lnTo>
                    <a:pt x="99" y="261"/>
                  </a:lnTo>
                  <a:lnTo>
                    <a:pt x="88" y="265"/>
                  </a:lnTo>
                  <a:lnTo>
                    <a:pt x="77" y="271"/>
                  </a:lnTo>
                  <a:lnTo>
                    <a:pt x="68" y="276"/>
                  </a:lnTo>
                  <a:lnTo>
                    <a:pt x="58" y="285"/>
                  </a:lnTo>
                  <a:lnTo>
                    <a:pt x="71" y="284"/>
                  </a:lnTo>
                  <a:lnTo>
                    <a:pt x="82" y="280"/>
                  </a:lnTo>
                  <a:lnTo>
                    <a:pt x="95" y="276"/>
                  </a:lnTo>
                  <a:lnTo>
                    <a:pt x="110" y="274"/>
                  </a:lnTo>
                  <a:lnTo>
                    <a:pt x="106" y="284"/>
                  </a:lnTo>
                  <a:lnTo>
                    <a:pt x="103" y="293"/>
                  </a:lnTo>
                  <a:lnTo>
                    <a:pt x="93" y="302"/>
                  </a:lnTo>
                  <a:lnTo>
                    <a:pt x="86" y="309"/>
                  </a:lnTo>
                  <a:lnTo>
                    <a:pt x="75" y="315"/>
                  </a:lnTo>
                  <a:lnTo>
                    <a:pt x="66" y="322"/>
                  </a:lnTo>
                  <a:lnTo>
                    <a:pt x="55" y="328"/>
                  </a:lnTo>
                  <a:lnTo>
                    <a:pt x="46" y="333"/>
                  </a:lnTo>
                  <a:lnTo>
                    <a:pt x="46" y="335"/>
                  </a:lnTo>
                  <a:lnTo>
                    <a:pt x="46" y="337"/>
                  </a:lnTo>
                  <a:lnTo>
                    <a:pt x="46" y="341"/>
                  </a:lnTo>
                  <a:lnTo>
                    <a:pt x="46" y="342"/>
                  </a:lnTo>
                  <a:lnTo>
                    <a:pt x="57" y="335"/>
                  </a:lnTo>
                  <a:lnTo>
                    <a:pt x="66" y="330"/>
                  </a:lnTo>
                  <a:lnTo>
                    <a:pt x="79" y="324"/>
                  </a:lnTo>
                  <a:lnTo>
                    <a:pt x="92" y="324"/>
                  </a:lnTo>
                  <a:lnTo>
                    <a:pt x="80" y="337"/>
                  </a:lnTo>
                  <a:lnTo>
                    <a:pt x="68" y="346"/>
                  </a:lnTo>
                  <a:lnTo>
                    <a:pt x="53" y="355"/>
                  </a:lnTo>
                  <a:lnTo>
                    <a:pt x="40" y="366"/>
                  </a:lnTo>
                  <a:lnTo>
                    <a:pt x="47" y="370"/>
                  </a:lnTo>
                  <a:lnTo>
                    <a:pt x="55" y="368"/>
                  </a:lnTo>
                  <a:lnTo>
                    <a:pt x="64" y="364"/>
                  </a:lnTo>
                  <a:lnTo>
                    <a:pt x="73" y="361"/>
                  </a:lnTo>
                  <a:lnTo>
                    <a:pt x="68" y="374"/>
                  </a:lnTo>
                  <a:lnTo>
                    <a:pt x="58" y="385"/>
                  </a:lnTo>
                  <a:lnTo>
                    <a:pt x="47" y="394"/>
                  </a:lnTo>
                  <a:lnTo>
                    <a:pt x="36" y="403"/>
                  </a:lnTo>
                  <a:lnTo>
                    <a:pt x="36" y="405"/>
                  </a:lnTo>
                  <a:lnTo>
                    <a:pt x="36" y="407"/>
                  </a:lnTo>
                  <a:lnTo>
                    <a:pt x="36" y="410"/>
                  </a:lnTo>
                  <a:lnTo>
                    <a:pt x="36" y="412"/>
                  </a:lnTo>
                  <a:lnTo>
                    <a:pt x="42" y="410"/>
                  </a:lnTo>
                  <a:lnTo>
                    <a:pt x="49" y="410"/>
                  </a:lnTo>
                  <a:lnTo>
                    <a:pt x="55" y="410"/>
                  </a:lnTo>
                  <a:lnTo>
                    <a:pt x="62" y="409"/>
                  </a:lnTo>
                  <a:lnTo>
                    <a:pt x="57" y="420"/>
                  </a:lnTo>
                  <a:lnTo>
                    <a:pt x="47" y="427"/>
                  </a:lnTo>
                  <a:lnTo>
                    <a:pt x="40" y="434"/>
                  </a:lnTo>
                  <a:lnTo>
                    <a:pt x="34" y="445"/>
                  </a:lnTo>
                  <a:lnTo>
                    <a:pt x="40" y="445"/>
                  </a:lnTo>
                  <a:lnTo>
                    <a:pt x="46" y="445"/>
                  </a:lnTo>
                  <a:lnTo>
                    <a:pt x="49" y="445"/>
                  </a:lnTo>
                  <a:lnTo>
                    <a:pt x="55" y="445"/>
                  </a:lnTo>
                  <a:lnTo>
                    <a:pt x="51" y="456"/>
                  </a:lnTo>
                  <a:lnTo>
                    <a:pt x="46" y="464"/>
                  </a:lnTo>
                  <a:lnTo>
                    <a:pt x="38" y="471"/>
                  </a:lnTo>
                  <a:lnTo>
                    <a:pt x="34" y="482"/>
                  </a:lnTo>
                  <a:lnTo>
                    <a:pt x="40" y="484"/>
                  </a:lnTo>
                  <a:lnTo>
                    <a:pt x="44" y="488"/>
                  </a:lnTo>
                  <a:lnTo>
                    <a:pt x="49" y="490"/>
                  </a:lnTo>
                  <a:lnTo>
                    <a:pt x="53" y="493"/>
                  </a:lnTo>
                  <a:lnTo>
                    <a:pt x="47" y="499"/>
                  </a:lnTo>
                  <a:lnTo>
                    <a:pt x="46" y="504"/>
                  </a:lnTo>
                  <a:lnTo>
                    <a:pt x="44" y="510"/>
                  </a:lnTo>
                  <a:lnTo>
                    <a:pt x="42" y="521"/>
                  </a:lnTo>
                  <a:lnTo>
                    <a:pt x="44" y="523"/>
                  </a:lnTo>
                  <a:lnTo>
                    <a:pt x="46" y="525"/>
                  </a:lnTo>
                  <a:lnTo>
                    <a:pt x="46" y="526"/>
                  </a:lnTo>
                  <a:lnTo>
                    <a:pt x="47" y="528"/>
                  </a:lnTo>
                  <a:lnTo>
                    <a:pt x="47" y="532"/>
                  </a:lnTo>
                  <a:lnTo>
                    <a:pt x="47" y="534"/>
                  </a:lnTo>
                  <a:lnTo>
                    <a:pt x="44" y="537"/>
                  </a:lnTo>
                  <a:lnTo>
                    <a:pt x="40" y="539"/>
                  </a:lnTo>
                  <a:lnTo>
                    <a:pt x="36" y="543"/>
                  </a:lnTo>
                  <a:lnTo>
                    <a:pt x="33" y="548"/>
                  </a:lnTo>
                  <a:lnTo>
                    <a:pt x="34" y="554"/>
                  </a:lnTo>
                  <a:lnTo>
                    <a:pt x="36" y="558"/>
                  </a:lnTo>
                  <a:lnTo>
                    <a:pt x="38" y="561"/>
                  </a:lnTo>
                  <a:lnTo>
                    <a:pt x="44" y="567"/>
                  </a:lnTo>
                  <a:lnTo>
                    <a:pt x="40" y="574"/>
                  </a:lnTo>
                  <a:lnTo>
                    <a:pt x="38" y="578"/>
                  </a:lnTo>
                  <a:lnTo>
                    <a:pt x="38" y="583"/>
                  </a:lnTo>
                  <a:lnTo>
                    <a:pt x="36" y="591"/>
                  </a:lnTo>
                  <a:lnTo>
                    <a:pt x="42" y="593"/>
                  </a:lnTo>
                  <a:lnTo>
                    <a:pt x="46" y="593"/>
                  </a:lnTo>
                  <a:lnTo>
                    <a:pt x="49" y="593"/>
                  </a:lnTo>
                  <a:lnTo>
                    <a:pt x="55" y="594"/>
                  </a:lnTo>
                  <a:lnTo>
                    <a:pt x="49" y="598"/>
                  </a:lnTo>
                  <a:lnTo>
                    <a:pt x="46" y="600"/>
                  </a:lnTo>
                  <a:lnTo>
                    <a:pt x="42" y="604"/>
                  </a:lnTo>
                  <a:lnTo>
                    <a:pt x="36" y="607"/>
                  </a:lnTo>
                  <a:lnTo>
                    <a:pt x="36" y="613"/>
                  </a:lnTo>
                  <a:lnTo>
                    <a:pt x="36" y="618"/>
                  </a:lnTo>
                  <a:lnTo>
                    <a:pt x="38" y="626"/>
                  </a:lnTo>
                  <a:lnTo>
                    <a:pt x="44" y="631"/>
                  </a:lnTo>
                  <a:lnTo>
                    <a:pt x="42" y="633"/>
                  </a:lnTo>
                  <a:lnTo>
                    <a:pt x="38" y="635"/>
                  </a:lnTo>
                  <a:lnTo>
                    <a:pt x="36" y="637"/>
                  </a:lnTo>
                  <a:lnTo>
                    <a:pt x="33" y="639"/>
                  </a:lnTo>
                  <a:lnTo>
                    <a:pt x="34" y="646"/>
                  </a:lnTo>
                  <a:lnTo>
                    <a:pt x="36" y="651"/>
                  </a:lnTo>
                  <a:lnTo>
                    <a:pt x="36" y="659"/>
                  </a:lnTo>
                  <a:lnTo>
                    <a:pt x="38" y="666"/>
                  </a:lnTo>
                  <a:lnTo>
                    <a:pt x="34" y="668"/>
                  </a:lnTo>
                  <a:lnTo>
                    <a:pt x="31" y="672"/>
                  </a:lnTo>
                  <a:lnTo>
                    <a:pt x="29" y="674"/>
                  </a:lnTo>
                  <a:lnTo>
                    <a:pt x="25" y="677"/>
                  </a:lnTo>
                  <a:lnTo>
                    <a:pt x="25" y="688"/>
                  </a:lnTo>
                  <a:lnTo>
                    <a:pt x="25" y="707"/>
                  </a:lnTo>
                  <a:lnTo>
                    <a:pt x="20" y="721"/>
                  </a:lnTo>
                  <a:lnTo>
                    <a:pt x="12" y="723"/>
                  </a:lnTo>
                  <a:close/>
                </a:path>
              </a:pathLst>
            </a:custGeom>
            <a:solidFill>
              <a:srgbClr val="B57F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1" name="Freeform 44"/>
            <p:cNvSpPr>
              <a:spLocks/>
            </p:cNvSpPr>
            <p:nvPr/>
          </p:nvSpPr>
          <p:spPr bwMode="auto">
            <a:xfrm>
              <a:off x="5019" y="3181"/>
              <a:ext cx="134" cy="72"/>
            </a:xfrm>
            <a:custGeom>
              <a:avLst/>
              <a:gdLst>
                <a:gd name="T0" fmla="*/ 0 w 269"/>
                <a:gd name="T1" fmla="*/ 4 h 143"/>
                <a:gd name="T2" fmla="*/ 0 w 269"/>
                <a:gd name="T3" fmla="*/ 3 h 143"/>
                <a:gd name="T4" fmla="*/ 0 w 269"/>
                <a:gd name="T5" fmla="*/ 2 h 143"/>
                <a:gd name="T6" fmla="*/ 0 w 269"/>
                <a:gd name="T7" fmla="*/ 1 h 143"/>
                <a:gd name="T8" fmla="*/ 0 w 269"/>
                <a:gd name="T9" fmla="*/ 1 h 143"/>
                <a:gd name="T10" fmla="*/ 3 w 269"/>
                <a:gd name="T11" fmla="*/ 1 h 143"/>
                <a:gd name="T12" fmla="*/ 6 w 269"/>
                <a:gd name="T13" fmla="*/ 1 h 143"/>
                <a:gd name="T14" fmla="*/ 8 w 269"/>
                <a:gd name="T15" fmla="*/ 1 h 143"/>
                <a:gd name="T16" fmla="*/ 8 w 269"/>
                <a:gd name="T17" fmla="*/ 2 h 143"/>
                <a:gd name="T18" fmla="*/ 7 w 269"/>
                <a:gd name="T19" fmla="*/ 2 h 143"/>
                <a:gd name="T20" fmla="*/ 7 w 269"/>
                <a:gd name="T21" fmla="*/ 2 h 143"/>
                <a:gd name="T22" fmla="*/ 6 w 269"/>
                <a:gd name="T23" fmla="*/ 2 h 143"/>
                <a:gd name="T24" fmla="*/ 6 w 269"/>
                <a:gd name="T25" fmla="*/ 2 h 143"/>
                <a:gd name="T26" fmla="*/ 6 w 269"/>
                <a:gd name="T27" fmla="*/ 2 h 143"/>
                <a:gd name="T28" fmla="*/ 6 w 269"/>
                <a:gd name="T29" fmla="*/ 2 h 143"/>
                <a:gd name="T30" fmla="*/ 7 w 269"/>
                <a:gd name="T31" fmla="*/ 2 h 143"/>
                <a:gd name="T32" fmla="*/ 7 w 269"/>
                <a:gd name="T33" fmla="*/ 2 h 143"/>
                <a:gd name="T34" fmla="*/ 8 w 269"/>
                <a:gd name="T35" fmla="*/ 2 h 143"/>
                <a:gd name="T36" fmla="*/ 8 w 269"/>
                <a:gd name="T37" fmla="*/ 3 h 143"/>
                <a:gd name="T38" fmla="*/ 7 w 269"/>
                <a:gd name="T39" fmla="*/ 3 h 143"/>
                <a:gd name="T40" fmla="*/ 6 w 269"/>
                <a:gd name="T41" fmla="*/ 3 h 143"/>
                <a:gd name="T42" fmla="*/ 5 w 269"/>
                <a:gd name="T43" fmla="*/ 3 h 143"/>
                <a:gd name="T44" fmla="*/ 5 w 269"/>
                <a:gd name="T45" fmla="*/ 3 h 143"/>
                <a:gd name="T46" fmla="*/ 6 w 269"/>
                <a:gd name="T47" fmla="*/ 3 h 143"/>
                <a:gd name="T48" fmla="*/ 6 w 269"/>
                <a:gd name="T49" fmla="*/ 3 h 143"/>
                <a:gd name="T50" fmla="*/ 7 w 269"/>
                <a:gd name="T51" fmla="*/ 3 h 143"/>
                <a:gd name="T52" fmla="*/ 7 w 269"/>
                <a:gd name="T53" fmla="*/ 4 h 143"/>
                <a:gd name="T54" fmla="*/ 6 w 269"/>
                <a:gd name="T55" fmla="*/ 4 h 143"/>
                <a:gd name="T56" fmla="*/ 5 w 269"/>
                <a:gd name="T57" fmla="*/ 3 h 143"/>
                <a:gd name="T58" fmla="*/ 4 w 269"/>
                <a:gd name="T59" fmla="*/ 3 h 143"/>
                <a:gd name="T60" fmla="*/ 4 w 269"/>
                <a:gd name="T61" fmla="*/ 3 h 143"/>
                <a:gd name="T62" fmla="*/ 4 w 269"/>
                <a:gd name="T63" fmla="*/ 4 h 143"/>
                <a:gd name="T64" fmla="*/ 5 w 269"/>
                <a:gd name="T65" fmla="*/ 4 h 143"/>
                <a:gd name="T66" fmla="*/ 5 w 269"/>
                <a:gd name="T67" fmla="*/ 4 h 143"/>
                <a:gd name="T68" fmla="*/ 5 w 269"/>
                <a:gd name="T69" fmla="*/ 4 h 143"/>
                <a:gd name="T70" fmla="*/ 4 w 269"/>
                <a:gd name="T71" fmla="*/ 4 h 143"/>
                <a:gd name="T72" fmla="*/ 3 w 269"/>
                <a:gd name="T73" fmla="*/ 4 h 143"/>
                <a:gd name="T74" fmla="*/ 2 w 269"/>
                <a:gd name="T75" fmla="*/ 4 h 143"/>
                <a:gd name="T76" fmla="*/ 2 w 269"/>
                <a:gd name="T77" fmla="*/ 4 h 143"/>
                <a:gd name="T78" fmla="*/ 3 w 269"/>
                <a:gd name="T79" fmla="*/ 4 h 143"/>
                <a:gd name="T80" fmla="*/ 4 w 269"/>
                <a:gd name="T81" fmla="*/ 5 h 143"/>
                <a:gd name="T82" fmla="*/ 3 w 269"/>
                <a:gd name="T83" fmla="*/ 4 h 143"/>
                <a:gd name="T84" fmla="*/ 2 w 269"/>
                <a:gd name="T85" fmla="*/ 4 h 143"/>
                <a:gd name="T86" fmla="*/ 2 w 269"/>
                <a:gd name="T87" fmla="*/ 4 h 143"/>
                <a:gd name="T88" fmla="*/ 2 w 269"/>
                <a:gd name="T89" fmla="*/ 4 h 143"/>
                <a:gd name="T90" fmla="*/ 2 w 269"/>
                <a:gd name="T91" fmla="*/ 5 h 143"/>
                <a:gd name="T92" fmla="*/ 2 w 269"/>
                <a:gd name="T93" fmla="*/ 5 h 143"/>
                <a:gd name="T94" fmla="*/ 2 w 269"/>
                <a:gd name="T95" fmla="*/ 5 h 143"/>
                <a:gd name="T96" fmla="*/ 1 w 269"/>
                <a:gd name="T97" fmla="*/ 5 h 143"/>
                <a:gd name="T98" fmla="*/ 1 w 269"/>
                <a:gd name="T99" fmla="*/ 5 h 143"/>
                <a:gd name="T100" fmla="*/ 0 w 269"/>
                <a:gd name="T101" fmla="*/ 5 h 1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9"/>
                <a:gd name="T154" fmla="*/ 0 h 143"/>
                <a:gd name="T155" fmla="*/ 269 w 269"/>
                <a:gd name="T156" fmla="*/ 143 h 14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9" h="143">
                  <a:moveTo>
                    <a:pt x="30" y="143"/>
                  </a:moveTo>
                  <a:lnTo>
                    <a:pt x="28" y="118"/>
                  </a:lnTo>
                  <a:lnTo>
                    <a:pt x="28" y="101"/>
                  </a:lnTo>
                  <a:lnTo>
                    <a:pt x="30" y="85"/>
                  </a:lnTo>
                  <a:lnTo>
                    <a:pt x="31" y="61"/>
                  </a:lnTo>
                  <a:lnTo>
                    <a:pt x="19" y="46"/>
                  </a:lnTo>
                  <a:lnTo>
                    <a:pt x="9" y="33"/>
                  </a:lnTo>
                  <a:lnTo>
                    <a:pt x="4" y="20"/>
                  </a:lnTo>
                  <a:lnTo>
                    <a:pt x="0" y="9"/>
                  </a:lnTo>
                  <a:lnTo>
                    <a:pt x="22" y="7"/>
                  </a:lnTo>
                  <a:lnTo>
                    <a:pt x="59" y="4"/>
                  </a:lnTo>
                  <a:lnTo>
                    <a:pt x="103" y="2"/>
                  </a:lnTo>
                  <a:lnTo>
                    <a:pt x="151" y="0"/>
                  </a:lnTo>
                  <a:lnTo>
                    <a:pt x="197" y="2"/>
                  </a:lnTo>
                  <a:lnTo>
                    <a:pt x="234" y="9"/>
                  </a:lnTo>
                  <a:lnTo>
                    <a:pt x="258" y="22"/>
                  </a:lnTo>
                  <a:lnTo>
                    <a:pt x="265" y="46"/>
                  </a:lnTo>
                  <a:lnTo>
                    <a:pt x="258" y="46"/>
                  </a:lnTo>
                  <a:lnTo>
                    <a:pt x="250" y="44"/>
                  </a:lnTo>
                  <a:lnTo>
                    <a:pt x="243" y="44"/>
                  </a:lnTo>
                  <a:lnTo>
                    <a:pt x="236" y="44"/>
                  </a:lnTo>
                  <a:lnTo>
                    <a:pt x="228" y="42"/>
                  </a:lnTo>
                  <a:lnTo>
                    <a:pt x="221" y="42"/>
                  </a:lnTo>
                  <a:lnTo>
                    <a:pt x="214" y="42"/>
                  </a:lnTo>
                  <a:lnTo>
                    <a:pt x="206" y="42"/>
                  </a:lnTo>
                  <a:lnTo>
                    <a:pt x="206" y="44"/>
                  </a:lnTo>
                  <a:lnTo>
                    <a:pt x="208" y="48"/>
                  </a:lnTo>
                  <a:lnTo>
                    <a:pt x="208" y="50"/>
                  </a:lnTo>
                  <a:lnTo>
                    <a:pt x="210" y="53"/>
                  </a:lnTo>
                  <a:lnTo>
                    <a:pt x="217" y="55"/>
                  </a:lnTo>
                  <a:lnTo>
                    <a:pt x="225" y="55"/>
                  </a:lnTo>
                  <a:lnTo>
                    <a:pt x="232" y="57"/>
                  </a:lnTo>
                  <a:lnTo>
                    <a:pt x="239" y="59"/>
                  </a:lnTo>
                  <a:lnTo>
                    <a:pt x="247" y="61"/>
                  </a:lnTo>
                  <a:lnTo>
                    <a:pt x="254" y="61"/>
                  </a:lnTo>
                  <a:lnTo>
                    <a:pt x="261" y="62"/>
                  </a:lnTo>
                  <a:lnTo>
                    <a:pt x="269" y="64"/>
                  </a:lnTo>
                  <a:lnTo>
                    <a:pt x="263" y="72"/>
                  </a:lnTo>
                  <a:lnTo>
                    <a:pt x="252" y="75"/>
                  </a:lnTo>
                  <a:lnTo>
                    <a:pt x="241" y="77"/>
                  </a:lnTo>
                  <a:lnTo>
                    <a:pt x="226" y="77"/>
                  </a:lnTo>
                  <a:lnTo>
                    <a:pt x="212" y="75"/>
                  </a:lnTo>
                  <a:lnTo>
                    <a:pt x="199" y="74"/>
                  </a:lnTo>
                  <a:lnTo>
                    <a:pt x="186" y="72"/>
                  </a:lnTo>
                  <a:lnTo>
                    <a:pt x="175" y="74"/>
                  </a:lnTo>
                  <a:lnTo>
                    <a:pt x="181" y="77"/>
                  </a:lnTo>
                  <a:lnTo>
                    <a:pt x="190" y="81"/>
                  </a:lnTo>
                  <a:lnTo>
                    <a:pt x="199" y="83"/>
                  </a:lnTo>
                  <a:lnTo>
                    <a:pt x="208" y="83"/>
                  </a:lnTo>
                  <a:lnTo>
                    <a:pt x="219" y="85"/>
                  </a:lnTo>
                  <a:lnTo>
                    <a:pt x="230" y="86"/>
                  </a:lnTo>
                  <a:lnTo>
                    <a:pt x="243" y="90"/>
                  </a:lnTo>
                  <a:lnTo>
                    <a:pt x="254" y="94"/>
                  </a:lnTo>
                  <a:lnTo>
                    <a:pt x="243" y="99"/>
                  </a:lnTo>
                  <a:lnTo>
                    <a:pt x="230" y="101"/>
                  </a:lnTo>
                  <a:lnTo>
                    <a:pt x="212" y="101"/>
                  </a:lnTo>
                  <a:lnTo>
                    <a:pt x="193" y="99"/>
                  </a:lnTo>
                  <a:lnTo>
                    <a:pt x="175" y="96"/>
                  </a:lnTo>
                  <a:lnTo>
                    <a:pt x="157" y="94"/>
                  </a:lnTo>
                  <a:lnTo>
                    <a:pt x="142" y="92"/>
                  </a:lnTo>
                  <a:lnTo>
                    <a:pt x="131" y="92"/>
                  </a:lnTo>
                  <a:lnTo>
                    <a:pt x="138" y="96"/>
                  </a:lnTo>
                  <a:lnTo>
                    <a:pt x="147" y="97"/>
                  </a:lnTo>
                  <a:lnTo>
                    <a:pt x="155" y="101"/>
                  </a:lnTo>
                  <a:lnTo>
                    <a:pt x="162" y="103"/>
                  </a:lnTo>
                  <a:lnTo>
                    <a:pt x="171" y="107"/>
                  </a:lnTo>
                  <a:lnTo>
                    <a:pt x="179" y="110"/>
                  </a:lnTo>
                  <a:lnTo>
                    <a:pt x="186" y="112"/>
                  </a:lnTo>
                  <a:lnTo>
                    <a:pt x="193" y="116"/>
                  </a:lnTo>
                  <a:lnTo>
                    <a:pt x="182" y="120"/>
                  </a:lnTo>
                  <a:lnTo>
                    <a:pt x="169" y="120"/>
                  </a:lnTo>
                  <a:lnTo>
                    <a:pt x="153" y="118"/>
                  </a:lnTo>
                  <a:lnTo>
                    <a:pt x="138" y="114"/>
                  </a:lnTo>
                  <a:lnTo>
                    <a:pt x="122" y="110"/>
                  </a:lnTo>
                  <a:lnTo>
                    <a:pt x="105" y="107"/>
                  </a:lnTo>
                  <a:lnTo>
                    <a:pt x="92" y="103"/>
                  </a:lnTo>
                  <a:lnTo>
                    <a:pt x="79" y="103"/>
                  </a:lnTo>
                  <a:lnTo>
                    <a:pt x="92" y="110"/>
                  </a:lnTo>
                  <a:lnTo>
                    <a:pt x="103" y="116"/>
                  </a:lnTo>
                  <a:lnTo>
                    <a:pt x="114" y="120"/>
                  </a:lnTo>
                  <a:lnTo>
                    <a:pt x="133" y="127"/>
                  </a:lnTo>
                  <a:lnTo>
                    <a:pt x="129" y="129"/>
                  </a:lnTo>
                  <a:lnTo>
                    <a:pt x="120" y="129"/>
                  </a:lnTo>
                  <a:lnTo>
                    <a:pt x="109" y="127"/>
                  </a:lnTo>
                  <a:lnTo>
                    <a:pt x="96" y="125"/>
                  </a:lnTo>
                  <a:lnTo>
                    <a:pt x="83" y="123"/>
                  </a:lnTo>
                  <a:lnTo>
                    <a:pt x="74" y="121"/>
                  </a:lnTo>
                  <a:lnTo>
                    <a:pt x="66" y="120"/>
                  </a:lnTo>
                  <a:lnTo>
                    <a:pt x="63" y="120"/>
                  </a:lnTo>
                  <a:lnTo>
                    <a:pt x="65" y="127"/>
                  </a:lnTo>
                  <a:lnTo>
                    <a:pt x="66" y="131"/>
                  </a:lnTo>
                  <a:lnTo>
                    <a:pt x="70" y="134"/>
                  </a:lnTo>
                  <a:lnTo>
                    <a:pt x="74" y="138"/>
                  </a:lnTo>
                  <a:lnTo>
                    <a:pt x="72" y="140"/>
                  </a:lnTo>
                  <a:lnTo>
                    <a:pt x="70" y="140"/>
                  </a:lnTo>
                  <a:lnTo>
                    <a:pt x="68" y="142"/>
                  </a:lnTo>
                  <a:lnTo>
                    <a:pt x="66" y="143"/>
                  </a:lnTo>
                  <a:lnTo>
                    <a:pt x="55" y="140"/>
                  </a:lnTo>
                  <a:lnTo>
                    <a:pt x="46" y="140"/>
                  </a:lnTo>
                  <a:lnTo>
                    <a:pt x="37" y="142"/>
                  </a:lnTo>
                  <a:lnTo>
                    <a:pt x="30" y="143"/>
                  </a:lnTo>
                  <a:close/>
                </a:path>
              </a:pathLst>
            </a:custGeom>
            <a:solidFill>
              <a:srgbClr val="CC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2" name="Freeform 45"/>
            <p:cNvSpPr>
              <a:spLocks/>
            </p:cNvSpPr>
            <p:nvPr/>
          </p:nvSpPr>
          <p:spPr bwMode="auto">
            <a:xfrm>
              <a:off x="4258" y="2950"/>
              <a:ext cx="758" cy="260"/>
            </a:xfrm>
            <a:custGeom>
              <a:avLst/>
              <a:gdLst>
                <a:gd name="T0" fmla="*/ 35 w 1516"/>
                <a:gd name="T1" fmla="*/ 16 h 521"/>
                <a:gd name="T2" fmla="*/ 27 w 1516"/>
                <a:gd name="T3" fmla="*/ 15 h 521"/>
                <a:gd name="T4" fmla="*/ 20 w 1516"/>
                <a:gd name="T5" fmla="*/ 15 h 521"/>
                <a:gd name="T6" fmla="*/ 12 w 1516"/>
                <a:gd name="T7" fmla="*/ 15 h 521"/>
                <a:gd name="T8" fmla="*/ 4 w 1516"/>
                <a:gd name="T9" fmla="*/ 16 h 521"/>
                <a:gd name="T10" fmla="*/ 0 w 1516"/>
                <a:gd name="T11" fmla="*/ 15 h 521"/>
                <a:gd name="T12" fmla="*/ 6 w 1516"/>
                <a:gd name="T13" fmla="*/ 5 h 521"/>
                <a:gd name="T14" fmla="*/ 17 w 1516"/>
                <a:gd name="T15" fmla="*/ 0 h 521"/>
                <a:gd name="T16" fmla="*/ 25 w 1516"/>
                <a:gd name="T17" fmla="*/ 0 h 521"/>
                <a:gd name="T18" fmla="*/ 28 w 1516"/>
                <a:gd name="T19" fmla="*/ 0 h 521"/>
                <a:gd name="T20" fmla="*/ 25 w 1516"/>
                <a:gd name="T21" fmla="*/ 1 h 521"/>
                <a:gd name="T22" fmla="*/ 23 w 1516"/>
                <a:gd name="T23" fmla="*/ 2 h 521"/>
                <a:gd name="T24" fmla="*/ 20 w 1516"/>
                <a:gd name="T25" fmla="*/ 1 h 521"/>
                <a:gd name="T26" fmla="*/ 17 w 1516"/>
                <a:gd name="T27" fmla="*/ 4 h 521"/>
                <a:gd name="T28" fmla="*/ 18 w 1516"/>
                <a:gd name="T29" fmla="*/ 8 h 521"/>
                <a:gd name="T30" fmla="*/ 18 w 1516"/>
                <a:gd name="T31" fmla="*/ 10 h 521"/>
                <a:gd name="T32" fmla="*/ 19 w 1516"/>
                <a:gd name="T33" fmla="*/ 11 h 521"/>
                <a:gd name="T34" fmla="*/ 19 w 1516"/>
                <a:gd name="T35" fmla="*/ 10 h 521"/>
                <a:gd name="T36" fmla="*/ 20 w 1516"/>
                <a:gd name="T37" fmla="*/ 10 h 521"/>
                <a:gd name="T38" fmla="*/ 20 w 1516"/>
                <a:gd name="T39" fmla="*/ 11 h 521"/>
                <a:gd name="T40" fmla="*/ 21 w 1516"/>
                <a:gd name="T41" fmla="*/ 10 h 521"/>
                <a:gd name="T42" fmla="*/ 22 w 1516"/>
                <a:gd name="T43" fmla="*/ 10 h 521"/>
                <a:gd name="T44" fmla="*/ 23 w 1516"/>
                <a:gd name="T45" fmla="*/ 10 h 521"/>
                <a:gd name="T46" fmla="*/ 23 w 1516"/>
                <a:gd name="T47" fmla="*/ 10 h 521"/>
                <a:gd name="T48" fmla="*/ 24 w 1516"/>
                <a:gd name="T49" fmla="*/ 11 h 521"/>
                <a:gd name="T50" fmla="*/ 24 w 1516"/>
                <a:gd name="T51" fmla="*/ 10 h 521"/>
                <a:gd name="T52" fmla="*/ 25 w 1516"/>
                <a:gd name="T53" fmla="*/ 9 h 521"/>
                <a:gd name="T54" fmla="*/ 26 w 1516"/>
                <a:gd name="T55" fmla="*/ 10 h 521"/>
                <a:gd name="T56" fmla="*/ 26 w 1516"/>
                <a:gd name="T57" fmla="*/ 9 h 521"/>
                <a:gd name="T58" fmla="*/ 27 w 1516"/>
                <a:gd name="T59" fmla="*/ 12 h 521"/>
                <a:gd name="T60" fmla="*/ 27 w 1516"/>
                <a:gd name="T61" fmla="*/ 9 h 521"/>
                <a:gd name="T62" fmla="*/ 28 w 1516"/>
                <a:gd name="T63" fmla="*/ 12 h 521"/>
                <a:gd name="T64" fmla="*/ 29 w 1516"/>
                <a:gd name="T65" fmla="*/ 10 h 521"/>
                <a:gd name="T66" fmla="*/ 30 w 1516"/>
                <a:gd name="T67" fmla="*/ 11 h 521"/>
                <a:gd name="T68" fmla="*/ 30 w 1516"/>
                <a:gd name="T69" fmla="*/ 11 h 521"/>
                <a:gd name="T70" fmla="*/ 31 w 1516"/>
                <a:gd name="T71" fmla="*/ 10 h 521"/>
                <a:gd name="T72" fmla="*/ 32 w 1516"/>
                <a:gd name="T73" fmla="*/ 12 h 521"/>
                <a:gd name="T74" fmla="*/ 32 w 1516"/>
                <a:gd name="T75" fmla="*/ 11 h 521"/>
                <a:gd name="T76" fmla="*/ 34 w 1516"/>
                <a:gd name="T77" fmla="*/ 11 h 521"/>
                <a:gd name="T78" fmla="*/ 34 w 1516"/>
                <a:gd name="T79" fmla="*/ 13 h 521"/>
                <a:gd name="T80" fmla="*/ 35 w 1516"/>
                <a:gd name="T81" fmla="*/ 10 h 521"/>
                <a:gd name="T82" fmla="*/ 36 w 1516"/>
                <a:gd name="T83" fmla="*/ 12 h 521"/>
                <a:gd name="T84" fmla="*/ 36 w 1516"/>
                <a:gd name="T85" fmla="*/ 12 h 521"/>
                <a:gd name="T86" fmla="*/ 37 w 1516"/>
                <a:gd name="T87" fmla="*/ 10 h 521"/>
                <a:gd name="T88" fmla="*/ 38 w 1516"/>
                <a:gd name="T89" fmla="*/ 12 h 521"/>
                <a:gd name="T90" fmla="*/ 38 w 1516"/>
                <a:gd name="T91" fmla="*/ 9 h 521"/>
                <a:gd name="T92" fmla="*/ 40 w 1516"/>
                <a:gd name="T93" fmla="*/ 11 h 521"/>
                <a:gd name="T94" fmla="*/ 40 w 1516"/>
                <a:gd name="T95" fmla="*/ 9 h 521"/>
                <a:gd name="T96" fmla="*/ 42 w 1516"/>
                <a:gd name="T97" fmla="*/ 12 h 521"/>
                <a:gd name="T98" fmla="*/ 41 w 1516"/>
                <a:gd name="T99" fmla="*/ 8 h 521"/>
                <a:gd name="T100" fmla="*/ 43 w 1516"/>
                <a:gd name="T101" fmla="*/ 11 h 521"/>
                <a:gd name="T102" fmla="*/ 44 w 1516"/>
                <a:gd name="T103" fmla="*/ 10 h 521"/>
                <a:gd name="T104" fmla="*/ 47 w 1516"/>
                <a:gd name="T105" fmla="*/ 16 h 521"/>
                <a:gd name="T106" fmla="*/ 43 w 1516"/>
                <a:gd name="T107" fmla="*/ 16 h 5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16"/>
                <a:gd name="T163" fmla="*/ 0 h 521"/>
                <a:gd name="T164" fmla="*/ 1516 w 1516"/>
                <a:gd name="T165" fmla="*/ 521 h 5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16" h="521">
                  <a:moveTo>
                    <a:pt x="1324" y="521"/>
                  </a:moveTo>
                  <a:lnTo>
                    <a:pt x="1282" y="519"/>
                  </a:lnTo>
                  <a:lnTo>
                    <a:pt x="1240" y="517"/>
                  </a:lnTo>
                  <a:lnTo>
                    <a:pt x="1199" y="517"/>
                  </a:lnTo>
                  <a:lnTo>
                    <a:pt x="1157" y="515"/>
                  </a:lnTo>
                  <a:lnTo>
                    <a:pt x="1115" y="513"/>
                  </a:lnTo>
                  <a:lnTo>
                    <a:pt x="1074" y="512"/>
                  </a:lnTo>
                  <a:lnTo>
                    <a:pt x="1032" y="512"/>
                  </a:lnTo>
                  <a:lnTo>
                    <a:pt x="991" y="510"/>
                  </a:lnTo>
                  <a:lnTo>
                    <a:pt x="949" y="508"/>
                  </a:lnTo>
                  <a:lnTo>
                    <a:pt x="907" y="508"/>
                  </a:lnTo>
                  <a:lnTo>
                    <a:pt x="866" y="506"/>
                  </a:lnTo>
                  <a:lnTo>
                    <a:pt x="824" y="506"/>
                  </a:lnTo>
                  <a:lnTo>
                    <a:pt x="784" y="504"/>
                  </a:lnTo>
                  <a:lnTo>
                    <a:pt x="741" y="504"/>
                  </a:lnTo>
                  <a:lnTo>
                    <a:pt x="701" y="504"/>
                  </a:lnTo>
                  <a:lnTo>
                    <a:pt x="660" y="502"/>
                  </a:lnTo>
                  <a:lnTo>
                    <a:pt x="618" y="502"/>
                  </a:lnTo>
                  <a:lnTo>
                    <a:pt x="577" y="502"/>
                  </a:lnTo>
                  <a:lnTo>
                    <a:pt x="535" y="502"/>
                  </a:lnTo>
                  <a:lnTo>
                    <a:pt x="495" y="502"/>
                  </a:lnTo>
                  <a:lnTo>
                    <a:pt x="452" y="502"/>
                  </a:lnTo>
                  <a:lnTo>
                    <a:pt x="412" y="502"/>
                  </a:lnTo>
                  <a:lnTo>
                    <a:pt x="371" y="504"/>
                  </a:lnTo>
                  <a:lnTo>
                    <a:pt x="329" y="504"/>
                  </a:lnTo>
                  <a:lnTo>
                    <a:pt x="289" y="506"/>
                  </a:lnTo>
                  <a:lnTo>
                    <a:pt x="246" y="506"/>
                  </a:lnTo>
                  <a:lnTo>
                    <a:pt x="206" y="508"/>
                  </a:lnTo>
                  <a:lnTo>
                    <a:pt x="165" y="510"/>
                  </a:lnTo>
                  <a:lnTo>
                    <a:pt x="123" y="512"/>
                  </a:lnTo>
                  <a:lnTo>
                    <a:pt x="83" y="513"/>
                  </a:lnTo>
                  <a:lnTo>
                    <a:pt x="40" y="515"/>
                  </a:lnTo>
                  <a:lnTo>
                    <a:pt x="0" y="517"/>
                  </a:lnTo>
                  <a:lnTo>
                    <a:pt x="0" y="513"/>
                  </a:lnTo>
                  <a:lnTo>
                    <a:pt x="0" y="510"/>
                  </a:lnTo>
                  <a:lnTo>
                    <a:pt x="0" y="508"/>
                  </a:lnTo>
                  <a:lnTo>
                    <a:pt x="0" y="504"/>
                  </a:lnTo>
                  <a:lnTo>
                    <a:pt x="33" y="442"/>
                  </a:lnTo>
                  <a:lnTo>
                    <a:pt x="66" y="377"/>
                  </a:lnTo>
                  <a:lnTo>
                    <a:pt x="101" y="315"/>
                  </a:lnTo>
                  <a:lnTo>
                    <a:pt x="136" y="252"/>
                  </a:lnTo>
                  <a:lnTo>
                    <a:pt x="171" y="188"/>
                  </a:lnTo>
                  <a:lnTo>
                    <a:pt x="206" y="125"/>
                  </a:lnTo>
                  <a:lnTo>
                    <a:pt x="241" y="63"/>
                  </a:lnTo>
                  <a:lnTo>
                    <a:pt x="274" y="0"/>
                  </a:lnTo>
                  <a:lnTo>
                    <a:pt x="375" y="4"/>
                  </a:lnTo>
                  <a:lnTo>
                    <a:pt x="462" y="6"/>
                  </a:lnTo>
                  <a:lnTo>
                    <a:pt x="539" y="8"/>
                  </a:lnTo>
                  <a:lnTo>
                    <a:pt x="605" y="9"/>
                  </a:lnTo>
                  <a:lnTo>
                    <a:pt x="660" y="11"/>
                  </a:lnTo>
                  <a:lnTo>
                    <a:pt x="708" y="13"/>
                  </a:lnTo>
                  <a:lnTo>
                    <a:pt x="747" y="15"/>
                  </a:lnTo>
                  <a:lnTo>
                    <a:pt x="780" y="15"/>
                  </a:lnTo>
                  <a:lnTo>
                    <a:pt x="806" y="17"/>
                  </a:lnTo>
                  <a:lnTo>
                    <a:pt x="828" y="17"/>
                  </a:lnTo>
                  <a:lnTo>
                    <a:pt x="844" y="17"/>
                  </a:lnTo>
                  <a:lnTo>
                    <a:pt x="859" y="19"/>
                  </a:lnTo>
                  <a:lnTo>
                    <a:pt x="870" y="19"/>
                  </a:lnTo>
                  <a:lnTo>
                    <a:pt x="879" y="19"/>
                  </a:lnTo>
                  <a:lnTo>
                    <a:pt x="890" y="20"/>
                  </a:lnTo>
                  <a:lnTo>
                    <a:pt x="899" y="20"/>
                  </a:lnTo>
                  <a:lnTo>
                    <a:pt x="885" y="32"/>
                  </a:lnTo>
                  <a:lnTo>
                    <a:pt x="866" y="39"/>
                  </a:lnTo>
                  <a:lnTo>
                    <a:pt x="842" y="43"/>
                  </a:lnTo>
                  <a:lnTo>
                    <a:pt x="818" y="46"/>
                  </a:lnTo>
                  <a:lnTo>
                    <a:pt x="795" y="50"/>
                  </a:lnTo>
                  <a:lnTo>
                    <a:pt x="771" y="55"/>
                  </a:lnTo>
                  <a:lnTo>
                    <a:pt x="749" y="65"/>
                  </a:lnTo>
                  <a:lnTo>
                    <a:pt x="732" y="79"/>
                  </a:lnTo>
                  <a:lnTo>
                    <a:pt x="730" y="78"/>
                  </a:lnTo>
                  <a:lnTo>
                    <a:pt x="726" y="78"/>
                  </a:lnTo>
                  <a:lnTo>
                    <a:pt x="725" y="78"/>
                  </a:lnTo>
                  <a:lnTo>
                    <a:pt x="723" y="76"/>
                  </a:lnTo>
                  <a:lnTo>
                    <a:pt x="704" y="55"/>
                  </a:lnTo>
                  <a:lnTo>
                    <a:pt x="686" y="43"/>
                  </a:lnTo>
                  <a:lnTo>
                    <a:pt x="666" y="37"/>
                  </a:lnTo>
                  <a:lnTo>
                    <a:pt x="646" y="37"/>
                  </a:lnTo>
                  <a:lnTo>
                    <a:pt x="627" y="43"/>
                  </a:lnTo>
                  <a:lnTo>
                    <a:pt x="609" y="55"/>
                  </a:lnTo>
                  <a:lnTo>
                    <a:pt x="594" y="70"/>
                  </a:lnTo>
                  <a:lnTo>
                    <a:pt x="581" y="90"/>
                  </a:lnTo>
                  <a:lnTo>
                    <a:pt x="554" y="103"/>
                  </a:lnTo>
                  <a:lnTo>
                    <a:pt x="541" y="114"/>
                  </a:lnTo>
                  <a:lnTo>
                    <a:pt x="537" y="133"/>
                  </a:lnTo>
                  <a:lnTo>
                    <a:pt x="537" y="160"/>
                  </a:lnTo>
                  <a:lnTo>
                    <a:pt x="524" y="186"/>
                  </a:lnTo>
                  <a:lnTo>
                    <a:pt x="519" y="212"/>
                  </a:lnTo>
                  <a:lnTo>
                    <a:pt x="524" y="239"/>
                  </a:lnTo>
                  <a:lnTo>
                    <a:pt x="543" y="269"/>
                  </a:lnTo>
                  <a:lnTo>
                    <a:pt x="546" y="284"/>
                  </a:lnTo>
                  <a:lnTo>
                    <a:pt x="550" y="302"/>
                  </a:lnTo>
                  <a:lnTo>
                    <a:pt x="554" y="320"/>
                  </a:lnTo>
                  <a:lnTo>
                    <a:pt x="557" y="341"/>
                  </a:lnTo>
                  <a:lnTo>
                    <a:pt x="561" y="337"/>
                  </a:lnTo>
                  <a:lnTo>
                    <a:pt x="563" y="331"/>
                  </a:lnTo>
                  <a:lnTo>
                    <a:pt x="563" y="326"/>
                  </a:lnTo>
                  <a:lnTo>
                    <a:pt x="565" y="317"/>
                  </a:lnTo>
                  <a:lnTo>
                    <a:pt x="581" y="320"/>
                  </a:lnTo>
                  <a:lnTo>
                    <a:pt x="590" y="326"/>
                  </a:lnTo>
                  <a:lnTo>
                    <a:pt x="594" y="339"/>
                  </a:lnTo>
                  <a:lnTo>
                    <a:pt x="594" y="361"/>
                  </a:lnTo>
                  <a:lnTo>
                    <a:pt x="596" y="359"/>
                  </a:lnTo>
                  <a:lnTo>
                    <a:pt x="598" y="359"/>
                  </a:lnTo>
                  <a:lnTo>
                    <a:pt x="601" y="359"/>
                  </a:lnTo>
                  <a:lnTo>
                    <a:pt x="603" y="357"/>
                  </a:lnTo>
                  <a:lnTo>
                    <a:pt x="605" y="350"/>
                  </a:lnTo>
                  <a:lnTo>
                    <a:pt x="607" y="342"/>
                  </a:lnTo>
                  <a:lnTo>
                    <a:pt x="607" y="337"/>
                  </a:lnTo>
                  <a:lnTo>
                    <a:pt x="609" y="330"/>
                  </a:lnTo>
                  <a:lnTo>
                    <a:pt x="614" y="330"/>
                  </a:lnTo>
                  <a:lnTo>
                    <a:pt x="620" y="330"/>
                  </a:lnTo>
                  <a:lnTo>
                    <a:pt x="625" y="330"/>
                  </a:lnTo>
                  <a:lnTo>
                    <a:pt x="631" y="330"/>
                  </a:lnTo>
                  <a:lnTo>
                    <a:pt x="631" y="342"/>
                  </a:lnTo>
                  <a:lnTo>
                    <a:pt x="631" y="355"/>
                  </a:lnTo>
                  <a:lnTo>
                    <a:pt x="631" y="368"/>
                  </a:lnTo>
                  <a:lnTo>
                    <a:pt x="631" y="381"/>
                  </a:lnTo>
                  <a:lnTo>
                    <a:pt x="633" y="381"/>
                  </a:lnTo>
                  <a:lnTo>
                    <a:pt x="635" y="381"/>
                  </a:lnTo>
                  <a:lnTo>
                    <a:pt x="636" y="381"/>
                  </a:lnTo>
                  <a:lnTo>
                    <a:pt x="638" y="381"/>
                  </a:lnTo>
                  <a:lnTo>
                    <a:pt x="638" y="359"/>
                  </a:lnTo>
                  <a:lnTo>
                    <a:pt x="640" y="339"/>
                  </a:lnTo>
                  <a:lnTo>
                    <a:pt x="649" y="322"/>
                  </a:lnTo>
                  <a:lnTo>
                    <a:pt x="668" y="315"/>
                  </a:lnTo>
                  <a:lnTo>
                    <a:pt x="671" y="326"/>
                  </a:lnTo>
                  <a:lnTo>
                    <a:pt x="673" y="342"/>
                  </a:lnTo>
                  <a:lnTo>
                    <a:pt x="677" y="359"/>
                  </a:lnTo>
                  <a:lnTo>
                    <a:pt x="681" y="372"/>
                  </a:lnTo>
                  <a:lnTo>
                    <a:pt x="682" y="357"/>
                  </a:lnTo>
                  <a:lnTo>
                    <a:pt x="684" y="342"/>
                  </a:lnTo>
                  <a:lnTo>
                    <a:pt x="688" y="330"/>
                  </a:lnTo>
                  <a:lnTo>
                    <a:pt x="690" y="315"/>
                  </a:lnTo>
                  <a:lnTo>
                    <a:pt x="699" y="311"/>
                  </a:lnTo>
                  <a:lnTo>
                    <a:pt x="704" y="309"/>
                  </a:lnTo>
                  <a:lnTo>
                    <a:pt x="710" y="309"/>
                  </a:lnTo>
                  <a:lnTo>
                    <a:pt x="719" y="307"/>
                  </a:lnTo>
                  <a:lnTo>
                    <a:pt x="719" y="331"/>
                  </a:lnTo>
                  <a:lnTo>
                    <a:pt x="721" y="355"/>
                  </a:lnTo>
                  <a:lnTo>
                    <a:pt x="723" y="379"/>
                  </a:lnTo>
                  <a:lnTo>
                    <a:pt x="728" y="405"/>
                  </a:lnTo>
                  <a:lnTo>
                    <a:pt x="728" y="377"/>
                  </a:lnTo>
                  <a:lnTo>
                    <a:pt x="730" y="352"/>
                  </a:lnTo>
                  <a:lnTo>
                    <a:pt x="730" y="326"/>
                  </a:lnTo>
                  <a:lnTo>
                    <a:pt x="732" y="300"/>
                  </a:lnTo>
                  <a:lnTo>
                    <a:pt x="754" y="295"/>
                  </a:lnTo>
                  <a:lnTo>
                    <a:pt x="763" y="315"/>
                  </a:lnTo>
                  <a:lnTo>
                    <a:pt x="765" y="346"/>
                  </a:lnTo>
                  <a:lnTo>
                    <a:pt x="765" y="372"/>
                  </a:lnTo>
                  <a:lnTo>
                    <a:pt x="767" y="372"/>
                  </a:lnTo>
                  <a:lnTo>
                    <a:pt x="769" y="374"/>
                  </a:lnTo>
                  <a:lnTo>
                    <a:pt x="771" y="375"/>
                  </a:lnTo>
                  <a:lnTo>
                    <a:pt x="772" y="357"/>
                  </a:lnTo>
                  <a:lnTo>
                    <a:pt x="774" y="342"/>
                  </a:lnTo>
                  <a:lnTo>
                    <a:pt x="774" y="324"/>
                  </a:lnTo>
                  <a:lnTo>
                    <a:pt x="776" y="293"/>
                  </a:lnTo>
                  <a:lnTo>
                    <a:pt x="785" y="293"/>
                  </a:lnTo>
                  <a:lnTo>
                    <a:pt x="793" y="293"/>
                  </a:lnTo>
                  <a:lnTo>
                    <a:pt x="802" y="293"/>
                  </a:lnTo>
                  <a:lnTo>
                    <a:pt x="811" y="293"/>
                  </a:lnTo>
                  <a:lnTo>
                    <a:pt x="811" y="307"/>
                  </a:lnTo>
                  <a:lnTo>
                    <a:pt x="813" y="320"/>
                  </a:lnTo>
                  <a:lnTo>
                    <a:pt x="813" y="335"/>
                  </a:lnTo>
                  <a:lnTo>
                    <a:pt x="813" y="350"/>
                  </a:lnTo>
                  <a:lnTo>
                    <a:pt x="815" y="350"/>
                  </a:lnTo>
                  <a:lnTo>
                    <a:pt x="818" y="350"/>
                  </a:lnTo>
                  <a:lnTo>
                    <a:pt x="820" y="350"/>
                  </a:lnTo>
                  <a:lnTo>
                    <a:pt x="822" y="350"/>
                  </a:lnTo>
                  <a:lnTo>
                    <a:pt x="822" y="335"/>
                  </a:lnTo>
                  <a:lnTo>
                    <a:pt x="822" y="320"/>
                  </a:lnTo>
                  <a:lnTo>
                    <a:pt x="822" y="306"/>
                  </a:lnTo>
                  <a:lnTo>
                    <a:pt x="822" y="291"/>
                  </a:lnTo>
                  <a:lnTo>
                    <a:pt x="828" y="291"/>
                  </a:lnTo>
                  <a:lnTo>
                    <a:pt x="833" y="291"/>
                  </a:lnTo>
                  <a:lnTo>
                    <a:pt x="839" y="291"/>
                  </a:lnTo>
                  <a:lnTo>
                    <a:pt x="844" y="291"/>
                  </a:lnTo>
                  <a:lnTo>
                    <a:pt x="853" y="355"/>
                  </a:lnTo>
                  <a:lnTo>
                    <a:pt x="859" y="390"/>
                  </a:lnTo>
                  <a:lnTo>
                    <a:pt x="863" y="405"/>
                  </a:lnTo>
                  <a:lnTo>
                    <a:pt x="864" y="410"/>
                  </a:lnTo>
                  <a:lnTo>
                    <a:pt x="863" y="385"/>
                  </a:lnTo>
                  <a:lnTo>
                    <a:pt x="863" y="361"/>
                  </a:lnTo>
                  <a:lnTo>
                    <a:pt x="863" y="335"/>
                  </a:lnTo>
                  <a:lnTo>
                    <a:pt x="861" y="311"/>
                  </a:lnTo>
                  <a:lnTo>
                    <a:pt x="868" y="313"/>
                  </a:lnTo>
                  <a:lnTo>
                    <a:pt x="877" y="317"/>
                  </a:lnTo>
                  <a:lnTo>
                    <a:pt x="885" y="318"/>
                  </a:lnTo>
                  <a:lnTo>
                    <a:pt x="892" y="322"/>
                  </a:lnTo>
                  <a:lnTo>
                    <a:pt x="899" y="359"/>
                  </a:lnTo>
                  <a:lnTo>
                    <a:pt x="903" y="379"/>
                  </a:lnTo>
                  <a:lnTo>
                    <a:pt x="905" y="387"/>
                  </a:lnTo>
                  <a:lnTo>
                    <a:pt x="907" y="390"/>
                  </a:lnTo>
                  <a:lnTo>
                    <a:pt x="907" y="374"/>
                  </a:lnTo>
                  <a:lnTo>
                    <a:pt x="907" y="359"/>
                  </a:lnTo>
                  <a:lnTo>
                    <a:pt x="907" y="344"/>
                  </a:lnTo>
                  <a:lnTo>
                    <a:pt x="907" y="330"/>
                  </a:lnTo>
                  <a:lnTo>
                    <a:pt x="918" y="331"/>
                  </a:lnTo>
                  <a:lnTo>
                    <a:pt x="927" y="333"/>
                  </a:lnTo>
                  <a:lnTo>
                    <a:pt x="938" y="335"/>
                  </a:lnTo>
                  <a:lnTo>
                    <a:pt x="947" y="337"/>
                  </a:lnTo>
                  <a:lnTo>
                    <a:pt x="951" y="352"/>
                  </a:lnTo>
                  <a:lnTo>
                    <a:pt x="953" y="359"/>
                  </a:lnTo>
                  <a:lnTo>
                    <a:pt x="955" y="364"/>
                  </a:lnTo>
                  <a:lnTo>
                    <a:pt x="958" y="370"/>
                  </a:lnTo>
                  <a:lnTo>
                    <a:pt x="960" y="368"/>
                  </a:lnTo>
                  <a:lnTo>
                    <a:pt x="964" y="368"/>
                  </a:lnTo>
                  <a:lnTo>
                    <a:pt x="966" y="368"/>
                  </a:lnTo>
                  <a:lnTo>
                    <a:pt x="967" y="368"/>
                  </a:lnTo>
                  <a:lnTo>
                    <a:pt x="969" y="364"/>
                  </a:lnTo>
                  <a:lnTo>
                    <a:pt x="969" y="361"/>
                  </a:lnTo>
                  <a:lnTo>
                    <a:pt x="967" y="353"/>
                  </a:lnTo>
                  <a:lnTo>
                    <a:pt x="964" y="341"/>
                  </a:lnTo>
                  <a:lnTo>
                    <a:pt x="973" y="341"/>
                  </a:lnTo>
                  <a:lnTo>
                    <a:pt x="984" y="341"/>
                  </a:lnTo>
                  <a:lnTo>
                    <a:pt x="995" y="341"/>
                  </a:lnTo>
                  <a:lnTo>
                    <a:pt x="1004" y="341"/>
                  </a:lnTo>
                  <a:lnTo>
                    <a:pt x="1008" y="359"/>
                  </a:lnTo>
                  <a:lnTo>
                    <a:pt x="1010" y="377"/>
                  </a:lnTo>
                  <a:lnTo>
                    <a:pt x="1013" y="396"/>
                  </a:lnTo>
                  <a:lnTo>
                    <a:pt x="1015" y="414"/>
                  </a:lnTo>
                  <a:lnTo>
                    <a:pt x="1017" y="414"/>
                  </a:lnTo>
                  <a:lnTo>
                    <a:pt x="1021" y="414"/>
                  </a:lnTo>
                  <a:lnTo>
                    <a:pt x="1023" y="414"/>
                  </a:lnTo>
                  <a:lnTo>
                    <a:pt x="1025" y="414"/>
                  </a:lnTo>
                  <a:lnTo>
                    <a:pt x="1021" y="392"/>
                  </a:lnTo>
                  <a:lnTo>
                    <a:pt x="1021" y="374"/>
                  </a:lnTo>
                  <a:lnTo>
                    <a:pt x="1021" y="355"/>
                  </a:lnTo>
                  <a:lnTo>
                    <a:pt x="1023" y="339"/>
                  </a:lnTo>
                  <a:lnTo>
                    <a:pt x="1032" y="339"/>
                  </a:lnTo>
                  <a:lnTo>
                    <a:pt x="1043" y="339"/>
                  </a:lnTo>
                  <a:lnTo>
                    <a:pt x="1052" y="341"/>
                  </a:lnTo>
                  <a:lnTo>
                    <a:pt x="1063" y="341"/>
                  </a:lnTo>
                  <a:lnTo>
                    <a:pt x="1067" y="361"/>
                  </a:lnTo>
                  <a:lnTo>
                    <a:pt x="1069" y="379"/>
                  </a:lnTo>
                  <a:lnTo>
                    <a:pt x="1072" y="399"/>
                  </a:lnTo>
                  <a:lnTo>
                    <a:pt x="1076" y="420"/>
                  </a:lnTo>
                  <a:lnTo>
                    <a:pt x="1078" y="421"/>
                  </a:lnTo>
                  <a:lnTo>
                    <a:pt x="1080" y="421"/>
                  </a:lnTo>
                  <a:lnTo>
                    <a:pt x="1082" y="423"/>
                  </a:lnTo>
                  <a:lnTo>
                    <a:pt x="1082" y="399"/>
                  </a:lnTo>
                  <a:lnTo>
                    <a:pt x="1082" y="377"/>
                  </a:lnTo>
                  <a:lnTo>
                    <a:pt x="1082" y="355"/>
                  </a:lnTo>
                  <a:lnTo>
                    <a:pt x="1082" y="335"/>
                  </a:lnTo>
                  <a:lnTo>
                    <a:pt x="1089" y="335"/>
                  </a:lnTo>
                  <a:lnTo>
                    <a:pt x="1096" y="333"/>
                  </a:lnTo>
                  <a:lnTo>
                    <a:pt x="1104" y="333"/>
                  </a:lnTo>
                  <a:lnTo>
                    <a:pt x="1113" y="333"/>
                  </a:lnTo>
                  <a:lnTo>
                    <a:pt x="1117" y="352"/>
                  </a:lnTo>
                  <a:lnTo>
                    <a:pt x="1120" y="370"/>
                  </a:lnTo>
                  <a:lnTo>
                    <a:pt x="1124" y="388"/>
                  </a:lnTo>
                  <a:lnTo>
                    <a:pt x="1128" y="407"/>
                  </a:lnTo>
                  <a:lnTo>
                    <a:pt x="1129" y="407"/>
                  </a:lnTo>
                  <a:lnTo>
                    <a:pt x="1133" y="407"/>
                  </a:lnTo>
                  <a:lnTo>
                    <a:pt x="1135" y="407"/>
                  </a:lnTo>
                  <a:lnTo>
                    <a:pt x="1137" y="407"/>
                  </a:lnTo>
                  <a:lnTo>
                    <a:pt x="1135" y="387"/>
                  </a:lnTo>
                  <a:lnTo>
                    <a:pt x="1133" y="366"/>
                  </a:lnTo>
                  <a:lnTo>
                    <a:pt x="1129" y="346"/>
                  </a:lnTo>
                  <a:lnTo>
                    <a:pt x="1128" y="326"/>
                  </a:lnTo>
                  <a:lnTo>
                    <a:pt x="1144" y="324"/>
                  </a:lnTo>
                  <a:lnTo>
                    <a:pt x="1155" y="322"/>
                  </a:lnTo>
                  <a:lnTo>
                    <a:pt x="1164" y="322"/>
                  </a:lnTo>
                  <a:lnTo>
                    <a:pt x="1174" y="324"/>
                  </a:lnTo>
                  <a:lnTo>
                    <a:pt x="1177" y="350"/>
                  </a:lnTo>
                  <a:lnTo>
                    <a:pt x="1183" y="374"/>
                  </a:lnTo>
                  <a:lnTo>
                    <a:pt x="1188" y="401"/>
                  </a:lnTo>
                  <a:lnTo>
                    <a:pt x="1197" y="429"/>
                  </a:lnTo>
                  <a:lnTo>
                    <a:pt x="1196" y="401"/>
                  </a:lnTo>
                  <a:lnTo>
                    <a:pt x="1192" y="374"/>
                  </a:lnTo>
                  <a:lnTo>
                    <a:pt x="1190" y="346"/>
                  </a:lnTo>
                  <a:lnTo>
                    <a:pt x="1186" y="317"/>
                  </a:lnTo>
                  <a:lnTo>
                    <a:pt x="1194" y="315"/>
                  </a:lnTo>
                  <a:lnTo>
                    <a:pt x="1199" y="313"/>
                  </a:lnTo>
                  <a:lnTo>
                    <a:pt x="1210" y="311"/>
                  </a:lnTo>
                  <a:lnTo>
                    <a:pt x="1227" y="307"/>
                  </a:lnTo>
                  <a:lnTo>
                    <a:pt x="1247" y="370"/>
                  </a:lnTo>
                  <a:lnTo>
                    <a:pt x="1258" y="401"/>
                  </a:lnTo>
                  <a:lnTo>
                    <a:pt x="1262" y="414"/>
                  </a:lnTo>
                  <a:lnTo>
                    <a:pt x="1264" y="416"/>
                  </a:lnTo>
                  <a:lnTo>
                    <a:pt x="1260" y="383"/>
                  </a:lnTo>
                  <a:lnTo>
                    <a:pt x="1253" y="355"/>
                  </a:lnTo>
                  <a:lnTo>
                    <a:pt x="1247" y="328"/>
                  </a:lnTo>
                  <a:lnTo>
                    <a:pt x="1245" y="302"/>
                  </a:lnTo>
                  <a:lnTo>
                    <a:pt x="1254" y="300"/>
                  </a:lnTo>
                  <a:lnTo>
                    <a:pt x="1260" y="298"/>
                  </a:lnTo>
                  <a:lnTo>
                    <a:pt x="1267" y="298"/>
                  </a:lnTo>
                  <a:lnTo>
                    <a:pt x="1277" y="300"/>
                  </a:lnTo>
                  <a:lnTo>
                    <a:pt x="1299" y="370"/>
                  </a:lnTo>
                  <a:lnTo>
                    <a:pt x="1310" y="405"/>
                  </a:lnTo>
                  <a:lnTo>
                    <a:pt x="1315" y="420"/>
                  </a:lnTo>
                  <a:lnTo>
                    <a:pt x="1317" y="423"/>
                  </a:lnTo>
                  <a:lnTo>
                    <a:pt x="1317" y="388"/>
                  </a:lnTo>
                  <a:lnTo>
                    <a:pt x="1308" y="352"/>
                  </a:lnTo>
                  <a:lnTo>
                    <a:pt x="1299" y="317"/>
                  </a:lnTo>
                  <a:lnTo>
                    <a:pt x="1297" y="284"/>
                  </a:lnTo>
                  <a:lnTo>
                    <a:pt x="1302" y="282"/>
                  </a:lnTo>
                  <a:lnTo>
                    <a:pt x="1306" y="280"/>
                  </a:lnTo>
                  <a:lnTo>
                    <a:pt x="1310" y="280"/>
                  </a:lnTo>
                  <a:lnTo>
                    <a:pt x="1315" y="280"/>
                  </a:lnTo>
                  <a:lnTo>
                    <a:pt x="1345" y="346"/>
                  </a:lnTo>
                  <a:lnTo>
                    <a:pt x="1359" y="381"/>
                  </a:lnTo>
                  <a:lnTo>
                    <a:pt x="1365" y="396"/>
                  </a:lnTo>
                  <a:lnTo>
                    <a:pt x="1369" y="399"/>
                  </a:lnTo>
                  <a:lnTo>
                    <a:pt x="1367" y="368"/>
                  </a:lnTo>
                  <a:lnTo>
                    <a:pt x="1352" y="328"/>
                  </a:lnTo>
                  <a:lnTo>
                    <a:pt x="1335" y="289"/>
                  </a:lnTo>
                  <a:lnTo>
                    <a:pt x="1330" y="254"/>
                  </a:lnTo>
                  <a:lnTo>
                    <a:pt x="1341" y="263"/>
                  </a:lnTo>
                  <a:lnTo>
                    <a:pt x="1363" y="291"/>
                  </a:lnTo>
                  <a:lnTo>
                    <a:pt x="1392" y="328"/>
                  </a:lnTo>
                  <a:lnTo>
                    <a:pt x="1424" y="374"/>
                  </a:lnTo>
                  <a:lnTo>
                    <a:pt x="1457" y="420"/>
                  </a:lnTo>
                  <a:lnTo>
                    <a:pt x="1484" y="462"/>
                  </a:lnTo>
                  <a:lnTo>
                    <a:pt x="1507" y="497"/>
                  </a:lnTo>
                  <a:lnTo>
                    <a:pt x="1516" y="517"/>
                  </a:lnTo>
                  <a:lnTo>
                    <a:pt x="1492" y="517"/>
                  </a:lnTo>
                  <a:lnTo>
                    <a:pt x="1466" y="517"/>
                  </a:lnTo>
                  <a:lnTo>
                    <a:pt x="1442" y="517"/>
                  </a:lnTo>
                  <a:lnTo>
                    <a:pt x="1418" y="519"/>
                  </a:lnTo>
                  <a:lnTo>
                    <a:pt x="1394" y="519"/>
                  </a:lnTo>
                  <a:lnTo>
                    <a:pt x="1372" y="519"/>
                  </a:lnTo>
                  <a:lnTo>
                    <a:pt x="1348" y="521"/>
                  </a:lnTo>
                  <a:lnTo>
                    <a:pt x="1324" y="521"/>
                  </a:lnTo>
                  <a:close/>
                </a:path>
              </a:pathLst>
            </a:custGeom>
            <a:solidFill>
              <a:srgbClr val="FFB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3" name="Freeform 46"/>
            <p:cNvSpPr>
              <a:spLocks/>
            </p:cNvSpPr>
            <p:nvPr/>
          </p:nvSpPr>
          <p:spPr bwMode="auto">
            <a:xfrm>
              <a:off x="4996" y="3131"/>
              <a:ext cx="121" cy="45"/>
            </a:xfrm>
            <a:custGeom>
              <a:avLst/>
              <a:gdLst>
                <a:gd name="T0" fmla="*/ 1 w 241"/>
                <a:gd name="T1" fmla="*/ 3 h 90"/>
                <a:gd name="T2" fmla="*/ 1 w 241"/>
                <a:gd name="T3" fmla="*/ 3 h 90"/>
                <a:gd name="T4" fmla="*/ 1 w 241"/>
                <a:gd name="T5" fmla="*/ 3 h 90"/>
                <a:gd name="T6" fmla="*/ 1 w 241"/>
                <a:gd name="T7" fmla="*/ 2 h 90"/>
                <a:gd name="T8" fmla="*/ 0 w 241"/>
                <a:gd name="T9" fmla="*/ 2 h 90"/>
                <a:gd name="T10" fmla="*/ 1 w 241"/>
                <a:gd name="T11" fmla="*/ 2 h 90"/>
                <a:gd name="T12" fmla="*/ 2 w 241"/>
                <a:gd name="T13" fmla="*/ 2 h 90"/>
                <a:gd name="T14" fmla="*/ 3 w 241"/>
                <a:gd name="T15" fmla="*/ 2 h 90"/>
                <a:gd name="T16" fmla="*/ 4 w 241"/>
                <a:gd name="T17" fmla="*/ 1 h 90"/>
                <a:gd name="T18" fmla="*/ 5 w 241"/>
                <a:gd name="T19" fmla="*/ 1 h 90"/>
                <a:gd name="T20" fmla="*/ 6 w 241"/>
                <a:gd name="T21" fmla="*/ 1 h 90"/>
                <a:gd name="T22" fmla="*/ 7 w 241"/>
                <a:gd name="T23" fmla="*/ 1 h 90"/>
                <a:gd name="T24" fmla="*/ 8 w 241"/>
                <a:gd name="T25" fmla="*/ 0 h 90"/>
                <a:gd name="T26" fmla="*/ 8 w 241"/>
                <a:gd name="T27" fmla="*/ 1 h 90"/>
                <a:gd name="T28" fmla="*/ 8 w 241"/>
                <a:gd name="T29" fmla="*/ 2 h 90"/>
                <a:gd name="T30" fmla="*/ 8 w 241"/>
                <a:gd name="T31" fmla="*/ 2 h 90"/>
                <a:gd name="T32" fmla="*/ 8 w 241"/>
                <a:gd name="T33" fmla="*/ 3 h 90"/>
                <a:gd name="T34" fmla="*/ 8 w 241"/>
                <a:gd name="T35" fmla="*/ 3 h 90"/>
                <a:gd name="T36" fmla="*/ 7 w 241"/>
                <a:gd name="T37" fmla="*/ 3 h 90"/>
                <a:gd name="T38" fmla="*/ 6 w 241"/>
                <a:gd name="T39" fmla="*/ 3 h 90"/>
                <a:gd name="T40" fmla="*/ 5 w 241"/>
                <a:gd name="T41" fmla="*/ 3 h 90"/>
                <a:gd name="T42" fmla="*/ 4 w 241"/>
                <a:gd name="T43" fmla="*/ 3 h 90"/>
                <a:gd name="T44" fmla="*/ 3 w 241"/>
                <a:gd name="T45" fmla="*/ 3 h 90"/>
                <a:gd name="T46" fmla="*/ 2 w 241"/>
                <a:gd name="T47" fmla="*/ 3 h 90"/>
                <a:gd name="T48" fmla="*/ 1 w 241"/>
                <a:gd name="T49" fmla="*/ 3 h 90"/>
                <a:gd name="T50" fmla="*/ 1 w 241"/>
                <a:gd name="T51" fmla="*/ 3 h 90"/>
                <a:gd name="T52" fmla="*/ 1 w 241"/>
                <a:gd name="T53" fmla="*/ 3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1"/>
                <a:gd name="T82" fmla="*/ 0 h 90"/>
                <a:gd name="T83" fmla="*/ 241 w 241"/>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1" h="90">
                  <a:moveTo>
                    <a:pt x="28" y="90"/>
                  </a:moveTo>
                  <a:lnTo>
                    <a:pt x="19" y="79"/>
                  </a:lnTo>
                  <a:lnTo>
                    <a:pt x="9" y="68"/>
                  </a:lnTo>
                  <a:lnTo>
                    <a:pt x="4" y="58"/>
                  </a:lnTo>
                  <a:lnTo>
                    <a:pt x="0" y="51"/>
                  </a:lnTo>
                  <a:lnTo>
                    <a:pt x="30" y="47"/>
                  </a:lnTo>
                  <a:lnTo>
                    <a:pt x="59" y="42"/>
                  </a:lnTo>
                  <a:lnTo>
                    <a:pt x="89" y="36"/>
                  </a:lnTo>
                  <a:lnTo>
                    <a:pt x="118" y="31"/>
                  </a:lnTo>
                  <a:lnTo>
                    <a:pt x="147" y="24"/>
                  </a:lnTo>
                  <a:lnTo>
                    <a:pt x="175" y="16"/>
                  </a:lnTo>
                  <a:lnTo>
                    <a:pt x="206" y="9"/>
                  </a:lnTo>
                  <a:lnTo>
                    <a:pt x="236" y="0"/>
                  </a:lnTo>
                  <a:lnTo>
                    <a:pt x="238" y="16"/>
                  </a:lnTo>
                  <a:lnTo>
                    <a:pt x="239" y="35"/>
                  </a:lnTo>
                  <a:lnTo>
                    <a:pt x="239" y="51"/>
                  </a:lnTo>
                  <a:lnTo>
                    <a:pt x="241" y="70"/>
                  </a:lnTo>
                  <a:lnTo>
                    <a:pt x="227" y="77"/>
                  </a:lnTo>
                  <a:lnTo>
                    <a:pt x="203" y="84"/>
                  </a:lnTo>
                  <a:lnTo>
                    <a:pt x="173" y="88"/>
                  </a:lnTo>
                  <a:lnTo>
                    <a:pt x="140" y="90"/>
                  </a:lnTo>
                  <a:lnTo>
                    <a:pt x="105" y="90"/>
                  </a:lnTo>
                  <a:lnTo>
                    <a:pt x="74" y="90"/>
                  </a:lnTo>
                  <a:lnTo>
                    <a:pt x="48" y="90"/>
                  </a:lnTo>
                  <a:lnTo>
                    <a:pt x="28" y="9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4" name="Freeform 47"/>
            <p:cNvSpPr>
              <a:spLocks/>
            </p:cNvSpPr>
            <p:nvPr/>
          </p:nvSpPr>
          <p:spPr bwMode="auto">
            <a:xfrm>
              <a:off x="5094" y="2742"/>
              <a:ext cx="223" cy="433"/>
            </a:xfrm>
            <a:custGeom>
              <a:avLst/>
              <a:gdLst>
                <a:gd name="T0" fmla="*/ 2 w 447"/>
                <a:gd name="T1" fmla="*/ 27 h 866"/>
                <a:gd name="T2" fmla="*/ 2 w 447"/>
                <a:gd name="T3" fmla="*/ 27 h 866"/>
                <a:gd name="T4" fmla="*/ 2 w 447"/>
                <a:gd name="T5" fmla="*/ 27 h 866"/>
                <a:gd name="T6" fmla="*/ 1 w 447"/>
                <a:gd name="T7" fmla="*/ 25 h 866"/>
                <a:gd name="T8" fmla="*/ 2 w 447"/>
                <a:gd name="T9" fmla="*/ 23 h 866"/>
                <a:gd name="T10" fmla="*/ 1 w 447"/>
                <a:gd name="T11" fmla="*/ 22 h 866"/>
                <a:gd name="T12" fmla="*/ 1 w 447"/>
                <a:gd name="T13" fmla="*/ 21 h 866"/>
                <a:gd name="T14" fmla="*/ 1 w 447"/>
                <a:gd name="T15" fmla="*/ 18 h 866"/>
                <a:gd name="T16" fmla="*/ 1 w 447"/>
                <a:gd name="T17" fmla="*/ 15 h 866"/>
                <a:gd name="T18" fmla="*/ 0 w 447"/>
                <a:gd name="T19" fmla="*/ 14 h 866"/>
                <a:gd name="T20" fmla="*/ 1 w 447"/>
                <a:gd name="T21" fmla="*/ 13 h 866"/>
                <a:gd name="T22" fmla="*/ 1 w 447"/>
                <a:gd name="T23" fmla="*/ 13 h 866"/>
                <a:gd name="T24" fmla="*/ 2 w 447"/>
                <a:gd name="T25" fmla="*/ 12 h 866"/>
                <a:gd name="T26" fmla="*/ 2 w 447"/>
                <a:gd name="T27" fmla="*/ 12 h 866"/>
                <a:gd name="T28" fmla="*/ 2 w 447"/>
                <a:gd name="T29" fmla="*/ 12 h 866"/>
                <a:gd name="T30" fmla="*/ 1 w 447"/>
                <a:gd name="T31" fmla="*/ 12 h 866"/>
                <a:gd name="T32" fmla="*/ 1 w 447"/>
                <a:gd name="T33" fmla="*/ 12 h 866"/>
                <a:gd name="T34" fmla="*/ 1 w 447"/>
                <a:gd name="T35" fmla="*/ 11 h 866"/>
                <a:gd name="T36" fmla="*/ 1 w 447"/>
                <a:gd name="T37" fmla="*/ 11 h 866"/>
                <a:gd name="T38" fmla="*/ 0 w 447"/>
                <a:gd name="T39" fmla="*/ 12 h 866"/>
                <a:gd name="T40" fmla="*/ 0 w 447"/>
                <a:gd name="T41" fmla="*/ 12 h 866"/>
                <a:gd name="T42" fmla="*/ 0 w 447"/>
                <a:gd name="T43" fmla="*/ 10 h 866"/>
                <a:gd name="T44" fmla="*/ 0 w 447"/>
                <a:gd name="T45" fmla="*/ 9 h 866"/>
                <a:gd name="T46" fmla="*/ 1 w 447"/>
                <a:gd name="T47" fmla="*/ 7 h 866"/>
                <a:gd name="T48" fmla="*/ 2 w 447"/>
                <a:gd name="T49" fmla="*/ 6 h 866"/>
                <a:gd name="T50" fmla="*/ 3 w 447"/>
                <a:gd name="T51" fmla="*/ 5 h 866"/>
                <a:gd name="T52" fmla="*/ 4 w 447"/>
                <a:gd name="T53" fmla="*/ 5 h 866"/>
                <a:gd name="T54" fmla="*/ 4 w 447"/>
                <a:gd name="T55" fmla="*/ 3 h 866"/>
                <a:gd name="T56" fmla="*/ 5 w 447"/>
                <a:gd name="T57" fmla="*/ 1 h 866"/>
                <a:gd name="T58" fmla="*/ 7 w 447"/>
                <a:gd name="T59" fmla="*/ 1 h 866"/>
                <a:gd name="T60" fmla="*/ 10 w 447"/>
                <a:gd name="T61" fmla="*/ 1 h 866"/>
                <a:gd name="T62" fmla="*/ 12 w 447"/>
                <a:gd name="T63" fmla="*/ 2 h 866"/>
                <a:gd name="T64" fmla="*/ 13 w 447"/>
                <a:gd name="T65" fmla="*/ 3 h 866"/>
                <a:gd name="T66" fmla="*/ 13 w 447"/>
                <a:gd name="T67" fmla="*/ 3 h 866"/>
                <a:gd name="T68" fmla="*/ 13 w 447"/>
                <a:gd name="T69" fmla="*/ 5 h 866"/>
                <a:gd name="T70" fmla="*/ 11 w 447"/>
                <a:gd name="T71" fmla="*/ 7 h 866"/>
                <a:gd name="T72" fmla="*/ 9 w 447"/>
                <a:gd name="T73" fmla="*/ 11 h 866"/>
                <a:gd name="T74" fmla="*/ 8 w 447"/>
                <a:gd name="T75" fmla="*/ 13 h 866"/>
                <a:gd name="T76" fmla="*/ 7 w 447"/>
                <a:gd name="T77" fmla="*/ 17 h 866"/>
                <a:gd name="T78" fmla="*/ 6 w 447"/>
                <a:gd name="T79" fmla="*/ 20 h 866"/>
                <a:gd name="T80" fmla="*/ 5 w 447"/>
                <a:gd name="T81" fmla="*/ 23 h 866"/>
                <a:gd name="T82" fmla="*/ 4 w 447"/>
                <a:gd name="T83" fmla="*/ 26 h 866"/>
                <a:gd name="T84" fmla="*/ 3 w 447"/>
                <a:gd name="T85" fmla="*/ 27 h 866"/>
                <a:gd name="T86" fmla="*/ 3 w 447"/>
                <a:gd name="T87" fmla="*/ 27 h 866"/>
                <a:gd name="T88" fmla="*/ 3 w 447"/>
                <a:gd name="T89" fmla="*/ 27 h 8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7"/>
                <a:gd name="T136" fmla="*/ 0 h 866"/>
                <a:gd name="T137" fmla="*/ 447 w 447"/>
                <a:gd name="T138" fmla="*/ 866 h 8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7" h="866">
                  <a:moveTo>
                    <a:pt x="101" y="864"/>
                  </a:moveTo>
                  <a:lnTo>
                    <a:pt x="94" y="862"/>
                  </a:lnTo>
                  <a:lnTo>
                    <a:pt x="85" y="862"/>
                  </a:lnTo>
                  <a:lnTo>
                    <a:pt x="77" y="860"/>
                  </a:lnTo>
                  <a:lnTo>
                    <a:pt x="70" y="860"/>
                  </a:lnTo>
                  <a:lnTo>
                    <a:pt x="68" y="835"/>
                  </a:lnTo>
                  <a:lnTo>
                    <a:pt x="66" y="807"/>
                  </a:lnTo>
                  <a:lnTo>
                    <a:pt x="63" y="781"/>
                  </a:lnTo>
                  <a:lnTo>
                    <a:pt x="61" y="756"/>
                  </a:lnTo>
                  <a:lnTo>
                    <a:pt x="68" y="735"/>
                  </a:lnTo>
                  <a:lnTo>
                    <a:pt x="68" y="719"/>
                  </a:lnTo>
                  <a:lnTo>
                    <a:pt x="61" y="704"/>
                  </a:lnTo>
                  <a:lnTo>
                    <a:pt x="50" y="687"/>
                  </a:lnTo>
                  <a:lnTo>
                    <a:pt x="48" y="642"/>
                  </a:lnTo>
                  <a:lnTo>
                    <a:pt x="46" y="597"/>
                  </a:lnTo>
                  <a:lnTo>
                    <a:pt x="44" y="551"/>
                  </a:lnTo>
                  <a:lnTo>
                    <a:pt x="44" y="505"/>
                  </a:lnTo>
                  <a:lnTo>
                    <a:pt x="39" y="480"/>
                  </a:lnTo>
                  <a:lnTo>
                    <a:pt x="33" y="454"/>
                  </a:lnTo>
                  <a:lnTo>
                    <a:pt x="30" y="432"/>
                  </a:lnTo>
                  <a:lnTo>
                    <a:pt x="28" y="410"/>
                  </a:lnTo>
                  <a:lnTo>
                    <a:pt x="35" y="404"/>
                  </a:lnTo>
                  <a:lnTo>
                    <a:pt x="43" y="401"/>
                  </a:lnTo>
                  <a:lnTo>
                    <a:pt x="50" y="395"/>
                  </a:lnTo>
                  <a:lnTo>
                    <a:pt x="57" y="390"/>
                  </a:lnTo>
                  <a:lnTo>
                    <a:pt x="65" y="384"/>
                  </a:lnTo>
                  <a:lnTo>
                    <a:pt x="72" y="378"/>
                  </a:lnTo>
                  <a:lnTo>
                    <a:pt x="79" y="375"/>
                  </a:lnTo>
                  <a:lnTo>
                    <a:pt x="87" y="369"/>
                  </a:lnTo>
                  <a:lnTo>
                    <a:pt x="81" y="369"/>
                  </a:lnTo>
                  <a:lnTo>
                    <a:pt x="74" y="369"/>
                  </a:lnTo>
                  <a:lnTo>
                    <a:pt x="61" y="375"/>
                  </a:lnTo>
                  <a:lnTo>
                    <a:pt x="39" y="384"/>
                  </a:lnTo>
                  <a:lnTo>
                    <a:pt x="43" y="367"/>
                  </a:lnTo>
                  <a:lnTo>
                    <a:pt x="46" y="353"/>
                  </a:lnTo>
                  <a:lnTo>
                    <a:pt x="50" y="338"/>
                  </a:lnTo>
                  <a:lnTo>
                    <a:pt x="50" y="325"/>
                  </a:lnTo>
                  <a:lnTo>
                    <a:pt x="43" y="334"/>
                  </a:lnTo>
                  <a:lnTo>
                    <a:pt x="37" y="344"/>
                  </a:lnTo>
                  <a:lnTo>
                    <a:pt x="30" y="356"/>
                  </a:lnTo>
                  <a:lnTo>
                    <a:pt x="15" y="378"/>
                  </a:lnTo>
                  <a:lnTo>
                    <a:pt x="4" y="360"/>
                  </a:lnTo>
                  <a:lnTo>
                    <a:pt x="0" y="340"/>
                  </a:lnTo>
                  <a:lnTo>
                    <a:pt x="4" y="316"/>
                  </a:lnTo>
                  <a:lnTo>
                    <a:pt x="11" y="290"/>
                  </a:lnTo>
                  <a:lnTo>
                    <a:pt x="20" y="266"/>
                  </a:lnTo>
                  <a:lnTo>
                    <a:pt x="32" y="244"/>
                  </a:lnTo>
                  <a:lnTo>
                    <a:pt x="43" y="224"/>
                  </a:lnTo>
                  <a:lnTo>
                    <a:pt x="50" y="209"/>
                  </a:lnTo>
                  <a:lnTo>
                    <a:pt x="72" y="191"/>
                  </a:lnTo>
                  <a:lnTo>
                    <a:pt x="92" y="174"/>
                  </a:lnTo>
                  <a:lnTo>
                    <a:pt x="109" y="160"/>
                  </a:lnTo>
                  <a:lnTo>
                    <a:pt x="123" y="145"/>
                  </a:lnTo>
                  <a:lnTo>
                    <a:pt x="136" y="130"/>
                  </a:lnTo>
                  <a:lnTo>
                    <a:pt x="146" y="110"/>
                  </a:lnTo>
                  <a:lnTo>
                    <a:pt x="155" y="88"/>
                  </a:lnTo>
                  <a:lnTo>
                    <a:pt x="160" y="58"/>
                  </a:lnTo>
                  <a:lnTo>
                    <a:pt x="182" y="29"/>
                  </a:lnTo>
                  <a:lnTo>
                    <a:pt x="214" y="11"/>
                  </a:lnTo>
                  <a:lnTo>
                    <a:pt x="250" y="1"/>
                  </a:lnTo>
                  <a:lnTo>
                    <a:pt x="291" y="0"/>
                  </a:lnTo>
                  <a:lnTo>
                    <a:pt x="333" y="5"/>
                  </a:lnTo>
                  <a:lnTo>
                    <a:pt x="372" y="18"/>
                  </a:lnTo>
                  <a:lnTo>
                    <a:pt x="407" y="36"/>
                  </a:lnTo>
                  <a:lnTo>
                    <a:pt x="436" y="58"/>
                  </a:lnTo>
                  <a:lnTo>
                    <a:pt x="442" y="75"/>
                  </a:lnTo>
                  <a:lnTo>
                    <a:pt x="445" y="86"/>
                  </a:lnTo>
                  <a:lnTo>
                    <a:pt x="447" y="93"/>
                  </a:lnTo>
                  <a:lnTo>
                    <a:pt x="447" y="101"/>
                  </a:lnTo>
                  <a:lnTo>
                    <a:pt x="418" y="143"/>
                  </a:lnTo>
                  <a:lnTo>
                    <a:pt x="390" y="187"/>
                  </a:lnTo>
                  <a:lnTo>
                    <a:pt x="363" y="231"/>
                  </a:lnTo>
                  <a:lnTo>
                    <a:pt x="339" y="275"/>
                  </a:lnTo>
                  <a:lnTo>
                    <a:pt x="315" y="321"/>
                  </a:lnTo>
                  <a:lnTo>
                    <a:pt x="293" y="369"/>
                  </a:lnTo>
                  <a:lnTo>
                    <a:pt x="271" y="415"/>
                  </a:lnTo>
                  <a:lnTo>
                    <a:pt x="250" y="463"/>
                  </a:lnTo>
                  <a:lnTo>
                    <a:pt x="232" y="513"/>
                  </a:lnTo>
                  <a:lnTo>
                    <a:pt x="214" y="561"/>
                  </a:lnTo>
                  <a:lnTo>
                    <a:pt x="195" y="610"/>
                  </a:lnTo>
                  <a:lnTo>
                    <a:pt x="177" y="660"/>
                  </a:lnTo>
                  <a:lnTo>
                    <a:pt x="160" y="710"/>
                  </a:lnTo>
                  <a:lnTo>
                    <a:pt x="144" y="759"/>
                  </a:lnTo>
                  <a:lnTo>
                    <a:pt x="129" y="811"/>
                  </a:lnTo>
                  <a:lnTo>
                    <a:pt x="112" y="860"/>
                  </a:lnTo>
                  <a:lnTo>
                    <a:pt x="109" y="864"/>
                  </a:lnTo>
                  <a:lnTo>
                    <a:pt x="105" y="864"/>
                  </a:lnTo>
                  <a:lnTo>
                    <a:pt x="103" y="866"/>
                  </a:lnTo>
                  <a:lnTo>
                    <a:pt x="101" y="864"/>
                  </a:lnTo>
                  <a:close/>
                </a:path>
              </a:pathLst>
            </a:custGeom>
            <a:solidFill>
              <a:srgbClr val="CC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5" name="Freeform 48"/>
            <p:cNvSpPr>
              <a:spLocks/>
            </p:cNvSpPr>
            <p:nvPr/>
          </p:nvSpPr>
          <p:spPr bwMode="auto">
            <a:xfrm>
              <a:off x="3810" y="2881"/>
              <a:ext cx="150" cy="271"/>
            </a:xfrm>
            <a:custGeom>
              <a:avLst/>
              <a:gdLst>
                <a:gd name="T0" fmla="*/ 10 w 300"/>
                <a:gd name="T1" fmla="*/ 17 h 541"/>
                <a:gd name="T2" fmla="*/ 10 w 300"/>
                <a:gd name="T3" fmla="*/ 17 h 541"/>
                <a:gd name="T4" fmla="*/ 10 w 300"/>
                <a:gd name="T5" fmla="*/ 17 h 541"/>
                <a:gd name="T6" fmla="*/ 10 w 300"/>
                <a:gd name="T7" fmla="*/ 17 h 541"/>
                <a:gd name="T8" fmla="*/ 9 w 300"/>
                <a:gd name="T9" fmla="*/ 17 h 541"/>
                <a:gd name="T10" fmla="*/ 8 w 300"/>
                <a:gd name="T11" fmla="*/ 16 h 541"/>
                <a:gd name="T12" fmla="*/ 7 w 300"/>
                <a:gd name="T13" fmla="*/ 15 h 541"/>
                <a:gd name="T14" fmla="*/ 7 w 300"/>
                <a:gd name="T15" fmla="*/ 14 h 541"/>
                <a:gd name="T16" fmla="*/ 6 w 300"/>
                <a:gd name="T17" fmla="*/ 13 h 541"/>
                <a:gd name="T18" fmla="*/ 5 w 300"/>
                <a:gd name="T19" fmla="*/ 11 h 541"/>
                <a:gd name="T20" fmla="*/ 5 w 300"/>
                <a:gd name="T21" fmla="*/ 10 h 541"/>
                <a:gd name="T22" fmla="*/ 5 w 300"/>
                <a:gd name="T23" fmla="*/ 8 h 541"/>
                <a:gd name="T24" fmla="*/ 5 w 300"/>
                <a:gd name="T25" fmla="*/ 7 h 541"/>
                <a:gd name="T26" fmla="*/ 4 w 300"/>
                <a:gd name="T27" fmla="*/ 7 h 541"/>
                <a:gd name="T28" fmla="*/ 3 w 300"/>
                <a:gd name="T29" fmla="*/ 7 h 541"/>
                <a:gd name="T30" fmla="*/ 3 w 300"/>
                <a:gd name="T31" fmla="*/ 7 h 541"/>
                <a:gd name="T32" fmla="*/ 3 w 300"/>
                <a:gd name="T33" fmla="*/ 7 h 541"/>
                <a:gd name="T34" fmla="*/ 3 w 300"/>
                <a:gd name="T35" fmla="*/ 7 h 541"/>
                <a:gd name="T36" fmla="*/ 3 w 300"/>
                <a:gd name="T37" fmla="*/ 7 h 541"/>
                <a:gd name="T38" fmla="*/ 3 w 300"/>
                <a:gd name="T39" fmla="*/ 7 h 541"/>
                <a:gd name="T40" fmla="*/ 3 w 300"/>
                <a:gd name="T41" fmla="*/ 7 h 541"/>
                <a:gd name="T42" fmla="*/ 2 w 300"/>
                <a:gd name="T43" fmla="*/ 6 h 541"/>
                <a:gd name="T44" fmla="*/ 1 w 300"/>
                <a:gd name="T45" fmla="*/ 5 h 541"/>
                <a:gd name="T46" fmla="*/ 1 w 300"/>
                <a:gd name="T47" fmla="*/ 5 h 541"/>
                <a:gd name="T48" fmla="*/ 1 w 300"/>
                <a:gd name="T49" fmla="*/ 3 h 541"/>
                <a:gd name="T50" fmla="*/ 1 w 300"/>
                <a:gd name="T51" fmla="*/ 2 h 541"/>
                <a:gd name="T52" fmla="*/ 0 w 300"/>
                <a:gd name="T53" fmla="*/ 2 h 541"/>
                <a:gd name="T54" fmla="*/ 1 w 300"/>
                <a:gd name="T55" fmla="*/ 1 h 541"/>
                <a:gd name="T56" fmla="*/ 1 w 300"/>
                <a:gd name="T57" fmla="*/ 0 h 541"/>
                <a:gd name="T58" fmla="*/ 1 w 300"/>
                <a:gd name="T59" fmla="*/ 1 h 541"/>
                <a:gd name="T60" fmla="*/ 1 w 300"/>
                <a:gd name="T61" fmla="*/ 1 h 541"/>
                <a:gd name="T62" fmla="*/ 1 w 300"/>
                <a:gd name="T63" fmla="*/ 1 h 541"/>
                <a:gd name="T64" fmla="*/ 1 w 300"/>
                <a:gd name="T65" fmla="*/ 1 h 541"/>
                <a:gd name="T66" fmla="*/ 2 w 300"/>
                <a:gd name="T67" fmla="*/ 2 h 541"/>
                <a:gd name="T68" fmla="*/ 2 w 300"/>
                <a:gd name="T69" fmla="*/ 2 h 541"/>
                <a:gd name="T70" fmla="*/ 3 w 300"/>
                <a:gd name="T71" fmla="*/ 2 h 541"/>
                <a:gd name="T72" fmla="*/ 3 w 300"/>
                <a:gd name="T73" fmla="*/ 2 h 541"/>
                <a:gd name="T74" fmla="*/ 3 w 300"/>
                <a:gd name="T75" fmla="*/ 3 h 541"/>
                <a:gd name="T76" fmla="*/ 4 w 300"/>
                <a:gd name="T77" fmla="*/ 4 h 541"/>
                <a:gd name="T78" fmla="*/ 5 w 300"/>
                <a:gd name="T79" fmla="*/ 5 h 541"/>
                <a:gd name="T80" fmla="*/ 5 w 300"/>
                <a:gd name="T81" fmla="*/ 6 h 541"/>
                <a:gd name="T82" fmla="*/ 6 w 300"/>
                <a:gd name="T83" fmla="*/ 7 h 541"/>
                <a:gd name="T84" fmla="*/ 6 w 300"/>
                <a:gd name="T85" fmla="*/ 8 h 541"/>
                <a:gd name="T86" fmla="*/ 7 w 300"/>
                <a:gd name="T87" fmla="*/ 9 h 541"/>
                <a:gd name="T88" fmla="*/ 7 w 300"/>
                <a:gd name="T89" fmla="*/ 10 h 541"/>
                <a:gd name="T90" fmla="*/ 8 w 300"/>
                <a:gd name="T91" fmla="*/ 11 h 541"/>
                <a:gd name="T92" fmla="*/ 9 w 300"/>
                <a:gd name="T93" fmla="*/ 12 h 541"/>
                <a:gd name="T94" fmla="*/ 9 w 300"/>
                <a:gd name="T95" fmla="*/ 13 h 541"/>
                <a:gd name="T96" fmla="*/ 9 w 300"/>
                <a:gd name="T97" fmla="*/ 13 h 541"/>
                <a:gd name="T98" fmla="*/ 10 w 300"/>
                <a:gd name="T99" fmla="*/ 14 h 541"/>
                <a:gd name="T100" fmla="*/ 10 w 300"/>
                <a:gd name="T101" fmla="*/ 15 h 541"/>
                <a:gd name="T102" fmla="*/ 10 w 300"/>
                <a:gd name="T103" fmla="*/ 16 h 541"/>
                <a:gd name="T104" fmla="*/ 10 w 300"/>
                <a:gd name="T105" fmla="*/ 17 h 541"/>
                <a:gd name="T106" fmla="*/ 10 w 300"/>
                <a:gd name="T107" fmla="*/ 17 h 541"/>
                <a:gd name="T108" fmla="*/ 10 w 300"/>
                <a:gd name="T109" fmla="*/ 17 h 541"/>
                <a:gd name="T110" fmla="*/ 10 w 300"/>
                <a:gd name="T111" fmla="*/ 17 h 541"/>
                <a:gd name="T112" fmla="*/ 10 w 300"/>
                <a:gd name="T113" fmla="*/ 17 h 541"/>
                <a:gd name="T114" fmla="*/ 10 w 300"/>
                <a:gd name="T115" fmla="*/ 17 h 541"/>
                <a:gd name="T116" fmla="*/ 10 w 300"/>
                <a:gd name="T117" fmla="*/ 17 h 5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0"/>
                <a:gd name="T178" fmla="*/ 0 h 541"/>
                <a:gd name="T179" fmla="*/ 300 w 300"/>
                <a:gd name="T180" fmla="*/ 541 h 5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0" h="541">
                  <a:moveTo>
                    <a:pt x="292" y="539"/>
                  </a:moveTo>
                  <a:lnTo>
                    <a:pt x="291" y="536"/>
                  </a:lnTo>
                  <a:lnTo>
                    <a:pt x="289" y="534"/>
                  </a:lnTo>
                  <a:lnTo>
                    <a:pt x="289" y="530"/>
                  </a:lnTo>
                  <a:lnTo>
                    <a:pt x="287" y="525"/>
                  </a:lnTo>
                  <a:lnTo>
                    <a:pt x="256" y="508"/>
                  </a:lnTo>
                  <a:lnTo>
                    <a:pt x="230" y="477"/>
                  </a:lnTo>
                  <a:lnTo>
                    <a:pt x="208" y="436"/>
                  </a:lnTo>
                  <a:lnTo>
                    <a:pt x="188" y="387"/>
                  </a:lnTo>
                  <a:lnTo>
                    <a:pt x="171" y="337"/>
                  </a:lnTo>
                  <a:lnTo>
                    <a:pt x="156" y="289"/>
                  </a:lnTo>
                  <a:lnTo>
                    <a:pt x="142" y="247"/>
                  </a:lnTo>
                  <a:lnTo>
                    <a:pt x="129" y="216"/>
                  </a:lnTo>
                  <a:lnTo>
                    <a:pt x="112" y="214"/>
                  </a:lnTo>
                  <a:lnTo>
                    <a:pt x="99" y="212"/>
                  </a:lnTo>
                  <a:lnTo>
                    <a:pt x="90" y="212"/>
                  </a:lnTo>
                  <a:lnTo>
                    <a:pt x="83" y="210"/>
                  </a:lnTo>
                  <a:lnTo>
                    <a:pt x="77" y="208"/>
                  </a:lnTo>
                  <a:lnTo>
                    <a:pt x="74" y="208"/>
                  </a:lnTo>
                  <a:lnTo>
                    <a:pt x="70" y="206"/>
                  </a:lnTo>
                  <a:lnTo>
                    <a:pt x="66" y="204"/>
                  </a:lnTo>
                  <a:lnTo>
                    <a:pt x="55" y="186"/>
                  </a:lnTo>
                  <a:lnTo>
                    <a:pt x="42" y="160"/>
                  </a:lnTo>
                  <a:lnTo>
                    <a:pt x="28" y="129"/>
                  </a:lnTo>
                  <a:lnTo>
                    <a:pt x="13" y="94"/>
                  </a:lnTo>
                  <a:lnTo>
                    <a:pt x="4" y="61"/>
                  </a:lnTo>
                  <a:lnTo>
                    <a:pt x="0" y="33"/>
                  </a:lnTo>
                  <a:lnTo>
                    <a:pt x="5" y="11"/>
                  </a:lnTo>
                  <a:lnTo>
                    <a:pt x="24" y="0"/>
                  </a:lnTo>
                  <a:lnTo>
                    <a:pt x="26" y="11"/>
                  </a:lnTo>
                  <a:lnTo>
                    <a:pt x="29" y="19"/>
                  </a:lnTo>
                  <a:lnTo>
                    <a:pt x="37" y="26"/>
                  </a:lnTo>
                  <a:lnTo>
                    <a:pt x="46" y="32"/>
                  </a:lnTo>
                  <a:lnTo>
                    <a:pt x="55" y="37"/>
                  </a:lnTo>
                  <a:lnTo>
                    <a:pt x="64" y="44"/>
                  </a:lnTo>
                  <a:lnTo>
                    <a:pt x="72" y="52"/>
                  </a:lnTo>
                  <a:lnTo>
                    <a:pt x="79" y="63"/>
                  </a:lnTo>
                  <a:lnTo>
                    <a:pt x="103" y="89"/>
                  </a:lnTo>
                  <a:lnTo>
                    <a:pt x="127" y="114"/>
                  </a:lnTo>
                  <a:lnTo>
                    <a:pt x="147" y="146"/>
                  </a:lnTo>
                  <a:lnTo>
                    <a:pt x="167" y="177"/>
                  </a:lnTo>
                  <a:lnTo>
                    <a:pt x="186" y="210"/>
                  </a:lnTo>
                  <a:lnTo>
                    <a:pt x="202" y="243"/>
                  </a:lnTo>
                  <a:lnTo>
                    <a:pt x="219" y="278"/>
                  </a:lnTo>
                  <a:lnTo>
                    <a:pt x="234" y="313"/>
                  </a:lnTo>
                  <a:lnTo>
                    <a:pt x="254" y="341"/>
                  </a:lnTo>
                  <a:lnTo>
                    <a:pt x="269" y="366"/>
                  </a:lnTo>
                  <a:lnTo>
                    <a:pt x="280" y="390"/>
                  </a:lnTo>
                  <a:lnTo>
                    <a:pt x="287" y="414"/>
                  </a:lnTo>
                  <a:lnTo>
                    <a:pt x="292" y="440"/>
                  </a:lnTo>
                  <a:lnTo>
                    <a:pt x="296" y="468"/>
                  </a:lnTo>
                  <a:lnTo>
                    <a:pt x="298" y="501"/>
                  </a:lnTo>
                  <a:lnTo>
                    <a:pt x="300" y="537"/>
                  </a:lnTo>
                  <a:lnTo>
                    <a:pt x="298" y="539"/>
                  </a:lnTo>
                  <a:lnTo>
                    <a:pt x="296" y="541"/>
                  </a:lnTo>
                  <a:lnTo>
                    <a:pt x="294" y="541"/>
                  </a:lnTo>
                  <a:lnTo>
                    <a:pt x="292" y="539"/>
                  </a:lnTo>
                  <a:close/>
                </a:path>
              </a:pathLst>
            </a:custGeom>
            <a:solidFill>
              <a:srgbClr val="426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6" name="Freeform 49"/>
            <p:cNvSpPr>
              <a:spLocks/>
            </p:cNvSpPr>
            <p:nvPr/>
          </p:nvSpPr>
          <p:spPr bwMode="auto">
            <a:xfrm>
              <a:off x="4682" y="2784"/>
              <a:ext cx="436" cy="363"/>
            </a:xfrm>
            <a:custGeom>
              <a:avLst/>
              <a:gdLst>
                <a:gd name="T0" fmla="*/ 19 w 870"/>
                <a:gd name="T1" fmla="*/ 21 h 727"/>
                <a:gd name="T2" fmla="*/ 19 w 870"/>
                <a:gd name="T3" fmla="*/ 20 h 727"/>
                <a:gd name="T4" fmla="*/ 18 w 870"/>
                <a:gd name="T5" fmla="*/ 18 h 727"/>
                <a:gd name="T6" fmla="*/ 16 w 870"/>
                <a:gd name="T7" fmla="*/ 17 h 727"/>
                <a:gd name="T8" fmla="*/ 18 w 870"/>
                <a:gd name="T9" fmla="*/ 17 h 727"/>
                <a:gd name="T10" fmla="*/ 17 w 870"/>
                <a:gd name="T11" fmla="*/ 16 h 727"/>
                <a:gd name="T12" fmla="*/ 18 w 870"/>
                <a:gd name="T13" fmla="*/ 16 h 727"/>
                <a:gd name="T14" fmla="*/ 18 w 870"/>
                <a:gd name="T15" fmla="*/ 15 h 727"/>
                <a:gd name="T16" fmla="*/ 17 w 870"/>
                <a:gd name="T17" fmla="*/ 13 h 727"/>
                <a:gd name="T18" fmla="*/ 19 w 870"/>
                <a:gd name="T19" fmla="*/ 11 h 727"/>
                <a:gd name="T20" fmla="*/ 17 w 870"/>
                <a:gd name="T21" fmla="*/ 11 h 727"/>
                <a:gd name="T22" fmla="*/ 17 w 870"/>
                <a:gd name="T23" fmla="*/ 13 h 727"/>
                <a:gd name="T24" fmla="*/ 16 w 870"/>
                <a:gd name="T25" fmla="*/ 14 h 727"/>
                <a:gd name="T26" fmla="*/ 16 w 870"/>
                <a:gd name="T27" fmla="*/ 15 h 727"/>
                <a:gd name="T28" fmla="*/ 14 w 870"/>
                <a:gd name="T29" fmla="*/ 15 h 727"/>
                <a:gd name="T30" fmla="*/ 14 w 870"/>
                <a:gd name="T31" fmla="*/ 16 h 727"/>
                <a:gd name="T32" fmla="*/ 14 w 870"/>
                <a:gd name="T33" fmla="*/ 17 h 727"/>
                <a:gd name="T34" fmla="*/ 14 w 870"/>
                <a:gd name="T35" fmla="*/ 18 h 727"/>
                <a:gd name="T36" fmla="*/ 12 w 870"/>
                <a:gd name="T37" fmla="*/ 18 h 727"/>
                <a:gd name="T38" fmla="*/ 11 w 870"/>
                <a:gd name="T39" fmla="*/ 18 h 727"/>
                <a:gd name="T40" fmla="*/ 11 w 870"/>
                <a:gd name="T41" fmla="*/ 19 h 727"/>
                <a:gd name="T42" fmla="*/ 10 w 870"/>
                <a:gd name="T43" fmla="*/ 19 h 727"/>
                <a:gd name="T44" fmla="*/ 9 w 870"/>
                <a:gd name="T45" fmla="*/ 19 h 727"/>
                <a:gd name="T46" fmla="*/ 7 w 870"/>
                <a:gd name="T47" fmla="*/ 19 h 727"/>
                <a:gd name="T48" fmla="*/ 5 w 870"/>
                <a:gd name="T49" fmla="*/ 19 h 727"/>
                <a:gd name="T50" fmla="*/ 4 w 870"/>
                <a:gd name="T51" fmla="*/ 19 h 727"/>
                <a:gd name="T52" fmla="*/ 2 w 870"/>
                <a:gd name="T53" fmla="*/ 19 h 727"/>
                <a:gd name="T54" fmla="*/ 1 w 870"/>
                <a:gd name="T55" fmla="*/ 18 h 727"/>
                <a:gd name="T56" fmla="*/ 7 w 870"/>
                <a:gd name="T57" fmla="*/ 14 h 727"/>
                <a:gd name="T58" fmla="*/ 10 w 870"/>
                <a:gd name="T59" fmla="*/ 11 h 727"/>
                <a:gd name="T60" fmla="*/ 15 w 870"/>
                <a:gd name="T61" fmla="*/ 0 h 727"/>
                <a:gd name="T62" fmla="*/ 17 w 870"/>
                <a:gd name="T63" fmla="*/ 0 h 727"/>
                <a:gd name="T64" fmla="*/ 17 w 870"/>
                <a:gd name="T65" fmla="*/ 1 h 727"/>
                <a:gd name="T66" fmla="*/ 18 w 870"/>
                <a:gd name="T67" fmla="*/ 1 h 727"/>
                <a:gd name="T68" fmla="*/ 19 w 870"/>
                <a:gd name="T69" fmla="*/ 1 h 727"/>
                <a:gd name="T70" fmla="*/ 18 w 870"/>
                <a:gd name="T71" fmla="*/ 2 h 727"/>
                <a:gd name="T72" fmla="*/ 20 w 870"/>
                <a:gd name="T73" fmla="*/ 2 h 727"/>
                <a:gd name="T74" fmla="*/ 21 w 870"/>
                <a:gd name="T75" fmla="*/ 2 h 727"/>
                <a:gd name="T76" fmla="*/ 20 w 870"/>
                <a:gd name="T77" fmla="*/ 4 h 727"/>
                <a:gd name="T78" fmla="*/ 21 w 870"/>
                <a:gd name="T79" fmla="*/ 4 h 727"/>
                <a:gd name="T80" fmla="*/ 22 w 870"/>
                <a:gd name="T81" fmla="*/ 5 h 727"/>
                <a:gd name="T82" fmla="*/ 23 w 870"/>
                <a:gd name="T83" fmla="*/ 5 h 727"/>
                <a:gd name="T84" fmla="*/ 23 w 870"/>
                <a:gd name="T85" fmla="*/ 7 h 727"/>
                <a:gd name="T86" fmla="*/ 24 w 870"/>
                <a:gd name="T87" fmla="*/ 8 h 727"/>
                <a:gd name="T88" fmla="*/ 25 w 870"/>
                <a:gd name="T89" fmla="*/ 8 h 727"/>
                <a:gd name="T90" fmla="*/ 24 w 870"/>
                <a:gd name="T91" fmla="*/ 10 h 727"/>
                <a:gd name="T92" fmla="*/ 25 w 870"/>
                <a:gd name="T93" fmla="*/ 10 h 727"/>
                <a:gd name="T94" fmla="*/ 26 w 870"/>
                <a:gd name="T95" fmla="*/ 10 h 727"/>
                <a:gd name="T96" fmla="*/ 25 w 870"/>
                <a:gd name="T97" fmla="*/ 12 h 727"/>
                <a:gd name="T98" fmla="*/ 27 w 870"/>
                <a:gd name="T99" fmla="*/ 12 h 727"/>
                <a:gd name="T100" fmla="*/ 25 w 870"/>
                <a:gd name="T101" fmla="*/ 14 h 727"/>
                <a:gd name="T102" fmla="*/ 27 w 870"/>
                <a:gd name="T103" fmla="*/ 13 h 727"/>
                <a:gd name="T104" fmla="*/ 25 w 870"/>
                <a:gd name="T105" fmla="*/ 15 h 727"/>
                <a:gd name="T106" fmla="*/ 27 w 870"/>
                <a:gd name="T107" fmla="*/ 15 h 727"/>
                <a:gd name="T108" fmla="*/ 24 w 870"/>
                <a:gd name="T109" fmla="*/ 17 h 727"/>
                <a:gd name="T110" fmla="*/ 27 w 870"/>
                <a:gd name="T111" fmla="*/ 16 h 727"/>
                <a:gd name="T112" fmla="*/ 25 w 870"/>
                <a:gd name="T113" fmla="*/ 18 h 727"/>
                <a:gd name="T114" fmla="*/ 26 w 870"/>
                <a:gd name="T115" fmla="*/ 18 h 727"/>
                <a:gd name="T116" fmla="*/ 25 w 870"/>
                <a:gd name="T117" fmla="*/ 19 h 727"/>
                <a:gd name="T118" fmla="*/ 27 w 870"/>
                <a:gd name="T119" fmla="*/ 19 h 727"/>
                <a:gd name="T120" fmla="*/ 26 w 870"/>
                <a:gd name="T121" fmla="*/ 20 h 727"/>
                <a:gd name="T122" fmla="*/ 23 w 870"/>
                <a:gd name="T123" fmla="*/ 22 h 7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0"/>
                <a:gd name="T187" fmla="*/ 0 h 727"/>
                <a:gd name="T188" fmla="*/ 870 w 870"/>
                <a:gd name="T189" fmla="*/ 727 h 7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0" h="727">
                  <a:moveTo>
                    <a:pt x="611" y="727"/>
                  </a:moveTo>
                  <a:lnTo>
                    <a:pt x="601" y="714"/>
                  </a:lnTo>
                  <a:lnTo>
                    <a:pt x="596" y="705"/>
                  </a:lnTo>
                  <a:lnTo>
                    <a:pt x="592" y="696"/>
                  </a:lnTo>
                  <a:lnTo>
                    <a:pt x="590" y="686"/>
                  </a:lnTo>
                  <a:lnTo>
                    <a:pt x="596" y="688"/>
                  </a:lnTo>
                  <a:lnTo>
                    <a:pt x="603" y="688"/>
                  </a:lnTo>
                  <a:lnTo>
                    <a:pt x="613" y="688"/>
                  </a:lnTo>
                  <a:lnTo>
                    <a:pt x="620" y="690"/>
                  </a:lnTo>
                  <a:lnTo>
                    <a:pt x="613" y="681"/>
                  </a:lnTo>
                  <a:lnTo>
                    <a:pt x="603" y="675"/>
                  </a:lnTo>
                  <a:lnTo>
                    <a:pt x="594" y="674"/>
                  </a:lnTo>
                  <a:lnTo>
                    <a:pt x="583" y="670"/>
                  </a:lnTo>
                  <a:lnTo>
                    <a:pt x="574" y="668"/>
                  </a:lnTo>
                  <a:lnTo>
                    <a:pt x="565" y="663"/>
                  </a:lnTo>
                  <a:lnTo>
                    <a:pt x="557" y="653"/>
                  </a:lnTo>
                  <a:lnTo>
                    <a:pt x="552" y="640"/>
                  </a:lnTo>
                  <a:lnTo>
                    <a:pt x="565" y="644"/>
                  </a:lnTo>
                  <a:lnTo>
                    <a:pt x="572" y="644"/>
                  </a:lnTo>
                  <a:lnTo>
                    <a:pt x="583" y="646"/>
                  </a:lnTo>
                  <a:lnTo>
                    <a:pt x="598" y="644"/>
                  </a:lnTo>
                  <a:lnTo>
                    <a:pt x="587" y="640"/>
                  </a:lnTo>
                  <a:lnTo>
                    <a:pt x="574" y="637"/>
                  </a:lnTo>
                  <a:lnTo>
                    <a:pt x="563" y="631"/>
                  </a:lnTo>
                  <a:lnTo>
                    <a:pt x="552" y="628"/>
                  </a:lnTo>
                  <a:lnTo>
                    <a:pt x="541" y="622"/>
                  </a:lnTo>
                  <a:lnTo>
                    <a:pt x="533" y="617"/>
                  </a:lnTo>
                  <a:lnTo>
                    <a:pt x="528" y="609"/>
                  </a:lnTo>
                  <a:lnTo>
                    <a:pt x="524" y="600"/>
                  </a:lnTo>
                  <a:lnTo>
                    <a:pt x="533" y="600"/>
                  </a:lnTo>
                  <a:lnTo>
                    <a:pt x="541" y="600"/>
                  </a:lnTo>
                  <a:lnTo>
                    <a:pt x="550" y="600"/>
                  </a:lnTo>
                  <a:lnTo>
                    <a:pt x="557" y="600"/>
                  </a:lnTo>
                  <a:lnTo>
                    <a:pt x="550" y="594"/>
                  </a:lnTo>
                  <a:lnTo>
                    <a:pt x="543" y="589"/>
                  </a:lnTo>
                  <a:lnTo>
                    <a:pt x="535" y="585"/>
                  </a:lnTo>
                  <a:lnTo>
                    <a:pt x="528" y="583"/>
                  </a:lnTo>
                  <a:lnTo>
                    <a:pt x="521" y="582"/>
                  </a:lnTo>
                  <a:lnTo>
                    <a:pt x="513" y="578"/>
                  </a:lnTo>
                  <a:lnTo>
                    <a:pt x="508" y="574"/>
                  </a:lnTo>
                  <a:lnTo>
                    <a:pt x="500" y="571"/>
                  </a:lnTo>
                  <a:lnTo>
                    <a:pt x="500" y="567"/>
                  </a:lnTo>
                  <a:lnTo>
                    <a:pt x="500" y="565"/>
                  </a:lnTo>
                  <a:lnTo>
                    <a:pt x="500" y="561"/>
                  </a:lnTo>
                  <a:lnTo>
                    <a:pt x="500" y="560"/>
                  </a:lnTo>
                  <a:lnTo>
                    <a:pt x="506" y="560"/>
                  </a:lnTo>
                  <a:lnTo>
                    <a:pt x="513" y="561"/>
                  </a:lnTo>
                  <a:lnTo>
                    <a:pt x="522" y="561"/>
                  </a:lnTo>
                  <a:lnTo>
                    <a:pt x="533" y="563"/>
                  </a:lnTo>
                  <a:lnTo>
                    <a:pt x="544" y="563"/>
                  </a:lnTo>
                  <a:lnTo>
                    <a:pt x="554" y="563"/>
                  </a:lnTo>
                  <a:lnTo>
                    <a:pt x="563" y="561"/>
                  </a:lnTo>
                  <a:lnTo>
                    <a:pt x="570" y="560"/>
                  </a:lnTo>
                  <a:lnTo>
                    <a:pt x="563" y="554"/>
                  </a:lnTo>
                  <a:lnTo>
                    <a:pt x="555" y="552"/>
                  </a:lnTo>
                  <a:lnTo>
                    <a:pt x="544" y="548"/>
                  </a:lnTo>
                  <a:lnTo>
                    <a:pt x="533" y="547"/>
                  </a:lnTo>
                  <a:lnTo>
                    <a:pt x="524" y="547"/>
                  </a:lnTo>
                  <a:lnTo>
                    <a:pt x="515" y="547"/>
                  </a:lnTo>
                  <a:lnTo>
                    <a:pt x="508" y="545"/>
                  </a:lnTo>
                  <a:lnTo>
                    <a:pt x="502" y="545"/>
                  </a:lnTo>
                  <a:lnTo>
                    <a:pt x="504" y="539"/>
                  </a:lnTo>
                  <a:lnTo>
                    <a:pt x="506" y="534"/>
                  </a:lnTo>
                  <a:lnTo>
                    <a:pt x="506" y="528"/>
                  </a:lnTo>
                  <a:lnTo>
                    <a:pt x="508" y="523"/>
                  </a:lnTo>
                  <a:lnTo>
                    <a:pt x="515" y="523"/>
                  </a:lnTo>
                  <a:lnTo>
                    <a:pt x="522" y="523"/>
                  </a:lnTo>
                  <a:lnTo>
                    <a:pt x="532" y="523"/>
                  </a:lnTo>
                  <a:lnTo>
                    <a:pt x="539" y="523"/>
                  </a:lnTo>
                  <a:lnTo>
                    <a:pt x="548" y="523"/>
                  </a:lnTo>
                  <a:lnTo>
                    <a:pt x="555" y="523"/>
                  </a:lnTo>
                  <a:lnTo>
                    <a:pt x="565" y="525"/>
                  </a:lnTo>
                  <a:lnTo>
                    <a:pt x="572" y="525"/>
                  </a:lnTo>
                  <a:lnTo>
                    <a:pt x="572" y="521"/>
                  </a:lnTo>
                  <a:lnTo>
                    <a:pt x="572" y="519"/>
                  </a:lnTo>
                  <a:lnTo>
                    <a:pt x="570" y="515"/>
                  </a:lnTo>
                  <a:lnTo>
                    <a:pt x="570" y="514"/>
                  </a:lnTo>
                  <a:lnTo>
                    <a:pt x="557" y="510"/>
                  </a:lnTo>
                  <a:lnTo>
                    <a:pt x="546" y="508"/>
                  </a:lnTo>
                  <a:lnTo>
                    <a:pt x="533" y="504"/>
                  </a:lnTo>
                  <a:lnTo>
                    <a:pt x="521" y="502"/>
                  </a:lnTo>
                  <a:lnTo>
                    <a:pt x="521" y="499"/>
                  </a:lnTo>
                  <a:lnTo>
                    <a:pt x="521" y="493"/>
                  </a:lnTo>
                  <a:lnTo>
                    <a:pt x="521" y="490"/>
                  </a:lnTo>
                  <a:lnTo>
                    <a:pt x="522" y="484"/>
                  </a:lnTo>
                  <a:lnTo>
                    <a:pt x="539" y="484"/>
                  </a:lnTo>
                  <a:lnTo>
                    <a:pt x="548" y="484"/>
                  </a:lnTo>
                  <a:lnTo>
                    <a:pt x="552" y="482"/>
                  </a:lnTo>
                  <a:lnTo>
                    <a:pt x="557" y="480"/>
                  </a:lnTo>
                  <a:lnTo>
                    <a:pt x="548" y="473"/>
                  </a:lnTo>
                  <a:lnTo>
                    <a:pt x="543" y="469"/>
                  </a:lnTo>
                  <a:lnTo>
                    <a:pt x="535" y="468"/>
                  </a:lnTo>
                  <a:lnTo>
                    <a:pt x="528" y="468"/>
                  </a:lnTo>
                  <a:lnTo>
                    <a:pt x="528" y="464"/>
                  </a:lnTo>
                  <a:lnTo>
                    <a:pt x="530" y="458"/>
                  </a:lnTo>
                  <a:lnTo>
                    <a:pt x="530" y="453"/>
                  </a:lnTo>
                  <a:lnTo>
                    <a:pt x="532" y="447"/>
                  </a:lnTo>
                  <a:lnTo>
                    <a:pt x="535" y="447"/>
                  </a:lnTo>
                  <a:lnTo>
                    <a:pt x="537" y="445"/>
                  </a:lnTo>
                  <a:lnTo>
                    <a:pt x="541" y="445"/>
                  </a:lnTo>
                  <a:lnTo>
                    <a:pt x="543" y="445"/>
                  </a:lnTo>
                  <a:lnTo>
                    <a:pt x="544" y="425"/>
                  </a:lnTo>
                  <a:lnTo>
                    <a:pt x="544" y="407"/>
                  </a:lnTo>
                  <a:lnTo>
                    <a:pt x="548" y="392"/>
                  </a:lnTo>
                  <a:lnTo>
                    <a:pt x="555" y="374"/>
                  </a:lnTo>
                  <a:lnTo>
                    <a:pt x="559" y="374"/>
                  </a:lnTo>
                  <a:lnTo>
                    <a:pt x="565" y="372"/>
                  </a:lnTo>
                  <a:lnTo>
                    <a:pt x="570" y="372"/>
                  </a:lnTo>
                  <a:lnTo>
                    <a:pt x="576" y="372"/>
                  </a:lnTo>
                  <a:lnTo>
                    <a:pt x="578" y="370"/>
                  </a:lnTo>
                  <a:lnTo>
                    <a:pt x="578" y="368"/>
                  </a:lnTo>
                  <a:lnTo>
                    <a:pt x="578" y="366"/>
                  </a:lnTo>
                  <a:lnTo>
                    <a:pt x="579" y="365"/>
                  </a:lnTo>
                  <a:lnTo>
                    <a:pt x="568" y="355"/>
                  </a:lnTo>
                  <a:lnTo>
                    <a:pt x="561" y="352"/>
                  </a:lnTo>
                  <a:lnTo>
                    <a:pt x="552" y="350"/>
                  </a:lnTo>
                  <a:lnTo>
                    <a:pt x="543" y="350"/>
                  </a:lnTo>
                  <a:lnTo>
                    <a:pt x="535" y="355"/>
                  </a:lnTo>
                  <a:lnTo>
                    <a:pt x="530" y="357"/>
                  </a:lnTo>
                  <a:lnTo>
                    <a:pt x="524" y="357"/>
                  </a:lnTo>
                  <a:lnTo>
                    <a:pt x="519" y="357"/>
                  </a:lnTo>
                  <a:lnTo>
                    <a:pt x="522" y="385"/>
                  </a:lnTo>
                  <a:lnTo>
                    <a:pt x="522" y="392"/>
                  </a:lnTo>
                  <a:lnTo>
                    <a:pt x="513" y="394"/>
                  </a:lnTo>
                  <a:lnTo>
                    <a:pt x="497" y="405"/>
                  </a:lnTo>
                  <a:lnTo>
                    <a:pt x="498" y="409"/>
                  </a:lnTo>
                  <a:lnTo>
                    <a:pt x="502" y="411"/>
                  </a:lnTo>
                  <a:lnTo>
                    <a:pt x="506" y="412"/>
                  </a:lnTo>
                  <a:lnTo>
                    <a:pt x="513" y="416"/>
                  </a:lnTo>
                  <a:lnTo>
                    <a:pt x="513" y="420"/>
                  </a:lnTo>
                  <a:lnTo>
                    <a:pt x="513" y="423"/>
                  </a:lnTo>
                  <a:lnTo>
                    <a:pt x="513" y="429"/>
                  </a:lnTo>
                  <a:lnTo>
                    <a:pt x="515" y="433"/>
                  </a:lnTo>
                  <a:lnTo>
                    <a:pt x="506" y="434"/>
                  </a:lnTo>
                  <a:lnTo>
                    <a:pt x="495" y="434"/>
                  </a:lnTo>
                  <a:lnTo>
                    <a:pt x="484" y="436"/>
                  </a:lnTo>
                  <a:lnTo>
                    <a:pt x="473" y="438"/>
                  </a:lnTo>
                  <a:lnTo>
                    <a:pt x="484" y="445"/>
                  </a:lnTo>
                  <a:lnTo>
                    <a:pt x="497" y="451"/>
                  </a:lnTo>
                  <a:lnTo>
                    <a:pt x="504" y="456"/>
                  </a:lnTo>
                  <a:lnTo>
                    <a:pt x="504" y="471"/>
                  </a:lnTo>
                  <a:lnTo>
                    <a:pt x="495" y="473"/>
                  </a:lnTo>
                  <a:lnTo>
                    <a:pt x="486" y="471"/>
                  </a:lnTo>
                  <a:lnTo>
                    <a:pt x="476" y="469"/>
                  </a:lnTo>
                  <a:lnTo>
                    <a:pt x="462" y="466"/>
                  </a:lnTo>
                  <a:lnTo>
                    <a:pt x="465" y="473"/>
                  </a:lnTo>
                  <a:lnTo>
                    <a:pt x="473" y="479"/>
                  </a:lnTo>
                  <a:lnTo>
                    <a:pt x="482" y="486"/>
                  </a:lnTo>
                  <a:lnTo>
                    <a:pt x="495" y="493"/>
                  </a:lnTo>
                  <a:lnTo>
                    <a:pt x="495" y="495"/>
                  </a:lnTo>
                  <a:lnTo>
                    <a:pt x="495" y="497"/>
                  </a:lnTo>
                  <a:lnTo>
                    <a:pt x="495" y="501"/>
                  </a:lnTo>
                  <a:lnTo>
                    <a:pt x="495" y="502"/>
                  </a:lnTo>
                  <a:lnTo>
                    <a:pt x="493" y="504"/>
                  </a:lnTo>
                  <a:lnTo>
                    <a:pt x="491" y="504"/>
                  </a:lnTo>
                  <a:lnTo>
                    <a:pt x="489" y="506"/>
                  </a:lnTo>
                  <a:lnTo>
                    <a:pt x="487" y="508"/>
                  </a:lnTo>
                  <a:lnTo>
                    <a:pt x="478" y="504"/>
                  </a:lnTo>
                  <a:lnTo>
                    <a:pt x="469" y="502"/>
                  </a:lnTo>
                  <a:lnTo>
                    <a:pt x="458" y="499"/>
                  </a:lnTo>
                  <a:lnTo>
                    <a:pt x="449" y="497"/>
                  </a:lnTo>
                  <a:lnTo>
                    <a:pt x="449" y="499"/>
                  </a:lnTo>
                  <a:lnTo>
                    <a:pt x="449" y="501"/>
                  </a:lnTo>
                  <a:lnTo>
                    <a:pt x="447" y="504"/>
                  </a:lnTo>
                  <a:lnTo>
                    <a:pt x="447" y="506"/>
                  </a:lnTo>
                  <a:lnTo>
                    <a:pt x="456" y="510"/>
                  </a:lnTo>
                  <a:lnTo>
                    <a:pt x="464" y="514"/>
                  </a:lnTo>
                  <a:lnTo>
                    <a:pt x="473" y="519"/>
                  </a:lnTo>
                  <a:lnTo>
                    <a:pt x="480" y="523"/>
                  </a:lnTo>
                  <a:lnTo>
                    <a:pt x="480" y="532"/>
                  </a:lnTo>
                  <a:lnTo>
                    <a:pt x="480" y="537"/>
                  </a:lnTo>
                  <a:lnTo>
                    <a:pt x="478" y="541"/>
                  </a:lnTo>
                  <a:lnTo>
                    <a:pt x="476" y="548"/>
                  </a:lnTo>
                  <a:lnTo>
                    <a:pt x="462" y="547"/>
                  </a:lnTo>
                  <a:lnTo>
                    <a:pt x="449" y="539"/>
                  </a:lnTo>
                  <a:lnTo>
                    <a:pt x="440" y="534"/>
                  </a:lnTo>
                  <a:lnTo>
                    <a:pt x="430" y="532"/>
                  </a:lnTo>
                  <a:lnTo>
                    <a:pt x="430" y="534"/>
                  </a:lnTo>
                  <a:lnTo>
                    <a:pt x="429" y="534"/>
                  </a:lnTo>
                  <a:lnTo>
                    <a:pt x="429" y="536"/>
                  </a:lnTo>
                  <a:lnTo>
                    <a:pt x="438" y="543"/>
                  </a:lnTo>
                  <a:lnTo>
                    <a:pt x="449" y="550"/>
                  </a:lnTo>
                  <a:lnTo>
                    <a:pt x="458" y="561"/>
                  </a:lnTo>
                  <a:lnTo>
                    <a:pt x="465" y="578"/>
                  </a:lnTo>
                  <a:lnTo>
                    <a:pt x="451" y="576"/>
                  </a:lnTo>
                  <a:lnTo>
                    <a:pt x="440" y="572"/>
                  </a:lnTo>
                  <a:lnTo>
                    <a:pt x="434" y="567"/>
                  </a:lnTo>
                  <a:lnTo>
                    <a:pt x="430" y="560"/>
                  </a:lnTo>
                  <a:lnTo>
                    <a:pt x="427" y="560"/>
                  </a:lnTo>
                  <a:lnTo>
                    <a:pt x="421" y="560"/>
                  </a:lnTo>
                  <a:lnTo>
                    <a:pt x="418" y="560"/>
                  </a:lnTo>
                  <a:lnTo>
                    <a:pt x="416" y="560"/>
                  </a:lnTo>
                  <a:lnTo>
                    <a:pt x="418" y="567"/>
                  </a:lnTo>
                  <a:lnTo>
                    <a:pt x="421" y="574"/>
                  </a:lnTo>
                  <a:lnTo>
                    <a:pt x="427" y="580"/>
                  </a:lnTo>
                  <a:lnTo>
                    <a:pt x="438" y="589"/>
                  </a:lnTo>
                  <a:lnTo>
                    <a:pt x="438" y="591"/>
                  </a:lnTo>
                  <a:lnTo>
                    <a:pt x="438" y="594"/>
                  </a:lnTo>
                  <a:lnTo>
                    <a:pt x="438" y="596"/>
                  </a:lnTo>
                  <a:lnTo>
                    <a:pt x="438" y="600"/>
                  </a:lnTo>
                  <a:lnTo>
                    <a:pt x="429" y="600"/>
                  </a:lnTo>
                  <a:lnTo>
                    <a:pt x="419" y="596"/>
                  </a:lnTo>
                  <a:lnTo>
                    <a:pt x="412" y="594"/>
                  </a:lnTo>
                  <a:lnTo>
                    <a:pt x="406" y="589"/>
                  </a:lnTo>
                  <a:lnTo>
                    <a:pt x="399" y="585"/>
                  </a:lnTo>
                  <a:lnTo>
                    <a:pt x="394" y="583"/>
                  </a:lnTo>
                  <a:lnTo>
                    <a:pt x="386" y="580"/>
                  </a:lnTo>
                  <a:lnTo>
                    <a:pt x="379" y="580"/>
                  </a:lnTo>
                  <a:lnTo>
                    <a:pt x="383" y="585"/>
                  </a:lnTo>
                  <a:lnTo>
                    <a:pt x="390" y="591"/>
                  </a:lnTo>
                  <a:lnTo>
                    <a:pt x="399" y="598"/>
                  </a:lnTo>
                  <a:lnTo>
                    <a:pt x="410" y="605"/>
                  </a:lnTo>
                  <a:lnTo>
                    <a:pt x="399" y="609"/>
                  </a:lnTo>
                  <a:lnTo>
                    <a:pt x="390" y="611"/>
                  </a:lnTo>
                  <a:lnTo>
                    <a:pt x="381" y="609"/>
                  </a:lnTo>
                  <a:lnTo>
                    <a:pt x="372" y="607"/>
                  </a:lnTo>
                  <a:lnTo>
                    <a:pt x="362" y="604"/>
                  </a:lnTo>
                  <a:lnTo>
                    <a:pt x="355" y="600"/>
                  </a:lnTo>
                  <a:lnTo>
                    <a:pt x="348" y="596"/>
                  </a:lnTo>
                  <a:lnTo>
                    <a:pt x="340" y="593"/>
                  </a:lnTo>
                  <a:lnTo>
                    <a:pt x="340" y="594"/>
                  </a:lnTo>
                  <a:lnTo>
                    <a:pt x="338" y="598"/>
                  </a:lnTo>
                  <a:lnTo>
                    <a:pt x="338" y="600"/>
                  </a:lnTo>
                  <a:lnTo>
                    <a:pt x="348" y="609"/>
                  </a:lnTo>
                  <a:lnTo>
                    <a:pt x="353" y="613"/>
                  </a:lnTo>
                  <a:lnTo>
                    <a:pt x="355" y="617"/>
                  </a:lnTo>
                  <a:lnTo>
                    <a:pt x="357" y="620"/>
                  </a:lnTo>
                  <a:lnTo>
                    <a:pt x="349" y="624"/>
                  </a:lnTo>
                  <a:lnTo>
                    <a:pt x="342" y="624"/>
                  </a:lnTo>
                  <a:lnTo>
                    <a:pt x="335" y="620"/>
                  </a:lnTo>
                  <a:lnTo>
                    <a:pt x="326" y="617"/>
                  </a:lnTo>
                  <a:lnTo>
                    <a:pt x="318" y="611"/>
                  </a:lnTo>
                  <a:lnTo>
                    <a:pt x="311" y="607"/>
                  </a:lnTo>
                  <a:lnTo>
                    <a:pt x="302" y="605"/>
                  </a:lnTo>
                  <a:lnTo>
                    <a:pt x="294" y="605"/>
                  </a:lnTo>
                  <a:lnTo>
                    <a:pt x="298" y="611"/>
                  </a:lnTo>
                  <a:lnTo>
                    <a:pt x="302" y="615"/>
                  </a:lnTo>
                  <a:lnTo>
                    <a:pt x="307" y="620"/>
                  </a:lnTo>
                  <a:lnTo>
                    <a:pt x="318" y="628"/>
                  </a:lnTo>
                  <a:lnTo>
                    <a:pt x="309" y="631"/>
                  </a:lnTo>
                  <a:lnTo>
                    <a:pt x="300" y="629"/>
                  </a:lnTo>
                  <a:lnTo>
                    <a:pt x="291" y="626"/>
                  </a:lnTo>
                  <a:lnTo>
                    <a:pt x="281" y="620"/>
                  </a:lnTo>
                  <a:lnTo>
                    <a:pt x="272" y="615"/>
                  </a:lnTo>
                  <a:lnTo>
                    <a:pt x="265" y="609"/>
                  </a:lnTo>
                  <a:lnTo>
                    <a:pt x="256" y="605"/>
                  </a:lnTo>
                  <a:lnTo>
                    <a:pt x="246" y="605"/>
                  </a:lnTo>
                  <a:lnTo>
                    <a:pt x="256" y="613"/>
                  </a:lnTo>
                  <a:lnTo>
                    <a:pt x="263" y="620"/>
                  </a:lnTo>
                  <a:lnTo>
                    <a:pt x="272" y="629"/>
                  </a:lnTo>
                  <a:lnTo>
                    <a:pt x="280" y="637"/>
                  </a:lnTo>
                  <a:lnTo>
                    <a:pt x="265" y="642"/>
                  </a:lnTo>
                  <a:lnTo>
                    <a:pt x="252" y="640"/>
                  </a:lnTo>
                  <a:lnTo>
                    <a:pt x="239" y="637"/>
                  </a:lnTo>
                  <a:lnTo>
                    <a:pt x="228" y="629"/>
                  </a:lnTo>
                  <a:lnTo>
                    <a:pt x="219" y="622"/>
                  </a:lnTo>
                  <a:lnTo>
                    <a:pt x="210" y="617"/>
                  </a:lnTo>
                  <a:lnTo>
                    <a:pt x="202" y="611"/>
                  </a:lnTo>
                  <a:lnTo>
                    <a:pt x="195" y="611"/>
                  </a:lnTo>
                  <a:lnTo>
                    <a:pt x="200" y="615"/>
                  </a:lnTo>
                  <a:lnTo>
                    <a:pt x="210" y="624"/>
                  </a:lnTo>
                  <a:lnTo>
                    <a:pt x="217" y="637"/>
                  </a:lnTo>
                  <a:lnTo>
                    <a:pt x="219" y="648"/>
                  </a:lnTo>
                  <a:lnTo>
                    <a:pt x="206" y="646"/>
                  </a:lnTo>
                  <a:lnTo>
                    <a:pt x="193" y="640"/>
                  </a:lnTo>
                  <a:lnTo>
                    <a:pt x="182" y="633"/>
                  </a:lnTo>
                  <a:lnTo>
                    <a:pt x="171" y="626"/>
                  </a:lnTo>
                  <a:lnTo>
                    <a:pt x="162" y="617"/>
                  </a:lnTo>
                  <a:lnTo>
                    <a:pt x="153" y="609"/>
                  </a:lnTo>
                  <a:lnTo>
                    <a:pt x="143" y="604"/>
                  </a:lnTo>
                  <a:lnTo>
                    <a:pt x="134" y="600"/>
                  </a:lnTo>
                  <a:lnTo>
                    <a:pt x="140" y="611"/>
                  </a:lnTo>
                  <a:lnTo>
                    <a:pt x="151" y="622"/>
                  </a:lnTo>
                  <a:lnTo>
                    <a:pt x="164" y="633"/>
                  </a:lnTo>
                  <a:lnTo>
                    <a:pt x="173" y="650"/>
                  </a:lnTo>
                  <a:lnTo>
                    <a:pt x="160" y="648"/>
                  </a:lnTo>
                  <a:lnTo>
                    <a:pt x="149" y="644"/>
                  </a:lnTo>
                  <a:lnTo>
                    <a:pt x="140" y="639"/>
                  </a:lnTo>
                  <a:lnTo>
                    <a:pt x="131" y="633"/>
                  </a:lnTo>
                  <a:lnTo>
                    <a:pt x="121" y="628"/>
                  </a:lnTo>
                  <a:lnTo>
                    <a:pt x="112" y="622"/>
                  </a:lnTo>
                  <a:lnTo>
                    <a:pt x="105" y="620"/>
                  </a:lnTo>
                  <a:lnTo>
                    <a:pt x="97" y="620"/>
                  </a:lnTo>
                  <a:lnTo>
                    <a:pt x="101" y="626"/>
                  </a:lnTo>
                  <a:lnTo>
                    <a:pt x="107" y="631"/>
                  </a:lnTo>
                  <a:lnTo>
                    <a:pt x="112" y="637"/>
                  </a:lnTo>
                  <a:lnTo>
                    <a:pt x="116" y="642"/>
                  </a:lnTo>
                  <a:lnTo>
                    <a:pt x="112" y="644"/>
                  </a:lnTo>
                  <a:lnTo>
                    <a:pt x="103" y="642"/>
                  </a:lnTo>
                  <a:lnTo>
                    <a:pt x="94" y="639"/>
                  </a:lnTo>
                  <a:lnTo>
                    <a:pt x="83" y="631"/>
                  </a:lnTo>
                  <a:lnTo>
                    <a:pt x="73" y="624"/>
                  </a:lnTo>
                  <a:lnTo>
                    <a:pt x="62" y="618"/>
                  </a:lnTo>
                  <a:lnTo>
                    <a:pt x="55" y="613"/>
                  </a:lnTo>
                  <a:lnTo>
                    <a:pt x="50" y="611"/>
                  </a:lnTo>
                  <a:lnTo>
                    <a:pt x="53" y="618"/>
                  </a:lnTo>
                  <a:lnTo>
                    <a:pt x="55" y="622"/>
                  </a:lnTo>
                  <a:lnTo>
                    <a:pt x="59" y="626"/>
                  </a:lnTo>
                  <a:lnTo>
                    <a:pt x="62" y="629"/>
                  </a:lnTo>
                  <a:lnTo>
                    <a:pt x="61" y="629"/>
                  </a:lnTo>
                  <a:lnTo>
                    <a:pt x="61" y="631"/>
                  </a:lnTo>
                  <a:lnTo>
                    <a:pt x="59" y="633"/>
                  </a:lnTo>
                  <a:lnTo>
                    <a:pt x="33" y="622"/>
                  </a:lnTo>
                  <a:lnTo>
                    <a:pt x="15" y="602"/>
                  </a:lnTo>
                  <a:lnTo>
                    <a:pt x="4" y="576"/>
                  </a:lnTo>
                  <a:lnTo>
                    <a:pt x="0" y="547"/>
                  </a:lnTo>
                  <a:lnTo>
                    <a:pt x="2" y="517"/>
                  </a:lnTo>
                  <a:lnTo>
                    <a:pt x="7" y="491"/>
                  </a:lnTo>
                  <a:lnTo>
                    <a:pt x="20" y="471"/>
                  </a:lnTo>
                  <a:lnTo>
                    <a:pt x="35" y="458"/>
                  </a:lnTo>
                  <a:lnTo>
                    <a:pt x="64" y="458"/>
                  </a:lnTo>
                  <a:lnTo>
                    <a:pt x="92" y="460"/>
                  </a:lnTo>
                  <a:lnTo>
                    <a:pt x="119" y="462"/>
                  </a:lnTo>
                  <a:lnTo>
                    <a:pt x="149" y="462"/>
                  </a:lnTo>
                  <a:lnTo>
                    <a:pt x="177" y="460"/>
                  </a:lnTo>
                  <a:lnTo>
                    <a:pt x="204" y="456"/>
                  </a:lnTo>
                  <a:lnTo>
                    <a:pt x="234" y="449"/>
                  </a:lnTo>
                  <a:lnTo>
                    <a:pt x="263" y="436"/>
                  </a:lnTo>
                  <a:lnTo>
                    <a:pt x="261" y="429"/>
                  </a:lnTo>
                  <a:lnTo>
                    <a:pt x="261" y="422"/>
                  </a:lnTo>
                  <a:lnTo>
                    <a:pt x="259" y="414"/>
                  </a:lnTo>
                  <a:lnTo>
                    <a:pt x="259" y="407"/>
                  </a:lnTo>
                  <a:lnTo>
                    <a:pt x="269" y="409"/>
                  </a:lnTo>
                  <a:lnTo>
                    <a:pt x="278" y="411"/>
                  </a:lnTo>
                  <a:lnTo>
                    <a:pt x="287" y="412"/>
                  </a:lnTo>
                  <a:lnTo>
                    <a:pt x="298" y="412"/>
                  </a:lnTo>
                  <a:lnTo>
                    <a:pt x="305" y="368"/>
                  </a:lnTo>
                  <a:lnTo>
                    <a:pt x="313" y="276"/>
                  </a:lnTo>
                  <a:lnTo>
                    <a:pt x="318" y="177"/>
                  </a:lnTo>
                  <a:lnTo>
                    <a:pt x="326" y="109"/>
                  </a:lnTo>
                  <a:lnTo>
                    <a:pt x="335" y="89"/>
                  </a:lnTo>
                  <a:lnTo>
                    <a:pt x="346" y="68"/>
                  </a:lnTo>
                  <a:lnTo>
                    <a:pt x="362" y="50"/>
                  </a:lnTo>
                  <a:lnTo>
                    <a:pt x="381" y="33"/>
                  </a:lnTo>
                  <a:lnTo>
                    <a:pt x="399" y="21"/>
                  </a:lnTo>
                  <a:lnTo>
                    <a:pt x="421" y="11"/>
                  </a:lnTo>
                  <a:lnTo>
                    <a:pt x="443" y="8"/>
                  </a:lnTo>
                  <a:lnTo>
                    <a:pt x="467" y="10"/>
                  </a:lnTo>
                  <a:lnTo>
                    <a:pt x="464" y="13"/>
                  </a:lnTo>
                  <a:lnTo>
                    <a:pt x="462" y="15"/>
                  </a:lnTo>
                  <a:lnTo>
                    <a:pt x="462" y="19"/>
                  </a:lnTo>
                  <a:lnTo>
                    <a:pt x="462" y="24"/>
                  </a:lnTo>
                  <a:lnTo>
                    <a:pt x="471" y="19"/>
                  </a:lnTo>
                  <a:lnTo>
                    <a:pt x="478" y="15"/>
                  </a:lnTo>
                  <a:lnTo>
                    <a:pt x="486" y="11"/>
                  </a:lnTo>
                  <a:lnTo>
                    <a:pt x="495" y="8"/>
                  </a:lnTo>
                  <a:lnTo>
                    <a:pt x="502" y="4"/>
                  </a:lnTo>
                  <a:lnTo>
                    <a:pt x="511" y="2"/>
                  </a:lnTo>
                  <a:lnTo>
                    <a:pt x="521" y="0"/>
                  </a:lnTo>
                  <a:lnTo>
                    <a:pt x="533" y="0"/>
                  </a:lnTo>
                  <a:lnTo>
                    <a:pt x="535" y="2"/>
                  </a:lnTo>
                  <a:lnTo>
                    <a:pt x="535" y="4"/>
                  </a:lnTo>
                  <a:lnTo>
                    <a:pt x="537" y="6"/>
                  </a:lnTo>
                  <a:lnTo>
                    <a:pt x="526" y="11"/>
                  </a:lnTo>
                  <a:lnTo>
                    <a:pt x="515" y="19"/>
                  </a:lnTo>
                  <a:lnTo>
                    <a:pt x="508" y="28"/>
                  </a:lnTo>
                  <a:lnTo>
                    <a:pt x="506" y="43"/>
                  </a:lnTo>
                  <a:lnTo>
                    <a:pt x="515" y="37"/>
                  </a:lnTo>
                  <a:lnTo>
                    <a:pt x="522" y="32"/>
                  </a:lnTo>
                  <a:lnTo>
                    <a:pt x="530" y="26"/>
                  </a:lnTo>
                  <a:lnTo>
                    <a:pt x="535" y="22"/>
                  </a:lnTo>
                  <a:lnTo>
                    <a:pt x="543" y="19"/>
                  </a:lnTo>
                  <a:lnTo>
                    <a:pt x="552" y="17"/>
                  </a:lnTo>
                  <a:lnTo>
                    <a:pt x="563" y="17"/>
                  </a:lnTo>
                  <a:lnTo>
                    <a:pt x="576" y="17"/>
                  </a:lnTo>
                  <a:lnTo>
                    <a:pt x="578" y="19"/>
                  </a:lnTo>
                  <a:lnTo>
                    <a:pt x="579" y="21"/>
                  </a:lnTo>
                  <a:lnTo>
                    <a:pt x="579" y="22"/>
                  </a:lnTo>
                  <a:lnTo>
                    <a:pt x="581" y="24"/>
                  </a:lnTo>
                  <a:lnTo>
                    <a:pt x="570" y="32"/>
                  </a:lnTo>
                  <a:lnTo>
                    <a:pt x="559" y="39"/>
                  </a:lnTo>
                  <a:lnTo>
                    <a:pt x="548" y="46"/>
                  </a:lnTo>
                  <a:lnTo>
                    <a:pt x="543" y="57"/>
                  </a:lnTo>
                  <a:lnTo>
                    <a:pt x="552" y="54"/>
                  </a:lnTo>
                  <a:lnTo>
                    <a:pt x="561" y="52"/>
                  </a:lnTo>
                  <a:lnTo>
                    <a:pt x="568" y="48"/>
                  </a:lnTo>
                  <a:lnTo>
                    <a:pt x="576" y="44"/>
                  </a:lnTo>
                  <a:lnTo>
                    <a:pt x="581" y="41"/>
                  </a:lnTo>
                  <a:lnTo>
                    <a:pt x="587" y="37"/>
                  </a:lnTo>
                  <a:lnTo>
                    <a:pt x="592" y="35"/>
                  </a:lnTo>
                  <a:lnTo>
                    <a:pt x="598" y="33"/>
                  </a:lnTo>
                  <a:lnTo>
                    <a:pt x="600" y="35"/>
                  </a:lnTo>
                  <a:lnTo>
                    <a:pt x="601" y="39"/>
                  </a:lnTo>
                  <a:lnTo>
                    <a:pt x="605" y="41"/>
                  </a:lnTo>
                  <a:lnTo>
                    <a:pt x="607" y="44"/>
                  </a:lnTo>
                  <a:lnTo>
                    <a:pt x="598" y="54"/>
                  </a:lnTo>
                  <a:lnTo>
                    <a:pt x="587" y="63"/>
                  </a:lnTo>
                  <a:lnTo>
                    <a:pt x="578" y="72"/>
                  </a:lnTo>
                  <a:lnTo>
                    <a:pt x="567" y="81"/>
                  </a:lnTo>
                  <a:lnTo>
                    <a:pt x="568" y="81"/>
                  </a:lnTo>
                  <a:lnTo>
                    <a:pt x="570" y="81"/>
                  </a:lnTo>
                  <a:lnTo>
                    <a:pt x="570" y="83"/>
                  </a:lnTo>
                  <a:lnTo>
                    <a:pt x="572" y="83"/>
                  </a:lnTo>
                  <a:lnTo>
                    <a:pt x="583" y="76"/>
                  </a:lnTo>
                  <a:lnTo>
                    <a:pt x="596" y="68"/>
                  </a:lnTo>
                  <a:lnTo>
                    <a:pt x="609" y="61"/>
                  </a:lnTo>
                  <a:lnTo>
                    <a:pt x="624" y="59"/>
                  </a:lnTo>
                  <a:lnTo>
                    <a:pt x="625" y="63"/>
                  </a:lnTo>
                  <a:lnTo>
                    <a:pt x="629" y="65"/>
                  </a:lnTo>
                  <a:lnTo>
                    <a:pt x="631" y="68"/>
                  </a:lnTo>
                  <a:lnTo>
                    <a:pt x="633" y="72"/>
                  </a:lnTo>
                  <a:lnTo>
                    <a:pt x="624" y="81"/>
                  </a:lnTo>
                  <a:lnTo>
                    <a:pt x="614" y="90"/>
                  </a:lnTo>
                  <a:lnTo>
                    <a:pt x="605" y="100"/>
                  </a:lnTo>
                  <a:lnTo>
                    <a:pt x="596" y="109"/>
                  </a:lnTo>
                  <a:lnTo>
                    <a:pt x="600" y="109"/>
                  </a:lnTo>
                  <a:lnTo>
                    <a:pt x="603" y="109"/>
                  </a:lnTo>
                  <a:lnTo>
                    <a:pt x="607" y="109"/>
                  </a:lnTo>
                  <a:lnTo>
                    <a:pt x="611" y="111"/>
                  </a:lnTo>
                  <a:lnTo>
                    <a:pt x="618" y="101"/>
                  </a:lnTo>
                  <a:lnTo>
                    <a:pt x="627" y="94"/>
                  </a:lnTo>
                  <a:lnTo>
                    <a:pt x="636" y="89"/>
                  </a:lnTo>
                  <a:lnTo>
                    <a:pt x="649" y="89"/>
                  </a:lnTo>
                  <a:lnTo>
                    <a:pt x="649" y="90"/>
                  </a:lnTo>
                  <a:lnTo>
                    <a:pt x="649" y="92"/>
                  </a:lnTo>
                  <a:lnTo>
                    <a:pt x="649" y="94"/>
                  </a:lnTo>
                  <a:lnTo>
                    <a:pt x="649" y="96"/>
                  </a:lnTo>
                  <a:lnTo>
                    <a:pt x="640" y="105"/>
                  </a:lnTo>
                  <a:lnTo>
                    <a:pt x="631" y="114"/>
                  </a:lnTo>
                  <a:lnTo>
                    <a:pt x="620" y="124"/>
                  </a:lnTo>
                  <a:lnTo>
                    <a:pt x="611" y="133"/>
                  </a:lnTo>
                  <a:lnTo>
                    <a:pt x="611" y="135"/>
                  </a:lnTo>
                  <a:lnTo>
                    <a:pt x="613" y="136"/>
                  </a:lnTo>
                  <a:lnTo>
                    <a:pt x="613" y="140"/>
                  </a:lnTo>
                  <a:lnTo>
                    <a:pt x="613" y="142"/>
                  </a:lnTo>
                  <a:lnTo>
                    <a:pt x="618" y="136"/>
                  </a:lnTo>
                  <a:lnTo>
                    <a:pt x="625" y="129"/>
                  </a:lnTo>
                  <a:lnTo>
                    <a:pt x="636" y="122"/>
                  </a:lnTo>
                  <a:lnTo>
                    <a:pt x="646" y="114"/>
                  </a:lnTo>
                  <a:lnTo>
                    <a:pt x="657" y="109"/>
                  </a:lnTo>
                  <a:lnTo>
                    <a:pt x="666" y="107"/>
                  </a:lnTo>
                  <a:lnTo>
                    <a:pt x="671" y="111"/>
                  </a:lnTo>
                  <a:lnTo>
                    <a:pt x="673" y="122"/>
                  </a:lnTo>
                  <a:lnTo>
                    <a:pt x="662" y="131"/>
                  </a:lnTo>
                  <a:lnTo>
                    <a:pt x="653" y="140"/>
                  </a:lnTo>
                  <a:lnTo>
                    <a:pt x="642" y="151"/>
                  </a:lnTo>
                  <a:lnTo>
                    <a:pt x="636" y="164"/>
                  </a:lnTo>
                  <a:lnTo>
                    <a:pt x="651" y="159"/>
                  </a:lnTo>
                  <a:lnTo>
                    <a:pt x="660" y="151"/>
                  </a:lnTo>
                  <a:lnTo>
                    <a:pt x="670" y="142"/>
                  </a:lnTo>
                  <a:lnTo>
                    <a:pt x="679" y="133"/>
                  </a:lnTo>
                  <a:lnTo>
                    <a:pt x="682" y="133"/>
                  </a:lnTo>
                  <a:lnTo>
                    <a:pt x="684" y="133"/>
                  </a:lnTo>
                  <a:lnTo>
                    <a:pt x="688" y="133"/>
                  </a:lnTo>
                  <a:lnTo>
                    <a:pt x="692" y="133"/>
                  </a:lnTo>
                  <a:lnTo>
                    <a:pt x="695" y="147"/>
                  </a:lnTo>
                  <a:lnTo>
                    <a:pt x="688" y="162"/>
                  </a:lnTo>
                  <a:lnTo>
                    <a:pt x="673" y="179"/>
                  </a:lnTo>
                  <a:lnTo>
                    <a:pt x="666" y="193"/>
                  </a:lnTo>
                  <a:lnTo>
                    <a:pt x="679" y="184"/>
                  </a:lnTo>
                  <a:lnTo>
                    <a:pt x="690" y="173"/>
                  </a:lnTo>
                  <a:lnTo>
                    <a:pt x="703" y="162"/>
                  </a:lnTo>
                  <a:lnTo>
                    <a:pt x="719" y="159"/>
                  </a:lnTo>
                  <a:lnTo>
                    <a:pt x="723" y="162"/>
                  </a:lnTo>
                  <a:lnTo>
                    <a:pt x="725" y="166"/>
                  </a:lnTo>
                  <a:lnTo>
                    <a:pt x="725" y="171"/>
                  </a:lnTo>
                  <a:lnTo>
                    <a:pt x="725" y="179"/>
                  </a:lnTo>
                  <a:lnTo>
                    <a:pt x="716" y="188"/>
                  </a:lnTo>
                  <a:lnTo>
                    <a:pt x="706" y="195"/>
                  </a:lnTo>
                  <a:lnTo>
                    <a:pt x="697" y="204"/>
                  </a:lnTo>
                  <a:lnTo>
                    <a:pt x="692" y="217"/>
                  </a:lnTo>
                  <a:lnTo>
                    <a:pt x="704" y="212"/>
                  </a:lnTo>
                  <a:lnTo>
                    <a:pt x="716" y="203"/>
                  </a:lnTo>
                  <a:lnTo>
                    <a:pt x="728" y="195"/>
                  </a:lnTo>
                  <a:lnTo>
                    <a:pt x="743" y="192"/>
                  </a:lnTo>
                  <a:lnTo>
                    <a:pt x="750" y="214"/>
                  </a:lnTo>
                  <a:lnTo>
                    <a:pt x="743" y="227"/>
                  </a:lnTo>
                  <a:lnTo>
                    <a:pt x="730" y="239"/>
                  </a:lnTo>
                  <a:lnTo>
                    <a:pt x="727" y="254"/>
                  </a:lnTo>
                  <a:lnTo>
                    <a:pt x="738" y="247"/>
                  </a:lnTo>
                  <a:lnTo>
                    <a:pt x="749" y="239"/>
                  </a:lnTo>
                  <a:lnTo>
                    <a:pt x="758" y="234"/>
                  </a:lnTo>
                  <a:lnTo>
                    <a:pt x="769" y="230"/>
                  </a:lnTo>
                  <a:lnTo>
                    <a:pt x="773" y="232"/>
                  </a:lnTo>
                  <a:lnTo>
                    <a:pt x="774" y="236"/>
                  </a:lnTo>
                  <a:lnTo>
                    <a:pt x="774" y="239"/>
                  </a:lnTo>
                  <a:lnTo>
                    <a:pt x="776" y="249"/>
                  </a:lnTo>
                  <a:lnTo>
                    <a:pt x="763" y="260"/>
                  </a:lnTo>
                  <a:lnTo>
                    <a:pt x="752" y="271"/>
                  </a:lnTo>
                  <a:lnTo>
                    <a:pt x="741" y="282"/>
                  </a:lnTo>
                  <a:lnTo>
                    <a:pt x="730" y="293"/>
                  </a:lnTo>
                  <a:lnTo>
                    <a:pt x="732" y="293"/>
                  </a:lnTo>
                  <a:lnTo>
                    <a:pt x="734" y="293"/>
                  </a:lnTo>
                  <a:lnTo>
                    <a:pt x="738" y="295"/>
                  </a:lnTo>
                  <a:lnTo>
                    <a:pt x="739" y="295"/>
                  </a:lnTo>
                  <a:lnTo>
                    <a:pt x="745" y="291"/>
                  </a:lnTo>
                  <a:lnTo>
                    <a:pt x="750" y="285"/>
                  </a:lnTo>
                  <a:lnTo>
                    <a:pt x="758" y="280"/>
                  </a:lnTo>
                  <a:lnTo>
                    <a:pt x="765" y="274"/>
                  </a:lnTo>
                  <a:lnTo>
                    <a:pt x="773" y="269"/>
                  </a:lnTo>
                  <a:lnTo>
                    <a:pt x="780" y="265"/>
                  </a:lnTo>
                  <a:lnTo>
                    <a:pt x="789" y="263"/>
                  </a:lnTo>
                  <a:lnTo>
                    <a:pt x="796" y="263"/>
                  </a:lnTo>
                  <a:lnTo>
                    <a:pt x="796" y="267"/>
                  </a:lnTo>
                  <a:lnTo>
                    <a:pt x="796" y="273"/>
                  </a:lnTo>
                  <a:lnTo>
                    <a:pt x="796" y="276"/>
                  </a:lnTo>
                  <a:lnTo>
                    <a:pt x="798" y="282"/>
                  </a:lnTo>
                  <a:lnTo>
                    <a:pt x="785" y="293"/>
                  </a:lnTo>
                  <a:lnTo>
                    <a:pt x="771" y="308"/>
                  </a:lnTo>
                  <a:lnTo>
                    <a:pt x="758" y="322"/>
                  </a:lnTo>
                  <a:lnTo>
                    <a:pt x="754" y="335"/>
                  </a:lnTo>
                  <a:lnTo>
                    <a:pt x="762" y="330"/>
                  </a:lnTo>
                  <a:lnTo>
                    <a:pt x="769" y="326"/>
                  </a:lnTo>
                  <a:lnTo>
                    <a:pt x="774" y="320"/>
                  </a:lnTo>
                  <a:lnTo>
                    <a:pt x="782" y="315"/>
                  </a:lnTo>
                  <a:lnTo>
                    <a:pt x="789" y="311"/>
                  </a:lnTo>
                  <a:lnTo>
                    <a:pt x="796" y="308"/>
                  </a:lnTo>
                  <a:lnTo>
                    <a:pt x="804" y="304"/>
                  </a:lnTo>
                  <a:lnTo>
                    <a:pt x="813" y="302"/>
                  </a:lnTo>
                  <a:lnTo>
                    <a:pt x="811" y="311"/>
                  </a:lnTo>
                  <a:lnTo>
                    <a:pt x="808" y="322"/>
                  </a:lnTo>
                  <a:lnTo>
                    <a:pt x="800" y="330"/>
                  </a:lnTo>
                  <a:lnTo>
                    <a:pt x="793" y="339"/>
                  </a:lnTo>
                  <a:lnTo>
                    <a:pt x="784" y="348"/>
                  </a:lnTo>
                  <a:lnTo>
                    <a:pt x="774" y="355"/>
                  </a:lnTo>
                  <a:lnTo>
                    <a:pt x="765" y="365"/>
                  </a:lnTo>
                  <a:lnTo>
                    <a:pt x="758" y="372"/>
                  </a:lnTo>
                  <a:lnTo>
                    <a:pt x="762" y="372"/>
                  </a:lnTo>
                  <a:lnTo>
                    <a:pt x="765" y="372"/>
                  </a:lnTo>
                  <a:lnTo>
                    <a:pt x="771" y="372"/>
                  </a:lnTo>
                  <a:lnTo>
                    <a:pt x="774" y="374"/>
                  </a:lnTo>
                  <a:lnTo>
                    <a:pt x="785" y="365"/>
                  </a:lnTo>
                  <a:lnTo>
                    <a:pt x="796" y="353"/>
                  </a:lnTo>
                  <a:lnTo>
                    <a:pt x="808" y="346"/>
                  </a:lnTo>
                  <a:lnTo>
                    <a:pt x="822" y="341"/>
                  </a:lnTo>
                  <a:lnTo>
                    <a:pt x="822" y="348"/>
                  </a:lnTo>
                  <a:lnTo>
                    <a:pt x="824" y="353"/>
                  </a:lnTo>
                  <a:lnTo>
                    <a:pt x="824" y="361"/>
                  </a:lnTo>
                  <a:lnTo>
                    <a:pt x="826" y="368"/>
                  </a:lnTo>
                  <a:lnTo>
                    <a:pt x="817" y="376"/>
                  </a:lnTo>
                  <a:lnTo>
                    <a:pt x="808" y="381"/>
                  </a:lnTo>
                  <a:lnTo>
                    <a:pt x="796" y="388"/>
                  </a:lnTo>
                  <a:lnTo>
                    <a:pt x="787" y="394"/>
                  </a:lnTo>
                  <a:lnTo>
                    <a:pt x="780" y="401"/>
                  </a:lnTo>
                  <a:lnTo>
                    <a:pt x="773" y="409"/>
                  </a:lnTo>
                  <a:lnTo>
                    <a:pt x="767" y="418"/>
                  </a:lnTo>
                  <a:lnTo>
                    <a:pt x="763" y="427"/>
                  </a:lnTo>
                  <a:lnTo>
                    <a:pt x="771" y="425"/>
                  </a:lnTo>
                  <a:lnTo>
                    <a:pt x="780" y="422"/>
                  </a:lnTo>
                  <a:lnTo>
                    <a:pt x="787" y="416"/>
                  </a:lnTo>
                  <a:lnTo>
                    <a:pt x="796" y="409"/>
                  </a:lnTo>
                  <a:lnTo>
                    <a:pt x="806" y="401"/>
                  </a:lnTo>
                  <a:lnTo>
                    <a:pt x="815" y="394"/>
                  </a:lnTo>
                  <a:lnTo>
                    <a:pt x="824" y="388"/>
                  </a:lnTo>
                  <a:lnTo>
                    <a:pt x="835" y="385"/>
                  </a:lnTo>
                  <a:lnTo>
                    <a:pt x="837" y="392"/>
                  </a:lnTo>
                  <a:lnTo>
                    <a:pt x="839" y="398"/>
                  </a:lnTo>
                  <a:lnTo>
                    <a:pt x="839" y="405"/>
                  </a:lnTo>
                  <a:lnTo>
                    <a:pt x="841" y="412"/>
                  </a:lnTo>
                  <a:lnTo>
                    <a:pt x="831" y="420"/>
                  </a:lnTo>
                  <a:lnTo>
                    <a:pt x="822" y="427"/>
                  </a:lnTo>
                  <a:lnTo>
                    <a:pt x="817" y="433"/>
                  </a:lnTo>
                  <a:lnTo>
                    <a:pt x="809" y="436"/>
                  </a:lnTo>
                  <a:lnTo>
                    <a:pt x="804" y="442"/>
                  </a:lnTo>
                  <a:lnTo>
                    <a:pt x="795" y="447"/>
                  </a:lnTo>
                  <a:lnTo>
                    <a:pt x="785" y="453"/>
                  </a:lnTo>
                  <a:lnTo>
                    <a:pt x="773" y="462"/>
                  </a:lnTo>
                  <a:lnTo>
                    <a:pt x="773" y="464"/>
                  </a:lnTo>
                  <a:lnTo>
                    <a:pt x="774" y="464"/>
                  </a:lnTo>
                  <a:lnTo>
                    <a:pt x="774" y="466"/>
                  </a:lnTo>
                  <a:lnTo>
                    <a:pt x="784" y="464"/>
                  </a:lnTo>
                  <a:lnTo>
                    <a:pt x="791" y="460"/>
                  </a:lnTo>
                  <a:lnTo>
                    <a:pt x="800" y="455"/>
                  </a:lnTo>
                  <a:lnTo>
                    <a:pt x="808" y="451"/>
                  </a:lnTo>
                  <a:lnTo>
                    <a:pt x="817" y="447"/>
                  </a:lnTo>
                  <a:lnTo>
                    <a:pt x="826" y="442"/>
                  </a:lnTo>
                  <a:lnTo>
                    <a:pt x="835" y="438"/>
                  </a:lnTo>
                  <a:lnTo>
                    <a:pt x="844" y="436"/>
                  </a:lnTo>
                  <a:lnTo>
                    <a:pt x="844" y="440"/>
                  </a:lnTo>
                  <a:lnTo>
                    <a:pt x="844" y="445"/>
                  </a:lnTo>
                  <a:lnTo>
                    <a:pt x="842" y="451"/>
                  </a:lnTo>
                  <a:lnTo>
                    <a:pt x="842" y="456"/>
                  </a:lnTo>
                  <a:lnTo>
                    <a:pt x="835" y="462"/>
                  </a:lnTo>
                  <a:lnTo>
                    <a:pt x="826" y="468"/>
                  </a:lnTo>
                  <a:lnTo>
                    <a:pt x="815" y="475"/>
                  </a:lnTo>
                  <a:lnTo>
                    <a:pt x="806" y="480"/>
                  </a:lnTo>
                  <a:lnTo>
                    <a:pt x="795" y="488"/>
                  </a:lnTo>
                  <a:lnTo>
                    <a:pt x="787" y="495"/>
                  </a:lnTo>
                  <a:lnTo>
                    <a:pt x="782" y="501"/>
                  </a:lnTo>
                  <a:lnTo>
                    <a:pt x="778" y="508"/>
                  </a:lnTo>
                  <a:lnTo>
                    <a:pt x="778" y="510"/>
                  </a:lnTo>
                  <a:lnTo>
                    <a:pt x="780" y="510"/>
                  </a:lnTo>
                  <a:lnTo>
                    <a:pt x="782" y="512"/>
                  </a:lnTo>
                  <a:lnTo>
                    <a:pt x="800" y="501"/>
                  </a:lnTo>
                  <a:lnTo>
                    <a:pt x="815" y="493"/>
                  </a:lnTo>
                  <a:lnTo>
                    <a:pt x="826" y="486"/>
                  </a:lnTo>
                  <a:lnTo>
                    <a:pt x="833" y="482"/>
                  </a:lnTo>
                  <a:lnTo>
                    <a:pt x="839" y="480"/>
                  </a:lnTo>
                  <a:lnTo>
                    <a:pt x="842" y="479"/>
                  </a:lnTo>
                  <a:lnTo>
                    <a:pt x="844" y="477"/>
                  </a:lnTo>
                  <a:lnTo>
                    <a:pt x="848" y="477"/>
                  </a:lnTo>
                  <a:lnTo>
                    <a:pt x="846" y="491"/>
                  </a:lnTo>
                  <a:lnTo>
                    <a:pt x="841" y="504"/>
                  </a:lnTo>
                  <a:lnTo>
                    <a:pt x="831" y="514"/>
                  </a:lnTo>
                  <a:lnTo>
                    <a:pt x="820" y="523"/>
                  </a:lnTo>
                  <a:lnTo>
                    <a:pt x="808" y="530"/>
                  </a:lnTo>
                  <a:lnTo>
                    <a:pt x="793" y="536"/>
                  </a:lnTo>
                  <a:lnTo>
                    <a:pt x="778" y="543"/>
                  </a:lnTo>
                  <a:lnTo>
                    <a:pt x="763" y="550"/>
                  </a:lnTo>
                  <a:lnTo>
                    <a:pt x="762" y="554"/>
                  </a:lnTo>
                  <a:lnTo>
                    <a:pt x="762" y="556"/>
                  </a:lnTo>
                  <a:lnTo>
                    <a:pt x="762" y="560"/>
                  </a:lnTo>
                  <a:lnTo>
                    <a:pt x="760" y="563"/>
                  </a:lnTo>
                  <a:lnTo>
                    <a:pt x="784" y="552"/>
                  </a:lnTo>
                  <a:lnTo>
                    <a:pt x="802" y="543"/>
                  </a:lnTo>
                  <a:lnTo>
                    <a:pt x="817" y="537"/>
                  </a:lnTo>
                  <a:lnTo>
                    <a:pt x="826" y="532"/>
                  </a:lnTo>
                  <a:lnTo>
                    <a:pt x="833" y="530"/>
                  </a:lnTo>
                  <a:lnTo>
                    <a:pt x="839" y="526"/>
                  </a:lnTo>
                  <a:lnTo>
                    <a:pt x="842" y="526"/>
                  </a:lnTo>
                  <a:lnTo>
                    <a:pt x="848" y="525"/>
                  </a:lnTo>
                  <a:lnTo>
                    <a:pt x="848" y="528"/>
                  </a:lnTo>
                  <a:lnTo>
                    <a:pt x="848" y="534"/>
                  </a:lnTo>
                  <a:lnTo>
                    <a:pt x="846" y="539"/>
                  </a:lnTo>
                  <a:lnTo>
                    <a:pt x="846" y="545"/>
                  </a:lnTo>
                  <a:lnTo>
                    <a:pt x="835" y="552"/>
                  </a:lnTo>
                  <a:lnTo>
                    <a:pt x="822" y="558"/>
                  </a:lnTo>
                  <a:lnTo>
                    <a:pt x="811" y="565"/>
                  </a:lnTo>
                  <a:lnTo>
                    <a:pt x="798" y="571"/>
                  </a:lnTo>
                  <a:lnTo>
                    <a:pt x="787" y="576"/>
                  </a:lnTo>
                  <a:lnTo>
                    <a:pt x="776" y="582"/>
                  </a:lnTo>
                  <a:lnTo>
                    <a:pt x="765" y="585"/>
                  </a:lnTo>
                  <a:lnTo>
                    <a:pt x="754" y="589"/>
                  </a:lnTo>
                  <a:lnTo>
                    <a:pt x="756" y="591"/>
                  </a:lnTo>
                  <a:lnTo>
                    <a:pt x="756" y="593"/>
                  </a:lnTo>
                  <a:lnTo>
                    <a:pt x="756" y="596"/>
                  </a:lnTo>
                  <a:lnTo>
                    <a:pt x="758" y="598"/>
                  </a:lnTo>
                  <a:lnTo>
                    <a:pt x="769" y="596"/>
                  </a:lnTo>
                  <a:lnTo>
                    <a:pt x="778" y="593"/>
                  </a:lnTo>
                  <a:lnTo>
                    <a:pt x="787" y="589"/>
                  </a:lnTo>
                  <a:lnTo>
                    <a:pt x="798" y="583"/>
                  </a:lnTo>
                  <a:lnTo>
                    <a:pt x="809" y="580"/>
                  </a:lnTo>
                  <a:lnTo>
                    <a:pt x="820" y="576"/>
                  </a:lnTo>
                  <a:lnTo>
                    <a:pt x="831" y="572"/>
                  </a:lnTo>
                  <a:lnTo>
                    <a:pt x="844" y="571"/>
                  </a:lnTo>
                  <a:lnTo>
                    <a:pt x="844" y="578"/>
                  </a:lnTo>
                  <a:lnTo>
                    <a:pt x="844" y="583"/>
                  </a:lnTo>
                  <a:lnTo>
                    <a:pt x="842" y="589"/>
                  </a:lnTo>
                  <a:lnTo>
                    <a:pt x="842" y="594"/>
                  </a:lnTo>
                  <a:lnTo>
                    <a:pt x="833" y="600"/>
                  </a:lnTo>
                  <a:lnTo>
                    <a:pt x="822" y="605"/>
                  </a:lnTo>
                  <a:lnTo>
                    <a:pt x="809" y="613"/>
                  </a:lnTo>
                  <a:lnTo>
                    <a:pt x="798" y="618"/>
                  </a:lnTo>
                  <a:lnTo>
                    <a:pt x="785" y="626"/>
                  </a:lnTo>
                  <a:lnTo>
                    <a:pt x="776" y="631"/>
                  </a:lnTo>
                  <a:lnTo>
                    <a:pt x="769" y="637"/>
                  </a:lnTo>
                  <a:lnTo>
                    <a:pt x="763" y="640"/>
                  </a:lnTo>
                  <a:lnTo>
                    <a:pt x="769" y="644"/>
                  </a:lnTo>
                  <a:lnTo>
                    <a:pt x="776" y="644"/>
                  </a:lnTo>
                  <a:lnTo>
                    <a:pt x="787" y="640"/>
                  </a:lnTo>
                  <a:lnTo>
                    <a:pt x="800" y="637"/>
                  </a:lnTo>
                  <a:lnTo>
                    <a:pt x="815" y="631"/>
                  </a:lnTo>
                  <a:lnTo>
                    <a:pt x="828" y="626"/>
                  </a:lnTo>
                  <a:lnTo>
                    <a:pt x="841" y="620"/>
                  </a:lnTo>
                  <a:lnTo>
                    <a:pt x="852" y="617"/>
                  </a:lnTo>
                  <a:lnTo>
                    <a:pt x="852" y="622"/>
                  </a:lnTo>
                  <a:lnTo>
                    <a:pt x="852" y="628"/>
                  </a:lnTo>
                  <a:lnTo>
                    <a:pt x="852" y="633"/>
                  </a:lnTo>
                  <a:lnTo>
                    <a:pt x="852" y="639"/>
                  </a:lnTo>
                  <a:lnTo>
                    <a:pt x="842" y="644"/>
                  </a:lnTo>
                  <a:lnTo>
                    <a:pt x="835" y="648"/>
                  </a:lnTo>
                  <a:lnTo>
                    <a:pt x="828" y="650"/>
                  </a:lnTo>
                  <a:lnTo>
                    <a:pt x="815" y="653"/>
                  </a:lnTo>
                  <a:lnTo>
                    <a:pt x="817" y="657"/>
                  </a:lnTo>
                  <a:lnTo>
                    <a:pt x="817" y="659"/>
                  </a:lnTo>
                  <a:lnTo>
                    <a:pt x="817" y="663"/>
                  </a:lnTo>
                  <a:lnTo>
                    <a:pt x="819" y="666"/>
                  </a:lnTo>
                  <a:lnTo>
                    <a:pt x="831" y="663"/>
                  </a:lnTo>
                  <a:lnTo>
                    <a:pt x="848" y="657"/>
                  </a:lnTo>
                  <a:lnTo>
                    <a:pt x="861" y="653"/>
                  </a:lnTo>
                  <a:lnTo>
                    <a:pt x="870" y="650"/>
                  </a:lnTo>
                  <a:lnTo>
                    <a:pt x="859" y="668"/>
                  </a:lnTo>
                  <a:lnTo>
                    <a:pt x="831" y="685"/>
                  </a:lnTo>
                  <a:lnTo>
                    <a:pt x="796" y="697"/>
                  </a:lnTo>
                  <a:lnTo>
                    <a:pt x="754" y="707"/>
                  </a:lnTo>
                  <a:lnTo>
                    <a:pt x="710" y="716"/>
                  </a:lnTo>
                  <a:lnTo>
                    <a:pt x="670" y="721"/>
                  </a:lnTo>
                  <a:lnTo>
                    <a:pt x="635" y="725"/>
                  </a:lnTo>
                  <a:lnTo>
                    <a:pt x="611" y="727"/>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7" name="Freeform 50"/>
            <p:cNvSpPr>
              <a:spLocks/>
            </p:cNvSpPr>
            <p:nvPr/>
          </p:nvSpPr>
          <p:spPr bwMode="auto">
            <a:xfrm>
              <a:off x="4544" y="3094"/>
              <a:ext cx="38" cy="11"/>
            </a:xfrm>
            <a:custGeom>
              <a:avLst/>
              <a:gdLst>
                <a:gd name="T0" fmla="*/ 1 w 77"/>
                <a:gd name="T1" fmla="*/ 1 h 22"/>
                <a:gd name="T2" fmla="*/ 0 w 77"/>
                <a:gd name="T3" fmla="*/ 1 h 22"/>
                <a:gd name="T4" fmla="*/ 0 w 77"/>
                <a:gd name="T5" fmla="*/ 1 h 22"/>
                <a:gd name="T6" fmla="*/ 0 w 77"/>
                <a:gd name="T7" fmla="*/ 1 h 22"/>
                <a:gd name="T8" fmla="*/ 0 w 77"/>
                <a:gd name="T9" fmla="*/ 1 h 22"/>
                <a:gd name="T10" fmla="*/ 0 w 77"/>
                <a:gd name="T11" fmla="*/ 1 h 22"/>
                <a:gd name="T12" fmla="*/ 0 w 77"/>
                <a:gd name="T13" fmla="*/ 1 h 22"/>
                <a:gd name="T14" fmla="*/ 0 w 77"/>
                <a:gd name="T15" fmla="*/ 1 h 22"/>
                <a:gd name="T16" fmla="*/ 0 w 77"/>
                <a:gd name="T17" fmla="*/ 0 h 22"/>
                <a:gd name="T18" fmla="*/ 0 w 77"/>
                <a:gd name="T19" fmla="*/ 0 h 22"/>
                <a:gd name="T20" fmla="*/ 0 w 77"/>
                <a:gd name="T21" fmla="*/ 0 h 22"/>
                <a:gd name="T22" fmla="*/ 0 w 77"/>
                <a:gd name="T23" fmla="*/ 0 h 22"/>
                <a:gd name="T24" fmla="*/ 1 w 77"/>
                <a:gd name="T25" fmla="*/ 0 h 22"/>
                <a:gd name="T26" fmla="*/ 1 w 77"/>
                <a:gd name="T27" fmla="*/ 0 h 22"/>
                <a:gd name="T28" fmla="*/ 1 w 77"/>
                <a:gd name="T29" fmla="*/ 0 h 22"/>
                <a:gd name="T30" fmla="*/ 2 w 77"/>
                <a:gd name="T31" fmla="*/ 0 h 22"/>
                <a:gd name="T32" fmla="*/ 2 w 77"/>
                <a:gd name="T33" fmla="*/ 0 h 22"/>
                <a:gd name="T34" fmla="*/ 2 w 77"/>
                <a:gd name="T35" fmla="*/ 1 h 22"/>
                <a:gd name="T36" fmla="*/ 2 w 77"/>
                <a:gd name="T37" fmla="*/ 1 h 22"/>
                <a:gd name="T38" fmla="*/ 2 w 77"/>
                <a:gd name="T39" fmla="*/ 1 h 22"/>
                <a:gd name="T40" fmla="*/ 2 w 77"/>
                <a:gd name="T41" fmla="*/ 1 h 22"/>
                <a:gd name="T42" fmla="*/ 1 w 77"/>
                <a:gd name="T43" fmla="*/ 1 h 22"/>
                <a:gd name="T44" fmla="*/ 1 w 77"/>
                <a:gd name="T45" fmla="*/ 1 h 22"/>
                <a:gd name="T46" fmla="*/ 1 w 77"/>
                <a:gd name="T47" fmla="*/ 1 h 22"/>
                <a:gd name="T48" fmla="*/ 1 w 77"/>
                <a:gd name="T49" fmla="*/ 1 h 22"/>
                <a:gd name="T50" fmla="*/ 1 w 77"/>
                <a:gd name="T51" fmla="*/ 1 h 22"/>
                <a:gd name="T52" fmla="*/ 1 w 77"/>
                <a:gd name="T53" fmla="*/ 1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7"/>
                <a:gd name="T82" fmla="*/ 0 h 22"/>
                <a:gd name="T83" fmla="*/ 77 w 77"/>
                <a:gd name="T84" fmla="*/ 22 h 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7" h="22">
                  <a:moveTo>
                    <a:pt x="39" y="22"/>
                  </a:moveTo>
                  <a:lnTo>
                    <a:pt x="30" y="19"/>
                  </a:lnTo>
                  <a:lnTo>
                    <a:pt x="20" y="15"/>
                  </a:lnTo>
                  <a:lnTo>
                    <a:pt x="11" y="13"/>
                  </a:lnTo>
                  <a:lnTo>
                    <a:pt x="2" y="9"/>
                  </a:lnTo>
                  <a:lnTo>
                    <a:pt x="2" y="8"/>
                  </a:lnTo>
                  <a:lnTo>
                    <a:pt x="2" y="4"/>
                  </a:lnTo>
                  <a:lnTo>
                    <a:pt x="0" y="2"/>
                  </a:lnTo>
                  <a:lnTo>
                    <a:pt x="0" y="0"/>
                  </a:lnTo>
                  <a:lnTo>
                    <a:pt x="9" y="0"/>
                  </a:lnTo>
                  <a:lnTo>
                    <a:pt x="20" y="0"/>
                  </a:lnTo>
                  <a:lnTo>
                    <a:pt x="30" y="0"/>
                  </a:lnTo>
                  <a:lnTo>
                    <a:pt x="39" y="0"/>
                  </a:lnTo>
                  <a:lnTo>
                    <a:pt x="48" y="0"/>
                  </a:lnTo>
                  <a:lnTo>
                    <a:pt x="59" y="0"/>
                  </a:lnTo>
                  <a:lnTo>
                    <a:pt x="68" y="0"/>
                  </a:lnTo>
                  <a:lnTo>
                    <a:pt x="77" y="0"/>
                  </a:lnTo>
                  <a:lnTo>
                    <a:pt x="76" y="6"/>
                  </a:lnTo>
                  <a:lnTo>
                    <a:pt x="72" y="9"/>
                  </a:lnTo>
                  <a:lnTo>
                    <a:pt x="70" y="15"/>
                  </a:lnTo>
                  <a:lnTo>
                    <a:pt x="68" y="19"/>
                  </a:lnTo>
                  <a:lnTo>
                    <a:pt x="61" y="20"/>
                  </a:lnTo>
                  <a:lnTo>
                    <a:pt x="53" y="20"/>
                  </a:lnTo>
                  <a:lnTo>
                    <a:pt x="46" y="20"/>
                  </a:lnTo>
                  <a:lnTo>
                    <a:pt x="39" y="22"/>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8" name="Freeform 51"/>
            <p:cNvSpPr>
              <a:spLocks/>
            </p:cNvSpPr>
            <p:nvPr/>
          </p:nvSpPr>
          <p:spPr bwMode="auto">
            <a:xfrm>
              <a:off x="4537" y="2979"/>
              <a:ext cx="84" cy="119"/>
            </a:xfrm>
            <a:custGeom>
              <a:avLst/>
              <a:gdLst>
                <a:gd name="T0" fmla="*/ 4 w 168"/>
                <a:gd name="T1" fmla="*/ 7 h 239"/>
                <a:gd name="T2" fmla="*/ 4 w 168"/>
                <a:gd name="T3" fmla="*/ 6 h 239"/>
                <a:gd name="T4" fmla="*/ 3 w 168"/>
                <a:gd name="T5" fmla="*/ 5 h 239"/>
                <a:gd name="T6" fmla="*/ 3 w 168"/>
                <a:gd name="T7" fmla="*/ 4 h 239"/>
                <a:gd name="T8" fmla="*/ 3 w 168"/>
                <a:gd name="T9" fmla="*/ 4 h 239"/>
                <a:gd name="T10" fmla="*/ 3 w 168"/>
                <a:gd name="T11" fmla="*/ 4 h 239"/>
                <a:gd name="T12" fmla="*/ 2 w 168"/>
                <a:gd name="T13" fmla="*/ 3 h 239"/>
                <a:gd name="T14" fmla="*/ 2 w 168"/>
                <a:gd name="T15" fmla="*/ 3 h 239"/>
                <a:gd name="T16" fmla="*/ 1 w 168"/>
                <a:gd name="T17" fmla="*/ 3 h 239"/>
                <a:gd name="T18" fmla="*/ 1 w 168"/>
                <a:gd name="T19" fmla="*/ 2 h 239"/>
                <a:gd name="T20" fmla="*/ 1 w 168"/>
                <a:gd name="T21" fmla="*/ 2 h 239"/>
                <a:gd name="T22" fmla="*/ 0 w 168"/>
                <a:gd name="T23" fmla="*/ 2 h 239"/>
                <a:gd name="T24" fmla="*/ 0 w 168"/>
                <a:gd name="T25" fmla="*/ 2 h 239"/>
                <a:gd name="T26" fmla="*/ 1 w 168"/>
                <a:gd name="T27" fmla="*/ 2 h 239"/>
                <a:gd name="T28" fmla="*/ 1 w 168"/>
                <a:gd name="T29" fmla="*/ 1 h 239"/>
                <a:gd name="T30" fmla="*/ 1 w 168"/>
                <a:gd name="T31" fmla="*/ 1 h 239"/>
                <a:gd name="T32" fmla="*/ 2 w 168"/>
                <a:gd name="T33" fmla="*/ 1 h 239"/>
                <a:gd name="T34" fmla="*/ 2 w 168"/>
                <a:gd name="T35" fmla="*/ 2 h 239"/>
                <a:gd name="T36" fmla="*/ 2 w 168"/>
                <a:gd name="T37" fmla="*/ 2 h 239"/>
                <a:gd name="T38" fmla="*/ 2 w 168"/>
                <a:gd name="T39" fmla="*/ 3 h 239"/>
                <a:gd name="T40" fmla="*/ 3 w 168"/>
                <a:gd name="T41" fmla="*/ 3 h 239"/>
                <a:gd name="T42" fmla="*/ 3 w 168"/>
                <a:gd name="T43" fmla="*/ 3 h 239"/>
                <a:gd name="T44" fmla="*/ 3 w 168"/>
                <a:gd name="T45" fmla="*/ 3 h 239"/>
                <a:gd name="T46" fmla="*/ 4 w 168"/>
                <a:gd name="T47" fmla="*/ 3 h 239"/>
                <a:gd name="T48" fmla="*/ 5 w 168"/>
                <a:gd name="T49" fmla="*/ 3 h 239"/>
                <a:gd name="T50" fmla="*/ 5 w 168"/>
                <a:gd name="T51" fmla="*/ 2 h 239"/>
                <a:gd name="T52" fmla="*/ 4 w 168"/>
                <a:gd name="T53" fmla="*/ 1 h 239"/>
                <a:gd name="T54" fmla="*/ 3 w 168"/>
                <a:gd name="T55" fmla="*/ 0 h 239"/>
                <a:gd name="T56" fmla="*/ 3 w 168"/>
                <a:gd name="T57" fmla="*/ 0 h 239"/>
                <a:gd name="T58" fmla="*/ 3 w 168"/>
                <a:gd name="T59" fmla="*/ 0 h 239"/>
                <a:gd name="T60" fmla="*/ 4 w 168"/>
                <a:gd name="T61" fmla="*/ 0 h 239"/>
                <a:gd name="T62" fmla="*/ 4 w 168"/>
                <a:gd name="T63" fmla="*/ 0 h 239"/>
                <a:gd name="T64" fmla="*/ 4 w 168"/>
                <a:gd name="T65" fmla="*/ 0 h 239"/>
                <a:gd name="T66" fmla="*/ 5 w 168"/>
                <a:gd name="T67" fmla="*/ 0 h 239"/>
                <a:gd name="T68" fmla="*/ 5 w 168"/>
                <a:gd name="T69" fmla="*/ 0 h 239"/>
                <a:gd name="T70" fmla="*/ 5 w 168"/>
                <a:gd name="T71" fmla="*/ 1 h 239"/>
                <a:gd name="T72" fmla="*/ 6 w 168"/>
                <a:gd name="T73" fmla="*/ 1 h 239"/>
                <a:gd name="T74" fmla="*/ 6 w 168"/>
                <a:gd name="T75" fmla="*/ 1 h 239"/>
                <a:gd name="T76" fmla="*/ 6 w 168"/>
                <a:gd name="T77" fmla="*/ 2 h 239"/>
                <a:gd name="T78" fmla="*/ 6 w 168"/>
                <a:gd name="T79" fmla="*/ 2 h 239"/>
                <a:gd name="T80" fmla="*/ 5 w 168"/>
                <a:gd name="T81" fmla="*/ 3 h 239"/>
                <a:gd name="T82" fmla="*/ 5 w 168"/>
                <a:gd name="T83" fmla="*/ 3 h 239"/>
                <a:gd name="T84" fmla="*/ 5 w 168"/>
                <a:gd name="T85" fmla="*/ 3 h 239"/>
                <a:gd name="T86" fmla="*/ 5 w 168"/>
                <a:gd name="T87" fmla="*/ 4 h 239"/>
                <a:gd name="T88" fmla="*/ 5 w 168"/>
                <a:gd name="T89" fmla="*/ 4 h 239"/>
                <a:gd name="T90" fmla="*/ 5 w 168"/>
                <a:gd name="T91" fmla="*/ 5 h 239"/>
                <a:gd name="T92" fmla="*/ 6 w 168"/>
                <a:gd name="T93" fmla="*/ 6 h 239"/>
                <a:gd name="T94" fmla="*/ 6 w 168"/>
                <a:gd name="T95" fmla="*/ 6 h 239"/>
                <a:gd name="T96" fmla="*/ 6 w 168"/>
                <a:gd name="T97" fmla="*/ 6 h 239"/>
                <a:gd name="T98" fmla="*/ 5 w 168"/>
                <a:gd name="T99" fmla="*/ 7 h 239"/>
                <a:gd name="T100" fmla="*/ 5 w 168"/>
                <a:gd name="T101" fmla="*/ 7 h 239"/>
                <a:gd name="T102" fmla="*/ 4 w 168"/>
                <a:gd name="T103" fmla="*/ 7 h 239"/>
                <a:gd name="T104" fmla="*/ 4 w 168"/>
                <a:gd name="T105" fmla="*/ 7 h 239"/>
                <a:gd name="T106" fmla="*/ 4 w 168"/>
                <a:gd name="T107" fmla="*/ 7 h 239"/>
                <a:gd name="T108" fmla="*/ 4 w 168"/>
                <a:gd name="T109" fmla="*/ 7 h 2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8"/>
                <a:gd name="T166" fmla="*/ 0 h 239"/>
                <a:gd name="T167" fmla="*/ 168 w 168"/>
                <a:gd name="T168" fmla="*/ 239 h 2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8" h="239">
                  <a:moveTo>
                    <a:pt x="114" y="239"/>
                  </a:moveTo>
                  <a:lnTo>
                    <a:pt x="112" y="204"/>
                  </a:lnTo>
                  <a:lnTo>
                    <a:pt x="109" y="179"/>
                  </a:lnTo>
                  <a:lnTo>
                    <a:pt x="103" y="158"/>
                  </a:lnTo>
                  <a:lnTo>
                    <a:pt x="94" y="144"/>
                  </a:lnTo>
                  <a:lnTo>
                    <a:pt x="81" y="133"/>
                  </a:lnTo>
                  <a:lnTo>
                    <a:pt x="63" y="124"/>
                  </a:lnTo>
                  <a:lnTo>
                    <a:pt x="41" y="114"/>
                  </a:lnTo>
                  <a:lnTo>
                    <a:pt x="13" y="103"/>
                  </a:lnTo>
                  <a:lnTo>
                    <a:pt x="6" y="92"/>
                  </a:lnTo>
                  <a:lnTo>
                    <a:pt x="2" y="83"/>
                  </a:lnTo>
                  <a:lnTo>
                    <a:pt x="0" y="78"/>
                  </a:lnTo>
                  <a:lnTo>
                    <a:pt x="0" y="70"/>
                  </a:lnTo>
                  <a:lnTo>
                    <a:pt x="8" y="65"/>
                  </a:lnTo>
                  <a:lnTo>
                    <a:pt x="13" y="61"/>
                  </a:lnTo>
                  <a:lnTo>
                    <a:pt x="20" y="57"/>
                  </a:lnTo>
                  <a:lnTo>
                    <a:pt x="33" y="55"/>
                  </a:lnTo>
                  <a:lnTo>
                    <a:pt x="41" y="68"/>
                  </a:lnTo>
                  <a:lnTo>
                    <a:pt x="50" y="85"/>
                  </a:lnTo>
                  <a:lnTo>
                    <a:pt x="61" y="100"/>
                  </a:lnTo>
                  <a:lnTo>
                    <a:pt x="74" y="111"/>
                  </a:lnTo>
                  <a:lnTo>
                    <a:pt x="87" y="120"/>
                  </a:lnTo>
                  <a:lnTo>
                    <a:pt x="101" y="124"/>
                  </a:lnTo>
                  <a:lnTo>
                    <a:pt x="118" y="118"/>
                  </a:lnTo>
                  <a:lnTo>
                    <a:pt x="136" y="105"/>
                  </a:lnTo>
                  <a:lnTo>
                    <a:pt x="135" y="74"/>
                  </a:lnTo>
                  <a:lnTo>
                    <a:pt x="124" y="46"/>
                  </a:lnTo>
                  <a:lnTo>
                    <a:pt x="111" y="22"/>
                  </a:lnTo>
                  <a:lnTo>
                    <a:pt x="101" y="0"/>
                  </a:lnTo>
                  <a:lnTo>
                    <a:pt x="107" y="0"/>
                  </a:lnTo>
                  <a:lnTo>
                    <a:pt x="112" y="0"/>
                  </a:lnTo>
                  <a:lnTo>
                    <a:pt x="118" y="0"/>
                  </a:lnTo>
                  <a:lnTo>
                    <a:pt x="124" y="2"/>
                  </a:lnTo>
                  <a:lnTo>
                    <a:pt x="135" y="15"/>
                  </a:lnTo>
                  <a:lnTo>
                    <a:pt x="146" y="28"/>
                  </a:lnTo>
                  <a:lnTo>
                    <a:pt x="155" y="37"/>
                  </a:lnTo>
                  <a:lnTo>
                    <a:pt x="162" y="48"/>
                  </a:lnTo>
                  <a:lnTo>
                    <a:pt x="168" y="59"/>
                  </a:lnTo>
                  <a:lnTo>
                    <a:pt x="168" y="72"/>
                  </a:lnTo>
                  <a:lnTo>
                    <a:pt x="164" y="85"/>
                  </a:lnTo>
                  <a:lnTo>
                    <a:pt x="157" y="103"/>
                  </a:lnTo>
                  <a:lnTo>
                    <a:pt x="155" y="112"/>
                  </a:lnTo>
                  <a:lnTo>
                    <a:pt x="155" y="122"/>
                  </a:lnTo>
                  <a:lnTo>
                    <a:pt x="153" y="133"/>
                  </a:lnTo>
                  <a:lnTo>
                    <a:pt x="151" y="142"/>
                  </a:lnTo>
                  <a:lnTo>
                    <a:pt x="157" y="179"/>
                  </a:lnTo>
                  <a:lnTo>
                    <a:pt x="162" y="201"/>
                  </a:lnTo>
                  <a:lnTo>
                    <a:pt x="164" y="214"/>
                  </a:lnTo>
                  <a:lnTo>
                    <a:pt x="166" y="221"/>
                  </a:lnTo>
                  <a:lnTo>
                    <a:pt x="151" y="228"/>
                  </a:lnTo>
                  <a:lnTo>
                    <a:pt x="138" y="234"/>
                  </a:lnTo>
                  <a:lnTo>
                    <a:pt x="127" y="238"/>
                  </a:lnTo>
                  <a:lnTo>
                    <a:pt x="114" y="239"/>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59" name="Freeform 52"/>
            <p:cNvSpPr>
              <a:spLocks/>
            </p:cNvSpPr>
            <p:nvPr/>
          </p:nvSpPr>
          <p:spPr bwMode="auto">
            <a:xfrm>
              <a:off x="4532" y="3069"/>
              <a:ext cx="50" cy="16"/>
            </a:xfrm>
            <a:custGeom>
              <a:avLst/>
              <a:gdLst>
                <a:gd name="T0" fmla="*/ 1 w 101"/>
                <a:gd name="T1" fmla="*/ 1 h 33"/>
                <a:gd name="T2" fmla="*/ 1 w 101"/>
                <a:gd name="T3" fmla="*/ 0 h 33"/>
                <a:gd name="T4" fmla="*/ 1 w 101"/>
                <a:gd name="T5" fmla="*/ 0 h 33"/>
                <a:gd name="T6" fmla="*/ 0 w 101"/>
                <a:gd name="T7" fmla="*/ 0 h 33"/>
                <a:gd name="T8" fmla="*/ 0 w 101"/>
                <a:gd name="T9" fmla="*/ 0 h 33"/>
                <a:gd name="T10" fmla="*/ 0 w 101"/>
                <a:gd name="T11" fmla="*/ 0 h 33"/>
                <a:gd name="T12" fmla="*/ 0 w 101"/>
                <a:gd name="T13" fmla="*/ 0 h 33"/>
                <a:gd name="T14" fmla="*/ 0 w 101"/>
                <a:gd name="T15" fmla="*/ 0 h 33"/>
                <a:gd name="T16" fmla="*/ 0 w 101"/>
                <a:gd name="T17" fmla="*/ 0 h 33"/>
                <a:gd name="T18" fmla="*/ 0 w 101"/>
                <a:gd name="T19" fmla="*/ 0 h 33"/>
                <a:gd name="T20" fmla="*/ 0 w 101"/>
                <a:gd name="T21" fmla="*/ 0 h 33"/>
                <a:gd name="T22" fmla="*/ 1 w 101"/>
                <a:gd name="T23" fmla="*/ 0 h 33"/>
                <a:gd name="T24" fmla="*/ 1 w 101"/>
                <a:gd name="T25" fmla="*/ 0 h 33"/>
                <a:gd name="T26" fmla="*/ 1 w 101"/>
                <a:gd name="T27" fmla="*/ 0 h 33"/>
                <a:gd name="T28" fmla="*/ 2 w 101"/>
                <a:gd name="T29" fmla="*/ 0 h 33"/>
                <a:gd name="T30" fmla="*/ 2 w 101"/>
                <a:gd name="T31" fmla="*/ 0 h 33"/>
                <a:gd name="T32" fmla="*/ 3 w 101"/>
                <a:gd name="T33" fmla="*/ 0 h 33"/>
                <a:gd name="T34" fmla="*/ 3 w 101"/>
                <a:gd name="T35" fmla="*/ 0 h 33"/>
                <a:gd name="T36" fmla="*/ 3 w 101"/>
                <a:gd name="T37" fmla="*/ 0 h 33"/>
                <a:gd name="T38" fmla="*/ 3 w 101"/>
                <a:gd name="T39" fmla="*/ 0 h 33"/>
                <a:gd name="T40" fmla="*/ 3 w 101"/>
                <a:gd name="T41" fmla="*/ 0 h 33"/>
                <a:gd name="T42" fmla="*/ 2 w 101"/>
                <a:gd name="T43" fmla="*/ 0 h 33"/>
                <a:gd name="T44" fmla="*/ 2 w 101"/>
                <a:gd name="T45" fmla="*/ 1 h 33"/>
                <a:gd name="T46" fmla="*/ 2 w 101"/>
                <a:gd name="T47" fmla="*/ 1 h 33"/>
                <a:gd name="T48" fmla="*/ 1 w 101"/>
                <a:gd name="T49" fmla="*/ 1 h 33"/>
                <a:gd name="T50" fmla="*/ 1 w 101"/>
                <a:gd name="T51" fmla="*/ 1 h 33"/>
                <a:gd name="T52" fmla="*/ 1 w 101"/>
                <a:gd name="T53" fmla="*/ 1 h 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1"/>
                <a:gd name="T82" fmla="*/ 0 h 33"/>
                <a:gd name="T83" fmla="*/ 101 w 101"/>
                <a:gd name="T84" fmla="*/ 33 h 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1" h="33">
                  <a:moveTo>
                    <a:pt x="59" y="33"/>
                  </a:moveTo>
                  <a:lnTo>
                    <a:pt x="48" y="31"/>
                  </a:lnTo>
                  <a:lnTo>
                    <a:pt x="39" y="29"/>
                  </a:lnTo>
                  <a:lnTo>
                    <a:pt x="30" y="25"/>
                  </a:lnTo>
                  <a:lnTo>
                    <a:pt x="22" y="22"/>
                  </a:lnTo>
                  <a:lnTo>
                    <a:pt x="13" y="18"/>
                  </a:lnTo>
                  <a:lnTo>
                    <a:pt x="8" y="12"/>
                  </a:lnTo>
                  <a:lnTo>
                    <a:pt x="4" y="7"/>
                  </a:lnTo>
                  <a:lnTo>
                    <a:pt x="0" y="0"/>
                  </a:lnTo>
                  <a:lnTo>
                    <a:pt x="11" y="1"/>
                  </a:lnTo>
                  <a:lnTo>
                    <a:pt x="24" y="3"/>
                  </a:lnTo>
                  <a:lnTo>
                    <a:pt x="37" y="5"/>
                  </a:lnTo>
                  <a:lnTo>
                    <a:pt x="50" y="7"/>
                  </a:lnTo>
                  <a:lnTo>
                    <a:pt x="63" y="9"/>
                  </a:lnTo>
                  <a:lnTo>
                    <a:pt x="76" y="11"/>
                  </a:lnTo>
                  <a:lnTo>
                    <a:pt x="89" y="12"/>
                  </a:lnTo>
                  <a:lnTo>
                    <a:pt x="101" y="12"/>
                  </a:lnTo>
                  <a:lnTo>
                    <a:pt x="100" y="16"/>
                  </a:lnTo>
                  <a:lnTo>
                    <a:pt x="100" y="20"/>
                  </a:lnTo>
                  <a:lnTo>
                    <a:pt x="100" y="23"/>
                  </a:lnTo>
                  <a:lnTo>
                    <a:pt x="98" y="27"/>
                  </a:lnTo>
                  <a:lnTo>
                    <a:pt x="87" y="31"/>
                  </a:lnTo>
                  <a:lnTo>
                    <a:pt x="79" y="33"/>
                  </a:lnTo>
                  <a:lnTo>
                    <a:pt x="72" y="33"/>
                  </a:lnTo>
                  <a:lnTo>
                    <a:pt x="59" y="33"/>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0" name="Freeform 53"/>
            <p:cNvSpPr>
              <a:spLocks/>
            </p:cNvSpPr>
            <p:nvPr/>
          </p:nvSpPr>
          <p:spPr bwMode="auto">
            <a:xfrm>
              <a:off x="4624" y="3021"/>
              <a:ext cx="53" cy="64"/>
            </a:xfrm>
            <a:custGeom>
              <a:avLst/>
              <a:gdLst>
                <a:gd name="T0" fmla="*/ 1 w 107"/>
                <a:gd name="T1" fmla="*/ 4 h 129"/>
                <a:gd name="T2" fmla="*/ 1 w 107"/>
                <a:gd name="T3" fmla="*/ 3 h 129"/>
                <a:gd name="T4" fmla="*/ 0 w 107"/>
                <a:gd name="T5" fmla="*/ 3 h 129"/>
                <a:gd name="T6" fmla="*/ 0 w 107"/>
                <a:gd name="T7" fmla="*/ 3 h 129"/>
                <a:gd name="T8" fmla="*/ 0 w 107"/>
                <a:gd name="T9" fmla="*/ 2 h 129"/>
                <a:gd name="T10" fmla="*/ 0 w 107"/>
                <a:gd name="T11" fmla="*/ 3 h 129"/>
                <a:gd name="T12" fmla="*/ 0 w 107"/>
                <a:gd name="T13" fmla="*/ 3 h 129"/>
                <a:gd name="T14" fmla="*/ 0 w 107"/>
                <a:gd name="T15" fmla="*/ 3 h 129"/>
                <a:gd name="T16" fmla="*/ 0 w 107"/>
                <a:gd name="T17" fmla="*/ 3 h 129"/>
                <a:gd name="T18" fmla="*/ 0 w 107"/>
                <a:gd name="T19" fmla="*/ 3 h 129"/>
                <a:gd name="T20" fmla="*/ 0 w 107"/>
                <a:gd name="T21" fmla="*/ 3 h 129"/>
                <a:gd name="T22" fmla="*/ 0 w 107"/>
                <a:gd name="T23" fmla="*/ 3 h 129"/>
                <a:gd name="T24" fmla="*/ 0 w 107"/>
                <a:gd name="T25" fmla="*/ 3 h 129"/>
                <a:gd name="T26" fmla="*/ 0 w 107"/>
                <a:gd name="T27" fmla="*/ 2 h 129"/>
                <a:gd name="T28" fmla="*/ 0 w 107"/>
                <a:gd name="T29" fmla="*/ 1 h 129"/>
                <a:gd name="T30" fmla="*/ 0 w 107"/>
                <a:gd name="T31" fmla="*/ 0 h 129"/>
                <a:gd name="T32" fmla="*/ 0 w 107"/>
                <a:gd name="T33" fmla="*/ 0 h 129"/>
                <a:gd name="T34" fmla="*/ 0 w 107"/>
                <a:gd name="T35" fmla="*/ 0 h 129"/>
                <a:gd name="T36" fmla="*/ 1 w 107"/>
                <a:gd name="T37" fmla="*/ 0 h 129"/>
                <a:gd name="T38" fmla="*/ 1 w 107"/>
                <a:gd name="T39" fmla="*/ 0 h 129"/>
                <a:gd name="T40" fmla="*/ 2 w 107"/>
                <a:gd name="T41" fmla="*/ 0 h 129"/>
                <a:gd name="T42" fmla="*/ 2 w 107"/>
                <a:gd name="T43" fmla="*/ 0 h 129"/>
                <a:gd name="T44" fmla="*/ 2 w 107"/>
                <a:gd name="T45" fmla="*/ 0 h 129"/>
                <a:gd name="T46" fmla="*/ 3 w 107"/>
                <a:gd name="T47" fmla="*/ 0 h 129"/>
                <a:gd name="T48" fmla="*/ 3 w 107"/>
                <a:gd name="T49" fmla="*/ 0 h 129"/>
                <a:gd name="T50" fmla="*/ 3 w 107"/>
                <a:gd name="T51" fmla="*/ 0 h 129"/>
                <a:gd name="T52" fmla="*/ 3 w 107"/>
                <a:gd name="T53" fmla="*/ 1 h 129"/>
                <a:gd name="T54" fmla="*/ 3 w 107"/>
                <a:gd name="T55" fmla="*/ 3 h 129"/>
                <a:gd name="T56" fmla="*/ 3 w 107"/>
                <a:gd name="T57" fmla="*/ 3 h 129"/>
                <a:gd name="T58" fmla="*/ 3 w 107"/>
                <a:gd name="T59" fmla="*/ 3 h 129"/>
                <a:gd name="T60" fmla="*/ 3 w 107"/>
                <a:gd name="T61" fmla="*/ 3 h 129"/>
                <a:gd name="T62" fmla="*/ 2 w 107"/>
                <a:gd name="T63" fmla="*/ 3 h 129"/>
                <a:gd name="T64" fmla="*/ 2 w 107"/>
                <a:gd name="T65" fmla="*/ 3 h 129"/>
                <a:gd name="T66" fmla="*/ 2 w 107"/>
                <a:gd name="T67" fmla="*/ 3 h 129"/>
                <a:gd name="T68" fmla="*/ 2 w 107"/>
                <a:gd name="T69" fmla="*/ 2 h 129"/>
                <a:gd name="T70" fmla="*/ 2 w 107"/>
                <a:gd name="T71" fmla="*/ 2 h 129"/>
                <a:gd name="T72" fmla="*/ 2 w 107"/>
                <a:gd name="T73" fmla="*/ 1 h 129"/>
                <a:gd name="T74" fmla="*/ 2 w 107"/>
                <a:gd name="T75" fmla="*/ 2 h 129"/>
                <a:gd name="T76" fmla="*/ 2 w 107"/>
                <a:gd name="T77" fmla="*/ 3 h 129"/>
                <a:gd name="T78" fmla="*/ 2 w 107"/>
                <a:gd name="T79" fmla="*/ 3 h 129"/>
                <a:gd name="T80" fmla="*/ 2 w 107"/>
                <a:gd name="T81" fmla="*/ 3 h 129"/>
                <a:gd name="T82" fmla="*/ 2 w 107"/>
                <a:gd name="T83" fmla="*/ 3 h 129"/>
                <a:gd name="T84" fmla="*/ 2 w 107"/>
                <a:gd name="T85" fmla="*/ 3 h 129"/>
                <a:gd name="T86" fmla="*/ 2 w 107"/>
                <a:gd name="T87" fmla="*/ 3 h 129"/>
                <a:gd name="T88" fmla="*/ 2 w 107"/>
                <a:gd name="T89" fmla="*/ 3 h 129"/>
                <a:gd name="T90" fmla="*/ 1 w 107"/>
                <a:gd name="T91" fmla="*/ 3 h 129"/>
                <a:gd name="T92" fmla="*/ 1 w 107"/>
                <a:gd name="T93" fmla="*/ 3 h 129"/>
                <a:gd name="T94" fmla="*/ 1 w 107"/>
                <a:gd name="T95" fmla="*/ 2 h 129"/>
                <a:gd name="T96" fmla="*/ 1 w 107"/>
                <a:gd name="T97" fmla="*/ 1 h 129"/>
                <a:gd name="T98" fmla="*/ 1 w 107"/>
                <a:gd name="T99" fmla="*/ 1 h 129"/>
                <a:gd name="T100" fmla="*/ 1 w 107"/>
                <a:gd name="T101" fmla="*/ 1 h 129"/>
                <a:gd name="T102" fmla="*/ 1 w 107"/>
                <a:gd name="T103" fmla="*/ 1 h 129"/>
                <a:gd name="T104" fmla="*/ 1 w 107"/>
                <a:gd name="T105" fmla="*/ 1 h 129"/>
                <a:gd name="T106" fmla="*/ 1 w 107"/>
                <a:gd name="T107" fmla="*/ 2 h 129"/>
                <a:gd name="T108" fmla="*/ 1 w 107"/>
                <a:gd name="T109" fmla="*/ 3 h 129"/>
                <a:gd name="T110" fmla="*/ 1 w 107"/>
                <a:gd name="T111" fmla="*/ 3 h 129"/>
                <a:gd name="T112" fmla="*/ 1 w 107"/>
                <a:gd name="T113" fmla="*/ 3 h 129"/>
                <a:gd name="T114" fmla="*/ 1 w 107"/>
                <a:gd name="T115" fmla="*/ 3 h 129"/>
                <a:gd name="T116" fmla="*/ 1 w 107"/>
                <a:gd name="T117" fmla="*/ 3 h 129"/>
                <a:gd name="T118" fmla="*/ 1 w 107"/>
                <a:gd name="T119" fmla="*/ 3 h 129"/>
                <a:gd name="T120" fmla="*/ 1 w 107"/>
                <a:gd name="T121" fmla="*/ 4 h 129"/>
                <a:gd name="T122" fmla="*/ 1 w 107"/>
                <a:gd name="T123" fmla="*/ 4 h 129"/>
                <a:gd name="T124" fmla="*/ 1 w 107"/>
                <a:gd name="T125" fmla="*/ 4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
                <a:gd name="T190" fmla="*/ 0 h 129"/>
                <a:gd name="T191" fmla="*/ 107 w 107"/>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 h="129">
                  <a:moveTo>
                    <a:pt x="41" y="129"/>
                  </a:moveTo>
                  <a:lnTo>
                    <a:pt x="35" y="119"/>
                  </a:lnTo>
                  <a:lnTo>
                    <a:pt x="31" y="112"/>
                  </a:lnTo>
                  <a:lnTo>
                    <a:pt x="28" y="105"/>
                  </a:lnTo>
                  <a:lnTo>
                    <a:pt x="26" y="94"/>
                  </a:lnTo>
                  <a:lnTo>
                    <a:pt x="24" y="96"/>
                  </a:lnTo>
                  <a:lnTo>
                    <a:pt x="20" y="96"/>
                  </a:lnTo>
                  <a:lnTo>
                    <a:pt x="19" y="97"/>
                  </a:lnTo>
                  <a:lnTo>
                    <a:pt x="15" y="99"/>
                  </a:lnTo>
                  <a:lnTo>
                    <a:pt x="15" y="110"/>
                  </a:lnTo>
                  <a:lnTo>
                    <a:pt x="15" y="118"/>
                  </a:lnTo>
                  <a:lnTo>
                    <a:pt x="13" y="119"/>
                  </a:lnTo>
                  <a:lnTo>
                    <a:pt x="11" y="121"/>
                  </a:lnTo>
                  <a:lnTo>
                    <a:pt x="2" y="90"/>
                  </a:lnTo>
                  <a:lnTo>
                    <a:pt x="0" y="57"/>
                  </a:lnTo>
                  <a:lnTo>
                    <a:pt x="8" y="27"/>
                  </a:lnTo>
                  <a:lnTo>
                    <a:pt x="20" y="0"/>
                  </a:lnTo>
                  <a:lnTo>
                    <a:pt x="31" y="0"/>
                  </a:lnTo>
                  <a:lnTo>
                    <a:pt x="42" y="0"/>
                  </a:lnTo>
                  <a:lnTo>
                    <a:pt x="54" y="0"/>
                  </a:lnTo>
                  <a:lnTo>
                    <a:pt x="65" y="0"/>
                  </a:lnTo>
                  <a:lnTo>
                    <a:pt x="76" y="2"/>
                  </a:lnTo>
                  <a:lnTo>
                    <a:pt x="87" y="2"/>
                  </a:lnTo>
                  <a:lnTo>
                    <a:pt x="96" y="2"/>
                  </a:lnTo>
                  <a:lnTo>
                    <a:pt x="107" y="2"/>
                  </a:lnTo>
                  <a:lnTo>
                    <a:pt x="105" y="31"/>
                  </a:lnTo>
                  <a:lnTo>
                    <a:pt x="105" y="62"/>
                  </a:lnTo>
                  <a:lnTo>
                    <a:pt x="103" y="96"/>
                  </a:lnTo>
                  <a:lnTo>
                    <a:pt x="101" y="125"/>
                  </a:lnTo>
                  <a:lnTo>
                    <a:pt x="100" y="125"/>
                  </a:lnTo>
                  <a:lnTo>
                    <a:pt x="98" y="125"/>
                  </a:lnTo>
                  <a:lnTo>
                    <a:pt x="94" y="125"/>
                  </a:lnTo>
                  <a:lnTo>
                    <a:pt x="92" y="125"/>
                  </a:lnTo>
                  <a:lnTo>
                    <a:pt x="85" y="108"/>
                  </a:lnTo>
                  <a:lnTo>
                    <a:pt x="81" y="90"/>
                  </a:lnTo>
                  <a:lnTo>
                    <a:pt x="76" y="75"/>
                  </a:lnTo>
                  <a:lnTo>
                    <a:pt x="70" y="62"/>
                  </a:lnTo>
                  <a:lnTo>
                    <a:pt x="70" y="79"/>
                  </a:lnTo>
                  <a:lnTo>
                    <a:pt x="72" y="96"/>
                  </a:lnTo>
                  <a:lnTo>
                    <a:pt x="72" y="112"/>
                  </a:lnTo>
                  <a:lnTo>
                    <a:pt x="74" y="127"/>
                  </a:lnTo>
                  <a:lnTo>
                    <a:pt x="72" y="127"/>
                  </a:lnTo>
                  <a:lnTo>
                    <a:pt x="68" y="127"/>
                  </a:lnTo>
                  <a:lnTo>
                    <a:pt x="66" y="127"/>
                  </a:lnTo>
                  <a:lnTo>
                    <a:pt x="65" y="127"/>
                  </a:lnTo>
                  <a:lnTo>
                    <a:pt x="59" y="112"/>
                  </a:lnTo>
                  <a:lnTo>
                    <a:pt x="54" y="96"/>
                  </a:lnTo>
                  <a:lnTo>
                    <a:pt x="48" y="79"/>
                  </a:lnTo>
                  <a:lnTo>
                    <a:pt x="44" y="62"/>
                  </a:lnTo>
                  <a:lnTo>
                    <a:pt x="42" y="62"/>
                  </a:lnTo>
                  <a:lnTo>
                    <a:pt x="39" y="62"/>
                  </a:lnTo>
                  <a:lnTo>
                    <a:pt x="37" y="62"/>
                  </a:lnTo>
                  <a:lnTo>
                    <a:pt x="35" y="62"/>
                  </a:lnTo>
                  <a:lnTo>
                    <a:pt x="37" y="79"/>
                  </a:lnTo>
                  <a:lnTo>
                    <a:pt x="39" y="96"/>
                  </a:lnTo>
                  <a:lnTo>
                    <a:pt x="42" y="112"/>
                  </a:lnTo>
                  <a:lnTo>
                    <a:pt x="44" y="127"/>
                  </a:lnTo>
                  <a:lnTo>
                    <a:pt x="42" y="127"/>
                  </a:lnTo>
                  <a:lnTo>
                    <a:pt x="41" y="127"/>
                  </a:lnTo>
                  <a:lnTo>
                    <a:pt x="41" y="129"/>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1" name="Freeform 54"/>
            <p:cNvSpPr>
              <a:spLocks/>
            </p:cNvSpPr>
            <p:nvPr/>
          </p:nvSpPr>
          <p:spPr bwMode="auto">
            <a:xfrm>
              <a:off x="3724" y="3057"/>
              <a:ext cx="7" cy="9"/>
            </a:xfrm>
            <a:custGeom>
              <a:avLst/>
              <a:gdLst>
                <a:gd name="T0" fmla="*/ 0 w 15"/>
                <a:gd name="T1" fmla="*/ 1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0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8"/>
                <a:gd name="T59" fmla="*/ 15 w 15"/>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8">
                  <a:moveTo>
                    <a:pt x="0" y="18"/>
                  </a:moveTo>
                  <a:lnTo>
                    <a:pt x="2" y="14"/>
                  </a:lnTo>
                  <a:lnTo>
                    <a:pt x="2" y="11"/>
                  </a:lnTo>
                  <a:lnTo>
                    <a:pt x="4" y="7"/>
                  </a:lnTo>
                  <a:lnTo>
                    <a:pt x="4" y="3"/>
                  </a:lnTo>
                  <a:lnTo>
                    <a:pt x="7" y="1"/>
                  </a:lnTo>
                  <a:lnTo>
                    <a:pt x="9" y="1"/>
                  </a:lnTo>
                  <a:lnTo>
                    <a:pt x="13" y="1"/>
                  </a:lnTo>
                  <a:lnTo>
                    <a:pt x="15" y="0"/>
                  </a:lnTo>
                  <a:lnTo>
                    <a:pt x="15" y="3"/>
                  </a:lnTo>
                  <a:lnTo>
                    <a:pt x="15" y="7"/>
                  </a:lnTo>
                  <a:lnTo>
                    <a:pt x="13" y="13"/>
                  </a:lnTo>
                  <a:lnTo>
                    <a:pt x="13" y="16"/>
                  </a:lnTo>
                  <a:lnTo>
                    <a:pt x="9" y="16"/>
                  </a:lnTo>
                  <a:lnTo>
                    <a:pt x="6" y="16"/>
                  </a:lnTo>
                  <a:lnTo>
                    <a:pt x="4" y="18"/>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2" name="Freeform 55"/>
            <p:cNvSpPr>
              <a:spLocks/>
            </p:cNvSpPr>
            <p:nvPr/>
          </p:nvSpPr>
          <p:spPr bwMode="auto">
            <a:xfrm>
              <a:off x="4530" y="3041"/>
              <a:ext cx="49" cy="24"/>
            </a:xfrm>
            <a:custGeom>
              <a:avLst/>
              <a:gdLst>
                <a:gd name="T0" fmla="*/ 2 w 97"/>
                <a:gd name="T1" fmla="*/ 2 h 48"/>
                <a:gd name="T2" fmla="*/ 1 w 97"/>
                <a:gd name="T3" fmla="*/ 2 h 48"/>
                <a:gd name="T4" fmla="*/ 1 w 97"/>
                <a:gd name="T5" fmla="*/ 1 h 48"/>
                <a:gd name="T6" fmla="*/ 0 w 97"/>
                <a:gd name="T7" fmla="*/ 1 h 48"/>
                <a:gd name="T8" fmla="*/ 0 w 97"/>
                <a:gd name="T9" fmla="*/ 0 h 48"/>
                <a:gd name="T10" fmla="*/ 1 w 97"/>
                <a:gd name="T11" fmla="*/ 0 h 48"/>
                <a:gd name="T12" fmla="*/ 1 w 97"/>
                <a:gd name="T13" fmla="*/ 1 h 48"/>
                <a:gd name="T14" fmla="*/ 2 w 97"/>
                <a:gd name="T15" fmla="*/ 1 h 48"/>
                <a:gd name="T16" fmla="*/ 2 w 97"/>
                <a:gd name="T17" fmla="*/ 1 h 48"/>
                <a:gd name="T18" fmla="*/ 3 w 97"/>
                <a:gd name="T19" fmla="*/ 1 h 48"/>
                <a:gd name="T20" fmla="*/ 3 w 97"/>
                <a:gd name="T21" fmla="*/ 1 h 48"/>
                <a:gd name="T22" fmla="*/ 3 w 97"/>
                <a:gd name="T23" fmla="*/ 2 h 48"/>
                <a:gd name="T24" fmla="*/ 4 w 97"/>
                <a:gd name="T25" fmla="*/ 2 h 48"/>
                <a:gd name="T26" fmla="*/ 3 w 97"/>
                <a:gd name="T27" fmla="*/ 2 h 48"/>
                <a:gd name="T28" fmla="*/ 3 w 97"/>
                <a:gd name="T29" fmla="*/ 2 h 48"/>
                <a:gd name="T30" fmla="*/ 3 w 97"/>
                <a:gd name="T31" fmla="*/ 2 h 48"/>
                <a:gd name="T32" fmla="*/ 3 w 97"/>
                <a:gd name="T33" fmla="*/ 2 h 48"/>
                <a:gd name="T34" fmla="*/ 2 w 97"/>
                <a:gd name="T35" fmla="*/ 2 h 48"/>
                <a:gd name="T36" fmla="*/ 2 w 97"/>
                <a:gd name="T37" fmla="*/ 2 h 48"/>
                <a:gd name="T38" fmla="*/ 2 w 97"/>
                <a:gd name="T39" fmla="*/ 2 h 48"/>
                <a:gd name="T40" fmla="*/ 2 w 97"/>
                <a:gd name="T41" fmla="*/ 2 h 48"/>
                <a:gd name="T42" fmla="*/ 2 w 97"/>
                <a:gd name="T43" fmla="*/ 2 h 48"/>
                <a:gd name="T44" fmla="*/ 2 w 97"/>
                <a:gd name="T45" fmla="*/ 2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7"/>
                <a:gd name="T70" fmla="*/ 0 h 48"/>
                <a:gd name="T71" fmla="*/ 97 w 97"/>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7" h="48">
                  <a:moveTo>
                    <a:pt x="42" y="48"/>
                  </a:moveTo>
                  <a:lnTo>
                    <a:pt x="20" y="39"/>
                  </a:lnTo>
                  <a:lnTo>
                    <a:pt x="7" y="30"/>
                  </a:lnTo>
                  <a:lnTo>
                    <a:pt x="0" y="17"/>
                  </a:lnTo>
                  <a:lnTo>
                    <a:pt x="0" y="0"/>
                  </a:lnTo>
                  <a:lnTo>
                    <a:pt x="12" y="0"/>
                  </a:lnTo>
                  <a:lnTo>
                    <a:pt x="25" y="2"/>
                  </a:lnTo>
                  <a:lnTo>
                    <a:pt x="40" y="4"/>
                  </a:lnTo>
                  <a:lnTo>
                    <a:pt x="55" y="10"/>
                  </a:lnTo>
                  <a:lnTo>
                    <a:pt x="68" y="15"/>
                  </a:lnTo>
                  <a:lnTo>
                    <a:pt x="80" y="24"/>
                  </a:lnTo>
                  <a:lnTo>
                    <a:pt x="90" y="35"/>
                  </a:lnTo>
                  <a:lnTo>
                    <a:pt x="97" y="48"/>
                  </a:lnTo>
                  <a:lnTo>
                    <a:pt x="90" y="48"/>
                  </a:lnTo>
                  <a:lnTo>
                    <a:pt x="84" y="48"/>
                  </a:lnTo>
                  <a:lnTo>
                    <a:pt x="77" y="48"/>
                  </a:lnTo>
                  <a:lnTo>
                    <a:pt x="69" y="48"/>
                  </a:lnTo>
                  <a:lnTo>
                    <a:pt x="62" y="48"/>
                  </a:lnTo>
                  <a:lnTo>
                    <a:pt x="57" y="48"/>
                  </a:lnTo>
                  <a:lnTo>
                    <a:pt x="49" y="48"/>
                  </a:lnTo>
                  <a:lnTo>
                    <a:pt x="42" y="48"/>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3" name="Freeform 56"/>
            <p:cNvSpPr>
              <a:spLocks/>
            </p:cNvSpPr>
            <p:nvPr/>
          </p:nvSpPr>
          <p:spPr bwMode="auto">
            <a:xfrm>
              <a:off x="4564" y="2983"/>
              <a:ext cx="29" cy="47"/>
            </a:xfrm>
            <a:custGeom>
              <a:avLst/>
              <a:gdLst>
                <a:gd name="T0" fmla="*/ 2 w 58"/>
                <a:gd name="T1" fmla="*/ 3 h 94"/>
                <a:gd name="T2" fmla="*/ 1 w 58"/>
                <a:gd name="T3" fmla="*/ 3 h 94"/>
                <a:gd name="T4" fmla="*/ 1 w 58"/>
                <a:gd name="T5" fmla="*/ 2 h 94"/>
                <a:gd name="T6" fmla="*/ 1 w 58"/>
                <a:gd name="T7" fmla="*/ 2 h 94"/>
                <a:gd name="T8" fmla="*/ 0 w 58"/>
                <a:gd name="T9" fmla="*/ 1 h 94"/>
                <a:gd name="T10" fmla="*/ 1 w 58"/>
                <a:gd name="T11" fmla="*/ 1 h 94"/>
                <a:gd name="T12" fmla="*/ 1 w 58"/>
                <a:gd name="T13" fmla="*/ 1 h 94"/>
                <a:gd name="T14" fmla="*/ 1 w 58"/>
                <a:gd name="T15" fmla="*/ 1 h 94"/>
                <a:gd name="T16" fmla="*/ 1 w 58"/>
                <a:gd name="T17" fmla="*/ 0 h 94"/>
                <a:gd name="T18" fmla="*/ 1 w 58"/>
                <a:gd name="T19" fmla="*/ 1 h 94"/>
                <a:gd name="T20" fmla="*/ 2 w 58"/>
                <a:gd name="T21" fmla="*/ 2 h 94"/>
                <a:gd name="T22" fmla="*/ 2 w 58"/>
                <a:gd name="T23" fmla="*/ 3 h 94"/>
                <a:gd name="T24" fmla="*/ 2 w 58"/>
                <a:gd name="T25" fmla="*/ 3 h 94"/>
                <a:gd name="T26" fmla="*/ 2 w 58"/>
                <a:gd name="T27" fmla="*/ 3 h 94"/>
                <a:gd name="T28" fmla="*/ 2 w 58"/>
                <a:gd name="T29" fmla="*/ 3 h 94"/>
                <a:gd name="T30" fmla="*/ 2 w 58"/>
                <a:gd name="T31" fmla="*/ 3 h 94"/>
                <a:gd name="T32" fmla="*/ 2 w 58"/>
                <a:gd name="T33" fmla="*/ 3 h 94"/>
                <a:gd name="T34" fmla="*/ 2 w 58"/>
                <a:gd name="T35" fmla="*/ 3 h 94"/>
                <a:gd name="T36" fmla="*/ 2 w 58"/>
                <a:gd name="T37" fmla="*/ 3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94"/>
                <a:gd name="T59" fmla="*/ 58 w 58"/>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94">
                  <a:moveTo>
                    <a:pt x="36" y="94"/>
                  </a:moveTo>
                  <a:lnTo>
                    <a:pt x="20" y="72"/>
                  </a:lnTo>
                  <a:lnTo>
                    <a:pt x="9" y="52"/>
                  </a:lnTo>
                  <a:lnTo>
                    <a:pt x="1" y="34"/>
                  </a:lnTo>
                  <a:lnTo>
                    <a:pt x="0" y="13"/>
                  </a:lnTo>
                  <a:lnTo>
                    <a:pt x="3" y="10"/>
                  </a:lnTo>
                  <a:lnTo>
                    <a:pt x="5" y="8"/>
                  </a:lnTo>
                  <a:lnTo>
                    <a:pt x="9" y="4"/>
                  </a:lnTo>
                  <a:lnTo>
                    <a:pt x="11" y="0"/>
                  </a:lnTo>
                  <a:lnTo>
                    <a:pt x="29" y="13"/>
                  </a:lnTo>
                  <a:lnTo>
                    <a:pt x="44" y="35"/>
                  </a:lnTo>
                  <a:lnTo>
                    <a:pt x="53" y="65"/>
                  </a:lnTo>
                  <a:lnTo>
                    <a:pt x="58" y="94"/>
                  </a:lnTo>
                  <a:lnTo>
                    <a:pt x="53" y="94"/>
                  </a:lnTo>
                  <a:lnTo>
                    <a:pt x="47" y="94"/>
                  </a:lnTo>
                  <a:lnTo>
                    <a:pt x="42" y="94"/>
                  </a:lnTo>
                  <a:lnTo>
                    <a:pt x="36" y="94"/>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4" name="Freeform 57"/>
            <p:cNvSpPr>
              <a:spLocks/>
            </p:cNvSpPr>
            <p:nvPr/>
          </p:nvSpPr>
          <p:spPr bwMode="auto">
            <a:xfrm>
              <a:off x="4636" y="2980"/>
              <a:ext cx="53" cy="35"/>
            </a:xfrm>
            <a:custGeom>
              <a:avLst/>
              <a:gdLst>
                <a:gd name="T0" fmla="*/ 1 w 107"/>
                <a:gd name="T1" fmla="*/ 3 h 68"/>
                <a:gd name="T2" fmla="*/ 0 w 107"/>
                <a:gd name="T3" fmla="*/ 3 h 68"/>
                <a:gd name="T4" fmla="*/ 0 w 107"/>
                <a:gd name="T5" fmla="*/ 2 h 68"/>
                <a:gd name="T6" fmla="*/ 0 w 107"/>
                <a:gd name="T7" fmla="*/ 2 h 68"/>
                <a:gd name="T8" fmla="*/ 0 w 107"/>
                <a:gd name="T9" fmla="*/ 2 h 68"/>
                <a:gd name="T10" fmla="*/ 0 w 107"/>
                <a:gd name="T11" fmla="*/ 2 h 68"/>
                <a:gd name="T12" fmla="*/ 0 w 107"/>
                <a:gd name="T13" fmla="*/ 1 h 68"/>
                <a:gd name="T14" fmla="*/ 0 w 107"/>
                <a:gd name="T15" fmla="*/ 1 h 68"/>
                <a:gd name="T16" fmla="*/ 0 w 107"/>
                <a:gd name="T17" fmla="*/ 1 h 68"/>
                <a:gd name="T18" fmla="*/ 0 w 107"/>
                <a:gd name="T19" fmla="*/ 1 h 68"/>
                <a:gd name="T20" fmla="*/ 0 w 107"/>
                <a:gd name="T21" fmla="*/ 1 h 68"/>
                <a:gd name="T22" fmla="*/ 1 w 107"/>
                <a:gd name="T23" fmla="*/ 1 h 68"/>
                <a:gd name="T24" fmla="*/ 1 w 107"/>
                <a:gd name="T25" fmla="*/ 1 h 68"/>
                <a:gd name="T26" fmla="*/ 2 w 107"/>
                <a:gd name="T27" fmla="*/ 1 h 68"/>
                <a:gd name="T28" fmla="*/ 2 w 107"/>
                <a:gd name="T29" fmla="*/ 1 h 68"/>
                <a:gd name="T30" fmla="*/ 2 w 107"/>
                <a:gd name="T31" fmla="*/ 1 h 68"/>
                <a:gd name="T32" fmla="*/ 3 w 107"/>
                <a:gd name="T33" fmla="*/ 0 h 68"/>
                <a:gd name="T34" fmla="*/ 3 w 107"/>
                <a:gd name="T35" fmla="*/ 1 h 68"/>
                <a:gd name="T36" fmla="*/ 3 w 107"/>
                <a:gd name="T37" fmla="*/ 2 h 68"/>
                <a:gd name="T38" fmla="*/ 3 w 107"/>
                <a:gd name="T39" fmla="*/ 2 h 68"/>
                <a:gd name="T40" fmla="*/ 3 w 107"/>
                <a:gd name="T41" fmla="*/ 2 h 68"/>
                <a:gd name="T42" fmla="*/ 2 w 107"/>
                <a:gd name="T43" fmla="*/ 3 h 68"/>
                <a:gd name="T44" fmla="*/ 2 w 107"/>
                <a:gd name="T45" fmla="*/ 3 h 68"/>
                <a:gd name="T46" fmla="*/ 1 w 107"/>
                <a:gd name="T47" fmla="*/ 3 h 68"/>
                <a:gd name="T48" fmla="*/ 1 w 107"/>
                <a:gd name="T49" fmla="*/ 3 h 68"/>
                <a:gd name="T50" fmla="*/ 1 w 107"/>
                <a:gd name="T51" fmla="*/ 3 h 68"/>
                <a:gd name="T52" fmla="*/ 1 w 107"/>
                <a:gd name="T53" fmla="*/ 3 h 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7"/>
                <a:gd name="T82" fmla="*/ 0 h 68"/>
                <a:gd name="T83" fmla="*/ 107 w 107"/>
                <a:gd name="T84" fmla="*/ 68 h 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7" h="68">
                  <a:moveTo>
                    <a:pt x="42" y="68"/>
                  </a:moveTo>
                  <a:lnTo>
                    <a:pt x="30" y="66"/>
                  </a:lnTo>
                  <a:lnTo>
                    <a:pt x="17" y="62"/>
                  </a:lnTo>
                  <a:lnTo>
                    <a:pt x="7" y="61"/>
                  </a:lnTo>
                  <a:lnTo>
                    <a:pt x="0" y="57"/>
                  </a:lnTo>
                  <a:lnTo>
                    <a:pt x="0" y="40"/>
                  </a:lnTo>
                  <a:lnTo>
                    <a:pt x="0" y="31"/>
                  </a:lnTo>
                  <a:lnTo>
                    <a:pt x="2" y="24"/>
                  </a:lnTo>
                  <a:lnTo>
                    <a:pt x="6" y="17"/>
                  </a:lnTo>
                  <a:lnTo>
                    <a:pt x="18" y="15"/>
                  </a:lnTo>
                  <a:lnTo>
                    <a:pt x="30" y="11"/>
                  </a:lnTo>
                  <a:lnTo>
                    <a:pt x="42" y="9"/>
                  </a:lnTo>
                  <a:lnTo>
                    <a:pt x="53" y="5"/>
                  </a:lnTo>
                  <a:lnTo>
                    <a:pt x="66" y="4"/>
                  </a:lnTo>
                  <a:lnTo>
                    <a:pt x="79" y="2"/>
                  </a:lnTo>
                  <a:lnTo>
                    <a:pt x="92" y="2"/>
                  </a:lnTo>
                  <a:lnTo>
                    <a:pt x="107" y="0"/>
                  </a:lnTo>
                  <a:lnTo>
                    <a:pt x="107" y="22"/>
                  </a:lnTo>
                  <a:lnTo>
                    <a:pt x="107" y="39"/>
                  </a:lnTo>
                  <a:lnTo>
                    <a:pt x="103" y="51"/>
                  </a:lnTo>
                  <a:lnTo>
                    <a:pt x="98" y="59"/>
                  </a:lnTo>
                  <a:lnTo>
                    <a:pt x="90" y="64"/>
                  </a:lnTo>
                  <a:lnTo>
                    <a:pt x="77" y="66"/>
                  </a:lnTo>
                  <a:lnTo>
                    <a:pt x="63" y="68"/>
                  </a:lnTo>
                  <a:lnTo>
                    <a:pt x="42" y="68"/>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5" name="Freeform 58"/>
            <p:cNvSpPr>
              <a:spLocks/>
            </p:cNvSpPr>
            <p:nvPr/>
          </p:nvSpPr>
          <p:spPr bwMode="auto">
            <a:xfrm>
              <a:off x="5134" y="2933"/>
              <a:ext cx="59" cy="81"/>
            </a:xfrm>
            <a:custGeom>
              <a:avLst/>
              <a:gdLst>
                <a:gd name="T0" fmla="*/ 2 w 118"/>
                <a:gd name="T1" fmla="*/ 5 h 162"/>
                <a:gd name="T2" fmla="*/ 2 w 118"/>
                <a:gd name="T3" fmla="*/ 5 h 162"/>
                <a:gd name="T4" fmla="*/ 2 w 118"/>
                <a:gd name="T5" fmla="*/ 5 h 162"/>
                <a:gd name="T6" fmla="*/ 2 w 118"/>
                <a:gd name="T7" fmla="*/ 5 h 162"/>
                <a:gd name="T8" fmla="*/ 2 w 118"/>
                <a:gd name="T9" fmla="*/ 5 h 162"/>
                <a:gd name="T10" fmla="*/ 2 w 118"/>
                <a:gd name="T11" fmla="*/ 5 h 162"/>
                <a:gd name="T12" fmla="*/ 2 w 118"/>
                <a:gd name="T13" fmla="*/ 5 h 162"/>
                <a:gd name="T14" fmla="*/ 2 w 118"/>
                <a:gd name="T15" fmla="*/ 5 h 162"/>
                <a:gd name="T16" fmla="*/ 1 w 118"/>
                <a:gd name="T17" fmla="*/ 5 h 162"/>
                <a:gd name="T18" fmla="*/ 1 w 118"/>
                <a:gd name="T19" fmla="*/ 5 h 162"/>
                <a:gd name="T20" fmla="*/ 1 w 118"/>
                <a:gd name="T21" fmla="*/ 5 h 162"/>
                <a:gd name="T22" fmla="*/ 1 w 118"/>
                <a:gd name="T23" fmla="*/ 5 h 162"/>
                <a:gd name="T24" fmla="*/ 0 w 118"/>
                <a:gd name="T25" fmla="*/ 5 h 162"/>
                <a:gd name="T26" fmla="*/ 1 w 118"/>
                <a:gd name="T27" fmla="*/ 4 h 162"/>
                <a:gd name="T28" fmla="*/ 1 w 118"/>
                <a:gd name="T29" fmla="*/ 4 h 162"/>
                <a:gd name="T30" fmla="*/ 1 w 118"/>
                <a:gd name="T31" fmla="*/ 4 h 162"/>
                <a:gd name="T32" fmla="*/ 2 w 118"/>
                <a:gd name="T33" fmla="*/ 3 h 162"/>
                <a:gd name="T34" fmla="*/ 2 w 118"/>
                <a:gd name="T35" fmla="*/ 3 h 162"/>
                <a:gd name="T36" fmla="*/ 2 w 118"/>
                <a:gd name="T37" fmla="*/ 3 h 162"/>
                <a:gd name="T38" fmla="*/ 2 w 118"/>
                <a:gd name="T39" fmla="*/ 2 h 162"/>
                <a:gd name="T40" fmla="*/ 2 w 118"/>
                <a:gd name="T41" fmla="*/ 2 h 162"/>
                <a:gd name="T42" fmla="*/ 2 w 118"/>
                <a:gd name="T43" fmla="*/ 2 h 162"/>
                <a:gd name="T44" fmla="*/ 3 w 118"/>
                <a:gd name="T45" fmla="*/ 1 h 162"/>
                <a:gd name="T46" fmla="*/ 3 w 118"/>
                <a:gd name="T47" fmla="*/ 1 h 162"/>
                <a:gd name="T48" fmla="*/ 3 w 118"/>
                <a:gd name="T49" fmla="*/ 0 h 162"/>
                <a:gd name="T50" fmla="*/ 3 w 118"/>
                <a:gd name="T51" fmla="*/ 1 h 162"/>
                <a:gd name="T52" fmla="*/ 3 w 118"/>
                <a:gd name="T53" fmla="*/ 2 h 162"/>
                <a:gd name="T54" fmla="*/ 2 w 118"/>
                <a:gd name="T55" fmla="*/ 2 h 162"/>
                <a:gd name="T56" fmla="*/ 2 w 118"/>
                <a:gd name="T57" fmla="*/ 3 h 162"/>
                <a:gd name="T58" fmla="*/ 2 w 118"/>
                <a:gd name="T59" fmla="*/ 3 h 162"/>
                <a:gd name="T60" fmla="*/ 3 w 118"/>
                <a:gd name="T61" fmla="*/ 3 h 162"/>
                <a:gd name="T62" fmla="*/ 3 w 118"/>
                <a:gd name="T63" fmla="*/ 3 h 162"/>
                <a:gd name="T64" fmla="*/ 3 w 118"/>
                <a:gd name="T65" fmla="*/ 3 h 162"/>
                <a:gd name="T66" fmla="*/ 3 w 118"/>
                <a:gd name="T67" fmla="*/ 3 h 162"/>
                <a:gd name="T68" fmla="*/ 4 w 118"/>
                <a:gd name="T69" fmla="*/ 2 h 162"/>
                <a:gd name="T70" fmla="*/ 4 w 118"/>
                <a:gd name="T71" fmla="*/ 2 h 162"/>
                <a:gd name="T72" fmla="*/ 4 w 118"/>
                <a:gd name="T73" fmla="*/ 2 h 162"/>
                <a:gd name="T74" fmla="*/ 4 w 118"/>
                <a:gd name="T75" fmla="*/ 3 h 162"/>
                <a:gd name="T76" fmla="*/ 4 w 118"/>
                <a:gd name="T77" fmla="*/ 3 h 162"/>
                <a:gd name="T78" fmla="*/ 3 w 118"/>
                <a:gd name="T79" fmla="*/ 3 h 162"/>
                <a:gd name="T80" fmla="*/ 3 w 118"/>
                <a:gd name="T81" fmla="*/ 3 h 162"/>
                <a:gd name="T82" fmla="*/ 3 w 118"/>
                <a:gd name="T83" fmla="*/ 3 h 162"/>
                <a:gd name="T84" fmla="*/ 3 w 118"/>
                <a:gd name="T85" fmla="*/ 3 h 162"/>
                <a:gd name="T86" fmla="*/ 2 w 118"/>
                <a:gd name="T87" fmla="*/ 4 h 162"/>
                <a:gd name="T88" fmla="*/ 2 w 118"/>
                <a:gd name="T89" fmla="*/ 4 h 162"/>
                <a:gd name="T90" fmla="*/ 2 w 118"/>
                <a:gd name="T91" fmla="*/ 5 h 162"/>
                <a:gd name="T92" fmla="*/ 2 w 118"/>
                <a:gd name="T93" fmla="*/ 5 h 162"/>
                <a:gd name="T94" fmla="*/ 2 w 118"/>
                <a:gd name="T95" fmla="*/ 5 h 162"/>
                <a:gd name="T96" fmla="*/ 2 w 118"/>
                <a:gd name="T97" fmla="*/ 5 h 162"/>
                <a:gd name="T98" fmla="*/ 2 w 118"/>
                <a:gd name="T99" fmla="*/ 5 h 162"/>
                <a:gd name="T100" fmla="*/ 2 w 118"/>
                <a:gd name="T101" fmla="*/ 5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
                <a:gd name="T154" fmla="*/ 0 h 162"/>
                <a:gd name="T155" fmla="*/ 118 w 118"/>
                <a:gd name="T156" fmla="*/ 162 h 1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 h="162">
                  <a:moveTo>
                    <a:pt x="54" y="162"/>
                  </a:moveTo>
                  <a:lnTo>
                    <a:pt x="52" y="155"/>
                  </a:lnTo>
                  <a:lnTo>
                    <a:pt x="50" y="147"/>
                  </a:lnTo>
                  <a:lnTo>
                    <a:pt x="46" y="140"/>
                  </a:lnTo>
                  <a:lnTo>
                    <a:pt x="44" y="133"/>
                  </a:lnTo>
                  <a:lnTo>
                    <a:pt x="41" y="131"/>
                  </a:lnTo>
                  <a:lnTo>
                    <a:pt x="37" y="131"/>
                  </a:lnTo>
                  <a:lnTo>
                    <a:pt x="33" y="131"/>
                  </a:lnTo>
                  <a:lnTo>
                    <a:pt x="30" y="131"/>
                  </a:lnTo>
                  <a:lnTo>
                    <a:pt x="22" y="136"/>
                  </a:lnTo>
                  <a:lnTo>
                    <a:pt x="15" y="142"/>
                  </a:lnTo>
                  <a:lnTo>
                    <a:pt x="6" y="146"/>
                  </a:lnTo>
                  <a:lnTo>
                    <a:pt x="0" y="146"/>
                  </a:lnTo>
                  <a:lnTo>
                    <a:pt x="15" y="127"/>
                  </a:lnTo>
                  <a:lnTo>
                    <a:pt x="22" y="118"/>
                  </a:lnTo>
                  <a:lnTo>
                    <a:pt x="28" y="113"/>
                  </a:lnTo>
                  <a:lnTo>
                    <a:pt x="33" y="111"/>
                  </a:lnTo>
                  <a:lnTo>
                    <a:pt x="37" y="94"/>
                  </a:lnTo>
                  <a:lnTo>
                    <a:pt x="41" y="78"/>
                  </a:lnTo>
                  <a:lnTo>
                    <a:pt x="46" y="63"/>
                  </a:lnTo>
                  <a:lnTo>
                    <a:pt x="52" y="48"/>
                  </a:lnTo>
                  <a:lnTo>
                    <a:pt x="57" y="35"/>
                  </a:lnTo>
                  <a:lnTo>
                    <a:pt x="66" y="22"/>
                  </a:lnTo>
                  <a:lnTo>
                    <a:pt x="76" y="11"/>
                  </a:lnTo>
                  <a:lnTo>
                    <a:pt x="88" y="0"/>
                  </a:lnTo>
                  <a:lnTo>
                    <a:pt x="83" y="19"/>
                  </a:lnTo>
                  <a:lnTo>
                    <a:pt x="70" y="37"/>
                  </a:lnTo>
                  <a:lnTo>
                    <a:pt x="59" y="61"/>
                  </a:lnTo>
                  <a:lnTo>
                    <a:pt x="55" y="92"/>
                  </a:lnTo>
                  <a:lnTo>
                    <a:pt x="61" y="87"/>
                  </a:lnTo>
                  <a:lnTo>
                    <a:pt x="66" y="81"/>
                  </a:lnTo>
                  <a:lnTo>
                    <a:pt x="74" y="76"/>
                  </a:lnTo>
                  <a:lnTo>
                    <a:pt x="83" y="70"/>
                  </a:lnTo>
                  <a:lnTo>
                    <a:pt x="90" y="65"/>
                  </a:lnTo>
                  <a:lnTo>
                    <a:pt x="100" y="61"/>
                  </a:lnTo>
                  <a:lnTo>
                    <a:pt x="109" y="59"/>
                  </a:lnTo>
                  <a:lnTo>
                    <a:pt x="118" y="59"/>
                  </a:lnTo>
                  <a:lnTo>
                    <a:pt x="109" y="67"/>
                  </a:lnTo>
                  <a:lnTo>
                    <a:pt x="100" y="74"/>
                  </a:lnTo>
                  <a:lnTo>
                    <a:pt x="90" y="81"/>
                  </a:lnTo>
                  <a:lnTo>
                    <a:pt x="81" y="89"/>
                  </a:lnTo>
                  <a:lnTo>
                    <a:pt x="74" y="96"/>
                  </a:lnTo>
                  <a:lnTo>
                    <a:pt x="66" y="103"/>
                  </a:lnTo>
                  <a:lnTo>
                    <a:pt x="63" y="114"/>
                  </a:lnTo>
                  <a:lnTo>
                    <a:pt x="59" y="125"/>
                  </a:lnTo>
                  <a:lnTo>
                    <a:pt x="59" y="140"/>
                  </a:lnTo>
                  <a:lnTo>
                    <a:pt x="59" y="155"/>
                  </a:lnTo>
                  <a:lnTo>
                    <a:pt x="57" y="162"/>
                  </a:lnTo>
                  <a:lnTo>
                    <a:pt x="54"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6" name="Freeform 59"/>
            <p:cNvSpPr>
              <a:spLocks/>
            </p:cNvSpPr>
            <p:nvPr/>
          </p:nvSpPr>
          <p:spPr bwMode="auto">
            <a:xfrm>
              <a:off x="4701" y="2862"/>
              <a:ext cx="126" cy="143"/>
            </a:xfrm>
            <a:custGeom>
              <a:avLst/>
              <a:gdLst>
                <a:gd name="T0" fmla="*/ 3 w 252"/>
                <a:gd name="T1" fmla="*/ 8 h 287"/>
                <a:gd name="T2" fmla="*/ 2 w 252"/>
                <a:gd name="T3" fmla="*/ 8 h 287"/>
                <a:gd name="T4" fmla="*/ 0 w 252"/>
                <a:gd name="T5" fmla="*/ 8 h 287"/>
                <a:gd name="T6" fmla="*/ 2 w 252"/>
                <a:gd name="T7" fmla="*/ 6 h 287"/>
                <a:gd name="T8" fmla="*/ 4 w 252"/>
                <a:gd name="T9" fmla="*/ 5 h 287"/>
                <a:gd name="T10" fmla="*/ 5 w 252"/>
                <a:gd name="T11" fmla="*/ 4 h 287"/>
                <a:gd name="T12" fmla="*/ 5 w 252"/>
                <a:gd name="T13" fmla="*/ 3 h 287"/>
                <a:gd name="T14" fmla="*/ 6 w 252"/>
                <a:gd name="T15" fmla="*/ 3 h 287"/>
                <a:gd name="T16" fmla="*/ 7 w 252"/>
                <a:gd name="T17" fmla="*/ 1 h 287"/>
                <a:gd name="T18" fmla="*/ 7 w 252"/>
                <a:gd name="T19" fmla="*/ 0 h 287"/>
                <a:gd name="T20" fmla="*/ 8 w 252"/>
                <a:gd name="T21" fmla="*/ 0 h 287"/>
                <a:gd name="T22" fmla="*/ 8 w 252"/>
                <a:gd name="T23" fmla="*/ 0 h 287"/>
                <a:gd name="T24" fmla="*/ 8 w 252"/>
                <a:gd name="T25" fmla="*/ 1 h 287"/>
                <a:gd name="T26" fmla="*/ 8 w 252"/>
                <a:gd name="T27" fmla="*/ 1 h 287"/>
                <a:gd name="T28" fmla="*/ 8 w 252"/>
                <a:gd name="T29" fmla="*/ 1 h 287"/>
                <a:gd name="T30" fmla="*/ 8 w 252"/>
                <a:gd name="T31" fmla="*/ 1 h 287"/>
                <a:gd name="T32" fmla="*/ 8 w 252"/>
                <a:gd name="T33" fmla="*/ 2 h 287"/>
                <a:gd name="T34" fmla="*/ 8 w 252"/>
                <a:gd name="T35" fmla="*/ 2 h 287"/>
                <a:gd name="T36" fmla="*/ 7 w 252"/>
                <a:gd name="T37" fmla="*/ 2 h 287"/>
                <a:gd name="T38" fmla="*/ 8 w 252"/>
                <a:gd name="T39" fmla="*/ 2 h 287"/>
                <a:gd name="T40" fmla="*/ 8 w 252"/>
                <a:gd name="T41" fmla="*/ 3 h 287"/>
                <a:gd name="T42" fmla="*/ 8 w 252"/>
                <a:gd name="T43" fmla="*/ 3 h 287"/>
                <a:gd name="T44" fmla="*/ 7 w 252"/>
                <a:gd name="T45" fmla="*/ 3 h 287"/>
                <a:gd name="T46" fmla="*/ 7 w 252"/>
                <a:gd name="T47" fmla="*/ 4 h 287"/>
                <a:gd name="T48" fmla="*/ 8 w 252"/>
                <a:gd name="T49" fmla="*/ 4 h 287"/>
                <a:gd name="T50" fmla="*/ 8 w 252"/>
                <a:gd name="T51" fmla="*/ 4 h 287"/>
                <a:gd name="T52" fmla="*/ 7 w 252"/>
                <a:gd name="T53" fmla="*/ 4 h 287"/>
                <a:gd name="T54" fmla="*/ 8 w 252"/>
                <a:gd name="T55" fmla="*/ 5 h 287"/>
                <a:gd name="T56" fmla="*/ 8 w 252"/>
                <a:gd name="T57" fmla="*/ 6 h 287"/>
                <a:gd name="T58" fmla="*/ 8 w 252"/>
                <a:gd name="T59" fmla="*/ 6 h 287"/>
                <a:gd name="T60" fmla="*/ 6 w 252"/>
                <a:gd name="T61" fmla="*/ 5 h 287"/>
                <a:gd name="T62" fmla="*/ 7 w 252"/>
                <a:gd name="T63" fmla="*/ 6 h 287"/>
                <a:gd name="T64" fmla="*/ 7 w 252"/>
                <a:gd name="T65" fmla="*/ 6 h 287"/>
                <a:gd name="T66" fmla="*/ 8 w 252"/>
                <a:gd name="T67" fmla="*/ 6 h 287"/>
                <a:gd name="T68" fmla="*/ 8 w 252"/>
                <a:gd name="T69" fmla="*/ 7 h 287"/>
                <a:gd name="T70" fmla="*/ 7 w 252"/>
                <a:gd name="T71" fmla="*/ 7 h 287"/>
                <a:gd name="T72" fmla="*/ 6 w 252"/>
                <a:gd name="T73" fmla="*/ 6 h 287"/>
                <a:gd name="T74" fmla="*/ 6 w 252"/>
                <a:gd name="T75" fmla="*/ 7 h 287"/>
                <a:gd name="T76" fmla="*/ 6 w 252"/>
                <a:gd name="T77" fmla="*/ 7 h 287"/>
                <a:gd name="T78" fmla="*/ 6 w 252"/>
                <a:gd name="T79" fmla="*/ 7 h 287"/>
                <a:gd name="T80" fmla="*/ 6 w 252"/>
                <a:gd name="T81" fmla="*/ 7 h 287"/>
                <a:gd name="T82" fmla="*/ 5 w 252"/>
                <a:gd name="T83" fmla="*/ 7 h 287"/>
                <a:gd name="T84" fmla="*/ 7 w 252"/>
                <a:gd name="T85" fmla="*/ 8 h 287"/>
                <a:gd name="T86" fmla="*/ 6 w 252"/>
                <a:gd name="T87" fmla="*/ 8 h 287"/>
                <a:gd name="T88" fmla="*/ 6 w 252"/>
                <a:gd name="T89" fmla="*/ 8 h 287"/>
                <a:gd name="T90" fmla="*/ 5 w 252"/>
                <a:gd name="T91" fmla="*/ 8 h 287"/>
                <a:gd name="T92" fmla="*/ 4 w 252"/>
                <a:gd name="T93" fmla="*/ 8 h 287"/>
                <a:gd name="T94" fmla="*/ 4 w 252"/>
                <a:gd name="T95" fmla="*/ 8 h 287"/>
                <a:gd name="T96" fmla="*/ 3 w 252"/>
                <a:gd name="T97" fmla="*/ 8 h 287"/>
                <a:gd name="T98" fmla="*/ 3 w 252"/>
                <a:gd name="T99" fmla="*/ 8 h 287"/>
                <a:gd name="T100" fmla="*/ 3 w 252"/>
                <a:gd name="T101" fmla="*/ 8 h 287"/>
                <a:gd name="T102" fmla="*/ 3 w 252"/>
                <a:gd name="T103" fmla="*/ 8 h 287"/>
                <a:gd name="T104" fmla="*/ 3 w 252"/>
                <a:gd name="T105" fmla="*/ 8 h 287"/>
                <a:gd name="T106" fmla="*/ 3 w 252"/>
                <a:gd name="T107" fmla="*/ 8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2"/>
                <a:gd name="T163" fmla="*/ 0 h 287"/>
                <a:gd name="T164" fmla="*/ 252 w 252"/>
                <a:gd name="T165" fmla="*/ 287 h 2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2" h="287">
                  <a:moveTo>
                    <a:pt x="79" y="287"/>
                  </a:moveTo>
                  <a:lnTo>
                    <a:pt x="71" y="285"/>
                  </a:lnTo>
                  <a:lnTo>
                    <a:pt x="66" y="285"/>
                  </a:lnTo>
                  <a:lnTo>
                    <a:pt x="60" y="283"/>
                  </a:lnTo>
                  <a:lnTo>
                    <a:pt x="53" y="283"/>
                  </a:lnTo>
                  <a:lnTo>
                    <a:pt x="46" y="283"/>
                  </a:lnTo>
                  <a:lnTo>
                    <a:pt x="35" y="283"/>
                  </a:lnTo>
                  <a:lnTo>
                    <a:pt x="20" y="281"/>
                  </a:lnTo>
                  <a:lnTo>
                    <a:pt x="0" y="281"/>
                  </a:lnTo>
                  <a:lnTo>
                    <a:pt x="5" y="248"/>
                  </a:lnTo>
                  <a:lnTo>
                    <a:pt x="18" y="224"/>
                  </a:lnTo>
                  <a:lnTo>
                    <a:pt x="35" y="209"/>
                  </a:lnTo>
                  <a:lnTo>
                    <a:pt x="55" y="200"/>
                  </a:lnTo>
                  <a:lnTo>
                    <a:pt x="79" y="193"/>
                  </a:lnTo>
                  <a:lnTo>
                    <a:pt x="103" y="184"/>
                  </a:lnTo>
                  <a:lnTo>
                    <a:pt x="127" y="171"/>
                  </a:lnTo>
                  <a:lnTo>
                    <a:pt x="149" y="151"/>
                  </a:lnTo>
                  <a:lnTo>
                    <a:pt x="140" y="136"/>
                  </a:lnTo>
                  <a:lnTo>
                    <a:pt x="134" y="127"/>
                  </a:lnTo>
                  <a:lnTo>
                    <a:pt x="132" y="119"/>
                  </a:lnTo>
                  <a:lnTo>
                    <a:pt x="130" y="112"/>
                  </a:lnTo>
                  <a:lnTo>
                    <a:pt x="141" y="114"/>
                  </a:lnTo>
                  <a:lnTo>
                    <a:pt x="152" y="114"/>
                  </a:lnTo>
                  <a:lnTo>
                    <a:pt x="162" y="114"/>
                  </a:lnTo>
                  <a:lnTo>
                    <a:pt x="173" y="116"/>
                  </a:lnTo>
                  <a:lnTo>
                    <a:pt x="189" y="90"/>
                  </a:lnTo>
                  <a:lnTo>
                    <a:pt x="200" y="60"/>
                  </a:lnTo>
                  <a:lnTo>
                    <a:pt x="209" y="31"/>
                  </a:lnTo>
                  <a:lnTo>
                    <a:pt x="217" y="3"/>
                  </a:lnTo>
                  <a:lnTo>
                    <a:pt x="220" y="2"/>
                  </a:lnTo>
                  <a:lnTo>
                    <a:pt x="222" y="2"/>
                  </a:lnTo>
                  <a:lnTo>
                    <a:pt x="226" y="0"/>
                  </a:lnTo>
                  <a:lnTo>
                    <a:pt x="228" y="0"/>
                  </a:lnTo>
                  <a:lnTo>
                    <a:pt x="237" y="5"/>
                  </a:lnTo>
                  <a:lnTo>
                    <a:pt x="243" y="11"/>
                  </a:lnTo>
                  <a:lnTo>
                    <a:pt x="248" y="18"/>
                  </a:lnTo>
                  <a:lnTo>
                    <a:pt x="252" y="35"/>
                  </a:lnTo>
                  <a:lnTo>
                    <a:pt x="248" y="36"/>
                  </a:lnTo>
                  <a:lnTo>
                    <a:pt x="243" y="36"/>
                  </a:lnTo>
                  <a:lnTo>
                    <a:pt x="239" y="36"/>
                  </a:lnTo>
                  <a:lnTo>
                    <a:pt x="233" y="38"/>
                  </a:lnTo>
                  <a:lnTo>
                    <a:pt x="233" y="42"/>
                  </a:lnTo>
                  <a:lnTo>
                    <a:pt x="233" y="46"/>
                  </a:lnTo>
                  <a:lnTo>
                    <a:pt x="233" y="49"/>
                  </a:lnTo>
                  <a:lnTo>
                    <a:pt x="233" y="53"/>
                  </a:lnTo>
                  <a:lnTo>
                    <a:pt x="237" y="53"/>
                  </a:lnTo>
                  <a:lnTo>
                    <a:pt x="243" y="55"/>
                  </a:lnTo>
                  <a:lnTo>
                    <a:pt x="248" y="55"/>
                  </a:lnTo>
                  <a:lnTo>
                    <a:pt x="252" y="57"/>
                  </a:lnTo>
                  <a:lnTo>
                    <a:pt x="250" y="71"/>
                  </a:lnTo>
                  <a:lnTo>
                    <a:pt x="250" y="79"/>
                  </a:lnTo>
                  <a:lnTo>
                    <a:pt x="248" y="84"/>
                  </a:lnTo>
                  <a:lnTo>
                    <a:pt x="246" y="86"/>
                  </a:lnTo>
                  <a:lnTo>
                    <a:pt x="237" y="82"/>
                  </a:lnTo>
                  <a:lnTo>
                    <a:pt x="230" y="81"/>
                  </a:lnTo>
                  <a:lnTo>
                    <a:pt x="226" y="82"/>
                  </a:lnTo>
                  <a:lnTo>
                    <a:pt x="219" y="84"/>
                  </a:lnTo>
                  <a:lnTo>
                    <a:pt x="222" y="90"/>
                  </a:lnTo>
                  <a:lnTo>
                    <a:pt x="228" y="92"/>
                  </a:lnTo>
                  <a:lnTo>
                    <a:pt x="237" y="95"/>
                  </a:lnTo>
                  <a:lnTo>
                    <a:pt x="248" y="101"/>
                  </a:lnTo>
                  <a:lnTo>
                    <a:pt x="246" y="105"/>
                  </a:lnTo>
                  <a:lnTo>
                    <a:pt x="246" y="110"/>
                  </a:lnTo>
                  <a:lnTo>
                    <a:pt x="246" y="114"/>
                  </a:lnTo>
                  <a:lnTo>
                    <a:pt x="246" y="119"/>
                  </a:lnTo>
                  <a:lnTo>
                    <a:pt x="239" y="119"/>
                  </a:lnTo>
                  <a:lnTo>
                    <a:pt x="233" y="119"/>
                  </a:lnTo>
                  <a:lnTo>
                    <a:pt x="226" y="121"/>
                  </a:lnTo>
                  <a:lnTo>
                    <a:pt x="219" y="121"/>
                  </a:lnTo>
                  <a:lnTo>
                    <a:pt x="219" y="125"/>
                  </a:lnTo>
                  <a:lnTo>
                    <a:pt x="219" y="127"/>
                  </a:lnTo>
                  <a:lnTo>
                    <a:pt x="219" y="130"/>
                  </a:lnTo>
                  <a:lnTo>
                    <a:pt x="219" y="134"/>
                  </a:lnTo>
                  <a:lnTo>
                    <a:pt x="226" y="136"/>
                  </a:lnTo>
                  <a:lnTo>
                    <a:pt x="233" y="136"/>
                  </a:lnTo>
                  <a:lnTo>
                    <a:pt x="239" y="138"/>
                  </a:lnTo>
                  <a:lnTo>
                    <a:pt x="246" y="139"/>
                  </a:lnTo>
                  <a:lnTo>
                    <a:pt x="241" y="156"/>
                  </a:lnTo>
                  <a:lnTo>
                    <a:pt x="230" y="160"/>
                  </a:lnTo>
                  <a:lnTo>
                    <a:pt x="217" y="158"/>
                  </a:lnTo>
                  <a:lnTo>
                    <a:pt x="200" y="156"/>
                  </a:lnTo>
                  <a:lnTo>
                    <a:pt x="208" y="162"/>
                  </a:lnTo>
                  <a:lnTo>
                    <a:pt x="219" y="167"/>
                  </a:lnTo>
                  <a:lnTo>
                    <a:pt x="232" y="169"/>
                  </a:lnTo>
                  <a:lnTo>
                    <a:pt x="246" y="173"/>
                  </a:lnTo>
                  <a:lnTo>
                    <a:pt x="244" y="187"/>
                  </a:lnTo>
                  <a:lnTo>
                    <a:pt x="244" y="195"/>
                  </a:lnTo>
                  <a:lnTo>
                    <a:pt x="243" y="198"/>
                  </a:lnTo>
                  <a:lnTo>
                    <a:pt x="241" y="200"/>
                  </a:lnTo>
                  <a:lnTo>
                    <a:pt x="228" y="196"/>
                  </a:lnTo>
                  <a:lnTo>
                    <a:pt x="215" y="193"/>
                  </a:lnTo>
                  <a:lnTo>
                    <a:pt x="202" y="189"/>
                  </a:lnTo>
                  <a:lnTo>
                    <a:pt x="191" y="185"/>
                  </a:lnTo>
                  <a:lnTo>
                    <a:pt x="191" y="187"/>
                  </a:lnTo>
                  <a:lnTo>
                    <a:pt x="193" y="191"/>
                  </a:lnTo>
                  <a:lnTo>
                    <a:pt x="193" y="193"/>
                  </a:lnTo>
                  <a:lnTo>
                    <a:pt x="193" y="196"/>
                  </a:lnTo>
                  <a:lnTo>
                    <a:pt x="204" y="200"/>
                  </a:lnTo>
                  <a:lnTo>
                    <a:pt x="215" y="204"/>
                  </a:lnTo>
                  <a:lnTo>
                    <a:pt x="226" y="208"/>
                  </a:lnTo>
                  <a:lnTo>
                    <a:pt x="239" y="211"/>
                  </a:lnTo>
                  <a:lnTo>
                    <a:pt x="241" y="215"/>
                  </a:lnTo>
                  <a:lnTo>
                    <a:pt x="243" y="220"/>
                  </a:lnTo>
                  <a:lnTo>
                    <a:pt x="243" y="226"/>
                  </a:lnTo>
                  <a:lnTo>
                    <a:pt x="244" y="230"/>
                  </a:lnTo>
                  <a:lnTo>
                    <a:pt x="233" y="230"/>
                  </a:lnTo>
                  <a:lnTo>
                    <a:pt x="222" y="228"/>
                  </a:lnTo>
                  <a:lnTo>
                    <a:pt x="213" y="228"/>
                  </a:lnTo>
                  <a:lnTo>
                    <a:pt x="202" y="224"/>
                  </a:lnTo>
                  <a:lnTo>
                    <a:pt x="191" y="222"/>
                  </a:lnTo>
                  <a:lnTo>
                    <a:pt x="180" y="220"/>
                  </a:lnTo>
                  <a:lnTo>
                    <a:pt x="171" y="220"/>
                  </a:lnTo>
                  <a:lnTo>
                    <a:pt x="162" y="220"/>
                  </a:lnTo>
                  <a:lnTo>
                    <a:pt x="173" y="230"/>
                  </a:lnTo>
                  <a:lnTo>
                    <a:pt x="180" y="233"/>
                  </a:lnTo>
                  <a:lnTo>
                    <a:pt x="186" y="235"/>
                  </a:lnTo>
                  <a:lnTo>
                    <a:pt x="191" y="237"/>
                  </a:lnTo>
                  <a:lnTo>
                    <a:pt x="191" y="241"/>
                  </a:lnTo>
                  <a:lnTo>
                    <a:pt x="191" y="244"/>
                  </a:lnTo>
                  <a:lnTo>
                    <a:pt x="191" y="250"/>
                  </a:lnTo>
                  <a:lnTo>
                    <a:pt x="191" y="254"/>
                  </a:lnTo>
                  <a:lnTo>
                    <a:pt x="184" y="255"/>
                  </a:lnTo>
                  <a:lnTo>
                    <a:pt x="176" y="254"/>
                  </a:lnTo>
                  <a:lnTo>
                    <a:pt x="165" y="252"/>
                  </a:lnTo>
                  <a:lnTo>
                    <a:pt x="143" y="248"/>
                  </a:lnTo>
                  <a:lnTo>
                    <a:pt x="151" y="255"/>
                  </a:lnTo>
                  <a:lnTo>
                    <a:pt x="163" y="261"/>
                  </a:lnTo>
                  <a:lnTo>
                    <a:pt x="176" y="266"/>
                  </a:lnTo>
                  <a:lnTo>
                    <a:pt x="193" y="274"/>
                  </a:lnTo>
                  <a:lnTo>
                    <a:pt x="193" y="276"/>
                  </a:lnTo>
                  <a:lnTo>
                    <a:pt x="191" y="276"/>
                  </a:lnTo>
                  <a:lnTo>
                    <a:pt x="191" y="277"/>
                  </a:lnTo>
                  <a:lnTo>
                    <a:pt x="180" y="277"/>
                  </a:lnTo>
                  <a:lnTo>
                    <a:pt x="171" y="276"/>
                  </a:lnTo>
                  <a:lnTo>
                    <a:pt x="162" y="274"/>
                  </a:lnTo>
                  <a:lnTo>
                    <a:pt x="152" y="272"/>
                  </a:lnTo>
                  <a:lnTo>
                    <a:pt x="145" y="268"/>
                  </a:lnTo>
                  <a:lnTo>
                    <a:pt x="138" y="268"/>
                  </a:lnTo>
                  <a:lnTo>
                    <a:pt x="128" y="266"/>
                  </a:lnTo>
                  <a:lnTo>
                    <a:pt x="121" y="266"/>
                  </a:lnTo>
                  <a:lnTo>
                    <a:pt x="123" y="268"/>
                  </a:lnTo>
                  <a:lnTo>
                    <a:pt x="121" y="270"/>
                  </a:lnTo>
                  <a:lnTo>
                    <a:pt x="119" y="274"/>
                  </a:lnTo>
                  <a:lnTo>
                    <a:pt x="116" y="279"/>
                  </a:lnTo>
                  <a:lnTo>
                    <a:pt x="101" y="274"/>
                  </a:lnTo>
                  <a:lnTo>
                    <a:pt x="94" y="270"/>
                  </a:lnTo>
                  <a:lnTo>
                    <a:pt x="88" y="268"/>
                  </a:lnTo>
                  <a:lnTo>
                    <a:pt x="82" y="268"/>
                  </a:lnTo>
                  <a:lnTo>
                    <a:pt x="81" y="270"/>
                  </a:lnTo>
                  <a:lnTo>
                    <a:pt x="79" y="272"/>
                  </a:lnTo>
                  <a:lnTo>
                    <a:pt x="79" y="274"/>
                  </a:lnTo>
                  <a:lnTo>
                    <a:pt x="82" y="276"/>
                  </a:lnTo>
                  <a:lnTo>
                    <a:pt x="84" y="277"/>
                  </a:lnTo>
                  <a:lnTo>
                    <a:pt x="88" y="279"/>
                  </a:lnTo>
                  <a:lnTo>
                    <a:pt x="92" y="281"/>
                  </a:lnTo>
                  <a:lnTo>
                    <a:pt x="90" y="285"/>
                  </a:lnTo>
                  <a:lnTo>
                    <a:pt x="88" y="287"/>
                  </a:lnTo>
                  <a:lnTo>
                    <a:pt x="84" y="287"/>
                  </a:lnTo>
                  <a:lnTo>
                    <a:pt x="79" y="287"/>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7" name="Freeform 60"/>
            <p:cNvSpPr>
              <a:spLocks/>
            </p:cNvSpPr>
            <p:nvPr/>
          </p:nvSpPr>
          <p:spPr bwMode="auto">
            <a:xfrm>
              <a:off x="3903" y="2947"/>
              <a:ext cx="27" cy="55"/>
            </a:xfrm>
            <a:custGeom>
              <a:avLst/>
              <a:gdLst>
                <a:gd name="T0" fmla="*/ 2 w 53"/>
                <a:gd name="T1" fmla="*/ 4 h 108"/>
                <a:gd name="T2" fmla="*/ 1 w 53"/>
                <a:gd name="T3" fmla="*/ 3 h 108"/>
                <a:gd name="T4" fmla="*/ 1 w 53"/>
                <a:gd name="T5" fmla="*/ 2 h 108"/>
                <a:gd name="T6" fmla="*/ 0 w 53"/>
                <a:gd name="T7" fmla="*/ 1 h 108"/>
                <a:gd name="T8" fmla="*/ 1 w 53"/>
                <a:gd name="T9" fmla="*/ 0 h 108"/>
                <a:gd name="T10" fmla="*/ 1 w 53"/>
                <a:gd name="T11" fmla="*/ 1 h 108"/>
                <a:gd name="T12" fmla="*/ 1 w 53"/>
                <a:gd name="T13" fmla="*/ 1 h 108"/>
                <a:gd name="T14" fmla="*/ 2 w 53"/>
                <a:gd name="T15" fmla="*/ 1 h 108"/>
                <a:gd name="T16" fmla="*/ 2 w 53"/>
                <a:gd name="T17" fmla="*/ 2 h 108"/>
                <a:gd name="T18" fmla="*/ 2 w 53"/>
                <a:gd name="T19" fmla="*/ 2 h 108"/>
                <a:gd name="T20" fmla="*/ 2 w 53"/>
                <a:gd name="T21" fmla="*/ 3 h 108"/>
                <a:gd name="T22" fmla="*/ 2 w 53"/>
                <a:gd name="T23" fmla="*/ 3 h 108"/>
                <a:gd name="T24" fmla="*/ 2 w 53"/>
                <a:gd name="T25" fmla="*/ 4 h 108"/>
                <a:gd name="T26" fmla="*/ 2 w 53"/>
                <a:gd name="T27" fmla="*/ 4 h 108"/>
                <a:gd name="T28" fmla="*/ 2 w 53"/>
                <a:gd name="T29" fmla="*/ 4 h 108"/>
                <a:gd name="T30" fmla="*/ 2 w 53"/>
                <a:gd name="T31" fmla="*/ 4 h 108"/>
                <a:gd name="T32" fmla="*/ 2 w 53"/>
                <a:gd name="T33" fmla="*/ 4 h 108"/>
                <a:gd name="T34" fmla="*/ 2 w 53"/>
                <a:gd name="T35" fmla="*/ 4 h 108"/>
                <a:gd name="T36" fmla="*/ 2 w 53"/>
                <a:gd name="T37" fmla="*/ 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108"/>
                <a:gd name="T59" fmla="*/ 53 w 53"/>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108">
                  <a:moveTo>
                    <a:pt x="40" y="106"/>
                  </a:moveTo>
                  <a:lnTo>
                    <a:pt x="24" y="77"/>
                  </a:lnTo>
                  <a:lnTo>
                    <a:pt x="9" y="51"/>
                  </a:lnTo>
                  <a:lnTo>
                    <a:pt x="0" y="27"/>
                  </a:lnTo>
                  <a:lnTo>
                    <a:pt x="2" y="0"/>
                  </a:lnTo>
                  <a:lnTo>
                    <a:pt x="13" y="5"/>
                  </a:lnTo>
                  <a:lnTo>
                    <a:pt x="24" y="14"/>
                  </a:lnTo>
                  <a:lnTo>
                    <a:pt x="33" y="27"/>
                  </a:lnTo>
                  <a:lnTo>
                    <a:pt x="40" y="42"/>
                  </a:lnTo>
                  <a:lnTo>
                    <a:pt x="48" y="59"/>
                  </a:lnTo>
                  <a:lnTo>
                    <a:pt x="51" y="75"/>
                  </a:lnTo>
                  <a:lnTo>
                    <a:pt x="53" y="92"/>
                  </a:lnTo>
                  <a:lnTo>
                    <a:pt x="51" y="108"/>
                  </a:lnTo>
                  <a:lnTo>
                    <a:pt x="49" y="108"/>
                  </a:lnTo>
                  <a:lnTo>
                    <a:pt x="46" y="106"/>
                  </a:lnTo>
                  <a:lnTo>
                    <a:pt x="44" y="106"/>
                  </a:lnTo>
                  <a:lnTo>
                    <a:pt x="40" y="106"/>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8" name="Freeform 61"/>
            <p:cNvSpPr>
              <a:spLocks/>
            </p:cNvSpPr>
            <p:nvPr/>
          </p:nvSpPr>
          <p:spPr bwMode="auto">
            <a:xfrm>
              <a:off x="4944" y="2942"/>
              <a:ext cx="11" cy="7"/>
            </a:xfrm>
            <a:custGeom>
              <a:avLst/>
              <a:gdLst>
                <a:gd name="T0" fmla="*/ 1 w 22"/>
                <a:gd name="T1" fmla="*/ 1 h 14"/>
                <a:gd name="T2" fmla="*/ 1 w 22"/>
                <a:gd name="T3" fmla="*/ 1 h 14"/>
                <a:gd name="T4" fmla="*/ 1 w 22"/>
                <a:gd name="T5" fmla="*/ 1 h 14"/>
                <a:gd name="T6" fmla="*/ 0 w 22"/>
                <a:gd name="T7" fmla="*/ 1 h 14"/>
                <a:gd name="T8" fmla="*/ 0 w 22"/>
                <a:gd name="T9" fmla="*/ 0 h 14"/>
                <a:gd name="T10" fmla="*/ 1 w 22"/>
                <a:gd name="T11" fmla="*/ 1 h 14"/>
                <a:gd name="T12" fmla="*/ 1 w 22"/>
                <a:gd name="T13" fmla="*/ 1 h 14"/>
                <a:gd name="T14" fmla="*/ 1 w 22"/>
                <a:gd name="T15" fmla="*/ 1 h 14"/>
                <a:gd name="T16" fmla="*/ 1 w 22"/>
                <a:gd name="T17" fmla="*/ 1 h 14"/>
                <a:gd name="T18" fmla="*/ 1 w 22"/>
                <a:gd name="T19" fmla="*/ 1 h 14"/>
                <a:gd name="T20" fmla="*/ 1 w 22"/>
                <a:gd name="T21" fmla="*/ 1 h 14"/>
                <a:gd name="T22" fmla="*/ 1 w 22"/>
                <a:gd name="T23" fmla="*/ 1 h 14"/>
                <a:gd name="T24" fmla="*/ 1 w 22"/>
                <a:gd name="T25" fmla="*/ 1 h 14"/>
                <a:gd name="T26" fmla="*/ 1 w 22"/>
                <a:gd name="T27" fmla="*/ 1 h 14"/>
                <a:gd name="T28" fmla="*/ 1 w 22"/>
                <a:gd name="T29" fmla="*/ 1 h 14"/>
                <a:gd name="T30" fmla="*/ 1 w 22"/>
                <a:gd name="T31" fmla="*/ 1 h 14"/>
                <a:gd name="T32" fmla="*/ 1 w 22"/>
                <a:gd name="T33" fmla="*/ 1 h 14"/>
                <a:gd name="T34" fmla="*/ 1 w 22"/>
                <a:gd name="T35" fmla="*/ 1 h 14"/>
                <a:gd name="T36" fmla="*/ 1 w 22"/>
                <a:gd name="T37" fmla="*/ 1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
                <a:gd name="T59" fmla="*/ 22 w 2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
                  <a:moveTo>
                    <a:pt x="10" y="14"/>
                  </a:moveTo>
                  <a:lnTo>
                    <a:pt x="4" y="11"/>
                  </a:lnTo>
                  <a:lnTo>
                    <a:pt x="2" y="7"/>
                  </a:lnTo>
                  <a:lnTo>
                    <a:pt x="0" y="3"/>
                  </a:lnTo>
                  <a:lnTo>
                    <a:pt x="0" y="0"/>
                  </a:lnTo>
                  <a:lnTo>
                    <a:pt x="4" y="2"/>
                  </a:lnTo>
                  <a:lnTo>
                    <a:pt x="10" y="2"/>
                  </a:lnTo>
                  <a:lnTo>
                    <a:pt x="15" y="2"/>
                  </a:lnTo>
                  <a:lnTo>
                    <a:pt x="21" y="3"/>
                  </a:lnTo>
                  <a:lnTo>
                    <a:pt x="21" y="5"/>
                  </a:lnTo>
                  <a:lnTo>
                    <a:pt x="21" y="7"/>
                  </a:lnTo>
                  <a:lnTo>
                    <a:pt x="21" y="11"/>
                  </a:lnTo>
                  <a:lnTo>
                    <a:pt x="22" y="13"/>
                  </a:lnTo>
                  <a:lnTo>
                    <a:pt x="19" y="13"/>
                  </a:lnTo>
                  <a:lnTo>
                    <a:pt x="15" y="13"/>
                  </a:lnTo>
                  <a:lnTo>
                    <a:pt x="13" y="13"/>
                  </a:lnTo>
                  <a:lnTo>
                    <a:pt x="1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69" name="Freeform 62"/>
            <p:cNvSpPr>
              <a:spLocks/>
            </p:cNvSpPr>
            <p:nvPr/>
          </p:nvSpPr>
          <p:spPr bwMode="auto">
            <a:xfrm>
              <a:off x="3597" y="2869"/>
              <a:ext cx="213" cy="78"/>
            </a:xfrm>
            <a:custGeom>
              <a:avLst/>
              <a:gdLst>
                <a:gd name="T0" fmla="*/ 0 w 427"/>
                <a:gd name="T1" fmla="*/ 4 h 157"/>
                <a:gd name="T2" fmla="*/ 0 w 427"/>
                <a:gd name="T3" fmla="*/ 4 h 157"/>
                <a:gd name="T4" fmla="*/ 0 w 427"/>
                <a:gd name="T5" fmla="*/ 4 h 157"/>
                <a:gd name="T6" fmla="*/ 0 w 427"/>
                <a:gd name="T7" fmla="*/ 4 h 157"/>
                <a:gd name="T8" fmla="*/ 0 w 427"/>
                <a:gd name="T9" fmla="*/ 4 h 157"/>
                <a:gd name="T10" fmla="*/ 0 w 427"/>
                <a:gd name="T11" fmla="*/ 4 h 157"/>
                <a:gd name="T12" fmla="*/ 1 w 427"/>
                <a:gd name="T13" fmla="*/ 4 h 157"/>
                <a:gd name="T14" fmla="*/ 1 w 427"/>
                <a:gd name="T15" fmla="*/ 3 h 157"/>
                <a:gd name="T16" fmla="*/ 2 w 427"/>
                <a:gd name="T17" fmla="*/ 3 h 157"/>
                <a:gd name="T18" fmla="*/ 2 w 427"/>
                <a:gd name="T19" fmla="*/ 3 h 157"/>
                <a:gd name="T20" fmla="*/ 3 w 427"/>
                <a:gd name="T21" fmla="*/ 3 h 157"/>
                <a:gd name="T22" fmla="*/ 4 w 427"/>
                <a:gd name="T23" fmla="*/ 3 h 157"/>
                <a:gd name="T24" fmla="*/ 4 w 427"/>
                <a:gd name="T25" fmla="*/ 2 h 157"/>
                <a:gd name="T26" fmla="*/ 5 w 427"/>
                <a:gd name="T27" fmla="*/ 2 h 157"/>
                <a:gd name="T28" fmla="*/ 5 w 427"/>
                <a:gd name="T29" fmla="*/ 2 h 157"/>
                <a:gd name="T30" fmla="*/ 6 w 427"/>
                <a:gd name="T31" fmla="*/ 2 h 157"/>
                <a:gd name="T32" fmla="*/ 7 w 427"/>
                <a:gd name="T33" fmla="*/ 1 h 157"/>
                <a:gd name="T34" fmla="*/ 7 w 427"/>
                <a:gd name="T35" fmla="*/ 1 h 157"/>
                <a:gd name="T36" fmla="*/ 8 w 427"/>
                <a:gd name="T37" fmla="*/ 1 h 157"/>
                <a:gd name="T38" fmla="*/ 8 w 427"/>
                <a:gd name="T39" fmla="*/ 1 h 157"/>
                <a:gd name="T40" fmla="*/ 9 w 427"/>
                <a:gd name="T41" fmla="*/ 0 h 157"/>
                <a:gd name="T42" fmla="*/ 9 w 427"/>
                <a:gd name="T43" fmla="*/ 0 h 157"/>
                <a:gd name="T44" fmla="*/ 10 w 427"/>
                <a:gd name="T45" fmla="*/ 0 h 157"/>
                <a:gd name="T46" fmla="*/ 10 w 427"/>
                <a:gd name="T47" fmla="*/ 0 h 157"/>
                <a:gd name="T48" fmla="*/ 11 w 427"/>
                <a:gd name="T49" fmla="*/ 0 h 157"/>
                <a:gd name="T50" fmla="*/ 11 w 427"/>
                <a:gd name="T51" fmla="*/ 0 h 157"/>
                <a:gd name="T52" fmla="*/ 12 w 427"/>
                <a:gd name="T53" fmla="*/ 0 h 157"/>
                <a:gd name="T54" fmla="*/ 12 w 427"/>
                <a:gd name="T55" fmla="*/ 0 h 157"/>
                <a:gd name="T56" fmla="*/ 13 w 427"/>
                <a:gd name="T57" fmla="*/ 0 h 157"/>
                <a:gd name="T58" fmla="*/ 13 w 427"/>
                <a:gd name="T59" fmla="*/ 0 h 157"/>
                <a:gd name="T60" fmla="*/ 13 w 427"/>
                <a:gd name="T61" fmla="*/ 0 h 157"/>
                <a:gd name="T62" fmla="*/ 13 w 427"/>
                <a:gd name="T63" fmla="*/ 0 h 157"/>
                <a:gd name="T64" fmla="*/ 13 w 427"/>
                <a:gd name="T65" fmla="*/ 0 h 157"/>
                <a:gd name="T66" fmla="*/ 12 w 427"/>
                <a:gd name="T67" fmla="*/ 0 h 157"/>
                <a:gd name="T68" fmla="*/ 12 w 427"/>
                <a:gd name="T69" fmla="*/ 1 h 157"/>
                <a:gd name="T70" fmla="*/ 11 w 427"/>
                <a:gd name="T71" fmla="*/ 1 h 157"/>
                <a:gd name="T72" fmla="*/ 10 w 427"/>
                <a:gd name="T73" fmla="*/ 1 h 157"/>
                <a:gd name="T74" fmla="*/ 10 w 427"/>
                <a:gd name="T75" fmla="*/ 1 h 157"/>
                <a:gd name="T76" fmla="*/ 9 w 427"/>
                <a:gd name="T77" fmla="*/ 2 h 157"/>
                <a:gd name="T78" fmla="*/ 8 w 427"/>
                <a:gd name="T79" fmla="*/ 2 h 157"/>
                <a:gd name="T80" fmla="*/ 8 w 427"/>
                <a:gd name="T81" fmla="*/ 2 h 157"/>
                <a:gd name="T82" fmla="*/ 7 w 427"/>
                <a:gd name="T83" fmla="*/ 3 h 157"/>
                <a:gd name="T84" fmla="*/ 7 w 427"/>
                <a:gd name="T85" fmla="*/ 3 h 157"/>
                <a:gd name="T86" fmla="*/ 6 w 427"/>
                <a:gd name="T87" fmla="*/ 3 h 157"/>
                <a:gd name="T88" fmla="*/ 5 w 427"/>
                <a:gd name="T89" fmla="*/ 3 h 157"/>
                <a:gd name="T90" fmla="*/ 5 w 427"/>
                <a:gd name="T91" fmla="*/ 4 h 157"/>
                <a:gd name="T92" fmla="*/ 4 w 427"/>
                <a:gd name="T93" fmla="*/ 4 h 157"/>
                <a:gd name="T94" fmla="*/ 3 w 427"/>
                <a:gd name="T95" fmla="*/ 4 h 157"/>
                <a:gd name="T96" fmla="*/ 3 w 427"/>
                <a:gd name="T97" fmla="*/ 4 h 157"/>
                <a:gd name="T98" fmla="*/ 2 w 427"/>
                <a:gd name="T99" fmla="*/ 4 h 157"/>
                <a:gd name="T100" fmla="*/ 2 w 427"/>
                <a:gd name="T101" fmla="*/ 4 h 157"/>
                <a:gd name="T102" fmla="*/ 2 w 427"/>
                <a:gd name="T103" fmla="*/ 4 h 157"/>
                <a:gd name="T104" fmla="*/ 1 w 427"/>
                <a:gd name="T105" fmla="*/ 4 h 157"/>
                <a:gd name="T106" fmla="*/ 1 w 427"/>
                <a:gd name="T107" fmla="*/ 4 h 157"/>
                <a:gd name="T108" fmla="*/ 1 w 427"/>
                <a:gd name="T109" fmla="*/ 4 h 157"/>
                <a:gd name="T110" fmla="*/ 0 w 427"/>
                <a:gd name="T111" fmla="*/ 4 h 157"/>
                <a:gd name="T112" fmla="*/ 0 w 427"/>
                <a:gd name="T113" fmla="*/ 4 h 157"/>
                <a:gd name="T114" fmla="*/ 0 w 427"/>
                <a:gd name="T115" fmla="*/ 4 h 157"/>
                <a:gd name="T116" fmla="*/ 0 w 427"/>
                <a:gd name="T117" fmla="*/ 4 h 1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7"/>
                <a:gd name="T178" fmla="*/ 0 h 157"/>
                <a:gd name="T179" fmla="*/ 427 w 427"/>
                <a:gd name="T180" fmla="*/ 157 h 1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7" h="157">
                  <a:moveTo>
                    <a:pt x="15" y="157"/>
                  </a:moveTo>
                  <a:lnTo>
                    <a:pt x="11" y="157"/>
                  </a:lnTo>
                  <a:lnTo>
                    <a:pt x="8" y="155"/>
                  </a:lnTo>
                  <a:lnTo>
                    <a:pt x="4" y="155"/>
                  </a:lnTo>
                  <a:lnTo>
                    <a:pt x="0" y="153"/>
                  </a:lnTo>
                  <a:lnTo>
                    <a:pt x="17" y="144"/>
                  </a:lnTo>
                  <a:lnTo>
                    <a:pt x="35" y="135"/>
                  </a:lnTo>
                  <a:lnTo>
                    <a:pt x="53" y="127"/>
                  </a:lnTo>
                  <a:lnTo>
                    <a:pt x="72" y="120"/>
                  </a:lnTo>
                  <a:lnTo>
                    <a:pt x="92" y="111"/>
                  </a:lnTo>
                  <a:lnTo>
                    <a:pt x="111" y="103"/>
                  </a:lnTo>
                  <a:lnTo>
                    <a:pt x="131" y="96"/>
                  </a:lnTo>
                  <a:lnTo>
                    <a:pt x="149" y="89"/>
                  </a:lnTo>
                  <a:lnTo>
                    <a:pt x="169" y="81"/>
                  </a:lnTo>
                  <a:lnTo>
                    <a:pt x="188" y="76"/>
                  </a:lnTo>
                  <a:lnTo>
                    <a:pt x="208" y="68"/>
                  </a:lnTo>
                  <a:lnTo>
                    <a:pt x="228" y="61"/>
                  </a:lnTo>
                  <a:lnTo>
                    <a:pt x="248" y="54"/>
                  </a:lnTo>
                  <a:lnTo>
                    <a:pt x="267" y="46"/>
                  </a:lnTo>
                  <a:lnTo>
                    <a:pt x="287" y="37"/>
                  </a:lnTo>
                  <a:lnTo>
                    <a:pt x="306" y="30"/>
                  </a:lnTo>
                  <a:lnTo>
                    <a:pt x="315" y="24"/>
                  </a:lnTo>
                  <a:lnTo>
                    <a:pt x="328" y="19"/>
                  </a:lnTo>
                  <a:lnTo>
                    <a:pt x="342" y="15"/>
                  </a:lnTo>
                  <a:lnTo>
                    <a:pt x="359" y="10"/>
                  </a:lnTo>
                  <a:lnTo>
                    <a:pt x="375" y="8"/>
                  </a:lnTo>
                  <a:lnTo>
                    <a:pt x="390" y="4"/>
                  </a:lnTo>
                  <a:lnTo>
                    <a:pt x="407" y="2"/>
                  </a:lnTo>
                  <a:lnTo>
                    <a:pt x="420" y="0"/>
                  </a:lnTo>
                  <a:lnTo>
                    <a:pt x="421" y="4"/>
                  </a:lnTo>
                  <a:lnTo>
                    <a:pt x="423" y="6"/>
                  </a:lnTo>
                  <a:lnTo>
                    <a:pt x="425" y="10"/>
                  </a:lnTo>
                  <a:lnTo>
                    <a:pt x="427" y="13"/>
                  </a:lnTo>
                  <a:lnTo>
                    <a:pt x="409" y="24"/>
                  </a:lnTo>
                  <a:lnTo>
                    <a:pt x="388" y="33"/>
                  </a:lnTo>
                  <a:lnTo>
                    <a:pt x="370" y="43"/>
                  </a:lnTo>
                  <a:lnTo>
                    <a:pt x="350" y="52"/>
                  </a:lnTo>
                  <a:lnTo>
                    <a:pt x="329" y="61"/>
                  </a:lnTo>
                  <a:lnTo>
                    <a:pt x="309" y="70"/>
                  </a:lnTo>
                  <a:lnTo>
                    <a:pt x="287" y="79"/>
                  </a:lnTo>
                  <a:lnTo>
                    <a:pt x="267" y="89"/>
                  </a:lnTo>
                  <a:lnTo>
                    <a:pt x="247" y="98"/>
                  </a:lnTo>
                  <a:lnTo>
                    <a:pt x="226" y="105"/>
                  </a:lnTo>
                  <a:lnTo>
                    <a:pt x="206" y="114"/>
                  </a:lnTo>
                  <a:lnTo>
                    <a:pt x="184" y="122"/>
                  </a:lnTo>
                  <a:lnTo>
                    <a:pt x="164" y="131"/>
                  </a:lnTo>
                  <a:lnTo>
                    <a:pt x="144" y="140"/>
                  </a:lnTo>
                  <a:lnTo>
                    <a:pt x="125" y="148"/>
                  </a:lnTo>
                  <a:lnTo>
                    <a:pt x="105" y="157"/>
                  </a:lnTo>
                  <a:lnTo>
                    <a:pt x="94" y="157"/>
                  </a:lnTo>
                  <a:lnTo>
                    <a:pt x="83" y="157"/>
                  </a:lnTo>
                  <a:lnTo>
                    <a:pt x="72" y="157"/>
                  </a:lnTo>
                  <a:lnTo>
                    <a:pt x="61" y="157"/>
                  </a:lnTo>
                  <a:lnTo>
                    <a:pt x="48" y="157"/>
                  </a:lnTo>
                  <a:lnTo>
                    <a:pt x="37" y="157"/>
                  </a:lnTo>
                  <a:lnTo>
                    <a:pt x="26" y="157"/>
                  </a:lnTo>
                  <a:lnTo>
                    <a:pt x="15" y="157"/>
                  </a:lnTo>
                  <a:close/>
                </a:path>
              </a:pathLst>
            </a:custGeom>
            <a:solidFill>
              <a:srgbClr val="C68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0" name="Freeform 63"/>
            <p:cNvSpPr>
              <a:spLocks/>
            </p:cNvSpPr>
            <p:nvPr/>
          </p:nvSpPr>
          <p:spPr bwMode="auto">
            <a:xfrm>
              <a:off x="3863" y="2905"/>
              <a:ext cx="34" cy="41"/>
            </a:xfrm>
            <a:custGeom>
              <a:avLst/>
              <a:gdLst>
                <a:gd name="T0" fmla="*/ 2 w 68"/>
                <a:gd name="T1" fmla="*/ 3 h 81"/>
                <a:gd name="T2" fmla="*/ 2 w 68"/>
                <a:gd name="T3" fmla="*/ 3 h 81"/>
                <a:gd name="T4" fmla="*/ 1 w 68"/>
                <a:gd name="T5" fmla="*/ 2 h 81"/>
                <a:gd name="T6" fmla="*/ 1 w 68"/>
                <a:gd name="T7" fmla="*/ 2 h 81"/>
                <a:gd name="T8" fmla="*/ 1 w 68"/>
                <a:gd name="T9" fmla="*/ 2 h 81"/>
                <a:gd name="T10" fmla="*/ 1 w 68"/>
                <a:gd name="T11" fmla="*/ 1 h 81"/>
                <a:gd name="T12" fmla="*/ 1 w 68"/>
                <a:gd name="T13" fmla="*/ 1 h 81"/>
                <a:gd name="T14" fmla="*/ 1 w 68"/>
                <a:gd name="T15" fmla="*/ 1 h 81"/>
                <a:gd name="T16" fmla="*/ 0 w 68"/>
                <a:gd name="T17" fmla="*/ 1 h 81"/>
                <a:gd name="T18" fmla="*/ 1 w 68"/>
                <a:gd name="T19" fmla="*/ 0 h 81"/>
                <a:gd name="T20" fmla="*/ 1 w 68"/>
                <a:gd name="T21" fmla="*/ 1 h 81"/>
                <a:gd name="T22" fmla="*/ 1 w 68"/>
                <a:gd name="T23" fmla="*/ 1 h 81"/>
                <a:gd name="T24" fmla="*/ 2 w 68"/>
                <a:gd name="T25" fmla="*/ 1 h 81"/>
                <a:gd name="T26" fmla="*/ 2 w 68"/>
                <a:gd name="T27" fmla="*/ 1 h 81"/>
                <a:gd name="T28" fmla="*/ 2 w 68"/>
                <a:gd name="T29" fmla="*/ 2 h 81"/>
                <a:gd name="T30" fmla="*/ 2 w 68"/>
                <a:gd name="T31" fmla="*/ 2 h 81"/>
                <a:gd name="T32" fmla="*/ 2 w 68"/>
                <a:gd name="T33" fmla="*/ 3 h 81"/>
                <a:gd name="T34" fmla="*/ 2 w 68"/>
                <a:gd name="T35" fmla="*/ 3 h 81"/>
                <a:gd name="T36" fmla="*/ 2 w 68"/>
                <a:gd name="T37" fmla="*/ 3 h 81"/>
                <a:gd name="T38" fmla="*/ 2 w 68"/>
                <a:gd name="T39" fmla="*/ 3 h 81"/>
                <a:gd name="T40" fmla="*/ 2 w 68"/>
                <a:gd name="T41" fmla="*/ 3 h 81"/>
                <a:gd name="T42" fmla="*/ 2 w 68"/>
                <a:gd name="T43" fmla="*/ 3 h 81"/>
                <a:gd name="T44" fmla="*/ 2 w 68"/>
                <a:gd name="T45" fmla="*/ 3 h 81"/>
                <a:gd name="T46" fmla="*/ 2 w 68"/>
                <a:gd name="T47" fmla="*/ 3 h 81"/>
                <a:gd name="T48" fmla="*/ 2 w 68"/>
                <a:gd name="T49" fmla="*/ 3 h 81"/>
                <a:gd name="T50" fmla="*/ 2 w 68"/>
                <a:gd name="T51" fmla="*/ 3 h 81"/>
                <a:gd name="T52" fmla="*/ 2 w 68"/>
                <a:gd name="T53" fmla="*/ 3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7" y="79"/>
                  </a:moveTo>
                  <a:lnTo>
                    <a:pt x="49" y="70"/>
                  </a:lnTo>
                  <a:lnTo>
                    <a:pt x="40" y="59"/>
                  </a:lnTo>
                  <a:lnTo>
                    <a:pt x="31" y="50"/>
                  </a:lnTo>
                  <a:lnTo>
                    <a:pt x="24" y="39"/>
                  </a:lnTo>
                  <a:lnTo>
                    <a:pt x="15" y="28"/>
                  </a:lnTo>
                  <a:lnTo>
                    <a:pt x="9" y="19"/>
                  </a:lnTo>
                  <a:lnTo>
                    <a:pt x="3" y="9"/>
                  </a:lnTo>
                  <a:lnTo>
                    <a:pt x="0" y="2"/>
                  </a:lnTo>
                  <a:lnTo>
                    <a:pt x="18" y="0"/>
                  </a:lnTo>
                  <a:lnTo>
                    <a:pt x="33" y="2"/>
                  </a:lnTo>
                  <a:lnTo>
                    <a:pt x="46" y="7"/>
                  </a:lnTo>
                  <a:lnTo>
                    <a:pt x="55" y="15"/>
                  </a:lnTo>
                  <a:lnTo>
                    <a:pt x="62" y="28"/>
                  </a:lnTo>
                  <a:lnTo>
                    <a:pt x="66" y="42"/>
                  </a:lnTo>
                  <a:lnTo>
                    <a:pt x="68" y="59"/>
                  </a:lnTo>
                  <a:lnTo>
                    <a:pt x="68" y="77"/>
                  </a:lnTo>
                  <a:lnTo>
                    <a:pt x="66" y="79"/>
                  </a:lnTo>
                  <a:lnTo>
                    <a:pt x="64" y="79"/>
                  </a:lnTo>
                  <a:lnTo>
                    <a:pt x="62" y="79"/>
                  </a:lnTo>
                  <a:lnTo>
                    <a:pt x="61" y="81"/>
                  </a:lnTo>
                  <a:lnTo>
                    <a:pt x="59" y="79"/>
                  </a:lnTo>
                  <a:lnTo>
                    <a:pt x="57"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1" name="Freeform 64"/>
            <p:cNvSpPr>
              <a:spLocks/>
            </p:cNvSpPr>
            <p:nvPr/>
          </p:nvSpPr>
          <p:spPr bwMode="auto">
            <a:xfrm>
              <a:off x="4954" y="2926"/>
              <a:ext cx="9" cy="9"/>
            </a:xfrm>
            <a:custGeom>
              <a:avLst/>
              <a:gdLst>
                <a:gd name="T0" fmla="*/ 1 w 18"/>
                <a:gd name="T1" fmla="*/ 0 h 19"/>
                <a:gd name="T2" fmla="*/ 1 w 18"/>
                <a:gd name="T3" fmla="*/ 0 h 19"/>
                <a:gd name="T4" fmla="*/ 1 w 18"/>
                <a:gd name="T5" fmla="*/ 0 h 19"/>
                <a:gd name="T6" fmla="*/ 1 w 18"/>
                <a:gd name="T7" fmla="*/ 0 h 19"/>
                <a:gd name="T8" fmla="*/ 0 w 18"/>
                <a:gd name="T9" fmla="*/ 0 h 19"/>
                <a:gd name="T10" fmla="*/ 1 w 18"/>
                <a:gd name="T11" fmla="*/ 0 h 19"/>
                <a:gd name="T12" fmla="*/ 1 w 18"/>
                <a:gd name="T13" fmla="*/ 0 h 19"/>
                <a:gd name="T14" fmla="*/ 1 w 18"/>
                <a:gd name="T15" fmla="*/ 0 h 19"/>
                <a:gd name="T16" fmla="*/ 1 w 18"/>
                <a:gd name="T17" fmla="*/ 0 h 19"/>
                <a:gd name="T18" fmla="*/ 1 w 18"/>
                <a:gd name="T19" fmla="*/ 0 h 19"/>
                <a:gd name="T20" fmla="*/ 1 w 18"/>
                <a:gd name="T21" fmla="*/ 0 h 19"/>
                <a:gd name="T22" fmla="*/ 1 w 18"/>
                <a:gd name="T23" fmla="*/ 0 h 19"/>
                <a:gd name="T24" fmla="*/ 1 w 18"/>
                <a:gd name="T25" fmla="*/ 0 h 19"/>
                <a:gd name="T26" fmla="*/ 1 w 18"/>
                <a:gd name="T27" fmla="*/ 0 h 19"/>
                <a:gd name="T28" fmla="*/ 1 w 18"/>
                <a:gd name="T29" fmla="*/ 0 h 19"/>
                <a:gd name="T30" fmla="*/ 1 w 18"/>
                <a:gd name="T31" fmla="*/ 0 h 19"/>
                <a:gd name="T32" fmla="*/ 1 w 18"/>
                <a:gd name="T33" fmla="*/ 0 h 19"/>
                <a:gd name="T34" fmla="*/ 1 w 18"/>
                <a:gd name="T35" fmla="*/ 0 h 19"/>
                <a:gd name="T36" fmla="*/ 1 w 18"/>
                <a:gd name="T37" fmla="*/ 0 h 19"/>
                <a:gd name="T38" fmla="*/ 1 w 18"/>
                <a:gd name="T39" fmla="*/ 0 h 19"/>
                <a:gd name="T40" fmla="*/ 1 w 18"/>
                <a:gd name="T41" fmla="*/ 0 h 19"/>
                <a:gd name="T42" fmla="*/ 1 w 18"/>
                <a:gd name="T43" fmla="*/ 0 h 19"/>
                <a:gd name="T44" fmla="*/ 1 w 18"/>
                <a:gd name="T45" fmla="*/ 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19"/>
                <a:gd name="T71" fmla="*/ 18 w 18"/>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19">
                  <a:moveTo>
                    <a:pt x="7" y="17"/>
                  </a:moveTo>
                  <a:lnTo>
                    <a:pt x="5" y="15"/>
                  </a:lnTo>
                  <a:lnTo>
                    <a:pt x="3" y="11"/>
                  </a:lnTo>
                  <a:lnTo>
                    <a:pt x="1" y="10"/>
                  </a:lnTo>
                  <a:lnTo>
                    <a:pt x="0" y="8"/>
                  </a:lnTo>
                  <a:lnTo>
                    <a:pt x="1" y="6"/>
                  </a:lnTo>
                  <a:lnTo>
                    <a:pt x="5" y="4"/>
                  </a:lnTo>
                  <a:lnTo>
                    <a:pt x="7" y="2"/>
                  </a:lnTo>
                  <a:lnTo>
                    <a:pt x="9" y="0"/>
                  </a:lnTo>
                  <a:lnTo>
                    <a:pt x="11" y="2"/>
                  </a:lnTo>
                  <a:lnTo>
                    <a:pt x="14" y="2"/>
                  </a:lnTo>
                  <a:lnTo>
                    <a:pt x="16" y="2"/>
                  </a:lnTo>
                  <a:lnTo>
                    <a:pt x="18" y="4"/>
                  </a:lnTo>
                  <a:lnTo>
                    <a:pt x="18" y="10"/>
                  </a:lnTo>
                  <a:lnTo>
                    <a:pt x="18" y="13"/>
                  </a:lnTo>
                  <a:lnTo>
                    <a:pt x="16" y="15"/>
                  </a:lnTo>
                  <a:lnTo>
                    <a:pt x="14" y="19"/>
                  </a:lnTo>
                  <a:lnTo>
                    <a:pt x="12" y="17"/>
                  </a:lnTo>
                  <a:lnTo>
                    <a:pt x="11" y="17"/>
                  </a:lnTo>
                  <a:lnTo>
                    <a:pt x="9" y="17"/>
                  </a:lnTo>
                  <a:lnTo>
                    <a:pt x="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2" name="Freeform 65"/>
            <p:cNvSpPr>
              <a:spLocks/>
            </p:cNvSpPr>
            <p:nvPr/>
          </p:nvSpPr>
          <p:spPr bwMode="auto">
            <a:xfrm>
              <a:off x="3810" y="2736"/>
              <a:ext cx="134" cy="162"/>
            </a:xfrm>
            <a:custGeom>
              <a:avLst/>
              <a:gdLst>
                <a:gd name="T0" fmla="*/ 3 w 267"/>
                <a:gd name="T1" fmla="*/ 10 h 323"/>
                <a:gd name="T2" fmla="*/ 2 w 267"/>
                <a:gd name="T3" fmla="*/ 10 h 323"/>
                <a:gd name="T4" fmla="*/ 2 w 267"/>
                <a:gd name="T5" fmla="*/ 9 h 323"/>
                <a:gd name="T6" fmla="*/ 2 w 267"/>
                <a:gd name="T7" fmla="*/ 7 h 323"/>
                <a:gd name="T8" fmla="*/ 1 w 267"/>
                <a:gd name="T9" fmla="*/ 5 h 323"/>
                <a:gd name="T10" fmla="*/ 1 w 267"/>
                <a:gd name="T11" fmla="*/ 5 h 323"/>
                <a:gd name="T12" fmla="*/ 0 w 267"/>
                <a:gd name="T13" fmla="*/ 5 h 323"/>
                <a:gd name="T14" fmla="*/ 1 w 267"/>
                <a:gd name="T15" fmla="*/ 4 h 323"/>
                <a:gd name="T16" fmla="*/ 1 w 267"/>
                <a:gd name="T17" fmla="*/ 4 h 323"/>
                <a:gd name="T18" fmla="*/ 2 w 267"/>
                <a:gd name="T19" fmla="*/ 3 h 323"/>
                <a:gd name="T20" fmla="*/ 2 w 267"/>
                <a:gd name="T21" fmla="*/ 4 h 323"/>
                <a:gd name="T22" fmla="*/ 2 w 267"/>
                <a:gd name="T23" fmla="*/ 5 h 323"/>
                <a:gd name="T24" fmla="*/ 3 w 267"/>
                <a:gd name="T25" fmla="*/ 5 h 323"/>
                <a:gd name="T26" fmla="*/ 4 w 267"/>
                <a:gd name="T27" fmla="*/ 4 h 323"/>
                <a:gd name="T28" fmla="*/ 4 w 267"/>
                <a:gd name="T29" fmla="*/ 4 h 323"/>
                <a:gd name="T30" fmla="*/ 4 w 267"/>
                <a:gd name="T31" fmla="*/ 3 h 323"/>
                <a:gd name="T32" fmla="*/ 4 w 267"/>
                <a:gd name="T33" fmla="*/ 2 h 323"/>
                <a:gd name="T34" fmla="*/ 5 w 267"/>
                <a:gd name="T35" fmla="*/ 2 h 323"/>
                <a:gd name="T36" fmla="*/ 5 w 267"/>
                <a:gd name="T37" fmla="*/ 1 h 323"/>
                <a:gd name="T38" fmla="*/ 6 w 267"/>
                <a:gd name="T39" fmla="*/ 1 h 323"/>
                <a:gd name="T40" fmla="*/ 7 w 267"/>
                <a:gd name="T41" fmla="*/ 1 h 323"/>
                <a:gd name="T42" fmla="*/ 8 w 267"/>
                <a:gd name="T43" fmla="*/ 2 h 323"/>
                <a:gd name="T44" fmla="*/ 8 w 267"/>
                <a:gd name="T45" fmla="*/ 3 h 323"/>
                <a:gd name="T46" fmla="*/ 9 w 267"/>
                <a:gd name="T47" fmla="*/ 4 h 323"/>
                <a:gd name="T48" fmla="*/ 8 w 267"/>
                <a:gd name="T49" fmla="*/ 5 h 323"/>
                <a:gd name="T50" fmla="*/ 8 w 267"/>
                <a:gd name="T51" fmla="*/ 5 h 323"/>
                <a:gd name="T52" fmla="*/ 7 w 267"/>
                <a:gd name="T53" fmla="*/ 7 h 323"/>
                <a:gd name="T54" fmla="*/ 6 w 267"/>
                <a:gd name="T55" fmla="*/ 8 h 323"/>
                <a:gd name="T56" fmla="*/ 6 w 267"/>
                <a:gd name="T57" fmla="*/ 9 h 323"/>
                <a:gd name="T58" fmla="*/ 5 w 267"/>
                <a:gd name="T59" fmla="*/ 9 h 323"/>
                <a:gd name="T60" fmla="*/ 5 w 267"/>
                <a:gd name="T61" fmla="*/ 10 h 323"/>
                <a:gd name="T62" fmla="*/ 4 w 267"/>
                <a:gd name="T63" fmla="*/ 10 h 323"/>
                <a:gd name="T64" fmla="*/ 4 w 267"/>
                <a:gd name="T65" fmla="*/ 11 h 323"/>
                <a:gd name="T66" fmla="*/ 3 w 267"/>
                <a:gd name="T67" fmla="*/ 11 h 323"/>
                <a:gd name="T68" fmla="*/ 3 w 267"/>
                <a:gd name="T69" fmla="*/ 11 h 3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7"/>
                <a:gd name="T106" fmla="*/ 0 h 323"/>
                <a:gd name="T107" fmla="*/ 267 w 267"/>
                <a:gd name="T108" fmla="*/ 323 h 3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7" h="323">
                  <a:moveTo>
                    <a:pt x="86" y="323"/>
                  </a:moveTo>
                  <a:lnTo>
                    <a:pt x="72" y="316"/>
                  </a:lnTo>
                  <a:lnTo>
                    <a:pt x="62" y="311"/>
                  </a:lnTo>
                  <a:lnTo>
                    <a:pt x="55" y="307"/>
                  </a:lnTo>
                  <a:lnTo>
                    <a:pt x="46" y="299"/>
                  </a:lnTo>
                  <a:lnTo>
                    <a:pt x="44" y="266"/>
                  </a:lnTo>
                  <a:lnTo>
                    <a:pt x="44" y="233"/>
                  </a:lnTo>
                  <a:lnTo>
                    <a:pt x="44" y="200"/>
                  </a:lnTo>
                  <a:lnTo>
                    <a:pt x="42" y="167"/>
                  </a:lnTo>
                  <a:lnTo>
                    <a:pt x="28" y="158"/>
                  </a:lnTo>
                  <a:lnTo>
                    <a:pt x="15" y="151"/>
                  </a:lnTo>
                  <a:lnTo>
                    <a:pt x="7" y="145"/>
                  </a:lnTo>
                  <a:lnTo>
                    <a:pt x="2" y="138"/>
                  </a:lnTo>
                  <a:lnTo>
                    <a:pt x="0" y="130"/>
                  </a:lnTo>
                  <a:lnTo>
                    <a:pt x="2" y="123"/>
                  </a:lnTo>
                  <a:lnTo>
                    <a:pt x="9" y="112"/>
                  </a:lnTo>
                  <a:lnTo>
                    <a:pt x="20" y="97"/>
                  </a:lnTo>
                  <a:lnTo>
                    <a:pt x="28" y="97"/>
                  </a:lnTo>
                  <a:lnTo>
                    <a:pt x="33" y="95"/>
                  </a:lnTo>
                  <a:lnTo>
                    <a:pt x="39" y="95"/>
                  </a:lnTo>
                  <a:lnTo>
                    <a:pt x="44" y="95"/>
                  </a:lnTo>
                  <a:lnTo>
                    <a:pt x="50" y="105"/>
                  </a:lnTo>
                  <a:lnTo>
                    <a:pt x="57" y="117"/>
                  </a:lnTo>
                  <a:lnTo>
                    <a:pt x="64" y="130"/>
                  </a:lnTo>
                  <a:lnTo>
                    <a:pt x="72" y="141"/>
                  </a:lnTo>
                  <a:lnTo>
                    <a:pt x="85" y="139"/>
                  </a:lnTo>
                  <a:lnTo>
                    <a:pt x="96" y="136"/>
                  </a:lnTo>
                  <a:lnTo>
                    <a:pt x="107" y="128"/>
                  </a:lnTo>
                  <a:lnTo>
                    <a:pt x="120" y="119"/>
                  </a:lnTo>
                  <a:lnTo>
                    <a:pt x="118" y="103"/>
                  </a:lnTo>
                  <a:lnTo>
                    <a:pt x="114" y="88"/>
                  </a:lnTo>
                  <a:lnTo>
                    <a:pt x="108" y="71"/>
                  </a:lnTo>
                  <a:lnTo>
                    <a:pt x="107" y="57"/>
                  </a:lnTo>
                  <a:lnTo>
                    <a:pt x="114" y="51"/>
                  </a:lnTo>
                  <a:lnTo>
                    <a:pt x="123" y="44"/>
                  </a:lnTo>
                  <a:lnTo>
                    <a:pt x="134" y="35"/>
                  </a:lnTo>
                  <a:lnTo>
                    <a:pt x="145" y="24"/>
                  </a:lnTo>
                  <a:lnTo>
                    <a:pt x="158" y="14"/>
                  </a:lnTo>
                  <a:lnTo>
                    <a:pt x="171" y="7"/>
                  </a:lnTo>
                  <a:lnTo>
                    <a:pt x="182" y="2"/>
                  </a:lnTo>
                  <a:lnTo>
                    <a:pt x="193" y="0"/>
                  </a:lnTo>
                  <a:lnTo>
                    <a:pt x="204" y="13"/>
                  </a:lnTo>
                  <a:lnTo>
                    <a:pt x="215" y="27"/>
                  </a:lnTo>
                  <a:lnTo>
                    <a:pt x="226" y="46"/>
                  </a:lnTo>
                  <a:lnTo>
                    <a:pt x="239" y="64"/>
                  </a:lnTo>
                  <a:lnTo>
                    <a:pt x="248" y="84"/>
                  </a:lnTo>
                  <a:lnTo>
                    <a:pt x="257" y="106"/>
                  </a:lnTo>
                  <a:lnTo>
                    <a:pt x="263" y="127"/>
                  </a:lnTo>
                  <a:lnTo>
                    <a:pt x="267" y="147"/>
                  </a:lnTo>
                  <a:lnTo>
                    <a:pt x="254" y="151"/>
                  </a:lnTo>
                  <a:lnTo>
                    <a:pt x="241" y="152"/>
                  </a:lnTo>
                  <a:lnTo>
                    <a:pt x="226" y="156"/>
                  </a:lnTo>
                  <a:lnTo>
                    <a:pt x="213" y="160"/>
                  </a:lnTo>
                  <a:lnTo>
                    <a:pt x="199" y="193"/>
                  </a:lnTo>
                  <a:lnTo>
                    <a:pt x="188" y="219"/>
                  </a:lnTo>
                  <a:lnTo>
                    <a:pt x="178" y="239"/>
                  </a:lnTo>
                  <a:lnTo>
                    <a:pt x="171" y="254"/>
                  </a:lnTo>
                  <a:lnTo>
                    <a:pt x="166" y="266"/>
                  </a:lnTo>
                  <a:lnTo>
                    <a:pt x="160" y="277"/>
                  </a:lnTo>
                  <a:lnTo>
                    <a:pt x="153" y="288"/>
                  </a:lnTo>
                  <a:lnTo>
                    <a:pt x="145" y="303"/>
                  </a:lnTo>
                  <a:lnTo>
                    <a:pt x="136" y="309"/>
                  </a:lnTo>
                  <a:lnTo>
                    <a:pt x="129" y="314"/>
                  </a:lnTo>
                  <a:lnTo>
                    <a:pt x="121" y="318"/>
                  </a:lnTo>
                  <a:lnTo>
                    <a:pt x="114" y="320"/>
                  </a:lnTo>
                  <a:lnTo>
                    <a:pt x="108" y="322"/>
                  </a:lnTo>
                  <a:lnTo>
                    <a:pt x="101" y="322"/>
                  </a:lnTo>
                  <a:lnTo>
                    <a:pt x="94" y="323"/>
                  </a:lnTo>
                  <a:lnTo>
                    <a:pt x="86" y="323"/>
                  </a:lnTo>
                  <a:close/>
                </a:path>
              </a:pathLst>
            </a:custGeom>
            <a:solidFill>
              <a:srgbClr val="F2D8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3" name="Freeform 66"/>
            <p:cNvSpPr>
              <a:spLocks/>
            </p:cNvSpPr>
            <p:nvPr/>
          </p:nvSpPr>
          <p:spPr bwMode="auto">
            <a:xfrm>
              <a:off x="3763" y="2681"/>
              <a:ext cx="173" cy="186"/>
            </a:xfrm>
            <a:custGeom>
              <a:avLst/>
              <a:gdLst>
                <a:gd name="T0" fmla="*/ 0 w 348"/>
                <a:gd name="T1" fmla="*/ 11 h 374"/>
                <a:gd name="T2" fmla="*/ 0 w 348"/>
                <a:gd name="T3" fmla="*/ 11 h 374"/>
                <a:gd name="T4" fmla="*/ 0 w 348"/>
                <a:gd name="T5" fmla="*/ 10 h 374"/>
                <a:gd name="T6" fmla="*/ 0 w 348"/>
                <a:gd name="T7" fmla="*/ 9 h 374"/>
                <a:gd name="T8" fmla="*/ 1 w 348"/>
                <a:gd name="T9" fmla="*/ 9 h 374"/>
                <a:gd name="T10" fmla="*/ 1 w 348"/>
                <a:gd name="T11" fmla="*/ 8 h 374"/>
                <a:gd name="T12" fmla="*/ 1 w 348"/>
                <a:gd name="T13" fmla="*/ 8 h 374"/>
                <a:gd name="T14" fmla="*/ 0 w 348"/>
                <a:gd name="T15" fmla="*/ 7 h 374"/>
                <a:gd name="T16" fmla="*/ 0 w 348"/>
                <a:gd name="T17" fmla="*/ 6 h 374"/>
                <a:gd name="T18" fmla="*/ 0 w 348"/>
                <a:gd name="T19" fmla="*/ 5 h 374"/>
                <a:gd name="T20" fmla="*/ 2 w 348"/>
                <a:gd name="T21" fmla="*/ 3 h 374"/>
                <a:gd name="T22" fmla="*/ 3 w 348"/>
                <a:gd name="T23" fmla="*/ 2 h 374"/>
                <a:gd name="T24" fmla="*/ 4 w 348"/>
                <a:gd name="T25" fmla="*/ 2 h 374"/>
                <a:gd name="T26" fmla="*/ 4 w 348"/>
                <a:gd name="T27" fmla="*/ 2 h 374"/>
                <a:gd name="T28" fmla="*/ 5 w 348"/>
                <a:gd name="T29" fmla="*/ 1 h 374"/>
                <a:gd name="T30" fmla="*/ 5 w 348"/>
                <a:gd name="T31" fmla="*/ 0 h 374"/>
                <a:gd name="T32" fmla="*/ 7 w 348"/>
                <a:gd name="T33" fmla="*/ 0 h 374"/>
                <a:gd name="T34" fmla="*/ 8 w 348"/>
                <a:gd name="T35" fmla="*/ 0 h 374"/>
                <a:gd name="T36" fmla="*/ 9 w 348"/>
                <a:gd name="T37" fmla="*/ 0 h 374"/>
                <a:gd name="T38" fmla="*/ 10 w 348"/>
                <a:gd name="T39" fmla="*/ 0 h 374"/>
                <a:gd name="T40" fmla="*/ 10 w 348"/>
                <a:gd name="T41" fmla="*/ 1 h 374"/>
                <a:gd name="T42" fmla="*/ 9 w 348"/>
                <a:gd name="T43" fmla="*/ 2 h 374"/>
                <a:gd name="T44" fmla="*/ 7 w 348"/>
                <a:gd name="T45" fmla="*/ 3 h 374"/>
                <a:gd name="T46" fmla="*/ 6 w 348"/>
                <a:gd name="T47" fmla="*/ 4 h 374"/>
                <a:gd name="T48" fmla="*/ 5 w 348"/>
                <a:gd name="T49" fmla="*/ 5 h 374"/>
                <a:gd name="T50" fmla="*/ 5 w 348"/>
                <a:gd name="T51" fmla="*/ 6 h 374"/>
                <a:gd name="T52" fmla="*/ 5 w 348"/>
                <a:gd name="T53" fmla="*/ 7 h 374"/>
                <a:gd name="T54" fmla="*/ 5 w 348"/>
                <a:gd name="T55" fmla="*/ 7 h 374"/>
                <a:gd name="T56" fmla="*/ 5 w 348"/>
                <a:gd name="T57" fmla="*/ 6 h 374"/>
                <a:gd name="T58" fmla="*/ 4 w 348"/>
                <a:gd name="T59" fmla="*/ 6 h 374"/>
                <a:gd name="T60" fmla="*/ 3 w 348"/>
                <a:gd name="T61" fmla="*/ 5 h 374"/>
                <a:gd name="T62" fmla="*/ 2 w 348"/>
                <a:gd name="T63" fmla="*/ 6 h 374"/>
                <a:gd name="T64" fmla="*/ 2 w 348"/>
                <a:gd name="T65" fmla="*/ 7 h 374"/>
                <a:gd name="T66" fmla="*/ 3 w 348"/>
                <a:gd name="T67" fmla="*/ 8 h 374"/>
                <a:gd name="T68" fmla="*/ 3 w 348"/>
                <a:gd name="T69" fmla="*/ 9 h 374"/>
                <a:gd name="T70" fmla="*/ 3 w 348"/>
                <a:gd name="T71" fmla="*/ 11 h 374"/>
                <a:gd name="T72" fmla="*/ 3 w 348"/>
                <a:gd name="T73" fmla="*/ 11 h 374"/>
                <a:gd name="T74" fmla="*/ 2 w 348"/>
                <a:gd name="T75" fmla="*/ 11 h 374"/>
                <a:gd name="T76" fmla="*/ 2 w 348"/>
                <a:gd name="T77" fmla="*/ 11 h 374"/>
                <a:gd name="T78" fmla="*/ 2 w 348"/>
                <a:gd name="T79" fmla="*/ 11 h 374"/>
                <a:gd name="T80" fmla="*/ 1 w 348"/>
                <a:gd name="T81" fmla="*/ 11 h 374"/>
                <a:gd name="T82" fmla="*/ 1 w 348"/>
                <a:gd name="T83" fmla="*/ 11 h 374"/>
                <a:gd name="T84" fmla="*/ 0 w 348"/>
                <a:gd name="T85" fmla="*/ 11 h 3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8"/>
                <a:gd name="T130" fmla="*/ 0 h 374"/>
                <a:gd name="T131" fmla="*/ 348 w 348"/>
                <a:gd name="T132" fmla="*/ 374 h 3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8" h="374">
                  <a:moveTo>
                    <a:pt x="24" y="374"/>
                  </a:moveTo>
                  <a:lnTo>
                    <a:pt x="17" y="372"/>
                  </a:lnTo>
                  <a:lnTo>
                    <a:pt x="11" y="368"/>
                  </a:lnTo>
                  <a:lnTo>
                    <a:pt x="6" y="366"/>
                  </a:lnTo>
                  <a:lnTo>
                    <a:pt x="0" y="365"/>
                  </a:lnTo>
                  <a:lnTo>
                    <a:pt x="4" y="339"/>
                  </a:lnTo>
                  <a:lnTo>
                    <a:pt x="13" y="324"/>
                  </a:lnTo>
                  <a:lnTo>
                    <a:pt x="30" y="311"/>
                  </a:lnTo>
                  <a:lnTo>
                    <a:pt x="50" y="296"/>
                  </a:lnTo>
                  <a:lnTo>
                    <a:pt x="50" y="293"/>
                  </a:lnTo>
                  <a:lnTo>
                    <a:pt x="50" y="287"/>
                  </a:lnTo>
                  <a:lnTo>
                    <a:pt x="50" y="282"/>
                  </a:lnTo>
                  <a:lnTo>
                    <a:pt x="52" y="278"/>
                  </a:lnTo>
                  <a:lnTo>
                    <a:pt x="35" y="258"/>
                  </a:lnTo>
                  <a:lnTo>
                    <a:pt x="22" y="241"/>
                  </a:lnTo>
                  <a:lnTo>
                    <a:pt x="15" y="227"/>
                  </a:lnTo>
                  <a:lnTo>
                    <a:pt x="9" y="212"/>
                  </a:lnTo>
                  <a:lnTo>
                    <a:pt x="9" y="197"/>
                  </a:lnTo>
                  <a:lnTo>
                    <a:pt x="11" y="182"/>
                  </a:lnTo>
                  <a:lnTo>
                    <a:pt x="19" y="166"/>
                  </a:lnTo>
                  <a:lnTo>
                    <a:pt x="30" y="147"/>
                  </a:lnTo>
                  <a:lnTo>
                    <a:pt x="67" y="124"/>
                  </a:lnTo>
                  <a:lnTo>
                    <a:pt x="94" y="107"/>
                  </a:lnTo>
                  <a:lnTo>
                    <a:pt x="116" y="92"/>
                  </a:lnTo>
                  <a:lnTo>
                    <a:pt x="133" y="83"/>
                  </a:lnTo>
                  <a:lnTo>
                    <a:pt x="144" y="78"/>
                  </a:lnTo>
                  <a:lnTo>
                    <a:pt x="151" y="72"/>
                  </a:lnTo>
                  <a:lnTo>
                    <a:pt x="155" y="68"/>
                  </a:lnTo>
                  <a:lnTo>
                    <a:pt x="157" y="67"/>
                  </a:lnTo>
                  <a:lnTo>
                    <a:pt x="160" y="37"/>
                  </a:lnTo>
                  <a:lnTo>
                    <a:pt x="168" y="15"/>
                  </a:lnTo>
                  <a:lnTo>
                    <a:pt x="182" y="4"/>
                  </a:lnTo>
                  <a:lnTo>
                    <a:pt x="210" y="11"/>
                  </a:lnTo>
                  <a:lnTo>
                    <a:pt x="227" y="28"/>
                  </a:lnTo>
                  <a:lnTo>
                    <a:pt x="245" y="33"/>
                  </a:lnTo>
                  <a:lnTo>
                    <a:pt x="262" y="30"/>
                  </a:lnTo>
                  <a:lnTo>
                    <a:pt x="276" y="21"/>
                  </a:lnTo>
                  <a:lnTo>
                    <a:pt x="293" y="10"/>
                  </a:lnTo>
                  <a:lnTo>
                    <a:pt x="311" y="2"/>
                  </a:lnTo>
                  <a:lnTo>
                    <a:pt x="330" y="0"/>
                  </a:lnTo>
                  <a:lnTo>
                    <a:pt x="348" y="10"/>
                  </a:lnTo>
                  <a:lnTo>
                    <a:pt x="342" y="33"/>
                  </a:lnTo>
                  <a:lnTo>
                    <a:pt x="330" y="55"/>
                  </a:lnTo>
                  <a:lnTo>
                    <a:pt x="307" y="78"/>
                  </a:lnTo>
                  <a:lnTo>
                    <a:pt x="284" y="98"/>
                  </a:lnTo>
                  <a:lnTo>
                    <a:pt x="256" y="118"/>
                  </a:lnTo>
                  <a:lnTo>
                    <a:pt x="228" y="135"/>
                  </a:lnTo>
                  <a:lnTo>
                    <a:pt x="204" y="151"/>
                  </a:lnTo>
                  <a:lnTo>
                    <a:pt x="184" y="166"/>
                  </a:lnTo>
                  <a:lnTo>
                    <a:pt x="184" y="179"/>
                  </a:lnTo>
                  <a:lnTo>
                    <a:pt x="186" y="193"/>
                  </a:lnTo>
                  <a:lnTo>
                    <a:pt x="188" y="210"/>
                  </a:lnTo>
                  <a:lnTo>
                    <a:pt x="193" y="227"/>
                  </a:lnTo>
                  <a:lnTo>
                    <a:pt x="190" y="230"/>
                  </a:lnTo>
                  <a:lnTo>
                    <a:pt x="186" y="232"/>
                  </a:lnTo>
                  <a:lnTo>
                    <a:pt x="182" y="232"/>
                  </a:lnTo>
                  <a:lnTo>
                    <a:pt x="177" y="234"/>
                  </a:lnTo>
                  <a:lnTo>
                    <a:pt x="170" y="221"/>
                  </a:lnTo>
                  <a:lnTo>
                    <a:pt x="166" y="212"/>
                  </a:lnTo>
                  <a:lnTo>
                    <a:pt x="158" y="203"/>
                  </a:lnTo>
                  <a:lnTo>
                    <a:pt x="147" y="190"/>
                  </a:lnTo>
                  <a:lnTo>
                    <a:pt x="122" y="192"/>
                  </a:lnTo>
                  <a:lnTo>
                    <a:pt x="101" y="201"/>
                  </a:lnTo>
                  <a:lnTo>
                    <a:pt x="87" y="212"/>
                  </a:lnTo>
                  <a:lnTo>
                    <a:pt x="79" y="225"/>
                  </a:lnTo>
                  <a:lnTo>
                    <a:pt x="78" y="241"/>
                  </a:lnTo>
                  <a:lnTo>
                    <a:pt x="83" y="258"/>
                  </a:lnTo>
                  <a:lnTo>
                    <a:pt x="98" y="273"/>
                  </a:lnTo>
                  <a:lnTo>
                    <a:pt x="120" y="287"/>
                  </a:lnTo>
                  <a:lnTo>
                    <a:pt x="124" y="304"/>
                  </a:lnTo>
                  <a:lnTo>
                    <a:pt x="124" y="330"/>
                  </a:lnTo>
                  <a:lnTo>
                    <a:pt x="120" y="357"/>
                  </a:lnTo>
                  <a:lnTo>
                    <a:pt x="105" y="368"/>
                  </a:lnTo>
                  <a:lnTo>
                    <a:pt x="101" y="365"/>
                  </a:lnTo>
                  <a:lnTo>
                    <a:pt x="98" y="361"/>
                  </a:lnTo>
                  <a:lnTo>
                    <a:pt x="94" y="357"/>
                  </a:lnTo>
                  <a:lnTo>
                    <a:pt x="92" y="353"/>
                  </a:lnTo>
                  <a:lnTo>
                    <a:pt x="81" y="355"/>
                  </a:lnTo>
                  <a:lnTo>
                    <a:pt x="74" y="359"/>
                  </a:lnTo>
                  <a:lnTo>
                    <a:pt x="65" y="361"/>
                  </a:lnTo>
                  <a:lnTo>
                    <a:pt x="57" y="365"/>
                  </a:lnTo>
                  <a:lnTo>
                    <a:pt x="50" y="368"/>
                  </a:lnTo>
                  <a:lnTo>
                    <a:pt x="43" y="372"/>
                  </a:lnTo>
                  <a:lnTo>
                    <a:pt x="33" y="374"/>
                  </a:lnTo>
                  <a:lnTo>
                    <a:pt x="24" y="374"/>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4" name="Freeform 67"/>
            <p:cNvSpPr>
              <a:spLocks/>
            </p:cNvSpPr>
            <p:nvPr/>
          </p:nvSpPr>
          <p:spPr bwMode="auto">
            <a:xfrm>
              <a:off x="5206" y="2786"/>
              <a:ext cx="77" cy="77"/>
            </a:xfrm>
            <a:custGeom>
              <a:avLst/>
              <a:gdLst>
                <a:gd name="T0" fmla="*/ 0 w 154"/>
                <a:gd name="T1" fmla="*/ 4 h 155"/>
                <a:gd name="T2" fmla="*/ 1 w 154"/>
                <a:gd name="T3" fmla="*/ 4 h 155"/>
                <a:gd name="T4" fmla="*/ 1 w 154"/>
                <a:gd name="T5" fmla="*/ 4 h 155"/>
                <a:gd name="T6" fmla="*/ 1 w 154"/>
                <a:gd name="T7" fmla="*/ 4 h 155"/>
                <a:gd name="T8" fmla="*/ 1 w 154"/>
                <a:gd name="T9" fmla="*/ 3 h 155"/>
                <a:gd name="T10" fmla="*/ 1 w 154"/>
                <a:gd name="T11" fmla="*/ 3 h 155"/>
                <a:gd name="T12" fmla="*/ 1 w 154"/>
                <a:gd name="T13" fmla="*/ 3 h 155"/>
                <a:gd name="T14" fmla="*/ 2 w 154"/>
                <a:gd name="T15" fmla="*/ 2 h 155"/>
                <a:gd name="T16" fmla="*/ 2 w 154"/>
                <a:gd name="T17" fmla="*/ 2 h 155"/>
                <a:gd name="T18" fmla="*/ 3 w 154"/>
                <a:gd name="T19" fmla="*/ 1 h 155"/>
                <a:gd name="T20" fmla="*/ 3 w 154"/>
                <a:gd name="T21" fmla="*/ 1 h 155"/>
                <a:gd name="T22" fmla="*/ 3 w 154"/>
                <a:gd name="T23" fmla="*/ 0 h 155"/>
                <a:gd name="T24" fmla="*/ 3 w 154"/>
                <a:gd name="T25" fmla="*/ 0 h 155"/>
                <a:gd name="T26" fmla="*/ 3 w 154"/>
                <a:gd name="T27" fmla="*/ 0 h 155"/>
                <a:gd name="T28" fmla="*/ 3 w 154"/>
                <a:gd name="T29" fmla="*/ 0 h 155"/>
                <a:gd name="T30" fmla="*/ 3 w 154"/>
                <a:gd name="T31" fmla="*/ 0 h 155"/>
                <a:gd name="T32" fmla="*/ 3 w 154"/>
                <a:gd name="T33" fmla="*/ 0 h 155"/>
                <a:gd name="T34" fmla="*/ 3 w 154"/>
                <a:gd name="T35" fmla="*/ 0 h 155"/>
                <a:gd name="T36" fmla="*/ 3 w 154"/>
                <a:gd name="T37" fmla="*/ 0 h 155"/>
                <a:gd name="T38" fmla="*/ 3 w 154"/>
                <a:gd name="T39" fmla="*/ 1 h 155"/>
                <a:gd name="T40" fmla="*/ 3 w 154"/>
                <a:gd name="T41" fmla="*/ 2 h 155"/>
                <a:gd name="T42" fmla="*/ 3 w 154"/>
                <a:gd name="T43" fmla="*/ 2 h 155"/>
                <a:gd name="T44" fmla="*/ 3 w 154"/>
                <a:gd name="T45" fmla="*/ 1 h 155"/>
                <a:gd name="T46" fmla="*/ 3 w 154"/>
                <a:gd name="T47" fmla="*/ 1 h 155"/>
                <a:gd name="T48" fmla="*/ 4 w 154"/>
                <a:gd name="T49" fmla="*/ 1 h 155"/>
                <a:gd name="T50" fmla="*/ 4 w 154"/>
                <a:gd name="T51" fmla="*/ 1 h 155"/>
                <a:gd name="T52" fmla="*/ 5 w 154"/>
                <a:gd name="T53" fmla="*/ 1 h 155"/>
                <a:gd name="T54" fmla="*/ 5 w 154"/>
                <a:gd name="T55" fmla="*/ 0 h 155"/>
                <a:gd name="T56" fmla="*/ 5 w 154"/>
                <a:gd name="T57" fmla="*/ 0 h 155"/>
                <a:gd name="T58" fmla="*/ 5 w 154"/>
                <a:gd name="T59" fmla="*/ 1 h 155"/>
                <a:gd name="T60" fmla="*/ 5 w 154"/>
                <a:gd name="T61" fmla="*/ 1 h 155"/>
                <a:gd name="T62" fmla="*/ 5 w 154"/>
                <a:gd name="T63" fmla="*/ 1 h 155"/>
                <a:gd name="T64" fmla="*/ 5 w 154"/>
                <a:gd name="T65" fmla="*/ 1 h 155"/>
                <a:gd name="T66" fmla="*/ 4 w 154"/>
                <a:gd name="T67" fmla="*/ 1 h 155"/>
                <a:gd name="T68" fmla="*/ 4 w 154"/>
                <a:gd name="T69" fmla="*/ 2 h 155"/>
                <a:gd name="T70" fmla="*/ 3 w 154"/>
                <a:gd name="T71" fmla="*/ 2 h 155"/>
                <a:gd name="T72" fmla="*/ 3 w 154"/>
                <a:gd name="T73" fmla="*/ 2 h 155"/>
                <a:gd name="T74" fmla="*/ 3 w 154"/>
                <a:gd name="T75" fmla="*/ 3 h 155"/>
                <a:gd name="T76" fmla="*/ 3 w 154"/>
                <a:gd name="T77" fmla="*/ 3 h 155"/>
                <a:gd name="T78" fmla="*/ 3 w 154"/>
                <a:gd name="T79" fmla="*/ 4 h 155"/>
                <a:gd name="T80" fmla="*/ 3 w 154"/>
                <a:gd name="T81" fmla="*/ 4 h 155"/>
                <a:gd name="T82" fmla="*/ 3 w 154"/>
                <a:gd name="T83" fmla="*/ 4 h 155"/>
                <a:gd name="T84" fmla="*/ 3 w 154"/>
                <a:gd name="T85" fmla="*/ 4 h 155"/>
                <a:gd name="T86" fmla="*/ 3 w 154"/>
                <a:gd name="T87" fmla="*/ 4 h 155"/>
                <a:gd name="T88" fmla="*/ 3 w 154"/>
                <a:gd name="T89" fmla="*/ 4 h 155"/>
                <a:gd name="T90" fmla="*/ 3 w 154"/>
                <a:gd name="T91" fmla="*/ 4 h 155"/>
                <a:gd name="T92" fmla="*/ 3 w 154"/>
                <a:gd name="T93" fmla="*/ 3 h 155"/>
                <a:gd name="T94" fmla="*/ 3 w 154"/>
                <a:gd name="T95" fmla="*/ 3 h 155"/>
                <a:gd name="T96" fmla="*/ 3 w 154"/>
                <a:gd name="T97" fmla="*/ 3 h 155"/>
                <a:gd name="T98" fmla="*/ 2 w 154"/>
                <a:gd name="T99" fmla="*/ 3 h 155"/>
                <a:gd name="T100" fmla="*/ 2 w 154"/>
                <a:gd name="T101" fmla="*/ 3 h 155"/>
                <a:gd name="T102" fmla="*/ 1 w 154"/>
                <a:gd name="T103" fmla="*/ 3 h 155"/>
                <a:gd name="T104" fmla="*/ 1 w 154"/>
                <a:gd name="T105" fmla="*/ 4 h 155"/>
                <a:gd name="T106" fmla="*/ 1 w 154"/>
                <a:gd name="T107" fmla="*/ 4 h 155"/>
                <a:gd name="T108" fmla="*/ 1 w 154"/>
                <a:gd name="T109" fmla="*/ 4 h 155"/>
                <a:gd name="T110" fmla="*/ 1 w 154"/>
                <a:gd name="T111" fmla="*/ 4 h 155"/>
                <a:gd name="T112" fmla="*/ 0 w 154"/>
                <a:gd name="T113" fmla="*/ 4 h 155"/>
                <a:gd name="T114" fmla="*/ 0 w 154"/>
                <a:gd name="T115" fmla="*/ 4 h 155"/>
                <a:gd name="T116" fmla="*/ 0 w 154"/>
                <a:gd name="T117" fmla="*/ 4 h 1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155"/>
                <a:gd name="T179" fmla="*/ 154 w 154"/>
                <a:gd name="T180" fmla="*/ 155 h 1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155">
                  <a:moveTo>
                    <a:pt x="0" y="155"/>
                  </a:moveTo>
                  <a:lnTo>
                    <a:pt x="7" y="145"/>
                  </a:lnTo>
                  <a:lnTo>
                    <a:pt x="14" y="136"/>
                  </a:lnTo>
                  <a:lnTo>
                    <a:pt x="22" y="129"/>
                  </a:lnTo>
                  <a:lnTo>
                    <a:pt x="29" y="120"/>
                  </a:lnTo>
                  <a:lnTo>
                    <a:pt x="36" y="110"/>
                  </a:lnTo>
                  <a:lnTo>
                    <a:pt x="46" y="103"/>
                  </a:lnTo>
                  <a:lnTo>
                    <a:pt x="53" y="94"/>
                  </a:lnTo>
                  <a:lnTo>
                    <a:pt x="60" y="85"/>
                  </a:lnTo>
                  <a:lnTo>
                    <a:pt x="66" y="61"/>
                  </a:lnTo>
                  <a:lnTo>
                    <a:pt x="71" y="39"/>
                  </a:lnTo>
                  <a:lnTo>
                    <a:pt x="79" y="18"/>
                  </a:lnTo>
                  <a:lnTo>
                    <a:pt x="92" y="0"/>
                  </a:lnTo>
                  <a:lnTo>
                    <a:pt x="93" y="0"/>
                  </a:lnTo>
                  <a:lnTo>
                    <a:pt x="97" y="0"/>
                  </a:lnTo>
                  <a:lnTo>
                    <a:pt x="99" y="0"/>
                  </a:lnTo>
                  <a:lnTo>
                    <a:pt x="101" y="2"/>
                  </a:lnTo>
                  <a:lnTo>
                    <a:pt x="92" y="17"/>
                  </a:lnTo>
                  <a:lnTo>
                    <a:pt x="86" y="31"/>
                  </a:lnTo>
                  <a:lnTo>
                    <a:pt x="84" y="48"/>
                  </a:lnTo>
                  <a:lnTo>
                    <a:pt x="84" y="68"/>
                  </a:lnTo>
                  <a:lnTo>
                    <a:pt x="92" y="64"/>
                  </a:lnTo>
                  <a:lnTo>
                    <a:pt x="99" y="57"/>
                  </a:lnTo>
                  <a:lnTo>
                    <a:pt x="108" y="52"/>
                  </a:lnTo>
                  <a:lnTo>
                    <a:pt x="117" y="44"/>
                  </a:lnTo>
                  <a:lnTo>
                    <a:pt x="128" y="39"/>
                  </a:lnTo>
                  <a:lnTo>
                    <a:pt x="138" y="35"/>
                  </a:lnTo>
                  <a:lnTo>
                    <a:pt x="147" y="31"/>
                  </a:lnTo>
                  <a:lnTo>
                    <a:pt x="154" y="31"/>
                  </a:lnTo>
                  <a:lnTo>
                    <a:pt x="151" y="35"/>
                  </a:lnTo>
                  <a:lnTo>
                    <a:pt x="147" y="40"/>
                  </a:lnTo>
                  <a:lnTo>
                    <a:pt x="139" y="44"/>
                  </a:lnTo>
                  <a:lnTo>
                    <a:pt x="132" y="52"/>
                  </a:lnTo>
                  <a:lnTo>
                    <a:pt x="123" y="59"/>
                  </a:lnTo>
                  <a:lnTo>
                    <a:pt x="114" y="66"/>
                  </a:lnTo>
                  <a:lnTo>
                    <a:pt x="103" y="77"/>
                  </a:lnTo>
                  <a:lnTo>
                    <a:pt x="90" y="90"/>
                  </a:lnTo>
                  <a:lnTo>
                    <a:pt x="88" y="103"/>
                  </a:lnTo>
                  <a:lnTo>
                    <a:pt x="88" y="118"/>
                  </a:lnTo>
                  <a:lnTo>
                    <a:pt x="86" y="131"/>
                  </a:lnTo>
                  <a:lnTo>
                    <a:pt x="86" y="145"/>
                  </a:lnTo>
                  <a:lnTo>
                    <a:pt x="84" y="147"/>
                  </a:lnTo>
                  <a:lnTo>
                    <a:pt x="82" y="145"/>
                  </a:lnTo>
                  <a:lnTo>
                    <a:pt x="79" y="145"/>
                  </a:lnTo>
                  <a:lnTo>
                    <a:pt x="75" y="142"/>
                  </a:lnTo>
                  <a:lnTo>
                    <a:pt x="73" y="134"/>
                  </a:lnTo>
                  <a:lnTo>
                    <a:pt x="73" y="127"/>
                  </a:lnTo>
                  <a:lnTo>
                    <a:pt x="71" y="118"/>
                  </a:lnTo>
                  <a:lnTo>
                    <a:pt x="70" y="110"/>
                  </a:lnTo>
                  <a:lnTo>
                    <a:pt x="59" y="112"/>
                  </a:lnTo>
                  <a:lnTo>
                    <a:pt x="49" y="118"/>
                  </a:lnTo>
                  <a:lnTo>
                    <a:pt x="40" y="125"/>
                  </a:lnTo>
                  <a:lnTo>
                    <a:pt x="33" y="132"/>
                  </a:lnTo>
                  <a:lnTo>
                    <a:pt x="24" y="140"/>
                  </a:lnTo>
                  <a:lnTo>
                    <a:pt x="16" y="147"/>
                  </a:lnTo>
                  <a:lnTo>
                    <a:pt x="9" y="153"/>
                  </a:lnTo>
                  <a:lnTo>
                    <a:pt x="0"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5" name="Freeform 68"/>
            <p:cNvSpPr>
              <a:spLocks/>
            </p:cNvSpPr>
            <p:nvPr/>
          </p:nvSpPr>
          <p:spPr bwMode="auto">
            <a:xfrm>
              <a:off x="5151" y="2766"/>
              <a:ext cx="75" cy="92"/>
            </a:xfrm>
            <a:custGeom>
              <a:avLst/>
              <a:gdLst>
                <a:gd name="T0" fmla="*/ 2 w 151"/>
                <a:gd name="T1" fmla="*/ 6 h 184"/>
                <a:gd name="T2" fmla="*/ 2 w 151"/>
                <a:gd name="T3" fmla="*/ 6 h 184"/>
                <a:gd name="T4" fmla="*/ 2 w 151"/>
                <a:gd name="T5" fmla="*/ 5 h 184"/>
                <a:gd name="T6" fmla="*/ 2 w 151"/>
                <a:gd name="T7" fmla="*/ 5 h 184"/>
                <a:gd name="T8" fmla="*/ 1 w 151"/>
                <a:gd name="T9" fmla="*/ 4 h 184"/>
                <a:gd name="T10" fmla="*/ 1 w 151"/>
                <a:gd name="T11" fmla="*/ 4 h 184"/>
                <a:gd name="T12" fmla="*/ 1 w 151"/>
                <a:gd name="T13" fmla="*/ 5 h 184"/>
                <a:gd name="T14" fmla="*/ 1 w 151"/>
                <a:gd name="T15" fmla="*/ 5 h 184"/>
                <a:gd name="T16" fmla="*/ 0 w 151"/>
                <a:gd name="T17" fmla="*/ 5 h 184"/>
                <a:gd name="T18" fmla="*/ 0 w 151"/>
                <a:gd name="T19" fmla="*/ 5 h 184"/>
                <a:gd name="T20" fmla="*/ 0 w 151"/>
                <a:gd name="T21" fmla="*/ 5 h 184"/>
                <a:gd name="T22" fmla="*/ 0 w 151"/>
                <a:gd name="T23" fmla="*/ 5 h 184"/>
                <a:gd name="T24" fmla="*/ 0 w 151"/>
                <a:gd name="T25" fmla="*/ 5 h 184"/>
                <a:gd name="T26" fmla="*/ 0 w 151"/>
                <a:gd name="T27" fmla="*/ 5 h 184"/>
                <a:gd name="T28" fmla="*/ 0 w 151"/>
                <a:gd name="T29" fmla="*/ 5 h 184"/>
                <a:gd name="T30" fmla="*/ 0 w 151"/>
                <a:gd name="T31" fmla="*/ 5 h 184"/>
                <a:gd name="T32" fmla="*/ 0 w 151"/>
                <a:gd name="T33" fmla="*/ 5 h 184"/>
                <a:gd name="T34" fmla="*/ 0 w 151"/>
                <a:gd name="T35" fmla="*/ 4 h 184"/>
                <a:gd name="T36" fmla="*/ 1 w 151"/>
                <a:gd name="T37" fmla="*/ 4 h 184"/>
                <a:gd name="T38" fmla="*/ 1 w 151"/>
                <a:gd name="T39" fmla="*/ 3 h 184"/>
                <a:gd name="T40" fmla="*/ 1 w 151"/>
                <a:gd name="T41" fmla="*/ 3 h 184"/>
                <a:gd name="T42" fmla="*/ 1 w 151"/>
                <a:gd name="T43" fmla="*/ 3 h 184"/>
                <a:gd name="T44" fmla="*/ 2 w 151"/>
                <a:gd name="T45" fmla="*/ 2 h 184"/>
                <a:gd name="T46" fmla="*/ 2 w 151"/>
                <a:gd name="T47" fmla="*/ 1 h 184"/>
                <a:gd name="T48" fmla="*/ 2 w 151"/>
                <a:gd name="T49" fmla="*/ 1 h 184"/>
                <a:gd name="T50" fmla="*/ 2 w 151"/>
                <a:gd name="T51" fmla="*/ 1 h 184"/>
                <a:gd name="T52" fmla="*/ 2 w 151"/>
                <a:gd name="T53" fmla="*/ 1 h 184"/>
                <a:gd name="T54" fmla="*/ 2 w 151"/>
                <a:gd name="T55" fmla="*/ 1 h 184"/>
                <a:gd name="T56" fmla="*/ 2 w 151"/>
                <a:gd name="T57" fmla="*/ 1 h 184"/>
                <a:gd name="T58" fmla="*/ 2 w 151"/>
                <a:gd name="T59" fmla="*/ 1 h 184"/>
                <a:gd name="T60" fmla="*/ 2 w 151"/>
                <a:gd name="T61" fmla="*/ 2 h 184"/>
                <a:gd name="T62" fmla="*/ 2 w 151"/>
                <a:gd name="T63" fmla="*/ 2 h 184"/>
                <a:gd name="T64" fmla="*/ 2 w 151"/>
                <a:gd name="T65" fmla="*/ 3 h 184"/>
                <a:gd name="T66" fmla="*/ 2 w 151"/>
                <a:gd name="T67" fmla="*/ 3 h 184"/>
                <a:gd name="T68" fmla="*/ 3 w 151"/>
                <a:gd name="T69" fmla="*/ 2 h 184"/>
                <a:gd name="T70" fmla="*/ 3 w 151"/>
                <a:gd name="T71" fmla="*/ 2 h 184"/>
                <a:gd name="T72" fmla="*/ 3 w 151"/>
                <a:gd name="T73" fmla="*/ 2 h 184"/>
                <a:gd name="T74" fmla="*/ 3 w 151"/>
                <a:gd name="T75" fmla="*/ 1 h 184"/>
                <a:gd name="T76" fmla="*/ 4 w 151"/>
                <a:gd name="T77" fmla="*/ 1 h 184"/>
                <a:gd name="T78" fmla="*/ 4 w 151"/>
                <a:gd name="T79" fmla="*/ 1 h 184"/>
                <a:gd name="T80" fmla="*/ 4 w 151"/>
                <a:gd name="T81" fmla="*/ 0 h 184"/>
                <a:gd name="T82" fmla="*/ 4 w 151"/>
                <a:gd name="T83" fmla="*/ 0 h 184"/>
                <a:gd name="T84" fmla="*/ 4 w 151"/>
                <a:gd name="T85" fmla="*/ 0 h 184"/>
                <a:gd name="T86" fmla="*/ 4 w 151"/>
                <a:gd name="T87" fmla="*/ 0 h 184"/>
                <a:gd name="T88" fmla="*/ 4 w 151"/>
                <a:gd name="T89" fmla="*/ 1 h 184"/>
                <a:gd name="T90" fmla="*/ 4 w 151"/>
                <a:gd name="T91" fmla="*/ 1 h 184"/>
                <a:gd name="T92" fmla="*/ 3 w 151"/>
                <a:gd name="T93" fmla="*/ 2 h 184"/>
                <a:gd name="T94" fmla="*/ 3 w 151"/>
                <a:gd name="T95" fmla="*/ 3 h 184"/>
                <a:gd name="T96" fmla="*/ 3 w 151"/>
                <a:gd name="T97" fmla="*/ 3 h 184"/>
                <a:gd name="T98" fmla="*/ 2 w 151"/>
                <a:gd name="T99" fmla="*/ 3 h 184"/>
                <a:gd name="T100" fmla="*/ 2 w 151"/>
                <a:gd name="T101" fmla="*/ 5 h 184"/>
                <a:gd name="T102" fmla="*/ 2 w 151"/>
                <a:gd name="T103" fmla="*/ 5 h 184"/>
                <a:gd name="T104" fmla="*/ 2 w 151"/>
                <a:gd name="T105" fmla="*/ 6 h 184"/>
                <a:gd name="T106" fmla="*/ 2 w 151"/>
                <a:gd name="T107" fmla="*/ 6 h 184"/>
                <a:gd name="T108" fmla="*/ 2 w 151"/>
                <a:gd name="T109" fmla="*/ 6 h 184"/>
                <a:gd name="T110" fmla="*/ 2 w 151"/>
                <a:gd name="T111" fmla="*/ 6 h 184"/>
                <a:gd name="T112" fmla="*/ 2 w 151"/>
                <a:gd name="T113" fmla="*/ 6 h 184"/>
                <a:gd name="T114" fmla="*/ 2 w 151"/>
                <a:gd name="T115" fmla="*/ 6 h 184"/>
                <a:gd name="T116" fmla="*/ 2 w 151"/>
                <a:gd name="T117" fmla="*/ 6 h 1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1"/>
                <a:gd name="T178" fmla="*/ 0 h 184"/>
                <a:gd name="T179" fmla="*/ 151 w 151"/>
                <a:gd name="T180" fmla="*/ 184 h 1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1" h="184">
                  <a:moveTo>
                    <a:pt x="72" y="184"/>
                  </a:moveTo>
                  <a:lnTo>
                    <a:pt x="68" y="164"/>
                  </a:lnTo>
                  <a:lnTo>
                    <a:pt x="65" y="151"/>
                  </a:lnTo>
                  <a:lnTo>
                    <a:pt x="65" y="138"/>
                  </a:lnTo>
                  <a:lnTo>
                    <a:pt x="63" y="124"/>
                  </a:lnTo>
                  <a:lnTo>
                    <a:pt x="57" y="125"/>
                  </a:lnTo>
                  <a:lnTo>
                    <a:pt x="48" y="131"/>
                  </a:lnTo>
                  <a:lnTo>
                    <a:pt x="39" y="136"/>
                  </a:lnTo>
                  <a:lnTo>
                    <a:pt x="30" y="142"/>
                  </a:lnTo>
                  <a:lnTo>
                    <a:pt x="19" y="148"/>
                  </a:lnTo>
                  <a:lnTo>
                    <a:pt x="11" y="151"/>
                  </a:lnTo>
                  <a:lnTo>
                    <a:pt x="4" y="155"/>
                  </a:lnTo>
                  <a:lnTo>
                    <a:pt x="0" y="155"/>
                  </a:lnTo>
                  <a:lnTo>
                    <a:pt x="4" y="149"/>
                  </a:lnTo>
                  <a:lnTo>
                    <a:pt x="9" y="146"/>
                  </a:lnTo>
                  <a:lnTo>
                    <a:pt x="15" y="140"/>
                  </a:lnTo>
                  <a:lnTo>
                    <a:pt x="22" y="133"/>
                  </a:lnTo>
                  <a:lnTo>
                    <a:pt x="30" y="125"/>
                  </a:lnTo>
                  <a:lnTo>
                    <a:pt x="39" y="118"/>
                  </a:lnTo>
                  <a:lnTo>
                    <a:pt x="50" y="109"/>
                  </a:lnTo>
                  <a:lnTo>
                    <a:pt x="61" y="98"/>
                  </a:lnTo>
                  <a:lnTo>
                    <a:pt x="63" y="74"/>
                  </a:lnTo>
                  <a:lnTo>
                    <a:pt x="67" y="52"/>
                  </a:lnTo>
                  <a:lnTo>
                    <a:pt x="70" y="30"/>
                  </a:lnTo>
                  <a:lnTo>
                    <a:pt x="76" y="8"/>
                  </a:lnTo>
                  <a:lnTo>
                    <a:pt x="79" y="8"/>
                  </a:lnTo>
                  <a:lnTo>
                    <a:pt x="83" y="8"/>
                  </a:lnTo>
                  <a:lnTo>
                    <a:pt x="85" y="8"/>
                  </a:lnTo>
                  <a:lnTo>
                    <a:pt x="89" y="8"/>
                  </a:lnTo>
                  <a:lnTo>
                    <a:pt x="87" y="24"/>
                  </a:lnTo>
                  <a:lnTo>
                    <a:pt x="83" y="39"/>
                  </a:lnTo>
                  <a:lnTo>
                    <a:pt x="81" y="56"/>
                  </a:lnTo>
                  <a:lnTo>
                    <a:pt x="79" y="74"/>
                  </a:lnTo>
                  <a:lnTo>
                    <a:pt x="87" y="70"/>
                  </a:lnTo>
                  <a:lnTo>
                    <a:pt x="96" y="63"/>
                  </a:lnTo>
                  <a:lnTo>
                    <a:pt x="105" y="52"/>
                  </a:lnTo>
                  <a:lnTo>
                    <a:pt x="114" y="41"/>
                  </a:lnTo>
                  <a:lnTo>
                    <a:pt x="124" y="30"/>
                  </a:lnTo>
                  <a:lnTo>
                    <a:pt x="133" y="19"/>
                  </a:lnTo>
                  <a:lnTo>
                    <a:pt x="140" y="8"/>
                  </a:lnTo>
                  <a:lnTo>
                    <a:pt x="146" y="0"/>
                  </a:lnTo>
                  <a:lnTo>
                    <a:pt x="147" y="0"/>
                  </a:lnTo>
                  <a:lnTo>
                    <a:pt x="149" y="0"/>
                  </a:lnTo>
                  <a:lnTo>
                    <a:pt x="151" y="2"/>
                  </a:lnTo>
                  <a:lnTo>
                    <a:pt x="133" y="28"/>
                  </a:lnTo>
                  <a:lnTo>
                    <a:pt x="116" y="50"/>
                  </a:lnTo>
                  <a:lnTo>
                    <a:pt x="105" y="68"/>
                  </a:lnTo>
                  <a:lnTo>
                    <a:pt x="96" y="87"/>
                  </a:lnTo>
                  <a:lnTo>
                    <a:pt x="90" y="107"/>
                  </a:lnTo>
                  <a:lnTo>
                    <a:pt x="85" y="129"/>
                  </a:lnTo>
                  <a:lnTo>
                    <a:pt x="83" y="153"/>
                  </a:lnTo>
                  <a:lnTo>
                    <a:pt x="81" y="184"/>
                  </a:lnTo>
                  <a:lnTo>
                    <a:pt x="79" y="184"/>
                  </a:lnTo>
                  <a:lnTo>
                    <a:pt x="78" y="184"/>
                  </a:lnTo>
                  <a:lnTo>
                    <a:pt x="74" y="184"/>
                  </a:lnTo>
                  <a:lnTo>
                    <a:pt x="72"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6" name="Freeform 69"/>
            <p:cNvSpPr>
              <a:spLocks/>
            </p:cNvSpPr>
            <p:nvPr/>
          </p:nvSpPr>
          <p:spPr bwMode="auto">
            <a:xfrm>
              <a:off x="4751" y="2686"/>
              <a:ext cx="117" cy="168"/>
            </a:xfrm>
            <a:custGeom>
              <a:avLst/>
              <a:gdLst>
                <a:gd name="T0" fmla="*/ 4 w 234"/>
                <a:gd name="T1" fmla="*/ 9 h 337"/>
                <a:gd name="T2" fmla="*/ 5 w 234"/>
                <a:gd name="T3" fmla="*/ 9 h 337"/>
                <a:gd name="T4" fmla="*/ 5 w 234"/>
                <a:gd name="T5" fmla="*/ 7 h 337"/>
                <a:gd name="T6" fmla="*/ 5 w 234"/>
                <a:gd name="T7" fmla="*/ 6 h 337"/>
                <a:gd name="T8" fmla="*/ 4 w 234"/>
                <a:gd name="T9" fmla="*/ 6 h 337"/>
                <a:gd name="T10" fmla="*/ 3 w 234"/>
                <a:gd name="T11" fmla="*/ 6 h 337"/>
                <a:gd name="T12" fmla="*/ 2 w 234"/>
                <a:gd name="T13" fmla="*/ 6 h 337"/>
                <a:gd name="T14" fmla="*/ 2 w 234"/>
                <a:gd name="T15" fmla="*/ 5 h 337"/>
                <a:gd name="T16" fmla="*/ 1 w 234"/>
                <a:gd name="T17" fmla="*/ 5 h 337"/>
                <a:gd name="T18" fmla="*/ 1 w 234"/>
                <a:gd name="T19" fmla="*/ 5 h 337"/>
                <a:gd name="T20" fmla="*/ 1 w 234"/>
                <a:gd name="T21" fmla="*/ 4 h 337"/>
                <a:gd name="T22" fmla="*/ 1 w 234"/>
                <a:gd name="T23" fmla="*/ 3 h 337"/>
                <a:gd name="T24" fmla="*/ 1 w 234"/>
                <a:gd name="T25" fmla="*/ 2 h 337"/>
                <a:gd name="T26" fmla="*/ 2 w 234"/>
                <a:gd name="T27" fmla="*/ 1 h 337"/>
                <a:gd name="T28" fmla="*/ 2 w 234"/>
                <a:gd name="T29" fmla="*/ 0 h 337"/>
                <a:gd name="T30" fmla="*/ 3 w 234"/>
                <a:gd name="T31" fmla="*/ 0 h 337"/>
                <a:gd name="T32" fmla="*/ 4 w 234"/>
                <a:gd name="T33" fmla="*/ 0 h 337"/>
                <a:gd name="T34" fmla="*/ 5 w 234"/>
                <a:gd name="T35" fmla="*/ 1 h 337"/>
                <a:gd name="T36" fmla="*/ 4 w 234"/>
                <a:gd name="T37" fmla="*/ 3 h 337"/>
                <a:gd name="T38" fmla="*/ 4 w 234"/>
                <a:gd name="T39" fmla="*/ 4 h 337"/>
                <a:gd name="T40" fmla="*/ 6 w 234"/>
                <a:gd name="T41" fmla="*/ 4 h 337"/>
                <a:gd name="T42" fmla="*/ 6 w 234"/>
                <a:gd name="T43" fmla="*/ 3 h 337"/>
                <a:gd name="T44" fmla="*/ 7 w 234"/>
                <a:gd name="T45" fmla="*/ 3 h 337"/>
                <a:gd name="T46" fmla="*/ 7 w 234"/>
                <a:gd name="T47" fmla="*/ 3 h 337"/>
                <a:gd name="T48" fmla="*/ 7 w 234"/>
                <a:gd name="T49" fmla="*/ 4 h 337"/>
                <a:gd name="T50" fmla="*/ 7 w 234"/>
                <a:gd name="T51" fmla="*/ 5 h 337"/>
                <a:gd name="T52" fmla="*/ 7 w 234"/>
                <a:gd name="T53" fmla="*/ 6 h 337"/>
                <a:gd name="T54" fmla="*/ 7 w 234"/>
                <a:gd name="T55" fmla="*/ 6 h 337"/>
                <a:gd name="T56" fmla="*/ 7 w 234"/>
                <a:gd name="T57" fmla="*/ 7 h 337"/>
                <a:gd name="T58" fmla="*/ 6 w 234"/>
                <a:gd name="T59" fmla="*/ 8 h 337"/>
                <a:gd name="T60" fmla="*/ 6 w 234"/>
                <a:gd name="T61" fmla="*/ 8 h 337"/>
                <a:gd name="T62" fmla="*/ 5 w 234"/>
                <a:gd name="T63" fmla="*/ 9 h 337"/>
                <a:gd name="T64" fmla="*/ 5 w 234"/>
                <a:gd name="T65" fmla="*/ 10 h 337"/>
                <a:gd name="T66" fmla="*/ 5 w 234"/>
                <a:gd name="T67" fmla="*/ 10 h 337"/>
                <a:gd name="T68" fmla="*/ 5 w 234"/>
                <a:gd name="T69" fmla="*/ 10 h 3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4"/>
                <a:gd name="T106" fmla="*/ 0 h 337"/>
                <a:gd name="T107" fmla="*/ 234 w 234"/>
                <a:gd name="T108" fmla="*/ 337 h 3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4" h="337">
                  <a:moveTo>
                    <a:pt x="147" y="337"/>
                  </a:moveTo>
                  <a:lnTo>
                    <a:pt x="123" y="315"/>
                  </a:lnTo>
                  <a:lnTo>
                    <a:pt x="121" y="302"/>
                  </a:lnTo>
                  <a:lnTo>
                    <a:pt x="132" y="289"/>
                  </a:lnTo>
                  <a:lnTo>
                    <a:pt x="154" y="271"/>
                  </a:lnTo>
                  <a:lnTo>
                    <a:pt x="160" y="247"/>
                  </a:lnTo>
                  <a:lnTo>
                    <a:pt x="156" y="230"/>
                  </a:lnTo>
                  <a:lnTo>
                    <a:pt x="147" y="221"/>
                  </a:lnTo>
                  <a:lnTo>
                    <a:pt x="131" y="216"/>
                  </a:lnTo>
                  <a:lnTo>
                    <a:pt x="114" y="216"/>
                  </a:lnTo>
                  <a:lnTo>
                    <a:pt x="96" y="217"/>
                  </a:lnTo>
                  <a:lnTo>
                    <a:pt x="77" y="219"/>
                  </a:lnTo>
                  <a:lnTo>
                    <a:pt x="62" y="221"/>
                  </a:lnTo>
                  <a:lnTo>
                    <a:pt x="59" y="201"/>
                  </a:lnTo>
                  <a:lnTo>
                    <a:pt x="55" y="188"/>
                  </a:lnTo>
                  <a:lnTo>
                    <a:pt x="48" y="182"/>
                  </a:lnTo>
                  <a:lnTo>
                    <a:pt x="40" y="181"/>
                  </a:lnTo>
                  <a:lnTo>
                    <a:pt x="31" y="181"/>
                  </a:lnTo>
                  <a:lnTo>
                    <a:pt x="22" y="179"/>
                  </a:lnTo>
                  <a:lnTo>
                    <a:pt x="11" y="177"/>
                  </a:lnTo>
                  <a:lnTo>
                    <a:pt x="0" y="168"/>
                  </a:lnTo>
                  <a:lnTo>
                    <a:pt x="4" y="151"/>
                  </a:lnTo>
                  <a:lnTo>
                    <a:pt x="9" y="135"/>
                  </a:lnTo>
                  <a:lnTo>
                    <a:pt x="15" y="118"/>
                  </a:lnTo>
                  <a:lnTo>
                    <a:pt x="24" y="103"/>
                  </a:lnTo>
                  <a:lnTo>
                    <a:pt x="31" y="89"/>
                  </a:lnTo>
                  <a:lnTo>
                    <a:pt x="40" y="76"/>
                  </a:lnTo>
                  <a:lnTo>
                    <a:pt x="50" y="61"/>
                  </a:lnTo>
                  <a:lnTo>
                    <a:pt x="59" y="46"/>
                  </a:lnTo>
                  <a:lnTo>
                    <a:pt x="62" y="28"/>
                  </a:lnTo>
                  <a:lnTo>
                    <a:pt x="66" y="15"/>
                  </a:lnTo>
                  <a:lnTo>
                    <a:pt x="73" y="8"/>
                  </a:lnTo>
                  <a:lnTo>
                    <a:pt x="90" y="0"/>
                  </a:lnTo>
                  <a:lnTo>
                    <a:pt x="103" y="13"/>
                  </a:lnTo>
                  <a:lnTo>
                    <a:pt x="119" y="32"/>
                  </a:lnTo>
                  <a:lnTo>
                    <a:pt x="132" y="52"/>
                  </a:lnTo>
                  <a:lnTo>
                    <a:pt x="138" y="74"/>
                  </a:lnTo>
                  <a:lnTo>
                    <a:pt x="123" y="102"/>
                  </a:lnTo>
                  <a:lnTo>
                    <a:pt x="119" y="120"/>
                  </a:lnTo>
                  <a:lnTo>
                    <a:pt x="127" y="138"/>
                  </a:lnTo>
                  <a:lnTo>
                    <a:pt x="151" y="168"/>
                  </a:lnTo>
                  <a:lnTo>
                    <a:pt x="164" y="153"/>
                  </a:lnTo>
                  <a:lnTo>
                    <a:pt x="175" y="135"/>
                  </a:lnTo>
                  <a:lnTo>
                    <a:pt x="182" y="114"/>
                  </a:lnTo>
                  <a:lnTo>
                    <a:pt x="188" y="98"/>
                  </a:lnTo>
                  <a:lnTo>
                    <a:pt x="197" y="98"/>
                  </a:lnTo>
                  <a:lnTo>
                    <a:pt x="208" y="96"/>
                  </a:lnTo>
                  <a:lnTo>
                    <a:pt x="221" y="98"/>
                  </a:lnTo>
                  <a:lnTo>
                    <a:pt x="234" y="107"/>
                  </a:lnTo>
                  <a:lnTo>
                    <a:pt x="224" y="138"/>
                  </a:lnTo>
                  <a:lnTo>
                    <a:pt x="210" y="157"/>
                  </a:lnTo>
                  <a:lnTo>
                    <a:pt x="206" y="177"/>
                  </a:lnTo>
                  <a:lnTo>
                    <a:pt x="224" y="214"/>
                  </a:lnTo>
                  <a:lnTo>
                    <a:pt x="224" y="216"/>
                  </a:lnTo>
                  <a:lnTo>
                    <a:pt x="224" y="217"/>
                  </a:lnTo>
                  <a:lnTo>
                    <a:pt x="224" y="219"/>
                  </a:lnTo>
                  <a:lnTo>
                    <a:pt x="224" y="221"/>
                  </a:lnTo>
                  <a:lnTo>
                    <a:pt x="211" y="234"/>
                  </a:lnTo>
                  <a:lnTo>
                    <a:pt x="200" y="247"/>
                  </a:lnTo>
                  <a:lnTo>
                    <a:pt x="189" y="260"/>
                  </a:lnTo>
                  <a:lnTo>
                    <a:pt x="180" y="273"/>
                  </a:lnTo>
                  <a:lnTo>
                    <a:pt x="173" y="285"/>
                  </a:lnTo>
                  <a:lnTo>
                    <a:pt x="167" y="300"/>
                  </a:lnTo>
                  <a:lnTo>
                    <a:pt x="160" y="317"/>
                  </a:lnTo>
                  <a:lnTo>
                    <a:pt x="156" y="337"/>
                  </a:lnTo>
                  <a:lnTo>
                    <a:pt x="154" y="337"/>
                  </a:lnTo>
                  <a:lnTo>
                    <a:pt x="153" y="337"/>
                  </a:lnTo>
                  <a:lnTo>
                    <a:pt x="149" y="337"/>
                  </a:lnTo>
                  <a:lnTo>
                    <a:pt x="147" y="337"/>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7" name="Freeform 71"/>
            <p:cNvSpPr>
              <a:spLocks/>
            </p:cNvSpPr>
            <p:nvPr/>
          </p:nvSpPr>
          <p:spPr bwMode="auto">
            <a:xfrm>
              <a:off x="5330" y="2779"/>
              <a:ext cx="8" cy="9"/>
            </a:xfrm>
            <a:custGeom>
              <a:avLst/>
              <a:gdLst>
                <a:gd name="T0" fmla="*/ 0 w 17"/>
                <a:gd name="T1" fmla="*/ 0 h 19"/>
                <a:gd name="T2" fmla="*/ 0 w 17"/>
                <a:gd name="T3" fmla="*/ 0 h 19"/>
                <a:gd name="T4" fmla="*/ 0 w 17"/>
                <a:gd name="T5" fmla="*/ 0 h 19"/>
                <a:gd name="T6" fmla="*/ 0 w 17"/>
                <a:gd name="T7" fmla="*/ 0 h 19"/>
                <a:gd name="T8" fmla="*/ 0 w 17"/>
                <a:gd name="T9" fmla="*/ 0 h 19"/>
                <a:gd name="T10" fmla="*/ 0 w 17"/>
                <a:gd name="T11" fmla="*/ 0 h 19"/>
                <a:gd name="T12" fmla="*/ 0 w 17"/>
                <a:gd name="T13" fmla="*/ 0 h 19"/>
                <a:gd name="T14" fmla="*/ 0 w 17"/>
                <a:gd name="T15" fmla="*/ 0 h 19"/>
                <a:gd name="T16" fmla="*/ 0 w 17"/>
                <a:gd name="T17" fmla="*/ 0 h 19"/>
                <a:gd name="T18" fmla="*/ 0 w 17"/>
                <a:gd name="T19" fmla="*/ 0 h 19"/>
                <a:gd name="T20" fmla="*/ 0 w 17"/>
                <a:gd name="T21" fmla="*/ 0 h 19"/>
                <a:gd name="T22" fmla="*/ 0 w 17"/>
                <a:gd name="T23" fmla="*/ 0 h 19"/>
                <a:gd name="T24" fmla="*/ 0 w 17"/>
                <a:gd name="T25" fmla="*/ 0 h 19"/>
                <a:gd name="T26" fmla="*/ 0 w 17"/>
                <a:gd name="T27" fmla="*/ 0 h 19"/>
                <a:gd name="T28" fmla="*/ 0 w 17"/>
                <a:gd name="T29" fmla="*/ 0 h 19"/>
                <a:gd name="T30" fmla="*/ 0 w 17"/>
                <a:gd name="T31" fmla="*/ 0 h 19"/>
                <a:gd name="T32" fmla="*/ 0 w 17"/>
                <a:gd name="T33" fmla="*/ 0 h 19"/>
                <a:gd name="T34" fmla="*/ 0 w 17"/>
                <a:gd name="T35" fmla="*/ 0 h 19"/>
                <a:gd name="T36" fmla="*/ 0 w 17"/>
                <a:gd name="T37" fmla="*/ 0 h 19"/>
                <a:gd name="T38" fmla="*/ 0 w 17"/>
                <a:gd name="T39" fmla="*/ 0 h 19"/>
                <a:gd name="T40" fmla="*/ 0 w 17"/>
                <a:gd name="T41" fmla="*/ 0 h 19"/>
                <a:gd name="T42" fmla="*/ 0 w 17"/>
                <a:gd name="T43" fmla="*/ 0 h 19"/>
                <a:gd name="T44" fmla="*/ 0 w 17"/>
                <a:gd name="T45" fmla="*/ 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9"/>
                <a:gd name="T71" fmla="*/ 17 w 17"/>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9">
                  <a:moveTo>
                    <a:pt x="6" y="19"/>
                  </a:moveTo>
                  <a:lnTo>
                    <a:pt x="4" y="17"/>
                  </a:lnTo>
                  <a:lnTo>
                    <a:pt x="2" y="17"/>
                  </a:lnTo>
                  <a:lnTo>
                    <a:pt x="0" y="15"/>
                  </a:lnTo>
                  <a:lnTo>
                    <a:pt x="0" y="11"/>
                  </a:lnTo>
                  <a:lnTo>
                    <a:pt x="0" y="7"/>
                  </a:lnTo>
                  <a:lnTo>
                    <a:pt x="0" y="4"/>
                  </a:lnTo>
                  <a:lnTo>
                    <a:pt x="0" y="0"/>
                  </a:lnTo>
                  <a:lnTo>
                    <a:pt x="4" y="2"/>
                  </a:lnTo>
                  <a:lnTo>
                    <a:pt x="9" y="6"/>
                  </a:lnTo>
                  <a:lnTo>
                    <a:pt x="13" y="7"/>
                  </a:lnTo>
                  <a:lnTo>
                    <a:pt x="17" y="11"/>
                  </a:lnTo>
                  <a:lnTo>
                    <a:pt x="17" y="13"/>
                  </a:lnTo>
                  <a:lnTo>
                    <a:pt x="17" y="15"/>
                  </a:lnTo>
                  <a:lnTo>
                    <a:pt x="15" y="17"/>
                  </a:lnTo>
                  <a:lnTo>
                    <a:pt x="15" y="19"/>
                  </a:lnTo>
                  <a:lnTo>
                    <a:pt x="13" y="19"/>
                  </a:lnTo>
                  <a:lnTo>
                    <a:pt x="11" y="19"/>
                  </a:lnTo>
                  <a:lnTo>
                    <a:pt x="7" y="19"/>
                  </a:lnTo>
                  <a:lnTo>
                    <a:pt x="6" y="19"/>
                  </a:lnTo>
                  <a:close/>
                </a:path>
              </a:pathLst>
            </a:custGeom>
            <a:solidFill>
              <a:srgbClr val="CC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4278" name="Freeform 72"/>
            <p:cNvSpPr>
              <a:spLocks/>
            </p:cNvSpPr>
            <p:nvPr/>
          </p:nvSpPr>
          <p:spPr bwMode="auto">
            <a:xfrm>
              <a:off x="4798" y="2644"/>
              <a:ext cx="111" cy="143"/>
            </a:xfrm>
            <a:custGeom>
              <a:avLst/>
              <a:gdLst>
                <a:gd name="T0" fmla="*/ 5 w 220"/>
                <a:gd name="T1" fmla="*/ 8 h 287"/>
                <a:gd name="T2" fmla="*/ 5 w 220"/>
                <a:gd name="T3" fmla="*/ 8 h 287"/>
                <a:gd name="T4" fmla="*/ 5 w 220"/>
                <a:gd name="T5" fmla="*/ 7 h 287"/>
                <a:gd name="T6" fmla="*/ 5 w 220"/>
                <a:gd name="T7" fmla="*/ 7 h 287"/>
                <a:gd name="T8" fmla="*/ 5 w 220"/>
                <a:gd name="T9" fmla="*/ 6 h 287"/>
                <a:gd name="T10" fmla="*/ 5 w 220"/>
                <a:gd name="T11" fmla="*/ 6 h 287"/>
                <a:gd name="T12" fmla="*/ 5 w 220"/>
                <a:gd name="T13" fmla="*/ 5 h 287"/>
                <a:gd name="T14" fmla="*/ 5 w 220"/>
                <a:gd name="T15" fmla="*/ 5 h 287"/>
                <a:gd name="T16" fmla="*/ 5 w 220"/>
                <a:gd name="T17" fmla="*/ 5 h 287"/>
                <a:gd name="T18" fmla="*/ 5 w 220"/>
                <a:gd name="T19" fmla="*/ 5 h 287"/>
                <a:gd name="T20" fmla="*/ 4 w 220"/>
                <a:gd name="T21" fmla="*/ 4 h 287"/>
                <a:gd name="T22" fmla="*/ 4 w 220"/>
                <a:gd name="T23" fmla="*/ 4 h 287"/>
                <a:gd name="T24" fmla="*/ 3 w 220"/>
                <a:gd name="T25" fmla="*/ 5 h 287"/>
                <a:gd name="T26" fmla="*/ 3 w 220"/>
                <a:gd name="T27" fmla="*/ 5 h 287"/>
                <a:gd name="T28" fmla="*/ 3 w 220"/>
                <a:gd name="T29" fmla="*/ 5 h 287"/>
                <a:gd name="T30" fmla="*/ 3 w 220"/>
                <a:gd name="T31" fmla="*/ 6 h 287"/>
                <a:gd name="T32" fmla="*/ 2 w 220"/>
                <a:gd name="T33" fmla="*/ 6 h 287"/>
                <a:gd name="T34" fmla="*/ 2 w 220"/>
                <a:gd name="T35" fmla="*/ 6 h 287"/>
                <a:gd name="T36" fmla="*/ 2 w 220"/>
                <a:gd name="T37" fmla="*/ 5 h 287"/>
                <a:gd name="T38" fmla="*/ 2 w 220"/>
                <a:gd name="T39" fmla="*/ 5 h 287"/>
                <a:gd name="T40" fmla="*/ 2 w 220"/>
                <a:gd name="T41" fmla="*/ 5 h 287"/>
                <a:gd name="T42" fmla="*/ 2 w 220"/>
                <a:gd name="T43" fmla="*/ 4 h 287"/>
                <a:gd name="T44" fmla="*/ 2 w 220"/>
                <a:gd name="T45" fmla="*/ 3 h 287"/>
                <a:gd name="T46" fmla="*/ 2 w 220"/>
                <a:gd name="T47" fmla="*/ 3 h 287"/>
                <a:gd name="T48" fmla="*/ 1 w 220"/>
                <a:gd name="T49" fmla="*/ 2 h 287"/>
                <a:gd name="T50" fmla="*/ 1 w 220"/>
                <a:gd name="T51" fmla="*/ 2 h 287"/>
                <a:gd name="T52" fmla="*/ 1 w 220"/>
                <a:gd name="T53" fmla="*/ 1 h 287"/>
                <a:gd name="T54" fmla="*/ 0 w 220"/>
                <a:gd name="T55" fmla="*/ 0 h 287"/>
                <a:gd name="T56" fmla="*/ 1 w 220"/>
                <a:gd name="T57" fmla="*/ 0 h 287"/>
                <a:gd name="T58" fmla="*/ 2 w 220"/>
                <a:gd name="T59" fmla="*/ 0 h 287"/>
                <a:gd name="T60" fmla="*/ 3 w 220"/>
                <a:gd name="T61" fmla="*/ 0 h 287"/>
                <a:gd name="T62" fmla="*/ 4 w 220"/>
                <a:gd name="T63" fmla="*/ 0 h 287"/>
                <a:gd name="T64" fmla="*/ 5 w 220"/>
                <a:gd name="T65" fmla="*/ 0 h 287"/>
                <a:gd name="T66" fmla="*/ 5 w 220"/>
                <a:gd name="T67" fmla="*/ 1 h 287"/>
                <a:gd name="T68" fmla="*/ 6 w 220"/>
                <a:gd name="T69" fmla="*/ 1 h 287"/>
                <a:gd name="T70" fmla="*/ 7 w 220"/>
                <a:gd name="T71" fmla="*/ 2 h 287"/>
                <a:gd name="T72" fmla="*/ 7 w 220"/>
                <a:gd name="T73" fmla="*/ 3 h 287"/>
                <a:gd name="T74" fmla="*/ 7 w 220"/>
                <a:gd name="T75" fmla="*/ 4 h 287"/>
                <a:gd name="T76" fmla="*/ 7 w 220"/>
                <a:gd name="T77" fmla="*/ 4 h 287"/>
                <a:gd name="T78" fmla="*/ 7 w 220"/>
                <a:gd name="T79" fmla="*/ 5 h 287"/>
                <a:gd name="T80" fmla="*/ 7 w 220"/>
                <a:gd name="T81" fmla="*/ 6 h 287"/>
                <a:gd name="T82" fmla="*/ 7 w 220"/>
                <a:gd name="T83" fmla="*/ 7 h 287"/>
                <a:gd name="T84" fmla="*/ 6 w 220"/>
                <a:gd name="T85" fmla="*/ 8 h 287"/>
                <a:gd name="T86" fmla="*/ 6 w 220"/>
                <a:gd name="T87" fmla="*/ 8 h 287"/>
                <a:gd name="T88" fmla="*/ 5 w 220"/>
                <a:gd name="T89" fmla="*/ 8 h 287"/>
                <a:gd name="T90" fmla="*/ 5 w 220"/>
                <a:gd name="T91" fmla="*/ 8 h 287"/>
                <a:gd name="T92" fmla="*/ 5 w 220"/>
                <a:gd name="T93" fmla="*/ 8 h 2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0"/>
                <a:gd name="T142" fmla="*/ 0 h 287"/>
                <a:gd name="T143" fmla="*/ 220 w 220"/>
                <a:gd name="T144" fmla="*/ 287 h 2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0" h="287">
                  <a:moveTo>
                    <a:pt x="154" y="287"/>
                  </a:moveTo>
                  <a:lnTo>
                    <a:pt x="134" y="265"/>
                  </a:lnTo>
                  <a:lnTo>
                    <a:pt x="132" y="250"/>
                  </a:lnTo>
                  <a:lnTo>
                    <a:pt x="141" y="233"/>
                  </a:lnTo>
                  <a:lnTo>
                    <a:pt x="158" y="211"/>
                  </a:lnTo>
                  <a:lnTo>
                    <a:pt x="156" y="202"/>
                  </a:lnTo>
                  <a:lnTo>
                    <a:pt x="156" y="191"/>
                  </a:lnTo>
                  <a:lnTo>
                    <a:pt x="156" y="182"/>
                  </a:lnTo>
                  <a:lnTo>
                    <a:pt x="156" y="173"/>
                  </a:lnTo>
                  <a:lnTo>
                    <a:pt x="134" y="163"/>
                  </a:lnTo>
                  <a:lnTo>
                    <a:pt x="117" y="158"/>
                  </a:lnTo>
                  <a:lnTo>
                    <a:pt x="103" y="158"/>
                  </a:lnTo>
                  <a:lnTo>
                    <a:pt x="92" y="160"/>
                  </a:lnTo>
                  <a:lnTo>
                    <a:pt x="84" y="167"/>
                  </a:lnTo>
                  <a:lnTo>
                    <a:pt x="77" y="178"/>
                  </a:lnTo>
                  <a:lnTo>
                    <a:pt x="68" y="195"/>
                  </a:lnTo>
                  <a:lnTo>
                    <a:pt x="60" y="215"/>
                  </a:lnTo>
                  <a:lnTo>
                    <a:pt x="46" y="208"/>
                  </a:lnTo>
                  <a:lnTo>
                    <a:pt x="48" y="191"/>
                  </a:lnTo>
                  <a:lnTo>
                    <a:pt x="53" y="174"/>
                  </a:lnTo>
                  <a:lnTo>
                    <a:pt x="60" y="162"/>
                  </a:lnTo>
                  <a:lnTo>
                    <a:pt x="60" y="138"/>
                  </a:lnTo>
                  <a:lnTo>
                    <a:pt x="51" y="119"/>
                  </a:lnTo>
                  <a:lnTo>
                    <a:pt x="40" y="101"/>
                  </a:lnTo>
                  <a:lnTo>
                    <a:pt x="25" y="84"/>
                  </a:lnTo>
                  <a:lnTo>
                    <a:pt x="13" y="68"/>
                  </a:lnTo>
                  <a:lnTo>
                    <a:pt x="3" y="51"/>
                  </a:lnTo>
                  <a:lnTo>
                    <a:pt x="0" y="29"/>
                  </a:lnTo>
                  <a:lnTo>
                    <a:pt x="5" y="5"/>
                  </a:lnTo>
                  <a:lnTo>
                    <a:pt x="38" y="0"/>
                  </a:lnTo>
                  <a:lnTo>
                    <a:pt x="70" y="2"/>
                  </a:lnTo>
                  <a:lnTo>
                    <a:pt x="101" y="7"/>
                  </a:lnTo>
                  <a:lnTo>
                    <a:pt x="130" y="18"/>
                  </a:lnTo>
                  <a:lnTo>
                    <a:pt x="156" y="35"/>
                  </a:lnTo>
                  <a:lnTo>
                    <a:pt x="180" y="55"/>
                  </a:lnTo>
                  <a:lnTo>
                    <a:pt x="202" y="81"/>
                  </a:lnTo>
                  <a:lnTo>
                    <a:pt x="220" y="110"/>
                  </a:lnTo>
                  <a:lnTo>
                    <a:pt x="220" y="130"/>
                  </a:lnTo>
                  <a:lnTo>
                    <a:pt x="220" y="156"/>
                  </a:lnTo>
                  <a:lnTo>
                    <a:pt x="217" y="184"/>
                  </a:lnTo>
                  <a:lnTo>
                    <a:pt x="211" y="211"/>
                  </a:lnTo>
                  <a:lnTo>
                    <a:pt x="202" y="239"/>
                  </a:lnTo>
                  <a:lnTo>
                    <a:pt x="189" y="261"/>
                  </a:lnTo>
                  <a:lnTo>
                    <a:pt x="174" y="277"/>
                  </a:lnTo>
                  <a:lnTo>
                    <a:pt x="154"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grpSp>
    </p:spTree>
    <p:extLst>
      <p:ext uri="{BB962C8B-B14F-4D97-AF65-F5344CB8AC3E}">
        <p14:creationId xmlns:p14="http://schemas.microsoft.com/office/powerpoint/2010/main" val="307739521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lnSpc>
                <a:spcPct val="90000"/>
              </a:lnSpc>
            </a:pPr>
            <a:r>
              <a:rPr lang="en-US" smtClean="0"/>
              <a:t>Question 5:  Failure to Fulfill Major Role Responsibilities</a:t>
            </a:r>
          </a:p>
        </p:txBody>
      </p:sp>
      <p:sp>
        <p:nvSpPr>
          <p:cNvPr id="95235" name="Rectangle 3"/>
          <p:cNvSpPr>
            <a:spLocks noGrp="1" noChangeArrowheads="1"/>
          </p:cNvSpPr>
          <p:nvPr>
            <p:ph idx="1"/>
          </p:nvPr>
        </p:nvSpPr>
        <p:spPr/>
        <p:txBody>
          <a:bodyPr/>
          <a:lstStyle/>
          <a:p>
            <a:pPr marL="533400" indent="-533400" eaLnBrk="1" hangingPunct="1">
              <a:lnSpc>
                <a:spcPct val="90000"/>
              </a:lnSpc>
            </a:pPr>
            <a:r>
              <a:rPr lang="en-US" sz="2400" smtClean="0"/>
              <a:t>Frequency that each substance has interfered with role responsibilities in the past 3 months</a:t>
            </a:r>
          </a:p>
          <a:p>
            <a:pPr marL="533400" indent="-533400" eaLnBrk="1" hangingPunct="1">
              <a:lnSpc>
                <a:spcPct val="90000"/>
              </a:lnSpc>
              <a:spcBef>
                <a:spcPct val="40000"/>
              </a:spcBef>
              <a:buSzTx/>
              <a:buFontTx/>
              <a:buAutoNum type="arabicPeriod" startAt="5"/>
            </a:pPr>
            <a:r>
              <a:rPr lang="en-US" sz="2400" b="1" smtClean="0"/>
              <a:t>During the </a:t>
            </a:r>
            <a:r>
              <a:rPr lang="en-US" sz="2400" b="1" u="sng" smtClean="0"/>
              <a:t>past 3 months</a:t>
            </a:r>
            <a:r>
              <a:rPr lang="en-US" sz="2400" b="1" smtClean="0"/>
              <a:t>, how often have you failed to do what was normally expected of you because of your use of </a:t>
            </a:r>
            <a:r>
              <a:rPr lang="en-US" sz="2400" b="1" i="1" smtClean="0"/>
              <a:t>(first drug, second drug, etc)</a:t>
            </a:r>
            <a:r>
              <a:rPr lang="en-US" sz="2400" b="1" smtClean="0"/>
              <a:t>?</a:t>
            </a:r>
          </a:p>
          <a:p>
            <a:pPr marL="952500" lvl="1" indent="-495300" eaLnBrk="1" hangingPunct="1">
              <a:lnSpc>
                <a:spcPct val="90000"/>
              </a:lnSpc>
              <a:buSzTx/>
            </a:pPr>
            <a:r>
              <a:rPr lang="en-US" sz="2400" smtClean="0"/>
              <a:t>Never (0)</a:t>
            </a:r>
          </a:p>
          <a:p>
            <a:pPr marL="952500" lvl="1" indent="-495300" eaLnBrk="1" hangingPunct="1">
              <a:lnSpc>
                <a:spcPct val="90000"/>
              </a:lnSpc>
              <a:buSzTx/>
            </a:pPr>
            <a:r>
              <a:rPr lang="en-US" sz="2400" smtClean="0"/>
              <a:t>Once or twice (5)</a:t>
            </a:r>
          </a:p>
          <a:p>
            <a:pPr marL="952500" lvl="1" indent="-495300" eaLnBrk="1" hangingPunct="1">
              <a:lnSpc>
                <a:spcPct val="90000"/>
              </a:lnSpc>
              <a:buSzTx/>
            </a:pPr>
            <a:r>
              <a:rPr lang="en-US" sz="2400" smtClean="0"/>
              <a:t>Monthly (6)</a:t>
            </a:r>
          </a:p>
          <a:p>
            <a:pPr marL="952500" lvl="1" indent="-495300" eaLnBrk="1" hangingPunct="1">
              <a:lnSpc>
                <a:spcPct val="90000"/>
              </a:lnSpc>
              <a:buSzTx/>
            </a:pPr>
            <a:r>
              <a:rPr lang="en-US" sz="2400" smtClean="0"/>
              <a:t>Weekly (7)</a:t>
            </a:r>
          </a:p>
          <a:p>
            <a:pPr marL="952500" lvl="1" indent="-495300" eaLnBrk="1" hangingPunct="1">
              <a:lnSpc>
                <a:spcPct val="90000"/>
              </a:lnSpc>
              <a:buSzTx/>
            </a:pPr>
            <a:r>
              <a:rPr lang="en-US" sz="2400" smtClean="0"/>
              <a:t>Daily or almost daily (8)</a:t>
            </a:r>
          </a:p>
        </p:txBody>
      </p:sp>
      <p:sp>
        <p:nvSpPr>
          <p:cNvPr id="952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A4C8B19-6A51-4A6F-BD44-AA35BE76BBF6}" type="slidenum">
              <a:rPr lang="en-US" smtClean="0">
                <a:solidFill>
                  <a:srgbClr val="000000"/>
                </a:solidFill>
                <a:latin typeface="Arial Black" pitchFamily="34" charset="0"/>
              </a:rPr>
              <a:pPr/>
              <a:t>98</a:t>
            </a:fld>
            <a:endParaRPr lang="en-US" smtClean="0">
              <a:solidFill>
                <a:srgbClr val="000000"/>
              </a:solidFill>
              <a:latin typeface="Arial Black" pitchFamily="34" charset="0"/>
            </a:endParaRPr>
          </a:p>
        </p:txBody>
      </p:sp>
      <p:grpSp>
        <p:nvGrpSpPr>
          <p:cNvPr id="95237" name="Group 149"/>
          <p:cNvGrpSpPr>
            <a:grpSpLocks/>
          </p:cNvGrpSpPr>
          <p:nvPr/>
        </p:nvGrpSpPr>
        <p:grpSpPr bwMode="auto">
          <a:xfrm flipH="1">
            <a:off x="5629275" y="4138613"/>
            <a:ext cx="2981325" cy="1808162"/>
            <a:chOff x="3120" y="2607"/>
            <a:chExt cx="1878" cy="1139"/>
          </a:xfrm>
        </p:grpSpPr>
        <p:sp>
          <p:nvSpPr>
            <p:cNvPr id="95238" name="Freeform 25"/>
            <p:cNvSpPr>
              <a:spLocks/>
            </p:cNvSpPr>
            <p:nvPr/>
          </p:nvSpPr>
          <p:spPr bwMode="auto">
            <a:xfrm>
              <a:off x="3977" y="2819"/>
              <a:ext cx="1008" cy="726"/>
            </a:xfrm>
            <a:custGeom>
              <a:avLst/>
              <a:gdLst>
                <a:gd name="T0" fmla="*/ 10 w 2015"/>
                <a:gd name="T1" fmla="*/ 0 h 1453"/>
                <a:gd name="T2" fmla="*/ 30 w 2015"/>
                <a:gd name="T3" fmla="*/ 0 h 1453"/>
                <a:gd name="T4" fmla="*/ 32 w 2015"/>
                <a:gd name="T5" fmla="*/ 1 h 1453"/>
                <a:gd name="T6" fmla="*/ 33 w 2015"/>
                <a:gd name="T7" fmla="*/ 1 h 1453"/>
                <a:gd name="T8" fmla="*/ 34 w 2015"/>
                <a:gd name="T9" fmla="*/ 0 h 1453"/>
                <a:gd name="T10" fmla="*/ 40 w 2015"/>
                <a:gd name="T11" fmla="*/ 0 h 1453"/>
                <a:gd name="T12" fmla="*/ 58 w 2015"/>
                <a:gd name="T13" fmla="*/ 2 h 1453"/>
                <a:gd name="T14" fmla="*/ 63 w 2015"/>
                <a:gd name="T15" fmla="*/ 3 h 1453"/>
                <a:gd name="T16" fmla="*/ 63 w 2015"/>
                <a:gd name="T17" fmla="*/ 4 h 1453"/>
                <a:gd name="T18" fmla="*/ 63 w 2015"/>
                <a:gd name="T19" fmla="*/ 14 h 1453"/>
                <a:gd name="T20" fmla="*/ 61 w 2015"/>
                <a:gd name="T21" fmla="*/ 35 h 1453"/>
                <a:gd name="T22" fmla="*/ 51 w 2015"/>
                <a:gd name="T23" fmla="*/ 45 h 1453"/>
                <a:gd name="T24" fmla="*/ 49 w 2015"/>
                <a:gd name="T25" fmla="*/ 45 h 1453"/>
                <a:gd name="T26" fmla="*/ 48 w 2015"/>
                <a:gd name="T27" fmla="*/ 43 h 1453"/>
                <a:gd name="T28" fmla="*/ 0 w 2015"/>
                <a:gd name="T29" fmla="*/ 41 h 1453"/>
                <a:gd name="T30" fmla="*/ 1 w 2015"/>
                <a:gd name="T31" fmla="*/ 30 h 1453"/>
                <a:gd name="T32" fmla="*/ 9 w 2015"/>
                <a:gd name="T33" fmla="*/ 18 h 1453"/>
                <a:gd name="T34" fmla="*/ 10 w 2015"/>
                <a:gd name="T35" fmla="*/ 0 h 1453"/>
                <a:gd name="T36" fmla="*/ 10 w 2015"/>
                <a:gd name="T37" fmla="*/ 0 h 14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5"/>
                <a:gd name="T58" fmla="*/ 0 h 1453"/>
                <a:gd name="T59" fmla="*/ 2015 w 2015"/>
                <a:gd name="T60" fmla="*/ 1453 h 14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5" h="1453">
                  <a:moveTo>
                    <a:pt x="296" y="0"/>
                  </a:moveTo>
                  <a:lnTo>
                    <a:pt x="931" y="12"/>
                  </a:lnTo>
                  <a:lnTo>
                    <a:pt x="1011" y="33"/>
                  </a:lnTo>
                  <a:lnTo>
                    <a:pt x="1030" y="55"/>
                  </a:lnTo>
                  <a:lnTo>
                    <a:pt x="1074" y="21"/>
                  </a:lnTo>
                  <a:lnTo>
                    <a:pt x="1279" y="29"/>
                  </a:lnTo>
                  <a:lnTo>
                    <a:pt x="1838" y="84"/>
                  </a:lnTo>
                  <a:lnTo>
                    <a:pt x="1990" y="114"/>
                  </a:lnTo>
                  <a:lnTo>
                    <a:pt x="2009" y="158"/>
                  </a:lnTo>
                  <a:lnTo>
                    <a:pt x="2015" y="462"/>
                  </a:lnTo>
                  <a:lnTo>
                    <a:pt x="1928" y="1150"/>
                  </a:lnTo>
                  <a:lnTo>
                    <a:pt x="1616" y="1451"/>
                  </a:lnTo>
                  <a:lnTo>
                    <a:pt x="1551" y="1453"/>
                  </a:lnTo>
                  <a:lnTo>
                    <a:pt x="1532" y="1397"/>
                  </a:lnTo>
                  <a:lnTo>
                    <a:pt x="0" y="1314"/>
                  </a:lnTo>
                  <a:lnTo>
                    <a:pt x="13" y="972"/>
                  </a:lnTo>
                  <a:lnTo>
                    <a:pt x="257" y="597"/>
                  </a:lnTo>
                  <a:lnTo>
                    <a:pt x="296" y="0"/>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39" name="Freeform 26"/>
            <p:cNvSpPr>
              <a:spLocks/>
            </p:cNvSpPr>
            <p:nvPr/>
          </p:nvSpPr>
          <p:spPr bwMode="auto">
            <a:xfrm>
              <a:off x="3939" y="2846"/>
              <a:ext cx="1011" cy="513"/>
            </a:xfrm>
            <a:custGeom>
              <a:avLst/>
              <a:gdLst>
                <a:gd name="T0" fmla="*/ 35 w 2021"/>
                <a:gd name="T1" fmla="*/ 0 h 1027"/>
                <a:gd name="T2" fmla="*/ 34 w 2021"/>
                <a:gd name="T3" fmla="*/ 0 h 1027"/>
                <a:gd name="T4" fmla="*/ 33 w 2021"/>
                <a:gd name="T5" fmla="*/ 0 h 1027"/>
                <a:gd name="T6" fmla="*/ 33 w 2021"/>
                <a:gd name="T7" fmla="*/ 0 h 1027"/>
                <a:gd name="T8" fmla="*/ 32 w 2021"/>
                <a:gd name="T9" fmla="*/ 1 h 1027"/>
                <a:gd name="T10" fmla="*/ 32 w 2021"/>
                <a:gd name="T11" fmla="*/ 1 h 1027"/>
                <a:gd name="T12" fmla="*/ 32 w 2021"/>
                <a:gd name="T13" fmla="*/ 2 h 1027"/>
                <a:gd name="T14" fmla="*/ 32 w 2021"/>
                <a:gd name="T15" fmla="*/ 2 h 1027"/>
                <a:gd name="T16" fmla="*/ 31 w 2021"/>
                <a:gd name="T17" fmla="*/ 3 h 1027"/>
                <a:gd name="T18" fmla="*/ 31 w 2021"/>
                <a:gd name="T19" fmla="*/ 3 h 1027"/>
                <a:gd name="T20" fmla="*/ 30 w 2021"/>
                <a:gd name="T21" fmla="*/ 2 h 1027"/>
                <a:gd name="T22" fmla="*/ 29 w 2021"/>
                <a:gd name="T23" fmla="*/ 2 h 1027"/>
                <a:gd name="T24" fmla="*/ 28 w 2021"/>
                <a:gd name="T25" fmla="*/ 2 h 1027"/>
                <a:gd name="T26" fmla="*/ 27 w 2021"/>
                <a:gd name="T27" fmla="*/ 2 h 1027"/>
                <a:gd name="T28" fmla="*/ 26 w 2021"/>
                <a:gd name="T29" fmla="*/ 1 h 1027"/>
                <a:gd name="T30" fmla="*/ 26 w 2021"/>
                <a:gd name="T31" fmla="*/ 1 h 1027"/>
                <a:gd name="T32" fmla="*/ 26 w 2021"/>
                <a:gd name="T33" fmla="*/ 1 h 1027"/>
                <a:gd name="T34" fmla="*/ 22 w 2021"/>
                <a:gd name="T35" fmla="*/ 24 h 1027"/>
                <a:gd name="T36" fmla="*/ 25 w 2021"/>
                <a:gd name="T37" fmla="*/ 26 h 1027"/>
                <a:gd name="T38" fmla="*/ 0 w 2021"/>
                <a:gd name="T39" fmla="*/ 29 h 1027"/>
                <a:gd name="T40" fmla="*/ 25 w 2021"/>
                <a:gd name="T41" fmla="*/ 31 h 1027"/>
                <a:gd name="T42" fmla="*/ 27 w 2021"/>
                <a:gd name="T43" fmla="*/ 31 h 1027"/>
                <a:gd name="T44" fmla="*/ 49 w 2021"/>
                <a:gd name="T45" fmla="*/ 31 h 1027"/>
                <a:gd name="T46" fmla="*/ 51 w 2021"/>
                <a:gd name="T47" fmla="*/ 26 h 1027"/>
                <a:gd name="T48" fmla="*/ 41 w 2021"/>
                <a:gd name="T49" fmla="*/ 27 h 1027"/>
                <a:gd name="T50" fmla="*/ 28 w 2021"/>
                <a:gd name="T51" fmla="*/ 24 h 1027"/>
                <a:gd name="T52" fmla="*/ 27 w 2021"/>
                <a:gd name="T53" fmla="*/ 24 h 1027"/>
                <a:gd name="T54" fmla="*/ 34 w 2021"/>
                <a:gd name="T55" fmla="*/ 20 h 1027"/>
                <a:gd name="T56" fmla="*/ 48 w 2021"/>
                <a:gd name="T57" fmla="*/ 26 h 1027"/>
                <a:gd name="T58" fmla="*/ 54 w 2021"/>
                <a:gd name="T59" fmla="*/ 20 h 1027"/>
                <a:gd name="T60" fmla="*/ 63 w 2021"/>
                <a:gd name="T61" fmla="*/ 18 h 1027"/>
                <a:gd name="T62" fmla="*/ 63 w 2021"/>
                <a:gd name="T63" fmla="*/ 10 h 1027"/>
                <a:gd name="T64" fmla="*/ 54 w 2021"/>
                <a:gd name="T65" fmla="*/ 4 h 1027"/>
                <a:gd name="T66" fmla="*/ 36 w 2021"/>
                <a:gd name="T67" fmla="*/ 4 h 1027"/>
                <a:gd name="T68" fmla="*/ 33 w 2021"/>
                <a:gd name="T69" fmla="*/ 2 h 1027"/>
                <a:gd name="T70" fmla="*/ 35 w 2021"/>
                <a:gd name="T71" fmla="*/ 0 h 10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21"/>
                <a:gd name="T109" fmla="*/ 0 h 1027"/>
                <a:gd name="T110" fmla="*/ 2021 w 2021"/>
                <a:gd name="T111" fmla="*/ 1027 h 10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21" h="1027">
                  <a:moveTo>
                    <a:pt x="1091" y="0"/>
                  </a:moveTo>
                  <a:lnTo>
                    <a:pt x="1089" y="0"/>
                  </a:lnTo>
                  <a:lnTo>
                    <a:pt x="1084" y="0"/>
                  </a:lnTo>
                  <a:lnTo>
                    <a:pt x="1072" y="0"/>
                  </a:lnTo>
                  <a:lnTo>
                    <a:pt x="1065" y="6"/>
                  </a:lnTo>
                  <a:lnTo>
                    <a:pt x="1053" y="8"/>
                  </a:lnTo>
                  <a:lnTo>
                    <a:pt x="1044" y="14"/>
                  </a:lnTo>
                  <a:lnTo>
                    <a:pt x="1034" y="19"/>
                  </a:lnTo>
                  <a:lnTo>
                    <a:pt x="1027" y="29"/>
                  </a:lnTo>
                  <a:lnTo>
                    <a:pt x="1021" y="38"/>
                  </a:lnTo>
                  <a:lnTo>
                    <a:pt x="1021" y="52"/>
                  </a:lnTo>
                  <a:lnTo>
                    <a:pt x="1019" y="63"/>
                  </a:lnTo>
                  <a:lnTo>
                    <a:pt x="1019" y="75"/>
                  </a:lnTo>
                  <a:lnTo>
                    <a:pt x="1015" y="84"/>
                  </a:lnTo>
                  <a:lnTo>
                    <a:pt x="1009" y="92"/>
                  </a:lnTo>
                  <a:lnTo>
                    <a:pt x="1004" y="94"/>
                  </a:lnTo>
                  <a:lnTo>
                    <a:pt x="998" y="97"/>
                  </a:lnTo>
                  <a:lnTo>
                    <a:pt x="990" y="97"/>
                  </a:lnTo>
                  <a:lnTo>
                    <a:pt x="983" y="99"/>
                  </a:lnTo>
                  <a:lnTo>
                    <a:pt x="969" y="97"/>
                  </a:lnTo>
                  <a:lnTo>
                    <a:pt x="958" y="97"/>
                  </a:lnTo>
                  <a:lnTo>
                    <a:pt x="945" y="94"/>
                  </a:lnTo>
                  <a:lnTo>
                    <a:pt x="931" y="90"/>
                  </a:lnTo>
                  <a:lnTo>
                    <a:pt x="914" y="86"/>
                  </a:lnTo>
                  <a:lnTo>
                    <a:pt x="901" y="82"/>
                  </a:lnTo>
                  <a:lnTo>
                    <a:pt x="886" y="78"/>
                  </a:lnTo>
                  <a:lnTo>
                    <a:pt x="873" y="73"/>
                  </a:lnTo>
                  <a:lnTo>
                    <a:pt x="857" y="67"/>
                  </a:lnTo>
                  <a:lnTo>
                    <a:pt x="844" y="63"/>
                  </a:lnTo>
                  <a:lnTo>
                    <a:pt x="831" y="59"/>
                  </a:lnTo>
                  <a:lnTo>
                    <a:pt x="821" y="56"/>
                  </a:lnTo>
                  <a:lnTo>
                    <a:pt x="812" y="52"/>
                  </a:lnTo>
                  <a:lnTo>
                    <a:pt x="806" y="50"/>
                  </a:lnTo>
                  <a:lnTo>
                    <a:pt x="802" y="48"/>
                  </a:lnTo>
                  <a:lnTo>
                    <a:pt x="350" y="635"/>
                  </a:lnTo>
                  <a:lnTo>
                    <a:pt x="701" y="778"/>
                  </a:lnTo>
                  <a:lnTo>
                    <a:pt x="776" y="793"/>
                  </a:lnTo>
                  <a:lnTo>
                    <a:pt x="772" y="846"/>
                  </a:lnTo>
                  <a:lnTo>
                    <a:pt x="361" y="778"/>
                  </a:lnTo>
                  <a:lnTo>
                    <a:pt x="0" y="951"/>
                  </a:lnTo>
                  <a:lnTo>
                    <a:pt x="511" y="976"/>
                  </a:lnTo>
                  <a:lnTo>
                    <a:pt x="787" y="1000"/>
                  </a:lnTo>
                  <a:lnTo>
                    <a:pt x="819" y="981"/>
                  </a:lnTo>
                  <a:lnTo>
                    <a:pt x="859" y="1008"/>
                  </a:lnTo>
                  <a:lnTo>
                    <a:pt x="1312" y="1027"/>
                  </a:lnTo>
                  <a:lnTo>
                    <a:pt x="1568" y="1021"/>
                  </a:lnTo>
                  <a:lnTo>
                    <a:pt x="1635" y="1019"/>
                  </a:lnTo>
                  <a:lnTo>
                    <a:pt x="1629" y="854"/>
                  </a:lnTo>
                  <a:lnTo>
                    <a:pt x="1576" y="877"/>
                  </a:lnTo>
                  <a:lnTo>
                    <a:pt x="1304" y="888"/>
                  </a:lnTo>
                  <a:lnTo>
                    <a:pt x="1036" y="865"/>
                  </a:lnTo>
                  <a:lnTo>
                    <a:pt x="888" y="799"/>
                  </a:lnTo>
                  <a:lnTo>
                    <a:pt x="827" y="837"/>
                  </a:lnTo>
                  <a:lnTo>
                    <a:pt x="846" y="785"/>
                  </a:lnTo>
                  <a:lnTo>
                    <a:pt x="933" y="670"/>
                  </a:lnTo>
                  <a:lnTo>
                    <a:pt x="1078" y="664"/>
                  </a:lnTo>
                  <a:lnTo>
                    <a:pt x="1357" y="829"/>
                  </a:lnTo>
                  <a:lnTo>
                    <a:pt x="1515" y="850"/>
                  </a:lnTo>
                  <a:lnTo>
                    <a:pt x="1616" y="825"/>
                  </a:lnTo>
                  <a:lnTo>
                    <a:pt x="1713" y="645"/>
                  </a:lnTo>
                  <a:lnTo>
                    <a:pt x="1871" y="647"/>
                  </a:lnTo>
                  <a:lnTo>
                    <a:pt x="1994" y="607"/>
                  </a:lnTo>
                  <a:lnTo>
                    <a:pt x="2021" y="550"/>
                  </a:lnTo>
                  <a:lnTo>
                    <a:pt x="1996" y="329"/>
                  </a:lnTo>
                  <a:lnTo>
                    <a:pt x="1895" y="173"/>
                  </a:lnTo>
                  <a:lnTo>
                    <a:pt x="1713" y="132"/>
                  </a:lnTo>
                  <a:lnTo>
                    <a:pt x="1249" y="154"/>
                  </a:lnTo>
                  <a:lnTo>
                    <a:pt x="1137" y="135"/>
                  </a:lnTo>
                  <a:lnTo>
                    <a:pt x="1036" y="242"/>
                  </a:lnTo>
                  <a:lnTo>
                    <a:pt x="1047" y="90"/>
                  </a:lnTo>
                  <a:lnTo>
                    <a:pt x="1091" y="0"/>
                  </a:lnTo>
                  <a:close/>
                </a:path>
              </a:pathLst>
            </a:custGeom>
            <a:solidFill>
              <a:srgbClr val="B36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0" name="Freeform 27"/>
            <p:cNvSpPr>
              <a:spLocks/>
            </p:cNvSpPr>
            <p:nvPr/>
          </p:nvSpPr>
          <p:spPr bwMode="auto">
            <a:xfrm>
              <a:off x="4765" y="2895"/>
              <a:ext cx="233" cy="653"/>
            </a:xfrm>
            <a:custGeom>
              <a:avLst/>
              <a:gdLst>
                <a:gd name="T0" fmla="*/ 13 w 468"/>
                <a:gd name="T1" fmla="*/ 0 h 1306"/>
                <a:gd name="T2" fmla="*/ 12 w 468"/>
                <a:gd name="T3" fmla="*/ 2 h 1306"/>
                <a:gd name="T4" fmla="*/ 12 w 468"/>
                <a:gd name="T5" fmla="*/ 11 h 1306"/>
                <a:gd name="T6" fmla="*/ 10 w 468"/>
                <a:gd name="T7" fmla="*/ 16 h 1306"/>
                <a:gd name="T8" fmla="*/ 6 w 468"/>
                <a:gd name="T9" fmla="*/ 22 h 1306"/>
                <a:gd name="T10" fmla="*/ 4 w 468"/>
                <a:gd name="T11" fmla="*/ 31 h 1306"/>
                <a:gd name="T12" fmla="*/ 4 w 468"/>
                <a:gd name="T13" fmla="*/ 23 h 1306"/>
                <a:gd name="T14" fmla="*/ 1 w 468"/>
                <a:gd name="T15" fmla="*/ 23 h 1306"/>
                <a:gd name="T16" fmla="*/ 0 w 468"/>
                <a:gd name="T17" fmla="*/ 23 h 1306"/>
                <a:gd name="T18" fmla="*/ 0 w 468"/>
                <a:gd name="T19" fmla="*/ 40 h 1306"/>
                <a:gd name="T20" fmla="*/ 0 w 468"/>
                <a:gd name="T21" fmla="*/ 41 h 1306"/>
                <a:gd name="T22" fmla="*/ 5 w 468"/>
                <a:gd name="T23" fmla="*/ 41 h 1306"/>
                <a:gd name="T24" fmla="*/ 12 w 468"/>
                <a:gd name="T25" fmla="*/ 36 h 1306"/>
                <a:gd name="T26" fmla="*/ 14 w 468"/>
                <a:gd name="T27" fmla="*/ 16 h 1306"/>
                <a:gd name="T28" fmla="*/ 14 w 468"/>
                <a:gd name="T29" fmla="*/ 2 h 1306"/>
                <a:gd name="T30" fmla="*/ 13 w 468"/>
                <a:gd name="T31" fmla="*/ 0 h 1306"/>
                <a:gd name="T32" fmla="*/ 13 w 468"/>
                <a:gd name="T33" fmla="*/ 0 h 13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8"/>
                <a:gd name="T52" fmla="*/ 0 h 1306"/>
                <a:gd name="T53" fmla="*/ 468 w 468"/>
                <a:gd name="T54" fmla="*/ 1306 h 13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8" h="1306">
                  <a:moveTo>
                    <a:pt x="441" y="0"/>
                  </a:moveTo>
                  <a:lnTo>
                    <a:pt x="405" y="42"/>
                  </a:lnTo>
                  <a:lnTo>
                    <a:pt x="392" y="343"/>
                  </a:lnTo>
                  <a:lnTo>
                    <a:pt x="350" y="504"/>
                  </a:lnTo>
                  <a:lnTo>
                    <a:pt x="215" y="713"/>
                  </a:lnTo>
                  <a:lnTo>
                    <a:pt x="150" y="985"/>
                  </a:lnTo>
                  <a:lnTo>
                    <a:pt x="158" y="738"/>
                  </a:lnTo>
                  <a:lnTo>
                    <a:pt x="40" y="732"/>
                  </a:lnTo>
                  <a:lnTo>
                    <a:pt x="8" y="751"/>
                  </a:lnTo>
                  <a:lnTo>
                    <a:pt x="0" y="1268"/>
                  </a:lnTo>
                  <a:lnTo>
                    <a:pt x="19" y="1306"/>
                  </a:lnTo>
                  <a:lnTo>
                    <a:pt x="162" y="1282"/>
                  </a:lnTo>
                  <a:lnTo>
                    <a:pt x="390" y="1131"/>
                  </a:lnTo>
                  <a:lnTo>
                    <a:pt x="468" y="508"/>
                  </a:lnTo>
                  <a:lnTo>
                    <a:pt x="456" y="63"/>
                  </a:lnTo>
                  <a:lnTo>
                    <a:pt x="441" y="0"/>
                  </a:lnTo>
                  <a:close/>
                </a:path>
              </a:pathLst>
            </a:custGeom>
            <a:solidFill>
              <a:srgbClr val="B36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1" name="Freeform 28"/>
            <p:cNvSpPr>
              <a:spLocks/>
            </p:cNvSpPr>
            <p:nvPr/>
          </p:nvSpPr>
          <p:spPr bwMode="auto">
            <a:xfrm>
              <a:off x="3920" y="3338"/>
              <a:ext cx="832" cy="206"/>
            </a:xfrm>
            <a:custGeom>
              <a:avLst/>
              <a:gdLst>
                <a:gd name="T0" fmla="*/ 52 w 1663"/>
                <a:gd name="T1" fmla="*/ 2 h 413"/>
                <a:gd name="T2" fmla="*/ 52 w 1663"/>
                <a:gd name="T3" fmla="*/ 8 h 413"/>
                <a:gd name="T4" fmla="*/ 52 w 1663"/>
                <a:gd name="T5" fmla="*/ 12 h 413"/>
                <a:gd name="T6" fmla="*/ 49 w 1663"/>
                <a:gd name="T7" fmla="*/ 12 h 413"/>
                <a:gd name="T8" fmla="*/ 18 w 1663"/>
                <a:gd name="T9" fmla="*/ 12 h 413"/>
                <a:gd name="T10" fmla="*/ 0 w 1663"/>
                <a:gd name="T11" fmla="*/ 12 h 413"/>
                <a:gd name="T12" fmla="*/ 2 w 1663"/>
                <a:gd name="T13" fmla="*/ 1 h 413"/>
                <a:gd name="T14" fmla="*/ 8 w 1663"/>
                <a:gd name="T15" fmla="*/ 0 h 413"/>
                <a:gd name="T16" fmla="*/ 22 w 1663"/>
                <a:gd name="T17" fmla="*/ 0 h 413"/>
                <a:gd name="T18" fmla="*/ 30 w 1663"/>
                <a:gd name="T19" fmla="*/ 0 h 413"/>
                <a:gd name="T20" fmla="*/ 45 w 1663"/>
                <a:gd name="T21" fmla="*/ 1 h 413"/>
                <a:gd name="T22" fmla="*/ 48 w 1663"/>
                <a:gd name="T23" fmla="*/ 1 h 413"/>
                <a:gd name="T24" fmla="*/ 52 w 1663"/>
                <a:gd name="T25" fmla="*/ 2 h 413"/>
                <a:gd name="T26" fmla="*/ 52 w 1663"/>
                <a:gd name="T27" fmla="*/ 2 h 4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3"/>
                <a:gd name="T43" fmla="*/ 0 h 413"/>
                <a:gd name="T44" fmla="*/ 1663 w 1663"/>
                <a:gd name="T45" fmla="*/ 413 h 4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3" h="413">
                  <a:moveTo>
                    <a:pt x="1654" y="69"/>
                  </a:moveTo>
                  <a:lnTo>
                    <a:pt x="1663" y="281"/>
                  </a:lnTo>
                  <a:lnTo>
                    <a:pt x="1661" y="392"/>
                  </a:lnTo>
                  <a:lnTo>
                    <a:pt x="1538" y="413"/>
                  </a:lnTo>
                  <a:lnTo>
                    <a:pt x="572" y="407"/>
                  </a:lnTo>
                  <a:lnTo>
                    <a:pt x="0" y="390"/>
                  </a:lnTo>
                  <a:lnTo>
                    <a:pt x="64" y="36"/>
                  </a:lnTo>
                  <a:lnTo>
                    <a:pt x="237" y="0"/>
                  </a:lnTo>
                  <a:lnTo>
                    <a:pt x="688" y="25"/>
                  </a:lnTo>
                  <a:lnTo>
                    <a:pt x="950" y="29"/>
                  </a:lnTo>
                  <a:lnTo>
                    <a:pt x="1420" y="44"/>
                  </a:lnTo>
                  <a:lnTo>
                    <a:pt x="1534" y="51"/>
                  </a:lnTo>
                  <a:lnTo>
                    <a:pt x="1654" y="69"/>
                  </a:lnTo>
                  <a:close/>
                </a:path>
              </a:pathLst>
            </a:custGeom>
            <a:solidFill>
              <a:srgbClr val="B36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2" name="Freeform 38"/>
            <p:cNvSpPr>
              <a:spLocks/>
            </p:cNvSpPr>
            <p:nvPr/>
          </p:nvSpPr>
          <p:spPr bwMode="auto">
            <a:xfrm>
              <a:off x="4491" y="2831"/>
              <a:ext cx="466" cy="74"/>
            </a:xfrm>
            <a:custGeom>
              <a:avLst/>
              <a:gdLst>
                <a:gd name="T0" fmla="*/ 2 w 931"/>
                <a:gd name="T1" fmla="*/ 0 h 148"/>
                <a:gd name="T2" fmla="*/ 3 w 931"/>
                <a:gd name="T3" fmla="*/ 0 h 148"/>
                <a:gd name="T4" fmla="*/ 3 w 931"/>
                <a:gd name="T5" fmla="*/ 0 h 148"/>
                <a:gd name="T6" fmla="*/ 4 w 931"/>
                <a:gd name="T7" fmla="*/ 1 h 148"/>
                <a:gd name="T8" fmla="*/ 5 w 931"/>
                <a:gd name="T9" fmla="*/ 1 h 148"/>
                <a:gd name="T10" fmla="*/ 7 w 931"/>
                <a:gd name="T11" fmla="*/ 1 h 148"/>
                <a:gd name="T12" fmla="*/ 9 w 931"/>
                <a:gd name="T13" fmla="*/ 1 h 148"/>
                <a:gd name="T14" fmla="*/ 11 w 931"/>
                <a:gd name="T15" fmla="*/ 1 h 148"/>
                <a:gd name="T16" fmla="*/ 14 w 931"/>
                <a:gd name="T17" fmla="*/ 1 h 148"/>
                <a:gd name="T18" fmla="*/ 17 w 931"/>
                <a:gd name="T19" fmla="*/ 1 h 148"/>
                <a:gd name="T20" fmla="*/ 20 w 931"/>
                <a:gd name="T21" fmla="*/ 2 h 148"/>
                <a:gd name="T22" fmla="*/ 23 w 931"/>
                <a:gd name="T23" fmla="*/ 3 h 148"/>
                <a:gd name="T24" fmla="*/ 26 w 931"/>
                <a:gd name="T25" fmla="*/ 3 h 148"/>
                <a:gd name="T26" fmla="*/ 28 w 931"/>
                <a:gd name="T27" fmla="*/ 3 h 148"/>
                <a:gd name="T28" fmla="*/ 29 w 931"/>
                <a:gd name="T29" fmla="*/ 3 h 148"/>
                <a:gd name="T30" fmla="*/ 30 w 931"/>
                <a:gd name="T31" fmla="*/ 3 h 148"/>
                <a:gd name="T32" fmla="*/ 27 w 931"/>
                <a:gd name="T33" fmla="*/ 5 h 148"/>
                <a:gd name="T34" fmla="*/ 27 w 931"/>
                <a:gd name="T35" fmla="*/ 5 h 148"/>
                <a:gd name="T36" fmla="*/ 26 w 931"/>
                <a:gd name="T37" fmla="*/ 4 h 148"/>
                <a:gd name="T38" fmla="*/ 25 w 931"/>
                <a:gd name="T39" fmla="*/ 4 h 148"/>
                <a:gd name="T40" fmla="*/ 24 w 931"/>
                <a:gd name="T41" fmla="*/ 3 h 148"/>
                <a:gd name="T42" fmla="*/ 22 w 931"/>
                <a:gd name="T43" fmla="*/ 3 h 148"/>
                <a:gd name="T44" fmla="*/ 20 w 931"/>
                <a:gd name="T45" fmla="*/ 3 h 148"/>
                <a:gd name="T46" fmla="*/ 18 w 931"/>
                <a:gd name="T47" fmla="*/ 3 h 148"/>
                <a:gd name="T48" fmla="*/ 16 w 931"/>
                <a:gd name="T49" fmla="*/ 3 h 148"/>
                <a:gd name="T50" fmla="*/ 13 w 931"/>
                <a:gd name="T51" fmla="*/ 3 h 148"/>
                <a:gd name="T52" fmla="*/ 11 w 931"/>
                <a:gd name="T53" fmla="*/ 3 h 148"/>
                <a:gd name="T54" fmla="*/ 8 w 931"/>
                <a:gd name="T55" fmla="*/ 3 h 148"/>
                <a:gd name="T56" fmla="*/ 6 w 931"/>
                <a:gd name="T57" fmla="*/ 3 h 148"/>
                <a:gd name="T58" fmla="*/ 5 w 931"/>
                <a:gd name="T59" fmla="*/ 3 h 148"/>
                <a:gd name="T60" fmla="*/ 4 w 931"/>
                <a:gd name="T61" fmla="*/ 3 h 148"/>
                <a:gd name="T62" fmla="*/ 0 w 931"/>
                <a:gd name="T63" fmla="*/ 3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31"/>
                <a:gd name="T97" fmla="*/ 0 h 148"/>
                <a:gd name="T98" fmla="*/ 931 w 931"/>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31" h="148">
                  <a:moveTo>
                    <a:pt x="0" y="86"/>
                  </a:moveTo>
                  <a:lnTo>
                    <a:pt x="57" y="0"/>
                  </a:lnTo>
                  <a:lnTo>
                    <a:pt x="60" y="0"/>
                  </a:lnTo>
                  <a:lnTo>
                    <a:pt x="70" y="0"/>
                  </a:lnTo>
                  <a:lnTo>
                    <a:pt x="77" y="0"/>
                  </a:lnTo>
                  <a:lnTo>
                    <a:pt x="89" y="0"/>
                  </a:lnTo>
                  <a:lnTo>
                    <a:pt x="102" y="0"/>
                  </a:lnTo>
                  <a:lnTo>
                    <a:pt x="121" y="2"/>
                  </a:lnTo>
                  <a:lnTo>
                    <a:pt x="138" y="2"/>
                  </a:lnTo>
                  <a:lnTo>
                    <a:pt x="159" y="4"/>
                  </a:lnTo>
                  <a:lnTo>
                    <a:pt x="184" y="6"/>
                  </a:lnTo>
                  <a:lnTo>
                    <a:pt x="211" y="8"/>
                  </a:lnTo>
                  <a:lnTo>
                    <a:pt x="241" y="11"/>
                  </a:lnTo>
                  <a:lnTo>
                    <a:pt x="273" y="13"/>
                  </a:lnTo>
                  <a:lnTo>
                    <a:pt x="309" y="19"/>
                  </a:lnTo>
                  <a:lnTo>
                    <a:pt x="349" y="25"/>
                  </a:lnTo>
                  <a:lnTo>
                    <a:pt x="391" y="29"/>
                  </a:lnTo>
                  <a:lnTo>
                    <a:pt x="437" y="32"/>
                  </a:lnTo>
                  <a:lnTo>
                    <a:pt x="482" y="38"/>
                  </a:lnTo>
                  <a:lnTo>
                    <a:pt x="532" y="44"/>
                  </a:lnTo>
                  <a:lnTo>
                    <a:pt x="579" y="49"/>
                  </a:lnTo>
                  <a:lnTo>
                    <a:pt x="629" y="57"/>
                  </a:lnTo>
                  <a:lnTo>
                    <a:pt x="674" y="63"/>
                  </a:lnTo>
                  <a:lnTo>
                    <a:pt x="722" y="68"/>
                  </a:lnTo>
                  <a:lnTo>
                    <a:pt x="762" y="74"/>
                  </a:lnTo>
                  <a:lnTo>
                    <a:pt x="802" y="80"/>
                  </a:lnTo>
                  <a:lnTo>
                    <a:pt x="836" y="84"/>
                  </a:lnTo>
                  <a:lnTo>
                    <a:pt x="868" y="89"/>
                  </a:lnTo>
                  <a:lnTo>
                    <a:pt x="893" y="93"/>
                  </a:lnTo>
                  <a:lnTo>
                    <a:pt x="912" y="95"/>
                  </a:lnTo>
                  <a:lnTo>
                    <a:pt x="925" y="97"/>
                  </a:lnTo>
                  <a:lnTo>
                    <a:pt x="931" y="99"/>
                  </a:lnTo>
                  <a:lnTo>
                    <a:pt x="868" y="148"/>
                  </a:lnTo>
                  <a:lnTo>
                    <a:pt x="863" y="146"/>
                  </a:lnTo>
                  <a:lnTo>
                    <a:pt x="851" y="141"/>
                  </a:lnTo>
                  <a:lnTo>
                    <a:pt x="844" y="137"/>
                  </a:lnTo>
                  <a:lnTo>
                    <a:pt x="832" y="133"/>
                  </a:lnTo>
                  <a:lnTo>
                    <a:pt x="819" y="127"/>
                  </a:lnTo>
                  <a:lnTo>
                    <a:pt x="806" y="125"/>
                  </a:lnTo>
                  <a:lnTo>
                    <a:pt x="787" y="120"/>
                  </a:lnTo>
                  <a:lnTo>
                    <a:pt x="770" y="114"/>
                  </a:lnTo>
                  <a:lnTo>
                    <a:pt x="747" y="108"/>
                  </a:lnTo>
                  <a:lnTo>
                    <a:pt x="724" y="105"/>
                  </a:lnTo>
                  <a:lnTo>
                    <a:pt x="697" y="99"/>
                  </a:lnTo>
                  <a:lnTo>
                    <a:pt x="667" y="95"/>
                  </a:lnTo>
                  <a:lnTo>
                    <a:pt x="636" y="89"/>
                  </a:lnTo>
                  <a:lnTo>
                    <a:pt x="602" y="87"/>
                  </a:lnTo>
                  <a:lnTo>
                    <a:pt x="564" y="82"/>
                  </a:lnTo>
                  <a:lnTo>
                    <a:pt x="526" y="78"/>
                  </a:lnTo>
                  <a:lnTo>
                    <a:pt x="484" y="76"/>
                  </a:lnTo>
                  <a:lnTo>
                    <a:pt x="444" y="74"/>
                  </a:lnTo>
                  <a:lnTo>
                    <a:pt x="403" y="70"/>
                  </a:lnTo>
                  <a:lnTo>
                    <a:pt x="361" y="68"/>
                  </a:lnTo>
                  <a:lnTo>
                    <a:pt x="321" y="68"/>
                  </a:lnTo>
                  <a:lnTo>
                    <a:pt x="283" y="68"/>
                  </a:lnTo>
                  <a:lnTo>
                    <a:pt x="245" y="67"/>
                  </a:lnTo>
                  <a:lnTo>
                    <a:pt x="211" y="67"/>
                  </a:lnTo>
                  <a:lnTo>
                    <a:pt x="180" y="67"/>
                  </a:lnTo>
                  <a:lnTo>
                    <a:pt x="155" y="67"/>
                  </a:lnTo>
                  <a:lnTo>
                    <a:pt x="135" y="67"/>
                  </a:lnTo>
                  <a:lnTo>
                    <a:pt x="119" y="67"/>
                  </a:lnTo>
                  <a:lnTo>
                    <a:pt x="108" y="67"/>
                  </a:lnTo>
                  <a:lnTo>
                    <a:pt x="106" y="67"/>
                  </a:lnTo>
                  <a:lnTo>
                    <a:pt x="0" y="86"/>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3" name="Freeform 39"/>
            <p:cNvSpPr>
              <a:spLocks/>
            </p:cNvSpPr>
            <p:nvPr/>
          </p:nvSpPr>
          <p:spPr bwMode="auto">
            <a:xfrm>
              <a:off x="4323" y="2822"/>
              <a:ext cx="144" cy="31"/>
            </a:xfrm>
            <a:custGeom>
              <a:avLst/>
              <a:gdLst>
                <a:gd name="T0" fmla="*/ 0 w 287"/>
                <a:gd name="T1" fmla="*/ 0 h 61"/>
                <a:gd name="T2" fmla="*/ 1 w 287"/>
                <a:gd name="T3" fmla="*/ 0 h 61"/>
                <a:gd name="T4" fmla="*/ 1 w 287"/>
                <a:gd name="T5" fmla="*/ 0 h 61"/>
                <a:gd name="T6" fmla="*/ 1 w 287"/>
                <a:gd name="T7" fmla="*/ 0 h 61"/>
                <a:gd name="T8" fmla="*/ 2 w 287"/>
                <a:gd name="T9" fmla="*/ 0 h 61"/>
                <a:gd name="T10" fmla="*/ 2 w 287"/>
                <a:gd name="T11" fmla="*/ 0 h 61"/>
                <a:gd name="T12" fmla="*/ 3 w 287"/>
                <a:gd name="T13" fmla="*/ 0 h 61"/>
                <a:gd name="T14" fmla="*/ 3 w 287"/>
                <a:gd name="T15" fmla="*/ 1 h 61"/>
                <a:gd name="T16" fmla="*/ 4 w 287"/>
                <a:gd name="T17" fmla="*/ 1 h 61"/>
                <a:gd name="T18" fmla="*/ 4 w 287"/>
                <a:gd name="T19" fmla="*/ 1 h 61"/>
                <a:gd name="T20" fmla="*/ 5 w 287"/>
                <a:gd name="T21" fmla="*/ 1 h 61"/>
                <a:gd name="T22" fmla="*/ 5 w 287"/>
                <a:gd name="T23" fmla="*/ 1 h 61"/>
                <a:gd name="T24" fmla="*/ 6 w 287"/>
                <a:gd name="T25" fmla="*/ 1 h 61"/>
                <a:gd name="T26" fmla="*/ 7 w 287"/>
                <a:gd name="T27" fmla="*/ 1 h 61"/>
                <a:gd name="T28" fmla="*/ 7 w 287"/>
                <a:gd name="T29" fmla="*/ 1 h 61"/>
                <a:gd name="T30" fmla="*/ 8 w 287"/>
                <a:gd name="T31" fmla="*/ 1 h 61"/>
                <a:gd name="T32" fmla="*/ 8 w 287"/>
                <a:gd name="T33" fmla="*/ 1 h 61"/>
                <a:gd name="T34" fmla="*/ 8 w 287"/>
                <a:gd name="T35" fmla="*/ 1 h 61"/>
                <a:gd name="T36" fmla="*/ 9 w 287"/>
                <a:gd name="T37" fmla="*/ 1 h 61"/>
                <a:gd name="T38" fmla="*/ 9 w 287"/>
                <a:gd name="T39" fmla="*/ 1 h 61"/>
                <a:gd name="T40" fmla="*/ 9 w 287"/>
                <a:gd name="T41" fmla="*/ 1 h 61"/>
                <a:gd name="T42" fmla="*/ 9 w 287"/>
                <a:gd name="T43" fmla="*/ 1 h 61"/>
                <a:gd name="T44" fmla="*/ 9 w 287"/>
                <a:gd name="T45" fmla="*/ 1 h 61"/>
                <a:gd name="T46" fmla="*/ 9 w 287"/>
                <a:gd name="T47" fmla="*/ 1 h 61"/>
                <a:gd name="T48" fmla="*/ 8 w 287"/>
                <a:gd name="T49" fmla="*/ 2 h 61"/>
                <a:gd name="T50" fmla="*/ 6 w 287"/>
                <a:gd name="T51" fmla="*/ 2 h 61"/>
                <a:gd name="T52" fmla="*/ 3 w 287"/>
                <a:gd name="T53" fmla="*/ 2 h 61"/>
                <a:gd name="T54" fmla="*/ 0 w 287"/>
                <a:gd name="T55" fmla="*/ 0 h 61"/>
                <a:gd name="T56" fmla="*/ 0 w 287"/>
                <a:gd name="T57" fmla="*/ 0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7"/>
                <a:gd name="T88" fmla="*/ 0 h 61"/>
                <a:gd name="T89" fmla="*/ 287 w 28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7" h="61">
                  <a:moveTo>
                    <a:pt x="0" y="0"/>
                  </a:moveTo>
                  <a:lnTo>
                    <a:pt x="6" y="0"/>
                  </a:lnTo>
                  <a:lnTo>
                    <a:pt x="13" y="0"/>
                  </a:lnTo>
                  <a:lnTo>
                    <a:pt x="25" y="0"/>
                  </a:lnTo>
                  <a:lnTo>
                    <a:pt x="38" y="0"/>
                  </a:lnTo>
                  <a:lnTo>
                    <a:pt x="51" y="0"/>
                  </a:lnTo>
                  <a:lnTo>
                    <a:pt x="68" y="0"/>
                  </a:lnTo>
                  <a:lnTo>
                    <a:pt x="85" y="2"/>
                  </a:lnTo>
                  <a:lnTo>
                    <a:pt x="103" y="2"/>
                  </a:lnTo>
                  <a:lnTo>
                    <a:pt x="122" y="2"/>
                  </a:lnTo>
                  <a:lnTo>
                    <a:pt x="139" y="2"/>
                  </a:lnTo>
                  <a:lnTo>
                    <a:pt x="160" y="4"/>
                  </a:lnTo>
                  <a:lnTo>
                    <a:pt x="177" y="4"/>
                  </a:lnTo>
                  <a:lnTo>
                    <a:pt x="196" y="4"/>
                  </a:lnTo>
                  <a:lnTo>
                    <a:pt x="211" y="6"/>
                  </a:lnTo>
                  <a:lnTo>
                    <a:pt x="228" y="9"/>
                  </a:lnTo>
                  <a:lnTo>
                    <a:pt x="239" y="9"/>
                  </a:lnTo>
                  <a:lnTo>
                    <a:pt x="249" y="9"/>
                  </a:lnTo>
                  <a:lnTo>
                    <a:pt x="257" y="11"/>
                  </a:lnTo>
                  <a:lnTo>
                    <a:pt x="266" y="13"/>
                  </a:lnTo>
                  <a:lnTo>
                    <a:pt x="276" y="17"/>
                  </a:lnTo>
                  <a:lnTo>
                    <a:pt x="283" y="19"/>
                  </a:lnTo>
                  <a:lnTo>
                    <a:pt x="287" y="23"/>
                  </a:lnTo>
                  <a:lnTo>
                    <a:pt x="287" y="25"/>
                  </a:lnTo>
                  <a:lnTo>
                    <a:pt x="228" y="61"/>
                  </a:lnTo>
                  <a:lnTo>
                    <a:pt x="171" y="42"/>
                  </a:lnTo>
                  <a:lnTo>
                    <a:pt x="85" y="53"/>
                  </a:lnTo>
                  <a:lnTo>
                    <a:pt x="0" y="0"/>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4" name="Freeform 40"/>
            <p:cNvSpPr>
              <a:spLocks/>
            </p:cNvSpPr>
            <p:nvPr/>
          </p:nvSpPr>
          <p:spPr bwMode="auto">
            <a:xfrm>
              <a:off x="4766" y="3189"/>
              <a:ext cx="77" cy="59"/>
            </a:xfrm>
            <a:custGeom>
              <a:avLst/>
              <a:gdLst>
                <a:gd name="T0" fmla="*/ 2 w 154"/>
                <a:gd name="T1" fmla="*/ 0 h 117"/>
                <a:gd name="T2" fmla="*/ 0 w 154"/>
                <a:gd name="T3" fmla="*/ 4 h 117"/>
                <a:gd name="T4" fmla="*/ 5 w 154"/>
                <a:gd name="T5" fmla="*/ 4 h 117"/>
                <a:gd name="T6" fmla="*/ 5 w 154"/>
                <a:gd name="T7" fmla="*/ 4 h 117"/>
                <a:gd name="T8" fmla="*/ 5 w 154"/>
                <a:gd name="T9" fmla="*/ 4 h 117"/>
                <a:gd name="T10" fmla="*/ 5 w 154"/>
                <a:gd name="T11" fmla="*/ 4 h 117"/>
                <a:gd name="T12" fmla="*/ 5 w 154"/>
                <a:gd name="T13" fmla="*/ 3 h 117"/>
                <a:gd name="T14" fmla="*/ 5 w 154"/>
                <a:gd name="T15" fmla="*/ 3 h 117"/>
                <a:gd name="T16" fmla="*/ 5 w 154"/>
                <a:gd name="T17" fmla="*/ 3 h 117"/>
                <a:gd name="T18" fmla="*/ 5 w 154"/>
                <a:gd name="T19" fmla="*/ 2 h 117"/>
                <a:gd name="T20" fmla="*/ 4 w 154"/>
                <a:gd name="T21" fmla="*/ 2 h 117"/>
                <a:gd name="T22" fmla="*/ 4 w 154"/>
                <a:gd name="T23" fmla="*/ 2 h 117"/>
                <a:gd name="T24" fmla="*/ 4 w 154"/>
                <a:gd name="T25" fmla="*/ 1 h 117"/>
                <a:gd name="T26" fmla="*/ 4 w 154"/>
                <a:gd name="T27" fmla="*/ 1 h 117"/>
                <a:gd name="T28" fmla="*/ 3 w 154"/>
                <a:gd name="T29" fmla="*/ 1 h 117"/>
                <a:gd name="T30" fmla="*/ 3 w 154"/>
                <a:gd name="T31" fmla="*/ 1 h 117"/>
                <a:gd name="T32" fmla="*/ 2 w 154"/>
                <a:gd name="T33" fmla="*/ 0 h 117"/>
                <a:gd name="T34" fmla="*/ 2 w 154"/>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
                <a:gd name="T55" fmla="*/ 0 h 117"/>
                <a:gd name="T56" fmla="*/ 154 w 154"/>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 h="117">
                  <a:moveTo>
                    <a:pt x="51" y="0"/>
                  </a:moveTo>
                  <a:lnTo>
                    <a:pt x="0" y="116"/>
                  </a:lnTo>
                  <a:lnTo>
                    <a:pt x="154" y="117"/>
                  </a:lnTo>
                  <a:lnTo>
                    <a:pt x="152" y="114"/>
                  </a:lnTo>
                  <a:lnTo>
                    <a:pt x="148" y="104"/>
                  </a:lnTo>
                  <a:lnTo>
                    <a:pt x="146" y="97"/>
                  </a:lnTo>
                  <a:lnTo>
                    <a:pt x="142" y="89"/>
                  </a:lnTo>
                  <a:lnTo>
                    <a:pt x="139" y="79"/>
                  </a:lnTo>
                  <a:lnTo>
                    <a:pt x="135" y="72"/>
                  </a:lnTo>
                  <a:lnTo>
                    <a:pt x="129" y="59"/>
                  </a:lnTo>
                  <a:lnTo>
                    <a:pt x="125" y="47"/>
                  </a:lnTo>
                  <a:lnTo>
                    <a:pt x="122" y="34"/>
                  </a:lnTo>
                  <a:lnTo>
                    <a:pt x="116" y="24"/>
                  </a:lnTo>
                  <a:lnTo>
                    <a:pt x="112" y="15"/>
                  </a:lnTo>
                  <a:lnTo>
                    <a:pt x="108" y="7"/>
                  </a:lnTo>
                  <a:lnTo>
                    <a:pt x="108" y="2"/>
                  </a:lnTo>
                  <a:lnTo>
                    <a:pt x="51" y="0"/>
                  </a:lnTo>
                  <a:close/>
                </a:path>
              </a:pathLst>
            </a:custGeom>
            <a:solidFill>
              <a:srgbClr val="FA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5" name="Freeform 49"/>
            <p:cNvSpPr>
              <a:spLocks/>
            </p:cNvSpPr>
            <p:nvPr/>
          </p:nvSpPr>
          <p:spPr bwMode="auto">
            <a:xfrm>
              <a:off x="4634" y="2612"/>
              <a:ext cx="112" cy="168"/>
            </a:xfrm>
            <a:custGeom>
              <a:avLst/>
              <a:gdLst>
                <a:gd name="T0" fmla="*/ 6 w 224"/>
                <a:gd name="T1" fmla="*/ 1 h 334"/>
                <a:gd name="T2" fmla="*/ 6 w 224"/>
                <a:gd name="T3" fmla="*/ 1 h 334"/>
                <a:gd name="T4" fmla="*/ 6 w 224"/>
                <a:gd name="T5" fmla="*/ 0 h 334"/>
                <a:gd name="T6" fmla="*/ 5 w 224"/>
                <a:gd name="T7" fmla="*/ 0 h 334"/>
                <a:gd name="T8" fmla="*/ 5 w 224"/>
                <a:gd name="T9" fmla="*/ 1 h 334"/>
                <a:gd name="T10" fmla="*/ 4 w 224"/>
                <a:gd name="T11" fmla="*/ 1 h 334"/>
                <a:gd name="T12" fmla="*/ 4 w 224"/>
                <a:gd name="T13" fmla="*/ 1 h 334"/>
                <a:gd name="T14" fmla="*/ 4 w 224"/>
                <a:gd name="T15" fmla="*/ 1 h 334"/>
                <a:gd name="T16" fmla="*/ 4 w 224"/>
                <a:gd name="T17" fmla="*/ 1 h 334"/>
                <a:gd name="T18" fmla="*/ 3 w 224"/>
                <a:gd name="T19" fmla="*/ 1 h 334"/>
                <a:gd name="T20" fmla="*/ 3 w 224"/>
                <a:gd name="T21" fmla="*/ 2 h 334"/>
                <a:gd name="T22" fmla="*/ 3 w 224"/>
                <a:gd name="T23" fmla="*/ 2 h 334"/>
                <a:gd name="T24" fmla="*/ 3 w 224"/>
                <a:gd name="T25" fmla="*/ 2 h 334"/>
                <a:gd name="T26" fmla="*/ 2 w 224"/>
                <a:gd name="T27" fmla="*/ 2 h 334"/>
                <a:gd name="T28" fmla="*/ 2 w 224"/>
                <a:gd name="T29" fmla="*/ 3 h 334"/>
                <a:gd name="T30" fmla="*/ 2 w 224"/>
                <a:gd name="T31" fmla="*/ 3 h 334"/>
                <a:gd name="T32" fmla="*/ 2 w 224"/>
                <a:gd name="T33" fmla="*/ 4 h 334"/>
                <a:gd name="T34" fmla="*/ 1 w 224"/>
                <a:gd name="T35" fmla="*/ 4 h 334"/>
                <a:gd name="T36" fmla="*/ 1 w 224"/>
                <a:gd name="T37" fmla="*/ 4 h 334"/>
                <a:gd name="T38" fmla="*/ 1 w 224"/>
                <a:gd name="T39" fmla="*/ 5 h 334"/>
                <a:gd name="T40" fmla="*/ 1 w 224"/>
                <a:gd name="T41" fmla="*/ 5 h 334"/>
                <a:gd name="T42" fmla="*/ 1 w 224"/>
                <a:gd name="T43" fmla="*/ 6 h 334"/>
                <a:gd name="T44" fmla="*/ 1 w 224"/>
                <a:gd name="T45" fmla="*/ 6 h 334"/>
                <a:gd name="T46" fmla="*/ 1 w 224"/>
                <a:gd name="T47" fmla="*/ 6 h 334"/>
                <a:gd name="T48" fmla="*/ 1 w 224"/>
                <a:gd name="T49" fmla="*/ 7 h 334"/>
                <a:gd name="T50" fmla="*/ 0 w 224"/>
                <a:gd name="T51" fmla="*/ 7 h 334"/>
                <a:gd name="T52" fmla="*/ 0 w 224"/>
                <a:gd name="T53" fmla="*/ 8 h 334"/>
                <a:gd name="T54" fmla="*/ 0 w 224"/>
                <a:gd name="T55" fmla="*/ 8 h 334"/>
                <a:gd name="T56" fmla="*/ 0 w 224"/>
                <a:gd name="T57" fmla="*/ 9 h 334"/>
                <a:gd name="T58" fmla="*/ 1 w 224"/>
                <a:gd name="T59" fmla="*/ 9 h 334"/>
                <a:gd name="T60" fmla="*/ 1 w 224"/>
                <a:gd name="T61" fmla="*/ 9 h 334"/>
                <a:gd name="T62" fmla="*/ 1 w 224"/>
                <a:gd name="T63" fmla="*/ 10 h 334"/>
                <a:gd name="T64" fmla="*/ 1 w 224"/>
                <a:gd name="T65" fmla="*/ 10 h 334"/>
                <a:gd name="T66" fmla="*/ 1 w 224"/>
                <a:gd name="T67" fmla="*/ 10 h 334"/>
                <a:gd name="T68" fmla="*/ 1 w 224"/>
                <a:gd name="T69" fmla="*/ 10 h 334"/>
                <a:gd name="T70" fmla="*/ 1 w 224"/>
                <a:gd name="T71" fmla="*/ 11 h 334"/>
                <a:gd name="T72" fmla="*/ 1 w 224"/>
                <a:gd name="T73" fmla="*/ 11 h 334"/>
                <a:gd name="T74" fmla="*/ 1 w 224"/>
                <a:gd name="T75" fmla="*/ 10 h 334"/>
                <a:gd name="T76" fmla="*/ 2 w 224"/>
                <a:gd name="T77" fmla="*/ 11 h 334"/>
                <a:gd name="T78" fmla="*/ 3 w 224"/>
                <a:gd name="T79" fmla="*/ 11 h 334"/>
                <a:gd name="T80" fmla="*/ 7 w 224"/>
                <a:gd name="T81" fmla="*/ 2 h 334"/>
                <a:gd name="T82" fmla="*/ 6 w 224"/>
                <a:gd name="T83" fmla="*/ 1 h 334"/>
                <a:gd name="T84" fmla="*/ 6 w 224"/>
                <a:gd name="T85" fmla="*/ 1 h 3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4"/>
                <a:gd name="T130" fmla="*/ 0 h 334"/>
                <a:gd name="T131" fmla="*/ 224 w 224"/>
                <a:gd name="T132" fmla="*/ 334 h 3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4" h="334">
                  <a:moveTo>
                    <a:pt x="178" y="6"/>
                  </a:moveTo>
                  <a:lnTo>
                    <a:pt x="173" y="4"/>
                  </a:lnTo>
                  <a:lnTo>
                    <a:pt x="161" y="0"/>
                  </a:lnTo>
                  <a:lnTo>
                    <a:pt x="150" y="0"/>
                  </a:lnTo>
                  <a:lnTo>
                    <a:pt x="138" y="2"/>
                  </a:lnTo>
                  <a:lnTo>
                    <a:pt x="125" y="6"/>
                  </a:lnTo>
                  <a:lnTo>
                    <a:pt x="114" y="15"/>
                  </a:lnTo>
                  <a:lnTo>
                    <a:pt x="106" y="19"/>
                  </a:lnTo>
                  <a:lnTo>
                    <a:pt x="98" y="23"/>
                  </a:lnTo>
                  <a:lnTo>
                    <a:pt x="89" y="28"/>
                  </a:lnTo>
                  <a:lnTo>
                    <a:pt x="81" y="38"/>
                  </a:lnTo>
                  <a:lnTo>
                    <a:pt x="74" y="47"/>
                  </a:lnTo>
                  <a:lnTo>
                    <a:pt x="66" y="55"/>
                  </a:lnTo>
                  <a:lnTo>
                    <a:pt x="59" y="64"/>
                  </a:lnTo>
                  <a:lnTo>
                    <a:pt x="51" y="76"/>
                  </a:lnTo>
                  <a:lnTo>
                    <a:pt x="43" y="85"/>
                  </a:lnTo>
                  <a:lnTo>
                    <a:pt x="36" y="99"/>
                  </a:lnTo>
                  <a:lnTo>
                    <a:pt x="30" y="110"/>
                  </a:lnTo>
                  <a:lnTo>
                    <a:pt x="24" y="123"/>
                  </a:lnTo>
                  <a:lnTo>
                    <a:pt x="17" y="137"/>
                  </a:lnTo>
                  <a:lnTo>
                    <a:pt x="13" y="150"/>
                  </a:lnTo>
                  <a:lnTo>
                    <a:pt x="9" y="163"/>
                  </a:lnTo>
                  <a:lnTo>
                    <a:pt x="7" y="177"/>
                  </a:lnTo>
                  <a:lnTo>
                    <a:pt x="3" y="190"/>
                  </a:lnTo>
                  <a:lnTo>
                    <a:pt x="2" y="203"/>
                  </a:lnTo>
                  <a:lnTo>
                    <a:pt x="0" y="217"/>
                  </a:lnTo>
                  <a:lnTo>
                    <a:pt x="0" y="232"/>
                  </a:lnTo>
                  <a:lnTo>
                    <a:pt x="0" y="245"/>
                  </a:lnTo>
                  <a:lnTo>
                    <a:pt x="0" y="258"/>
                  </a:lnTo>
                  <a:lnTo>
                    <a:pt x="2" y="270"/>
                  </a:lnTo>
                  <a:lnTo>
                    <a:pt x="5" y="283"/>
                  </a:lnTo>
                  <a:lnTo>
                    <a:pt x="5" y="293"/>
                  </a:lnTo>
                  <a:lnTo>
                    <a:pt x="7" y="302"/>
                  </a:lnTo>
                  <a:lnTo>
                    <a:pt x="7" y="310"/>
                  </a:lnTo>
                  <a:lnTo>
                    <a:pt x="11" y="319"/>
                  </a:lnTo>
                  <a:lnTo>
                    <a:pt x="13" y="329"/>
                  </a:lnTo>
                  <a:lnTo>
                    <a:pt x="15" y="334"/>
                  </a:lnTo>
                  <a:lnTo>
                    <a:pt x="24" y="302"/>
                  </a:lnTo>
                  <a:lnTo>
                    <a:pt x="36" y="331"/>
                  </a:lnTo>
                  <a:lnTo>
                    <a:pt x="83" y="331"/>
                  </a:lnTo>
                  <a:lnTo>
                    <a:pt x="224" y="36"/>
                  </a:lnTo>
                  <a:lnTo>
                    <a:pt x="178" y="6"/>
                  </a:lnTo>
                  <a:close/>
                </a:path>
              </a:pathLst>
            </a:custGeom>
            <a:solidFill>
              <a:srgbClr val="FFD1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6" name="Freeform 50"/>
            <p:cNvSpPr>
              <a:spLocks/>
            </p:cNvSpPr>
            <p:nvPr/>
          </p:nvSpPr>
          <p:spPr bwMode="auto">
            <a:xfrm>
              <a:off x="4642" y="2617"/>
              <a:ext cx="86" cy="164"/>
            </a:xfrm>
            <a:custGeom>
              <a:avLst/>
              <a:gdLst>
                <a:gd name="T0" fmla="*/ 4 w 173"/>
                <a:gd name="T1" fmla="*/ 0 h 327"/>
                <a:gd name="T2" fmla="*/ 4 w 173"/>
                <a:gd name="T3" fmla="*/ 0 h 327"/>
                <a:gd name="T4" fmla="*/ 4 w 173"/>
                <a:gd name="T5" fmla="*/ 0 h 327"/>
                <a:gd name="T6" fmla="*/ 4 w 173"/>
                <a:gd name="T7" fmla="*/ 0 h 327"/>
                <a:gd name="T8" fmla="*/ 3 w 173"/>
                <a:gd name="T9" fmla="*/ 1 h 327"/>
                <a:gd name="T10" fmla="*/ 3 w 173"/>
                <a:gd name="T11" fmla="*/ 1 h 327"/>
                <a:gd name="T12" fmla="*/ 3 w 173"/>
                <a:gd name="T13" fmla="*/ 1 h 327"/>
                <a:gd name="T14" fmla="*/ 3 w 173"/>
                <a:gd name="T15" fmla="*/ 1 h 327"/>
                <a:gd name="T16" fmla="*/ 2 w 173"/>
                <a:gd name="T17" fmla="*/ 2 h 327"/>
                <a:gd name="T18" fmla="*/ 2 w 173"/>
                <a:gd name="T19" fmla="*/ 2 h 327"/>
                <a:gd name="T20" fmla="*/ 2 w 173"/>
                <a:gd name="T21" fmla="*/ 2 h 327"/>
                <a:gd name="T22" fmla="*/ 1 w 173"/>
                <a:gd name="T23" fmla="*/ 2 h 327"/>
                <a:gd name="T24" fmla="*/ 1 w 173"/>
                <a:gd name="T25" fmla="*/ 2 h 327"/>
                <a:gd name="T26" fmla="*/ 1 w 173"/>
                <a:gd name="T27" fmla="*/ 3 h 327"/>
                <a:gd name="T28" fmla="*/ 1 w 173"/>
                <a:gd name="T29" fmla="*/ 3 h 327"/>
                <a:gd name="T30" fmla="*/ 1 w 173"/>
                <a:gd name="T31" fmla="*/ 3 h 327"/>
                <a:gd name="T32" fmla="*/ 1 w 173"/>
                <a:gd name="T33" fmla="*/ 4 h 327"/>
                <a:gd name="T34" fmla="*/ 0 w 173"/>
                <a:gd name="T35" fmla="*/ 4 h 327"/>
                <a:gd name="T36" fmla="*/ 0 w 173"/>
                <a:gd name="T37" fmla="*/ 4 h 327"/>
                <a:gd name="T38" fmla="*/ 0 w 173"/>
                <a:gd name="T39" fmla="*/ 5 h 327"/>
                <a:gd name="T40" fmla="*/ 0 w 173"/>
                <a:gd name="T41" fmla="*/ 5 h 327"/>
                <a:gd name="T42" fmla="*/ 0 w 173"/>
                <a:gd name="T43" fmla="*/ 5 h 327"/>
                <a:gd name="T44" fmla="*/ 0 w 173"/>
                <a:gd name="T45" fmla="*/ 6 h 327"/>
                <a:gd name="T46" fmla="*/ 0 w 173"/>
                <a:gd name="T47" fmla="*/ 6 h 327"/>
                <a:gd name="T48" fmla="*/ 0 w 173"/>
                <a:gd name="T49" fmla="*/ 6 h 327"/>
                <a:gd name="T50" fmla="*/ 0 w 173"/>
                <a:gd name="T51" fmla="*/ 7 h 327"/>
                <a:gd name="T52" fmla="*/ 0 w 173"/>
                <a:gd name="T53" fmla="*/ 7 h 327"/>
                <a:gd name="T54" fmla="*/ 0 w 173"/>
                <a:gd name="T55" fmla="*/ 8 h 327"/>
                <a:gd name="T56" fmla="*/ 0 w 173"/>
                <a:gd name="T57" fmla="*/ 8 h 327"/>
                <a:gd name="T58" fmla="*/ 0 w 173"/>
                <a:gd name="T59" fmla="*/ 8 h 327"/>
                <a:gd name="T60" fmla="*/ 0 w 173"/>
                <a:gd name="T61" fmla="*/ 8 h 327"/>
                <a:gd name="T62" fmla="*/ 0 w 173"/>
                <a:gd name="T63" fmla="*/ 9 h 327"/>
                <a:gd name="T64" fmla="*/ 0 w 173"/>
                <a:gd name="T65" fmla="*/ 9 h 327"/>
                <a:gd name="T66" fmla="*/ 0 w 173"/>
                <a:gd name="T67" fmla="*/ 11 h 327"/>
                <a:gd name="T68" fmla="*/ 0 w 173"/>
                <a:gd name="T69" fmla="*/ 9 h 327"/>
                <a:gd name="T70" fmla="*/ 0 w 173"/>
                <a:gd name="T71" fmla="*/ 9 h 327"/>
                <a:gd name="T72" fmla="*/ 0 w 173"/>
                <a:gd name="T73" fmla="*/ 9 h 327"/>
                <a:gd name="T74" fmla="*/ 0 w 173"/>
                <a:gd name="T75" fmla="*/ 10 h 327"/>
                <a:gd name="T76" fmla="*/ 0 w 173"/>
                <a:gd name="T77" fmla="*/ 10 h 327"/>
                <a:gd name="T78" fmla="*/ 0 w 173"/>
                <a:gd name="T79" fmla="*/ 10 h 327"/>
                <a:gd name="T80" fmla="*/ 0 w 173"/>
                <a:gd name="T81" fmla="*/ 10 h 327"/>
                <a:gd name="T82" fmla="*/ 0 w 173"/>
                <a:gd name="T83" fmla="*/ 11 h 327"/>
                <a:gd name="T84" fmla="*/ 1 w 173"/>
                <a:gd name="T85" fmla="*/ 11 h 327"/>
                <a:gd name="T86" fmla="*/ 4 w 173"/>
                <a:gd name="T87" fmla="*/ 2 h 327"/>
                <a:gd name="T88" fmla="*/ 5 w 173"/>
                <a:gd name="T89" fmla="*/ 1 h 327"/>
                <a:gd name="T90" fmla="*/ 4 w 173"/>
                <a:gd name="T91" fmla="*/ 0 h 327"/>
                <a:gd name="T92" fmla="*/ 4 w 173"/>
                <a:gd name="T93" fmla="*/ 0 h 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327"/>
                <a:gd name="T143" fmla="*/ 173 w 173"/>
                <a:gd name="T144" fmla="*/ 327 h 3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327">
                  <a:moveTo>
                    <a:pt x="154" y="0"/>
                  </a:moveTo>
                  <a:lnTo>
                    <a:pt x="152" y="0"/>
                  </a:lnTo>
                  <a:lnTo>
                    <a:pt x="146" y="0"/>
                  </a:lnTo>
                  <a:lnTo>
                    <a:pt x="135" y="0"/>
                  </a:lnTo>
                  <a:lnTo>
                    <a:pt x="127" y="4"/>
                  </a:lnTo>
                  <a:lnTo>
                    <a:pt x="116" y="6"/>
                  </a:lnTo>
                  <a:lnTo>
                    <a:pt x="108" y="16"/>
                  </a:lnTo>
                  <a:lnTo>
                    <a:pt x="97" y="23"/>
                  </a:lnTo>
                  <a:lnTo>
                    <a:pt x="85" y="36"/>
                  </a:lnTo>
                  <a:lnTo>
                    <a:pt x="78" y="40"/>
                  </a:lnTo>
                  <a:lnTo>
                    <a:pt x="70" y="46"/>
                  </a:lnTo>
                  <a:lnTo>
                    <a:pt x="63" y="52"/>
                  </a:lnTo>
                  <a:lnTo>
                    <a:pt x="57" y="63"/>
                  </a:lnTo>
                  <a:lnTo>
                    <a:pt x="47" y="71"/>
                  </a:lnTo>
                  <a:lnTo>
                    <a:pt x="40" y="86"/>
                  </a:lnTo>
                  <a:lnTo>
                    <a:pt x="36" y="93"/>
                  </a:lnTo>
                  <a:lnTo>
                    <a:pt x="34" y="103"/>
                  </a:lnTo>
                  <a:lnTo>
                    <a:pt x="30" y="111"/>
                  </a:lnTo>
                  <a:lnTo>
                    <a:pt x="28" y="122"/>
                  </a:lnTo>
                  <a:lnTo>
                    <a:pt x="25" y="131"/>
                  </a:lnTo>
                  <a:lnTo>
                    <a:pt x="21" y="143"/>
                  </a:lnTo>
                  <a:lnTo>
                    <a:pt x="19" y="154"/>
                  </a:lnTo>
                  <a:lnTo>
                    <a:pt x="17" y="168"/>
                  </a:lnTo>
                  <a:lnTo>
                    <a:pt x="15" y="179"/>
                  </a:lnTo>
                  <a:lnTo>
                    <a:pt x="13" y="192"/>
                  </a:lnTo>
                  <a:lnTo>
                    <a:pt x="9" y="204"/>
                  </a:lnTo>
                  <a:lnTo>
                    <a:pt x="9" y="217"/>
                  </a:lnTo>
                  <a:lnTo>
                    <a:pt x="7" y="227"/>
                  </a:lnTo>
                  <a:lnTo>
                    <a:pt x="6" y="236"/>
                  </a:lnTo>
                  <a:lnTo>
                    <a:pt x="4" y="246"/>
                  </a:lnTo>
                  <a:lnTo>
                    <a:pt x="4" y="255"/>
                  </a:lnTo>
                  <a:lnTo>
                    <a:pt x="4" y="266"/>
                  </a:lnTo>
                  <a:lnTo>
                    <a:pt x="4" y="270"/>
                  </a:lnTo>
                  <a:lnTo>
                    <a:pt x="0" y="327"/>
                  </a:lnTo>
                  <a:lnTo>
                    <a:pt x="21" y="266"/>
                  </a:lnTo>
                  <a:lnTo>
                    <a:pt x="21" y="272"/>
                  </a:lnTo>
                  <a:lnTo>
                    <a:pt x="21" y="280"/>
                  </a:lnTo>
                  <a:lnTo>
                    <a:pt x="21" y="289"/>
                  </a:lnTo>
                  <a:lnTo>
                    <a:pt x="23" y="301"/>
                  </a:lnTo>
                  <a:lnTo>
                    <a:pt x="26" y="312"/>
                  </a:lnTo>
                  <a:lnTo>
                    <a:pt x="28" y="320"/>
                  </a:lnTo>
                  <a:lnTo>
                    <a:pt x="28" y="322"/>
                  </a:lnTo>
                  <a:lnTo>
                    <a:pt x="45" y="325"/>
                  </a:lnTo>
                  <a:lnTo>
                    <a:pt x="150" y="33"/>
                  </a:lnTo>
                  <a:lnTo>
                    <a:pt x="173" y="6"/>
                  </a:lnTo>
                  <a:lnTo>
                    <a:pt x="154" y="0"/>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7" name="Freeform 51"/>
            <p:cNvSpPr>
              <a:spLocks/>
            </p:cNvSpPr>
            <p:nvPr/>
          </p:nvSpPr>
          <p:spPr bwMode="auto">
            <a:xfrm>
              <a:off x="4613" y="2633"/>
              <a:ext cx="176" cy="387"/>
            </a:xfrm>
            <a:custGeom>
              <a:avLst/>
              <a:gdLst>
                <a:gd name="T0" fmla="*/ 4 w 352"/>
                <a:gd name="T1" fmla="*/ 3 h 773"/>
                <a:gd name="T2" fmla="*/ 3 w 352"/>
                <a:gd name="T3" fmla="*/ 5 h 773"/>
                <a:gd name="T4" fmla="*/ 3 w 352"/>
                <a:gd name="T5" fmla="*/ 6 h 773"/>
                <a:gd name="T6" fmla="*/ 3 w 352"/>
                <a:gd name="T7" fmla="*/ 7 h 773"/>
                <a:gd name="T8" fmla="*/ 3 w 352"/>
                <a:gd name="T9" fmla="*/ 11 h 773"/>
                <a:gd name="T10" fmla="*/ 5 w 352"/>
                <a:gd name="T11" fmla="*/ 13 h 773"/>
                <a:gd name="T12" fmla="*/ 6 w 352"/>
                <a:gd name="T13" fmla="*/ 13 h 773"/>
                <a:gd name="T14" fmla="*/ 6 w 352"/>
                <a:gd name="T15" fmla="*/ 13 h 773"/>
                <a:gd name="T16" fmla="*/ 6 w 352"/>
                <a:gd name="T17" fmla="*/ 13 h 773"/>
                <a:gd name="T18" fmla="*/ 6 w 352"/>
                <a:gd name="T19" fmla="*/ 13 h 773"/>
                <a:gd name="T20" fmla="*/ 5 w 352"/>
                <a:gd name="T21" fmla="*/ 14 h 773"/>
                <a:gd name="T22" fmla="*/ 5 w 352"/>
                <a:gd name="T23" fmla="*/ 14 h 773"/>
                <a:gd name="T24" fmla="*/ 5 w 352"/>
                <a:gd name="T25" fmla="*/ 14 h 773"/>
                <a:gd name="T26" fmla="*/ 5 w 352"/>
                <a:gd name="T27" fmla="*/ 14 h 773"/>
                <a:gd name="T28" fmla="*/ 5 w 352"/>
                <a:gd name="T29" fmla="*/ 14 h 773"/>
                <a:gd name="T30" fmla="*/ 2 w 352"/>
                <a:gd name="T31" fmla="*/ 15 h 773"/>
                <a:gd name="T32" fmla="*/ 0 w 352"/>
                <a:gd name="T33" fmla="*/ 24 h 773"/>
                <a:gd name="T34" fmla="*/ 9 w 352"/>
                <a:gd name="T35" fmla="*/ 25 h 773"/>
                <a:gd name="T36" fmla="*/ 11 w 352"/>
                <a:gd name="T37" fmla="*/ 17 h 773"/>
                <a:gd name="T38" fmla="*/ 10 w 352"/>
                <a:gd name="T39" fmla="*/ 14 h 773"/>
                <a:gd name="T40" fmla="*/ 11 w 352"/>
                <a:gd name="T41" fmla="*/ 5 h 773"/>
                <a:gd name="T42" fmla="*/ 6 w 352"/>
                <a:gd name="T43" fmla="*/ 0 h 773"/>
                <a:gd name="T44" fmla="*/ 4 w 352"/>
                <a:gd name="T45" fmla="*/ 3 h 773"/>
                <a:gd name="T46" fmla="*/ 4 w 352"/>
                <a:gd name="T47" fmla="*/ 3 h 7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2"/>
                <a:gd name="T73" fmla="*/ 0 h 773"/>
                <a:gd name="T74" fmla="*/ 352 w 352"/>
                <a:gd name="T75" fmla="*/ 773 h 7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2" h="773">
                  <a:moveTo>
                    <a:pt x="114" y="95"/>
                  </a:moveTo>
                  <a:lnTo>
                    <a:pt x="85" y="157"/>
                  </a:lnTo>
                  <a:lnTo>
                    <a:pt x="102" y="184"/>
                  </a:lnTo>
                  <a:lnTo>
                    <a:pt x="93" y="216"/>
                  </a:lnTo>
                  <a:lnTo>
                    <a:pt x="110" y="346"/>
                  </a:lnTo>
                  <a:lnTo>
                    <a:pt x="133" y="387"/>
                  </a:lnTo>
                  <a:lnTo>
                    <a:pt x="165" y="399"/>
                  </a:lnTo>
                  <a:lnTo>
                    <a:pt x="163" y="401"/>
                  </a:lnTo>
                  <a:lnTo>
                    <a:pt x="163" y="406"/>
                  </a:lnTo>
                  <a:lnTo>
                    <a:pt x="161" y="414"/>
                  </a:lnTo>
                  <a:lnTo>
                    <a:pt x="158" y="422"/>
                  </a:lnTo>
                  <a:lnTo>
                    <a:pt x="154" y="427"/>
                  </a:lnTo>
                  <a:lnTo>
                    <a:pt x="150" y="433"/>
                  </a:lnTo>
                  <a:lnTo>
                    <a:pt x="148" y="437"/>
                  </a:lnTo>
                  <a:lnTo>
                    <a:pt x="148" y="439"/>
                  </a:lnTo>
                  <a:lnTo>
                    <a:pt x="49" y="469"/>
                  </a:lnTo>
                  <a:lnTo>
                    <a:pt x="0" y="749"/>
                  </a:lnTo>
                  <a:lnTo>
                    <a:pt x="268" y="773"/>
                  </a:lnTo>
                  <a:lnTo>
                    <a:pt x="352" y="541"/>
                  </a:lnTo>
                  <a:lnTo>
                    <a:pt x="291" y="425"/>
                  </a:lnTo>
                  <a:lnTo>
                    <a:pt x="325" y="142"/>
                  </a:lnTo>
                  <a:lnTo>
                    <a:pt x="186" y="0"/>
                  </a:lnTo>
                  <a:lnTo>
                    <a:pt x="114" y="95"/>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8" name="Freeform 52"/>
            <p:cNvSpPr>
              <a:spLocks/>
            </p:cNvSpPr>
            <p:nvPr/>
          </p:nvSpPr>
          <p:spPr bwMode="auto">
            <a:xfrm>
              <a:off x="4654" y="2965"/>
              <a:ext cx="41" cy="67"/>
            </a:xfrm>
            <a:custGeom>
              <a:avLst/>
              <a:gdLst>
                <a:gd name="T0" fmla="*/ 0 w 81"/>
                <a:gd name="T1" fmla="*/ 5 h 133"/>
                <a:gd name="T2" fmla="*/ 1 w 81"/>
                <a:gd name="T3" fmla="*/ 5 h 133"/>
                <a:gd name="T4" fmla="*/ 1 w 81"/>
                <a:gd name="T5" fmla="*/ 4 h 133"/>
                <a:gd name="T6" fmla="*/ 1 w 81"/>
                <a:gd name="T7" fmla="*/ 4 h 133"/>
                <a:gd name="T8" fmla="*/ 1 w 81"/>
                <a:gd name="T9" fmla="*/ 4 h 133"/>
                <a:gd name="T10" fmla="*/ 1 w 81"/>
                <a:gd name="T11" fmla="*/ 3 h 133"/>
                <a:gd name="T12" fmla="*/ 2 w 81"/>
                <a:gd name="T13" fmla="*/ 3 h 133"/>
                <a:gd name="T14" fmla="*/ 2 w 81"/>
                <a:gd name="T15" fmla="*/ 3 h 133"/>
                <a:gd name="T16" fmla="*/ 2 w 81"/>
                <a:gd name="T17" fmla="*/ 2 h 133"/>
                <a:gd name="T18" fmla="*/ 2 w 81"/>
                <a:gd name="T19" fmla="*/ 2 h 133"/>
                <a:gd name="T20" fmla="*/ 2 w 81"/>
                <a:gd name="T21" fmla="*/ 1 h 133"/>
                <a:gd name="T22" fmla="*/ 2 w 81"/>
                <a:gd name="T23" fmla="*/ 1 h 133"/>
                <a:gd name="T24" fmla="*/ 2 w 81"/>
                <a:gd name="T25" fmla="*/ 1 h 133"/>
                <a:gd name="T26" fmla="*/ 2 w 81"/>
                <a:gd name="T27" fmla="*/ 1 h 133"/>
                <a:gd name="T28" fmla="*/ 2 w 81"/>
                <a:gd name="T29" fmla="*/ 0 h 133"/>
                <a:gd name="T30" fmla="*/ 3 w 81"/>
                <a:gd name="T31" fmla="*/ 4 h 133"/>
                <a:gd name="T32" fmla="*/ 0 w 81"/>
                <a:gd name="T33" fmla="*/ 5 h 133"/>
                <a:gd name="T34" fmla="*/ 0 w 81"/>
                <a:gd name="T35" fmla="*/ 5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
                <a:gd name="T55" fmla="*/ 0 h 133"/>
                <a:gd name="T56" fmla="*/ 81 w 81"/>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 h="133">
                  <a:moveTo>
                    <a:pt x="0" y="133"/>
                  </a:moveTo>
                  <a:lnTo>
                    <a:pt x="3" y="129"/>
                  </a:lnTo>
                  <a:lnTo>
                    <a:pt x="13" y="120"/>
                  </a:lnTo>
                  <a:lnTo>
                    <a:pt x="17" y="110"/>
                  </a:lnTo>
                  <a:lnTo>
                    <a:pt x="22" y="101"/>
                  </a:lnTo>
                  <a:lnTo>
                    <a:pt x="28" y="91"/>
                  </a:lnTo>
                  <a:lnTo>
                    <a:pt x="34" y="80"/>
                  </a:lnTo>
                  <a:lnTo>
                    <a:pt x="38" y="67"/>
                  </a:lnTo>
                  <a:lnTo>
                    <a:pt x="41" y="53"/>
                  </a:lnTo>
                  <a:lnTo>
                    <a:pt x="41" y="38"/>
                  </a:lnTo>
                  <a:lnTo>
                    <a:pt x="43" y="27"/>
                  </a:lnTo>
                  <a:lnTo>
                    <a:pt x="43" y="15"/>
                  </a:lnTo>
                  <a:lnTo>
                    <a:pt x="43" y="8"/>
                  </a:lnTo>
                  <a:lnTo>
                    <a:pt x="43" y="2"/>
                  </a:lnTo>
                  <a:lnTo>
                    <a:pt x="43" y="0"/>
                  </a:lnTo>
                  <a:lnTo>
                    <a:pt x="81" y="106"/>
                  </a:lnTo>
                  <a:lnTo>
                    <a:pt x="0" y="13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49" name="Freeform 53"/>
            <p:cNvSpPr>
              <a:spLocks/>
            </p:cNvSpPr>
            <p:nvPr/>
          </p:nvSpPr>
          <p:spPr bwMode="auto">
            <a:xfrm>
              <a:off x="4339" y="3512"/>
              <a:ext cx="85" cy="72"/>
            </a:xfrm>
            <a:custGeom>
              <a:avLst/>
              <a:gdLst>
                <a:gd name="T0" fmla="*/ 0 w 171"/>
                <a:gd name="T1" fmla="*/ 4 h 142"/>
                <a:gd name="T2" fmla="*/ 0 w 171"/>
                <a:gd name="T3" fmla="*/ 4 h 142"/>
                <a:gd name="T4" fmla="*/ 0 w 171"/>
                <a:gd name="T5" fmla="*/ 4 h 142"/>
                <a:gd name="T6" fmla="*/ 0 w 171"/>
                <a:gd name="T7" fmla="*/ 4 h 142"/>
                <a:gd name="T8" fmla="*/ 0 w 171"/>
                <a:gd name="T9" fmla="*/ 3 h 142"/>
                <a:gd name="T10" fmla="*/ 1 w 171"/>
                <a:gd name="T11" fmla="*/ 3 h 142"/>
                <a:gd name="T12" fmla="*/ 1 w 171"/>
                <a:gd name="T13" fmla="*/ 3 h 142"/>
                <a:gd name="T14" fmla="*/ 1 w 171"/>
                <a:gd name="T15" fmla="*/ 2 h 142"/>
                <a:gd name="T16" fmla="*/ 1 w 171"/>
                <a:gd name="T17" fmla="*/ 2 h 142"/>
                <a:gd name="T18" fmla="*/ 1 w 171"/>
                <a:gd name="T19" fmla="*/ 2 h 142"/>
                <a:gd name="T20" fmla="*/ 2 w 171"/>
                <a:gd name="T21" fmla="*/ 1 h 142"/>
                <a:gd name="T22" fmla="*/ 2 w 171"/>
                <a:gd name="T23" fmla="*/ 1 h 142"/>
                <a:gd name="T24" fmla="*/ 2 w 171"/>
                <a:gd name="T25" fmla="*/ 1 h 142"/>
                <a:gd name="T26" fmla="*/ 2 w 171"/>
                <a:gd name="T27" fmla="*/ 1 h 142"/>
                <a:gd name="T28" fmla="*/ 5 w 171"/>
                <a:gd name="T29" fmla="*/ 0 h 142"/>
                <a:gd name="T30" fmla="*/ 5 w 171"/>
                <a:gd name="T31" fmla="*/ 1 h 142"/>
                <a:gd name="T32" fmla="*/ 5 w 171"/>
                <a:gd name="T33" fmla="*/ 1 h 142"/>
                <a:gd name="T34" fmla="*/ 5 w 171"/>
                <a:gd name="T35" fmla="*/ 1 h 142"/>
                <a:gd name="T36" fmla="*/ 4 w 171"/>
                <a:gd name="T37" fmla="*/ 1 h 142"/>
                <a:gd name="T38" fmla="*/ 4 w 171"/>
                <a:gd name="T39" fmla="*/ 2 h 142"/>
                <a:gd name="T40" fmla="*/ 4 w 171"/>
                <a:gd name="T41" fmla="*/ 2 h 142"/>
                <a:gd name="T42" fmla="*/ 4 w 171"/>
                <a:gd name="T43" fmla="*/ 2 h 142"/>
                <a:gd name="T44" fmla="*/ 4 w 171"/>
                <a:gd name="T45" fmla="*/ 3 h 142"/>
                <a:gd name="T46" fmla="*/ 4 w 171"/>
                <a:gd name="T47" fmla="*/ 3 h 142"/>
                <a:gd name="T48" fmla="*/ 4 w 171"/>
                <a:gd name="T49" fmla="*/ 3 h 142"/>
                <a:gd name="T50" fmla="*/ 4 w 171"/>
                <a:gd name="T51" fmla="*/ 3 h 142"/>
                <a:gd name="T52" fmla="*/ 3 w 171"/>
                <a:gd name="T53" fmla="*/ 5 h 142"/>
                <a:gd name="T54" fmla="*/ 0 w 171"/>
                <a:gd name="T55" fmla="*/ 4 h 142"/>
                <a:gd name="T56" fmla="*/ 0 w 171"/>
                <a:gd name="T57" fmla="*/ 4 h 1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1"/>
                <a:gd name="T88" fmla="*/ 0 h 142"/>
                <a:gd name="T89" fmla="*/ 171 w 171"/>
                <a:gd name="T90" fmla="*/ 142 h 1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1" h="142">
                  <a:moveTo>
                    <a:pt x="0" y="120"/>
                  </a:moveTo>
                  <a:lnTo>
                    <a:pt x="2" y="114"/>
                  </a:lnTo>
                  <a:lnTo>
                    <a:pt x="14" y="106"/>
                  </a:lnTo>
                  <a:lnTo>
                    <a:pt x="21" y="99"/>
                  </a:lnTo>
                  <a:lnTo>
                    <a:pt x="29" y="91"/>
                  </a:lnTo>
                  <a:lnTo>
                    <a:pt x="36" y="82"/>
                  </a:lnTo>
                  <a:lnTo>
                    <a:pt x="46" y="74"/>
                  </a:lnTo>
                  <a:lnTo>
                    <a:pt x="52" y="63"/>
                  </a:lnTo>
                  <a:lnTo>
                    <a:pt x="57" y="51"/>
                  </a:lnTo>
                  <a:lnTo>
                    <a:pt x="63" y="40"/>
                  </a:lnTo>
                  <a:lnTo>
                    <a:pt x="69" y="30"/>
                  </a:lnTo>
                  <a:lnTo>
                    <a:pt x="71" y="21"/>
                  </a:lnTo>
                  <a:lnTo>
                    <a:pt x="76" y="15"/>
                  </a:lnTo>
                  <a:lnTo>
                    <a:pt x="80" y="9"/>
                  </a:lnTo>
                  <a:lnTo>
                    <a:pt x="171" y="0"/>
                  </a:lnTo>
                  <a:lnTo>
                    <a:pt x="170" y="6"/>
                  </a:lnTo>
                  <a:lnTo>
                    <a:pt x="166" y="11"/>
                  </a:lnTo>
                  <a:lnTo>
                    <a:pt x="162" y="19"/>
                  </a:lnTo>
                  <a:lnTo>
                    <a:pt x="156" y="28"/>
                  </a:lnTo>
                  <a:lnTo>
                    <a:pt x="151" y="38"/>
                  </a:lnTo>
                  <a:lnTo>
                    <a:pt x="147" y="47"/>
                  </a:lnTo>
                  <a:lnTo>
                    <a:pt x="143" y="57"/>
                  </a:lnTo>
                  <a:lnTo>
                    <a:pt x="141" y="70"/>
                  </a:lnTo>
                  <a:lnTo>
                    <a:pt x="141" y="82"/>
                  </a:lnTo>
                  <a:lnTo>
                    <a:pt x="143" y="85"/>
                  </a:lnTo>
                  <a:lnTo>
                    <a:pt x="147" y="89"/>
                  </a:lnTo>
                  <a:lnTo>
                    <a:pt x="109" y="142"/>
                  </a:lnTo>
                  <a:lnTo>
                    <a:pt x="0" y="12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0" name="Freeform 54"/>
            <p:cNvSpPr>
              <a:spLocks/>
            </p:cNvSpPr>
            <p:nvPr/>
          </p:nvSpPr>
          <p:spPr bwMode="auto">
            <a:xfrm>
              <a:off x="4485" y="3530"/>
              <a:ext cx="154" cy="143"/>
            </a:xfrm>
            <a:custGeom>
              <a:avLst/>
              <a:gdLst>
                <a:gd name="T0" fmla="*/ 2 w 308"/>
                <a:gd name="T1" fmla="*/ 0 h 287"/>
                <a:gd name="T2" fmla="*/ 1 w 308"/>
                <a:gd name="T3" fmla="*/ 0 h 287"/>
                <a:gd name="T4" fmla="*/ 1 w 308"/>
                <a:gd name="T5" fmla="*/ 1 h 287"/>
                <a:gd name="T6" fmla="*/ 1 w 308"/>
                <a:gd name="T7" fmla="*/ 1 h 287"/>
                <a:gd name="T8" fmla="*/ 1 w 308"/>
                <a:gd name="T9" fmla="*/ 2 h 287"/>
                <a:gd name="T10" fmla="*/ 0 w 308"/>
                <a:gd name="T11" fmla="*/ 2 h 287"/>
                <a:gd name="T12" fmla="*/ 1 w 308"/>
                <a:gd name="T13" fmla="*/ 3 h 287"/>
                <a:gd name="T14" fmla="*/ 1 w 308"/>
                <a:gd name="T15" fmla="*/ 3 h 287"/>
                <a:gd name="T16" fmla="*/ 1 w 308"/>
                <a:gd name="T17" fmla="*/ 4 h 287"/>
                <a:gd name="T18" fmla="*/ 2 w 308"/>
                <a:gd name="T19" fmla="*/ 5 h 287"/>
                <a:gd name="T20" fmla="*/ 3 w 308"/>
                <a:gd name="T21" fmla="*/ 6 h 287"/>
                <a:gd name="T22" fmla="*/ 3 w 308"/>
                <a:gd name="T23" fmla="*/ 6 h 287"/>
                <a:gd name="T24" fmla="*/ 4 w 308"/>
                <a:gd name="T25" fmla="*/ 7 h 287"/>
                <a:gd name="T26" fmla="*/ 5 w 308"/>
                <a:gd name="T27" fmla="*/ 8 h 287"/>
                <a:gd name="T28" fmla="*/ 5 w 308"/>
                <a:gd name="T29" fmla="*/ 8 h 287"/>
                <a:gd name="T30" fmla="*/ 5 w 308"/>
                <a:gd name="T31" fmla="*/ 8 h 287"/>
                <a:gd name="T32" fmla="*/ 5 w 308"/>
                <a:gd name="T33" fmla="*/ 8 h 287"/>
                <a:gd name="T34" fmla="*/ 6 w 308"/>
                <a:gd name="T35" fmla="*/ 8 h 287"/>
                <a:gd name="T36" fmla="*/ 7 w 308"/>
                <a:gd name="T37" fmla="*/ 8 h 287"/>
                <a:gd name="T38" fmla="*/ 7 w 308"/>
                <a:gd name="T39" fmla="*/ 8 h 287"/>
                <a:gd name="T40" fmla="*/ 8 w 308"/>
                <a:gd name="T41" fmla="*/ 8 h 287"/>
                <a:gd name="T42" fmla="*/ 9 w 308"/>
                <a:gd name="T43" fmla="*/ 8 h 287"/>
                <a:gd name="T44" fmla="*/ 10 w 308"/>
                <a:gd name="T45" fmla="*/ 8 h 287"/>
                <a:gd name="T46" fmla="*/ 10 w 308"/>
                <a:gd name="T47" fmla="*/ 8 h 287"/>
                <a:gd name="T48" fmla="*/ 10 w 308"/>
                <a:gd name="T49" fmla="*/ 8 h 287"/>
                <a:gd name="T50" fmla="*/ 10 w 308"/>
                <a:gd name="T51" fmla="*/ 7 h 287"/>
                <a:gd name="T52" fmla="*/ 10 w 308"/>
                <a:gd name="T53" fmla="*/ 6 h 287"/>
                <a:gd name="T54" fmla="*/ 10 w 308"/>
                <a:gd name="T55" fmla="*/ 6 h 287"/>
                <a:gd name="T56" fmla="*/ 9 w 308"/>
                <a:gd name="T57" fmla="*/ 5 h 287"/>
                <a:gd name="T58" fmla="*/ 9 w 308"/>
                <a:gd name="T59" fmla="*/ 5 h 287"/>
                <a:gd name="T60" fmla="*/ 8 w 308"/>
                <a:gd name="T61" fmla="*/ 4 h 287"/>
                <a:gd name="T62" fmla="*/ 7 w 308"/>
                <a:gd name="T63" fmla="*/ 3 h 287"/>
                <a:gd name="T64" fmla="*/ 7 w 308"/>
                <a:gd name="T65" fmla="*/ 3 h 287"/>
                <a:gd name="T66" fmla="*/ 6 w 308"/>
                <a:gd name="T67" fmla="*/ 2 h 287"/>
                <a:gd name="T68" fmla="*/ 5 w 308"/>
                <a:gd name="T69" fmla="*/ 2 h 287"/>
                <a:gd name="T70" fmla="*/ 5 w 308"/>
                <a:gd name="T71" fmla="*/ 1 h 287"/>
                <a:gd name="T72" fmla="*/ 2 w 308"/>
                <a:gd name="T73" fmla="*/ 0 h 2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8"/>
                <a:gd name="T112" fmla="*/ 0 h 287"/>
                <a:gd name="T113" fmla="*/ 308 w 308"/>
                <a:gd name="T114" fmla="*/ 287 h 2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8" h="287">
                  <a:moveTo>
                    <a:pt x="63" y="0"/>
                  </a:moveTo>
                  <a:lnTo>
                    <a:pt x="59" y="0"/>
                  </a:lnTo>
                  <a:lnTo>
                    <a:pt x="51" y="6"/>
                  </a:lnTo>
                  <a:lnTo>
                    <a:pt x="44" y="13"/>
                  </a:lnTo>
                  <a:lnTo>
                    <a:pt x="34" y="27"/>
                  </a:lnTo>
                  <a:lnTo>
                    <a:pt x="27" y="32"/>
                  </a:lnTo>
                  <a:lnTo>
                    <a:pt x="21" y="42"/>
                  </a:lnTo>
                  <a:lnTo>
                    <a:pt x="15" y="50"/>
                  </a:lnTo>
                  <a:lnTo>
                    <a:pt x="12" y="59"/>
                  </a:lnTo>
                  <a:lnTo>
                    <a:pt x="4" y="72"/>
                  </a:lnTo>
                  <a:lnTo>
                    <a:pt x="0" y="78"/>
                  </a:lnTo>
                  <a:lnTo>
                    <a:pt x="0" y="80"/>
                  </a:lnTo>
                  <a:lnTo>
                    <a:pt x="6" y="89"/>
                  </a:lnTo>
                  <a:lnTo>
                    <a:pt x="12" y="101"/>
                  </a:lnTo>
                  <a:lnTo>
                    <a:pt x="19" y="114"/>
                  </a:lnTo>
                  <a:lnTo>
                    <a:pt x="27" y="127"/>
                  </a:lnTo>
                  <a:lnTo>
                    <a:pt x="38" y="143"/>
                  </a:lnTo>
                  <a:lnTo>
                    <a:pt x="44" y="150"/>
                  </a:lnTo>
                  <a:lnTo>
                    <a:pt x="50" y="158"/>
                  </a:lnTo>
                  <a:lnTo>
                    <a:pt x="59" y="167"/>
                  </a:lnTo>
                  <a:lnTo>
                    <a:pt x="69" y="181"/>
                  </a:lnTo>
                  <a:lnTo>
                    <a:pt x="78" y="192"/>
                  </a:lnTo>
                  <a:lnTo>
                    <a:pt x="91" y="207"/>
                  </a:lnTo>
                  <a:lnTo>
                    <a:pt x="101" y="221"/>
                  </a:lnTo>
                  <a:lnTo>
                    <a:pt x="114" y="234"/>
                  </a:lnTo>
                  <a:lnTo>
                    <a:pt x="122" y="245"/>
                  </a:lnTo>
                  <a:lnTo>
                    <a:pt x="131" y="257"/>
                  </a:lnTo>
                  <a:lnTo>
                    <a:pt x="135" y="264"/>
                  </a:lnTo>
                  <a:lnTo>
                    <a:pt x="139" y="266"/>
                  </a:lnTo>
                  <a:lnTo>
                    <a:pt x="141" y="266"/>
                  </a:lnTo>
                  <a:lnTo>
                    <a:pt x="150" y="270"/>
                  </a:lnTo>
                  <a:lnTo>
                    <a:pt x="156" y="270"/>
                  </a:lnTo>
                  <a:lnTo>
                    <a:pt x="164" y="272"/>
                  </a:lnTo>
                  <a:lnTo>
                    <a:pt x="171" y="274"/>
                  </a:lnTo>
                  <a:lnTo>
                    <a:pt x="183" y="278"/>
                  </a:lnTo>
                  <a:lnTo>
                    <a:pt x="190" y="278"/>
                  </a:lnTo>
                  <a:lnTo>
                    <a:pt x="202" y="280"/>
                  </a:lnTo>
                  <a:lnTo>
                    <a:pt x="209" y="280"/>
                  </a:lnTo>
                  <a:lnTo>
                    <a:pt x="223" y="283"/>
                  </a:lnTo>
                  <a:lnTo>
                    <a:pt x="230" y="283"/>
                  </a:lnTo>
                  <a:lnTo>
                    <a:pt x="242" y="285"/>
                  </a:lnTo>
                  <a:lnTo>
                    <a:pt x="249" y="285"/>
                  </a:lnTo>
                  <a:lnTo>
                    <a:pt x="261" y="287"/>
                  </a:lnTo>
                  <a:lnTo>
                    <a:pt x="272" y="285"/>
                  </a:lnTo>
                  <a:lnTo>
                    <a:pt x="285" y="283"/>
                  </a:lnTo>
                  <a:lnTo>
                    <a:pt x="293" y="278"/>
                  </a:lnTo>
                  <a:lnTo>
                    <a:pt x="299" y="276"/>
                  </a:lnTo>
                  <a:lnTo>
                    <a:pt x="304" y="266"/>
                  </a:lnTo>
                  <a:lnTo>
                    <a:pt x="308" y="264"/>
                  </a:lnTo>
                  <a:lnTo>
                    <a:pt x="306" y="259"/>
                  </a:lnTo>
                  <a:lnTo>
                    <a:pt x="304" y="251"/>
                  </a:lnTo>
                  <a:lnTo>
                    <a:pt x="302" y="241"/>
                  </a:lnTo>
                  <a:lnTo>
                    <a:pt x="302" y="232"/>
                  </a:lnTo>
                  <a:lnTo>
                    <a:pt x="299" y="222"/>
                  </a:lnTo>
                  <a:lnTo>
                    <a:pt x="297" y="215"/>
                  </a:lnTo>
                  <a:lnTo>
                    <a:pt x="291" y="207"/>
                  </a:lnTo>
                  <a:lnTo>
                    <a:pt x="285" y="194"/>
                  </a:lnTo>
                  <a:lnTo>
                    <a:pt x="280" y="184"/>
                  </a:lnTo>
                  <a:lnTo>
                    <a:pt x="272" y="177"/>
                  </a:lnTo>
                  <a:lnTo>
                    <a:pt x="266" y="167"/>
                  </a:lnTo>
                  <a:lnTo>
                    <a:pt x="261" y="156"/>
                  </a:lnTo>
                  <a:lnTo>
                    <a:pt x="251" y="145"/>
                  </a:lnTo>
                  <a:lnTo>
                    <a:pt x="242" y="133"/>
                  </a:lnTo>
                  <a:lnTo>
                    <a:pt x="234" y="122"/>
                  </a:lnTo>
                  <a:lnTo>
                    <a:pt x="224" y="112"/>
                  </a:lnTo>
                  <a:lnTo>
                    <a:pt x="213" y="99"/>
                  </a:lnTo>
                  <a:lnTo>
                    <a:pt x="202" y="91"/>
                  </a:lnTo>
                  <a:lnTo>
                    <a:pt x="190" y="80"/>
                  </a:lnTo>
                  <a:lnTo>
                    <a:pt x="183" y="74"/>
                  </a:lnTo>
                  <a:lnTo>
                    <a:pt x="173" y="67"/>
                  </a:lnTo>
                  <a:lnTo>
                    <a:pt x="167" y="61"/>
                  </a:lnTo>
                  <a:lnTo>
                    <a:pt x="162" y="59"/>
                  </a:lnTo>
                  <a:lnTo>
                    <a:pt x="63" y="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1" name="Freeform 55"/>
            <p:cNvSpPr>
              <a:spLocks/>
            </p:cNvSpPr>
            <p:nvPr/>
          </p:nvSpPr>
          <p:spPr bwMode="auto">
            <a:xfrm>
              <a:off x="4509" y="3466"/>
              <a:ext cx="71" cy="121"/>
            </a:xfrm>
            <a:custGeom>
              <a:avLst/>
              <a:gdLst>
                <a:gd name="T0" fmla="*/ 2 w 142"/>
                <a:gd name="T1" fmla="*/ 0 h 241"/>
                <a:gd name="T2" fmla="*/ 2 w 142"/>
                <a:gd name="T3" fmla="*/ 1 h 241"/>
                <a:gd name="T4" fmla="*/ 2 w 142"/>
                <a:gd name="T5" fmla="*/ 1 h 241"/>
                <a:gd name="T6" fmla="*/ 2 w 142"/>
                <a:gd name="T7" fmla="*/ 1 h 241"/>
                <a:gd name="T8" fmla="*/ 1 w 142"/>
                <a:gd name="T9" fmla="*/ 1 h 241"/>
                <a:gd name="T10" fmla="*/ 1 w 142"/>
                <a:gd name="T11" fmla="*/ 2 h 241"/>
                <a:gd name="T12" fmla="*/ 1 w 142"/>
                <a:gd name="T13" fmla="*/ 2 h 241"/>
                <a:gd name="T14" fmla="*/ 1 w 142"/>
                <a:gd name="T15" fmla="*/ 2 h 241"/>
                <a:gd name="T16" fmla="*/ 1 w 142"/>
                <a:gd name="T17" fmla="*/ 3 h 241"/>
                <a:gd name="T18" fmla="*/ 1 w 142"/>
                <a:gd name="T19" fmla="*/ 3 h 241"/>
                <a:gd name="T20" fmla="*/ 1 w 142"/>
                <a:gd name="T21" fmla="*/ 3 h 241"/>
                <a:gd name="T22" fmla="*/ 1 w 142"/>
                <a:gd name="T23" fmla="*/ 4 h 241"/>
                <a:gd name="T24" fmla="*/ 1 w 142"/>
                <a:gd name="T25" fmla="*/ 4 h 241"/>
                <a:gd name="T26" fmla="*/ 1 w 142"/>
                <a:gd name="T27" fmla="*/ 4 h 241"/>
                <a:gd name="T28" fmla="*/ 1 w 142"/>
                <a:gd name="T29" fmla="*/ 4 h 241"/>
                <a:gd name="T30" fmla="*/ 0 w 142"/>
                <a:gd name="T31" fmla="*/ 5 h 241"/>
                <a:gd name="T32" fmla="*/ 1 w 142"/>
                <a:gd name="T33" fmla="*/ 8 h 241"/>
                <a:gd name="T34" fmla="*/ 1 w 142"/>
                <a:gd name="T35" fmla="*/ 8 h 241"/>
                <a:gd name="T36" fmla="*/ 2 w 142"/>
                <a:gd name="T37" fmla="*/ 8 h 241"/>
                <a:gd name="T38" fmla="*/ 2 w 142"/>
                <a:gd name="T39" fmla="*/ 8 h 241"/>
                <a:gd name="T40" fmla="*/ 2 w 142"/>
                <a:gd name="T41" fmla="*/ 8 h 241"/>
                <a:gd name="T42" fmla="*/ 2 w 142"/>
                <a:gd name="T43" fmla="*/ 7 h 241"/>
                <a:gd name="T44" fmla="*/ 2 w 142"/>
                <a:gd name="T45" fmla="*/ 7 h 241"/>
                <a:gd name="T46" fmla="*/ 3 w 142"/>
                <a:gd name="T47" fmla="*/ 7 h 241"/>
                <a:gd name="T48" fmla="*/ 3 w 142"/>
                <a:gd name="T49" fmla="*/ 7 h 241"/>
                <a:gd name="T50" fmla="*/ 3 w 142"/>
                <a:gd name="T51" fmla="*/ 7 h 241"/>
                <a:gd name="T52" fmla="*/ 4 w 142"/>
                <a:gd name="T53" fmla="*/ 7 h 241"/>
                <a:gd name="T54" fmla="*/ 4 w 142"/>
                <a:gd name="T55" fmla="*/ 7 h 241"/>
                <a:gd name="T56" fmla="*/ 5 w 142"/>
                <a:gd name="T57" fmla="*/ 7 h 241"/>
                <a:gd name="T58" fmla="*/ 5 w 142"/>
                <a:gd name="T59" fmla="*/ 7 h 241"/>
                <a:gd name="T60" fmla="*/ 5 w 142"/>
                <a:gd name="T61" fmla="*/ 7 h 241"/>
                <a:gd name="T62" fmla="*/ 5 w 142"/>
                <a:gd name="T63" fmla="*/ 7 h 241"/>
                <a:gd name="T64" fmla="*/ 5 w 142"/>
                <a:gd name="T65" fmla="*/ 7 h 241"/>
                <a:gd name="T66" fmla="*/ 5 w 142"/>
                <a:gd name="T67" fmla="*/ 7 h 241"/>
                <a:gd name="T68" fmla="*/ 4 w 142"/>
                <a:gd name="T69" fmla="*/ 6 h 241"/>
                <a:gd name="T70" fmla="*/ 4 w 142"/>
                <a:gd name="T71" fmla="*/ 6 h 241"/>
                <a:gd name="T72" fmla="*/ 3 w 142"/>
                <a:gd name="T73" fmla="*/ 6 h 241"/>
                <a:gd name="T74" fmla="*/ 3 w 142"/>
                <a:gd name="T75" fmla="*/ 5 h 241"/>
                <a:gd name="T76" fmla="*/ 3 w 142"/>
                <a:gd name="T77" fmla="*/ 5 h 241"/>
                <a:gd name="T78" fmla="*/ 3 w 142"/>
                <a:gd name="T79" fmla="*/ 5 h 241"/>
                <a:gd name="T80" fmla="*/ 3 w 142"/>
                <a:gd name="T81" fmla="*/ 4 h 241"/>
                <a:gd name="T82" fmla="*/ 3 w 142"/>
                <a:gd name="T83" fmla="*/ 4 h 241"/>
                <a:gd name="T84" fmla="*/ 3 w 142"/>
                <a:gd name="T85" fmla="*/ 4 h 241"/>
                <a:gd name="T86" fmla="*/ 3 w 142"/>
                <a:gd name="T87" fmla="*/ 3 h 241"/>
                <a:gd name="T88" fmla="*/ 3 w 142"/>
                <a:gd name="T89" fmla="*/ 3 h 241"/>
                <a:gd name="T90" fmla="*/ 3 w 142"/>
                <a:gd name="T91" fmla="*/ 3 h 241"/>
                <a:gd name="T92" fmla="*/ 3 w 142"/>
                <a:gd name="T93" fmla="*/ 2 h 241"/>
                <a:gd name="T94" fmla="*/ 3 w 142"/>
                <a:gd name="T95" fmla="*/ 2 h 241"/>
                <a:gd name="T96" fmla="*/ 3 w 142"/>
                <a:gd name="T97" fmla="*/ 2 h 241"/>
                <a:gd name="T98" fmla="*/ 3 w 142"/>
                <a:gd name="T99" fmla="*/ 2 h 241"/>
                <a:gd name="T100" fmla="*/ 3 w 142"/>
                <a:gd name="T101" fmla="*/ 1 h 241"/>
                <a:gd name="T102" fmla="*/ 3 w 142"/>
                <a:gd name="T103" fmla="*/ 1 h 241"/>
                <a:gd name="T104" fmla="*/ 4 w 142"/>
                <a:gd name="T105" fmla="*/ 1 h 241"/>
                <a:gd name="T106" fmla="*/ 4 w 142"/>
                <a:gd name="T107" fmla="*/ 1 h 241"/>
                <a:gd name="T108" fmla="*/ 4 w 142"/>
                <a:gd name="T109" fmla="*/ 1 h 241"/>
                <a:gd name="T110" fmla="*/ 2 w 142"/>
                <a:gd name="T111" fmla="*/ 0 h 241"/>
                <a:gd name="T112" fmla="*/ 2 w 142"/>
                <a:gd name="T113" fmla="*/ 0 h 2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2"/>
                <a:gd name="T172" fmla="*/ 0 h 241"/>
                <a:gd name="T173" fmla="*/ 142 w 142"/>
                <a:gd name="T174" fmla="*/ 241 h 2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2" h="241">
                  <a:moveTo>
                    <a:pt x="53" y="0"/>
                  </a:moveTo>
                  <a:lnTo>
                    <a:pt x="53" y="2"/>
                  </a:lnTo>
                  <a:lnTo>
                    <a:pt x="51" y="7"/>
                  </a:lnTo>
                  <a:lnTo>
                    <a:pt x="49" y="15"/>
                  </a:lnTo>
                  <a:lnTo>
                    <a:pt x="47" y="26"/>
                  </a:lnTo>
                  <a:lnTo>
                    <a:pt x="45" y="36"/>
                  </a:lnTo>
                  <a:lnTo>
                    <a:pt x="41" y="49"/>
                  </a:lnTo>
                  <a:lnTo>
                    <a:pt x="38" y="61"/>
                  </a:lnTo>
                  <a:lnTo>
                    <a:pt x="34" y="74"/>
                  </a:lnTo>
                  <a:lnTo>
                    <a:pt x="28" y="81"/>
                  </a:lnTo>
                  <a:lnTo>
                    <a:pt x="22" y="91"/>
                  </a:lnTo>
                  <a:lnTo>
                    <a:pt x="19" y="97"/>
                  </a:lnTo>
                  <a:lnTo>
                    <a:pt x="15" y="102"/>
                  </a:lnTo>
                  <a:lnTo>
                    <a:pt x="7" y="106"/>
                  </a:lnTo>
                  <a:lnTo>
                    <a:pt x="3" y="110"/>
                  </a:lnTo>
                  <a:lnTo>
                    <a:pt x="0" y="154"/>
                  </a:lnTo>
                  <a:lnTo>
                    <a:pt x="47" y="241"/>
                  </a:lnTo>
                  <a:lnTo>
                    <a:pt x="47" y="239"/>
                  </a:lnTo>
                  <a:lnTo>
                    <a:pt x="51" y="234"/>
                  </a:lnTo>
                  <a:lnTo>
                    <a:pt x="53" y="230"/>
                  </a:lnTo>
                  <a:lnTo>
                    <a:pt x="61" y="226"/>
                  </a:lnTo>
                  <a:lnTo>
                    <a:pt x="66" y="222"/>
                  </a:lnTo>
                  <a:lnTo>
                    <a:pt x="74" y="220"/>
                  </a:lnTo>
                  <a:lnTo>
                    <a:pt x="83" y="218"/>
                  </a:lnTo>
                  <a:lnTo>
                    <a:pt x="95" y="218"/>
                  </a:lnTo>
                  <a:lnTo>
                    <a:pt x="104" y="216"/>
                  </a:lnTo>
                  <a:lnTo>
                    <a:pt x="118" y="216"/>
                  </a:lnTo>
                  <a:lnTo>
                    <a:pt x="125" y="216"/>
                  </a:lnTo>
                  <a:lnTo>
                    <a:pt x="135" y="216"/>
                  </a:lnTo>
                  <a:lnTo>
                    <a:pt x="138" y="216"/>
                  </a:lnTo>
                  <a:lnTo>
                    <a:pt x="142" y="218"/>
                  </a:lnTo>
                  <a:lnTo>
                    <a:pt x="138" y="215"/>
                  </a:lnTo>
                  <a:lnTo>
                    <a:pt x="137" y="211"/>
                  </a:lnTo>
                  <a:lnTo>
                    <a:pt x="129" y="201"/>
                  </a:lnTo>
                  <a:lnTo>
                    <a:pt x="123" y="192"/>
                  </a:lnTo>
                  <a:lnTo>
                    <a:pt x="118" y="178"/>
                  </a:lnTo>
                  <a:lnTo>
                    <a:pt x="110" y="163"/>
                  </a:lnTo>
                  <a:lnTo>
                    <a:pt x="106" y="154"/>
                  </a:lnTo>
                  <a:lnTo>
                    <a:pt x="104" y="144"/>
                  </a:lnTo>
                  <a:lnTo>
                    <a:pt x="102" y="137"/>
                  </a:lnTo>
                  <a:lnTo>
                    <a:pt x="102" y="127"/>
                  </a:lnTo>
                  <a:lnTo>
                    <a:pt x="100" y="116"/>
                  </a:lnTo>
                  <a:lnTo>
                    <a:pt x="100" y="104"/>
                  </a:lnTo>
                  <a:lnTo>
                    <a:pt x="100" y="95"/>
                  </a:lnTo>
                  <a:lnTo>
                    <a:pt x="102" y="85"/>
                  </a:lnTo>
                  <a:lnTo>
                    <a:pt x="102" y="74"/>
                  </a:lnTo>
                  <a:lnTo>
                    <a:pt x="104" y="64"/>
                  </a:lnTo>
                  <a:lnTo>
                    <a:pt x="104" y="55"/>
                  </a:lnTo>
                  <a:lnTo>
                    <a:pt x="108" y="47"/>
                  </a:lnTo>
                  <a:lnTo>
                    <a:pt x="108" y="38"/>
                  </a:lnTo>
                  <a:lnTo>
                    <a:pt x="110" y="28"/>
                  </a:lnTo>
                  <a:lnTo>
                    <a:pt x="110" y="23"/>
                  </a:lnTo>
                  <a:lnTo>
                    <a:pt x="114" y="17"/>
                  </a:lnTo>
                  <a:lnTo>
                    <a:pt x="118" y="9"/>
                  </a:lnTo>
                  <a:lnTo>
                    <a:pt x="118" y="7"/>
                  </a:lnTo>
                  <a:lnTo>
                    <a:pt x="53" y="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2" name="Freeform 56"/>
            <p:cNvSpPr>
              <a:spLocks/>
            </p:cNvSpPr>
            <p:nvPr/>
          </p:nvSpPr>
          <p:spPr bwMode="auto">
            <a:xfrm>
              <a:off x="4504" y="3503"/>
              <a:ext cx="46" cy="80"/>
            </a:xfrm>
            <a:custGeom>
              <a:avLst/>
              <a:gdLst>
                <a:gd name="T0" fmla="*/ 1 w 91"/>
                <a:gd name="T1" fmla="*/ 1 h 160"/>
                <a:gd name="T2" fmla="*/ 1 w 91"/>
                <a:gd name="T3" fmla="*/ 1 h 160"/>
                <a:gd name="T4" fmla="*/ 2 w 91"/>
                <a:gd name="T5" fmla="*/ 0 h 160"/>
                <a:gd name="T6" fmla="*/ 3 w 91"/>
                <a:gd name="T7" fmla="*/ 2 h 160"/>
                <a:gd name="T8" fmla="*/ 3 w 91"/>
                <a:gd name="T9" fmla="*/ 2 h 160"/>
                <a:gd name="T10" fmla="*/ 3 w 91"/>
                <a:gd name="T11" fmla="*/ 3 h 160"/>
                <a:gd name="T12" fmla="*/ 2 w 91"/>
                <a:gd name="T13" fmla="*/ 3 h 160"/>
                <a:gd name="T14" fmla="*/ 2 w 91"/>
                <a:gd name="T15" fmla="*/ 3 h 160"/>
                <a:gd name="T16" fmla="*/ 2 w 91"/>
                <a:gd name="T17" fmla="*/ 3 h 160"/>
                <a:gd name="T18" fmla="*/ 3 w 91"/>
                <a:gd name="T19" fmla="*/ 3 h 160"/>
                <a:gd name="T20" fmla="*/ 3 w 91"/>
                <a:gd name="T21" fmla="*/ 3 h 160"/>
                <a:gd name="T22" fmla="*/ 3 w 91"/>
                <a:gd name="T23" fmla="*/ 4 h 160"/>
                <a:gd name="T24" fmla="*/ 3 w 91"/>
                <a:gd name="T25" fmla="*/ 5 h 160"/>
                <a:gd name="T26" fmla="*/ 3 w 91"/>
                <a:gd name="T27" fmla="*/ 5 h 160"/>
                <a:gd name="T28" fmla="*/ 2 w 91"/>
                <a:gd name="T29" fmla="*/ 5 h 160"/>
                <a:gd name="T30" fmla="*/ 0 w 91"/>
                <a:gd name="T31" fmla="*/ 3 h 160"/>
                <a:gd name="T32" fmla="*/ 1 w 91"/>
                <a:gd name="T33" fmla="*/ 3 h 160"/>
                <a:gd name="T34" fmla="*/ 1 w 91"/>
                <a:gd name="T35" fmla="*/ 3 h 160"/>
                <a:gd name="T36" fmla="*/ 1 w 91"/>
                <a:gd name="T37" fmla="*/ 2 h 160"/>
                <a:gd name="T38" fmla="*/ 1 w 91"/>
                <a:gd name="T39" fmla="*/ 2 h 160"/>
                <a:gd name="T40" fmla="*/ 1 w 91"/>
                <a:gd name="T41" fmla="*/ 2 h 160"/>
                <a:gd name="T42" fmla="*/ 1 w 91"/>
                <a:gd name="T43" fmla="*/ 2 h 160"/>
                <a:gd name="T44" fmla="*/ 1 w 91"/>
                <a:gd name="T45" fmla="*/ 2 h 160"/>
                <a:gd name="T46" fmla="*/ 1 w 91"/>
                <a:gd name="T47" fmla="*/ 1 h 160"/>
                <a:gd name="T48" fmla="*/ 1 w 91"/>
                <a:gd name="T49" fmla="*/ 1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160"/>
                <a:gd name="T77" fmla="*/ 91 w 91"/>
                <a:gd name="T78" fmla="*/ 160 h 1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160">
                  <a:moveTo>
                    <a:pt x="21" y="32"/>
                  </a:moveTo>
                  <a:lnTo>
                    <a:pt x="31" y="28"/>
                  </a:lnTo>
                  <a:lnTo>
                    <a:pt x="51" y="0"/>
                  </a:lnTo>
                  <a:lnTo>
                    <a:pt x="76" y="59"/>
                  </a:lnTo>
                  <a:lnTo>
                    <a:pt x="72" y="61"/>
                  </a:lnTo>
                  <a:lnTo>
                    <a:pt x="67" y="66"/>
                  </a:lnTo>
                  <a:lnTo>
                    <a:pt x="61" y="76"/>
                  </a:lnTo>
                  <a:lnTo>
                    <a:pt x="61" y="89"/>
                  </a:lnTo>
                  <a:lnTo>
                    <a:pt x="63" y="95"/>
                  </a:lnTo>
                  <a:lnTo>
                    <a:pt x="67" y="103"/>
                  </a:lnTo>
                  <a:lnTo>
                    <a:pt x="71" y="110"/>
                  </a:lnTo>
                  <a:lnTo>
                    <a:pt x="76" y="120"/>
                  </a:lnTo>
                  <a:lnTo>
                    <a:pt x="86" y="133"/>
                  </a:lnTo>
                  <a:lnTo>
                    <a:pt x="91" y="139"/>
                  </a:lnTo>
                  <a:lnTo>
                    <a:pt x="53" y="160"/>
                  </a:lnTo>
                  <a:lnTo>
                    <a:pt x="0" y="82"/>
                  </a:lnTo>
                  <a:lnTo>
                    <a:pt x="4" y="78"/>
                  </a:lnTo>
                  <a:lnTo>
                    <a:pt x="12" y="70"/>
                  </a:lnTo>
                  <a:lnTo>
                    <a:pt x="19" y="61"/>
                  </a:lnTo>
                  <a:lnTo>
                    <a:pt x="25" y="53"/>
                  </a:lnTo>
                  <a:lnTo>
                    <a:pt x="27" y="45"/>
                  </a:lnTo>
                  <a:lnTo>
                    <a:pt x="25" y="38"/>
                  </a:lnTo>
                  <a:lnTo>
                    <a:pt x="21" y="34"/>
                  </a:lnTo>
                  <a:lnTo>
                    <a:pt x="21" y="32"/>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3" name="Freeform 57"/>
            <p:cNvSpPr>
              <a:spLocks/>
            </p:cNvSpPr>
            <p:nvPr/>
          </p:nvSpPr>
          <p:spPr bwMode="auto">
            <a:xfrm>
              <a:off x="4366" y="3066"/>
              <a:ext cx="369" cy="468"/>
            </a:xfrm>
            <a:custGeom>
              <a:avLst/>
              <a:gdLst>
                <a:gd name="T0" fmla="*/ 7 w 738"/>
                <a:gd name="T1" fmla="*/ 0 h 937"/>
                <a:gd name="T2" fmla="*/ 6 w 738"/>
                <a:gd name="T3" fmla="*/ 2 h 937"/>
                <a:gd name="T4" fmla="*/ 5 w 738"/>
                <a:gd name="T5" fmla="*/ 3 h 937"/>
                <a:gd name="T6" fmla="*/ 5 w 738"/>
                <a:gd name="T7" fmla="*/ 4 h 937"/>
                <a:gd name="T8" fmla="*/ 4 w 738"/>
                <a:gd name="T9" fmla="*/ 6 h 937"/>
                <a:gd name="T10" fmla="*/ 5 w 738"/>
                <a:gd name="T11" fmla="*/ 7 h 937"/>
                <a:gd name="T12" fmla="*/ 5 w 738"/>
                <a:gd name="T13" fmla="*/ 9 h 937"/>
                <a:gd name="T14" fmla="*/ 6 w 738"/>
                <a:gd name="T15" fmla="*/ 10 h 937"/>
                <a:gd name="T16" fmla="*/ 6 w 738"/>
                <a:gd name="T17" fmla="*/ 11 h 937"/>
                <a:gd name="T18" fmla="*/ 3 w 738"/>
                <a:gd name="T19" fmla="*/ 17 h 937"/>
                <a:gd name="T20" fmla="*/ 3 w 738"/>
                <a:gd name="T21" fmla="*/ 17 h 937"/>
                <a:gd name="T22" fmla="*/ 3 w 738"/>
                <a:gd name="T23" fmla="*/ 19 h 937"/>
                <a:gd name="T24" fmla="*/ 3 w 738"/>
                <a:gd name="T25" fmla="*/ 20 h 937"/>
                <a:gd name="T26" fmla="*/ 2 w 738"/>
                <a:gd name="T27" fmla="*/ 23 h 937"/>
                <a:gd name="T28" fmla="*/ 1 w 738"/>
                <a:gd name="T29" fmla="*/ 25 h 937"/>
                <a:gd name="T30" fmla="*/ 1 w 738"/>
                <a:gd name="T31" fmla="*/ 27 h 937"/>
                <a:gd name="T32" fmla="*/ 0 w 738"/>
                <a:gd name="T33" fmla="*/ 28 h 937"/>
                <a:gd name="T34" fmla="*/ 1 w 738"/>
                <a:gd name="T35" fmla="*/ 28 h 937"/>
                <a:gd name="T36" fmla="*/ 2 w 738"/>
                <a:gd name="T37" fmla="*/ 29 h 937"/>
                <a:gd name="T38" fmla="*/ 3 w 738"/>
                <a:gd name="T39" fmla="*/ 29 h 937"/>
                <a:gd name="T40" fmla="*/ 5 w 738"/>
                <a:gd name="T41" fmla="*/ 28 h 937"/>
                <a:gd name="T42" fmla="*/ 6 w 738"/>
                <a:gd name="T43" fmla="*/ 27 h 937"/>
                <a:gd name="T44" fmla="*/ 7 w 738"/>
                <a:gd name="T45" fmla="*/ 27 h 937"/>
                <a:gd name="T46" fmla="*/ 10 w 738"/>
                <a:gd name="T47" fmla="*/ 19 h 937"/>
                <a:gd name="T48" fmla="*/ 10 w 738"/>
                <a:gd name="T49" fmla="*/ 20 h 937"/>
                <a:gd name="T50" fmla="*/ 11 w 738"/>
                <a:gd name="T51" fmla="*/ 21 h 937"/>
                <a:gd name="T52" fmla="*/ 11 w 738"/>
                <a:gd name="T53" fmla="*/ 22 h 937"/>
                <a:gd name="T54" fmla="*/ 11 w 738"/>
                <a:gd name="T55" fmla="*/ 23 h 937"/>
                <a:gd name="T56" fmla="*/ 11 w 738"/>
                <a:gd name="T57" fmla="*/ 24 h 937"/>
                <a:gd name="T58" fmla="*/ 11 w 738"/>
                <a:gd name="T59" fmla="*/ 25 h 937"/>
                <a:gd name="T60" fmla="*/ 10 w 738"/>
                <a:gd name="T61" fmla="*/ 26 h 937"/>
                <a:gd name="T62" fmla="*/ 11 w 738"/>
                <a:gd name="T63" fmla="*/ 27 h 937"/>
                <a:gd name="T64" fmla="*/ 13 w 738"/>
                <a:gd name="T65" fmla="*/ 27 h 937"/>
                <a:gd name="T66" fmla="*/ 14 w 738"/>
                <a:gd name="T67" fmla="*/ 27 h 937"/>
                <a:gd name="T68" fmla="*/ 15 w 738"/>
                <a:gd name="T69" fmla="*/ 27 h 937"/>
                <a:gd name="T70" fmla="*/ 15 w 738"/>
                <a:gd name="T71" fmla="*/ 25 h 937"/>
                <a:gd name="T72" fmla="*/ 15 w 738"/>
                <a:gd name="T73" fmla="*/ 24 h 937"/>
                <a:gd name="T74" fmla="*/ 15 w 738"/>
                <a:gd name="T75" fmla="*/ 22 h 937"/>
                <a:gd name="T76" fmla="*/ 15 w 738"/>
                <a:gd name="T77" fmla="*/ 20 h 937"/>
                <a:gd name="T78" fmla="*/ 17 w 738"/>
                <a:gd name="T79" fmla="*/ 19 h 937"/>
                <a:gd name="T80" fmla="*/ 17 w 738"/>
                <a:gd name="T81" fmla="*/ 17 h 937"/>
                <a:gd name="T82" fmla="*/ 18 w 738"/>
                <a:gd name="T83" fmla="*/ 16 h 937"/>
                <a:gd name="T84" fmla="*/ 18 w 738"/>
                <a:gd name="T85" fmla="*/ 14 h 937"/>
                <a:gd name="T86" fmla="*/ 19 w 738"/>
                <a:gd name="T87" fmla="*/ 13 h 937"/>
                <a:gd name="T88" fmla="*/ 19 w 738"/>
                <a:gd name="T89" fmla="*/ 11 h 937"/>
                <a:gd name="T90" fmla="*/ 19 w 738"/>
                <a:gd name="T91" fmla="*/ 11 h 937"/>
                <a:gd name="T92" fmla="*/ 20 w 738"/>
                <a:gd name="T93" fmla="*/ 11 h 937"/>
                <a:gd name="T94" fmla="*/ 22 w 738"/>
                <a:gd name="T95" fmla="*/ 9 h 937"/>
                <a:gd name="T96" fmla="*/ 23 w 738"/>
                <a:gd name="T97" fmla="*/ 8 h 937"/>
                <a:gd name="T98" fmla="*/ 23 w 738"/>
                <a:gd name="T99" fmla="*/ 7 h 9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8"/>
                <a:gd name="T151" fmla="*/ 0 h 937"/>
                <a:gd name="T152" fmla="*/ 738 w 738"/>
                <a:gd name="T153" fmla="*/ 937 h 9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8" h="937">
                  <a:moveTo>
                    <a:pt x="250" y="19"/>
                  </a:moveTo>
                  <a:lnTo>
                    <a:pt x="246" y="19"/>
                  </a:lnTo>
                  <a:lnTo>
                    <a:pt x="238" y="22"/>
                  </a:lnTo>
                  <a:lnTo>
                    <a:pt x="229" y="28"/>
                  </a:lnTo>
                  <a:lnTo>
                    <a:pt x="217" y="39"/>
                  </a:lnTo>
                  <a:lnTo>
                    <a:pt x="200" y="51"/>
                  </a:lnTo>
                  <a:lnTo>
                    <a:pt x="187" y="64"/>
                  </a:lnTo>
                  <a:lnTo>
                    <a:pt x="179" y="72"/>
                  </a:lnTo>
                  <a:lnTo>
                    <a:pt x="172" y="81"/>
                  </a:lnTo>
                  <a:lnTo>
                    <a:pt x="164" y="89"/>
                  </a:lnTo>
                  <a:lnTo>
                    <a:pt x="160" y="102"/>
                  </a:lnTo>
                  <a:lnTo>
                    <a:pt x="153" y="110"/>
                  </a:lnTo>
                  <a:lnTo>
                    <a:pt x="149" y="121"/>
                  </a:lnTo>
                  <a:lnTo>
                    <a:pt x="143" y="131"/>
                  </a:lnTo>
                  <a:lnTo>
                    <a:pt x="139" y="142"/>
                  </a:lnTo>
                  <a:lnTo>
                    <a:pt x="135" y="153"/>
                  </a:lnTo>
                  <a:lnTo>
                    <a:pt x="132" y="165"/>
                  </a:lnTo>
                  <a:lnTo>
                    <a:pt x="130" y="176"/>
                  </a:lnTo>
                  <a:lnTo>
                    <a:pt x="130" y="190"/>
                  </a:lnTo>
                  <a:lnTo>
                    <a:pt x="128" y="199"/>
                  </a:lnTo>
                  <a:lnTo>
                    <a:pt x="128" y="210"/>
                  </a:lnTo>
                  <a:lnTo>
                    <a:pt x="128" y="224"/>
                  </a:lnTo>
                  <a:lnTo>
                    <a:pt x="130" y="237"/>
                  </a:lnTo>
                  <a:lnTo>
                    <a:pt x="130" y="249"/>
                  </a:lnTo>
                  <a:lnTo>
                    <a:pt x="132" y="260"/>
                  </a:lnTo>
                  <a:lnTo>
                    <a:pt x="135" y="271"/>
                  </a:lnTo>
                  <a:lnTo>
                    <a:pt x="139" y="283"/>
                  </a:lnTo>
                  <a:lnTo>
                    <a:pt x="143" y="292"/>
                  </a:lnTo>
                  <a:lnTo>
                    <a:pt x="147" y="300"/>
                  </a:lnTo>
                  <a:lnTo>
                    <a:pt x="151" y="309"/>
                  </a:lnTo>
                  <a:lnTo>
                    <a:pt x="154" y="319"/>
                  </a:lnTo>
                  <a:lnTo>
                    <a:pt x="164" y="332"/>
                  </a:lnTo>
                  <a:lnTo>
                    <a:pt x="174" y="344"/>
                  </a:lnTo>
                  <a:lnTo>
                    <a:pt x="181" y="351"/>
                  </a:lnTo>
                  <a:lnTo>
                    <a:pt x="187" y="357"/>
                  </a:lnTo>
                  <a:lnTo>
                    <a:pt x="191" y="361"/>
                  </a:lnTo>
                  <a:lnTo>
                    <a:pt x="193" y="363"/>
                  </a:lnTo>
                  <a:lnTo>
                    <a:pt x="111" y="437"/>
                  </a:lnTo>
                  <a:lnTo>
                    <a:pt x="69" y="543"/>
                  </a:lnTo>
                  <a:lnTo>
                    <a:pt x="69" y="545"/>
                  </a:lnTo>
                  <a:lnTo>
                    <a:pt x="69" y="553"/>
                  </a:lnTo>
                  <a:lnTo>
                    <a:pt x="69" y="556"/>
                  </a:lnTo>
                  <a:lnTo>
                    <a:pt x="69" y="564"/>
                  </a:lnTo>
                  <a:lnTo>
                    <a:pt x="69" y="572"/>
                  </a:lnTo>
                  <a:lnTo>
                    <a:pt x="71" y="581"/>
                  </a:lnTo>
                  <a:lnTo>
                    <a:pt x="69" y="591"/>
                  </a:lnTo>
                  <a:lnTo>
                    <a:pt x="69" y="600"/>
                  </a:lnTo>
                  <a:lnTo>
                    <a:pt x="69" y="612"/>
                  </a:lnTo>
                  <a:lnTo>
                    <a:pt x="69" y="625"/>
                  </a:lnTo>
                  <a:lnTo>
                    <a:pt x="67" y="638"/>
                  </a:lnTo>
                  <a:lnTo>
                    <a:pt x="67" y="653"/>
                  </a:lnTo>
                  <a:lnTo>
                    <a:pt x="65" y="669"/>
                  </a:lnTo>
                  <a:lnTo>
                    <a:pt x="63" y="686"/>
                  </a:lnTo>
                  <a:lnTo>
                    <a:pt x="59" y="701"/>
                  </a:lnTo>
                  <a:lnTo>
                    <a:pt x="54" y="720"/>
                  </a:lnTo>
                  <a:lnTo>
                    <a:pt x="50" y="739"/>
                  </a:lnTo>
                  <a:lnTo>
                    <a:pt x="46" y="758"/>
                  </a:lnTo>
                  <a:lnTo>
                    <a:pt x="40" y="775"/>
                  </a:lnTo>
                  <a:lnTo>
                    <a:pt x="35" y="794"/>
                  </a:lnTo>
                  <a:lnTo>
                    <a:pt x="29" y="811"/>
                  </a:lnTo>
                  <a:lnTo>
                    <a:pt x="25" y="830"/>
                  </a:lnTo>
                  <a:lnTo>
                    <a:pt x="20" y="845"/>
                  </a:lnTo>
                  <a:lnTo>
                    <a:pt x="16" y="861"/>
                  </a:lnTo>
                  <a:lnTo>
                    <a:pt x="10" y="874"/>
                  </a:lnTo>
                  <a:lnTo>
                    <a:pt x="8" y="887"/>
                  </a:lnTo>
                  <a:lnTo>
                    <a:pt x="4" y="897"/>
                  </a:lnTo>
                  <a:lnTo>
                    <a:pt x="2" y="904"/>
                  </a:lnTo>
                  <a:lnTo>
                    <a:pt x="0" y="908"/>
                  </a:lnTo>
                  <a:lnTo>
                    <a:pt x="0" y="912"/>
                  </a:lnTo>
                  <a:lnTo>
                    <a:pt x="4" y="916"/>
                  </a:lnTo>
                  <a:lnTo>
                    <a:pt x="10" y="919"/>
                  </a:lnTo>
                  <a:lnTo>
                    <a:pt x="20" y="925"/>
                  </a:lnTo>
                  <a:lnTo>
                    <a:pt x="29" y="931"/>
                  </a:lnTo>
                  <a:lnTo>
                    <a:pt x="44" y="937"/>
                  </a:lnTo>
                  <a:lnTo>
                    <a:pt x="52" y="937"/>
                  </a:lnTo>
                  <a:lnTo>
                    <a:pt x="59" y="937"/>
                  </a:lnTo>
                  <a:lnTo>
                    <a:pt x="69" y="937"/>
                  </a:lnTo>
                  <a:lnTo>
                    <a:pt x="80" y="937"/>
                  </a:lnTo>
                  <a:lnTo>
                    <a:pt x="90" y="933"/>
                  </a:lnTo>
                  <a:lnTo>
                    <a:pt x="101" y="931"/>
                  </a:lnTo>
                  <a:lnTo>
                    <a:pt x="111" y="925"/>
                  </a:lnTo>
                  <a:lnTo>
                    <a:pt x="124" y="923"/>
                  </a:lnTo>
                  <a:lnTo>
                    <a:pt x="135" y="918"/>
                  </a:lnTo>
                  <a:lnTo>
                    <a:pt x="147" y="912"/>
                  </a:lnTo>
                  <a:lnTo>
                    <a:pt x="156" y="908"/>
                  </a:lnTo>
                  <a:lnTo>
                    <a:pt x="168" y="904"/>
                  </a:lnTo>
                  <a:lnTo>
                    <a:pt x="177" y="899"/>
                  </a:lnTo>
                  <a:lnTo>
                    <a:pt x="187" y="893"/>
                  </a:lnTo>
                  <a:lnTo>
                    <a:pt x="194" y="889"/>
                  </a:lnTo>
                  <a:lnTo>
                    <a:pt x="204" y="885"/>
                  </a:lnTo>
                  <a:lnTo>
                    <a:pt x="213" y="880"/>
                  </a:lnTo>
                  <a:lnTo>
                    <a:pt x="219" y="880"/>
                  </a:lnTo>
                  <a:lnTo>
                    <a:pt x="257" y="619"/>
                  </a:lnTo>
                  <a:lnTo>
                    <a:pt x="329" y="555"/>
                  </a:lnTo>
                  <a:lnTo>
                    <a:pt x="316" y="606"/>
                  </a:lnTo>
                  <a:lnTo>
                    <a:pt x="316" y="615"/>
                  </a:lnTo>
                  <a:lnTo>
                    <a:pt x="314" y="625"/>
                  </a:lnTo>
                  <a:lnTo>
                    <a:pt x="314" y="632"/>
                  </a:lnTo>
                  <a:lnTo>
                    <a:pt x="314" y="642"/>
                  </a:lnTo>
                  <a:lnTo>
                    <a:pt x="316" y="651"/>
                  </a:lnTo>
                  <a:lnTo>
                    <a:pt x="316" y="661"/>
                  </a:lnTo>
                  <a:lnTo>
                    <a:pt x="318" y="670"/>
                  </a:lnTo>
                  <a:lnTo>
                    <a:pt x="320" y="680"/>
                  </a:lnTo>
                  <a:lnTo>
                    <a:pt x="322" y="689"/>
                  </a:lnTo>
                  <a:lnTo>
                    <a:pt x="322" y="699"/>
                  </a:lnTo>
                  <a:lnTo>
                    <a:pt x="326" y="709"/>
                  </a:lnTo>
                  <a:lnTo>
                    <a:pt x="326" y="716"/>
                  </a:lnTo>
                  <a:lnTo>
                    <a:pt x="327" y="726"/>
                  </a:lnTo>
                  <a:lnTo>
                    <a:pt x="329" y="733"/>
                  </a:lnTo>
                  <a:lnTo>
                    <a:pt x="331" y="743"/>
                  </a:lnTo>
                  <a:lnTo>
                    <a:pt x="331" y="752"/>
                  </a:lnTo>
                  <a:lnTo>
                    <a:pt x="333" y="760"/>
                  </a:lnTo>
                  <a:lnTo>
                    <a:pt x="331" y="766"/>
                  </a:lnTo>
                  <a:lnTo>
                    <a:pt x="331" y="775"/>
                  </a:lnTo>
                  <a:lnTo>
                    <a:pt x="329" y="783"/>
                  </a:lnTo>
                  <a:lnTo>
                    <a:pt x="329" y="790"/>
                  </a:lnTo>
                  <a:lnTo>
                    <a:pt x="326" y="798"/>
                  </a:lnTo>
                  <a:lnTo>
                    <a:pt x="326" y="807"/>
                  </a:lnTo>
                  <a:lnTo>
                    <a:pt x="324" y="815"/>
                  </a:lnTo>
                  <a:lnTo>
                    <a:pt x="324" y="824"/>
                  </a:lnTo>
                  <a:lnTo>
                    <a:pt x="320" y="836"/>
                  </a:lnTo>
                  <a:lnTo>
                    <a:pt x="318" y="847"/>
                  </a:lnTo>
                  <a:lnTo>
                    <a:pt x="316" y="855"/>
                  </a:lnTo>
                  <a:lnTo>
                    <a:pt x="316" y="861"/>
                  </a:lnTo>
                  <a:lnTo>
                    <a:pt x="322" y="861"/>
                  </a:lnTo>
                  <a:lnTo>
                    <a:pt x="327" y="862"/>
                  </a:lnTo>
                  <a:lnTo>
                    <a:pt x="339" y="866"/>
                  </a:lnTo>
                  <a:lnTo>
                    <a:pt x="348" y="870"/>
                  </a:lnTo>
                  <a:lnTo>
                    <a:pt x="364" y="874"/>
                  </a:lnTo>
                  <a:lnTo>
                    <a:pt x="377" y="876"/>
                  </a:lnTo>
                  <a:lnTo>
                    <a:pt x="392" y="880"/>
                  </a:lnTo>
                  <a:lnTo>
                    <a:pt x="405" y="878"/>
                  </a:lnTo>
                  <a:lnTo>
                    <a:pt x="421" y="878"/>
                  </a:lnTo>
                  <a:lnTo>
                    <a:pt x="434" y="876"/>
                  </a:lnTo>
                  <a:lnTo>
                    <a:pt x="447" y="874"/>
                  </a:lnTo>
                  <a:lnTo>
                    <a:pt x="455" y="872"/>
                  </a:lnTo>
                  <a:lnTo>
                    <a:pt x="464" y="872"/>
                  </a:lnTo>
                  <a:lnTo>
                    <a:pt x="468" y="870"/>
                  </a:lnTo>
                  <a:lnTo>
                    <a:pt x="472" y="870"/>
                  </a:lnTo>
                  <a:lnTo>
                    <a:pt x="470" y="866"/>
                  </a:lnTo>
                  <a:lnTo>
                    <a:pt x="470" y="853"/>
                  </a:lnTo>
                  <a:lnTo>
                    <a:pt x="470" y="845"/>
                  </a:lnTo>
                  <a:lnTo>
                    <a:pt x="470" y="836"/>
                  </a:lnTo>
                  <a:lnTo>
                    <a:pt x="470" y="824"/>
                  </a:lnTo>
                  <a:lnTo>
                    <a:pt x="470" y="815"/>
                  </a:lnTo>
                  <a:lnTo>
                    <a:pt x="470" y="802"/>
                  </a:lnTo>
                  <a:lnTo>
                    <a:pt x="470" y="788"/>
                  </a:lnTo>
                  <a:lnTo>
                    <a:pt x="470" y="775"/>
                  </a:lnTo>
                  <a:lnTo>
                    <a:pt x="472" y="762"/>
                  </a:lnTo>
                  <a:lnTo>
                    <a:pt x="472" y="747"/>
                  </a:lnTo>
                  <a:lnTo>
                    <a:pt x="476" y="733"/>
                  </a:lnTo>
                  <a:lnTo>
                    <a:pt x="478" y="720"/>
                  </a:lnTo>
                  <a:lnTo>
                    <a:pt x="481" y="707"/>
                  </a:lnTo>
                  <a:lnTo>
                    <a:pt x="485" y="693"/>
                  </a:lnTo>
                  <a:lnTo>
                    <a:pt x="489" y="680"/>
                  </a:lnTo>
                  <a:lnTo>
                    <a:pt x="493" y="669"/>
                  </a:lnTo>
                  <a:lnTo>
                    <a:pt x="499" y="657"/>
                  </a:lnTo>
                  <a:lnTo>
                    <a:pt x="502" y="644"/>
                  </a:lnTo>
                  <a:lnTo>
                    <a:pt x="508" y="632"/>
                  </a:lnTo>
                  <a:lnTo>
                    <a:pt x="514" y="621"/>
                  </a:lnTo>
                  <a:lnTo>
                    <a:pt x="521" y="612"/>
                  </a:lnTo>
                  <a:lnTo>
                    <a:pt x="525" y="598"/>
                  </a:lnTo>
                  <a:lnTo>
                    <a:pt x="531" y="587"/>
                  </a:lnTo>
                  <a:lnTo>
                    <a:pt x="537" y="574"/>
                  </a:lnTo>
                  <a:lnTo>
                    <a:pt x="542" y="564"/>
                  </a:lnTo>
                  <a:lnTo>
                    <a:pt x="548" y="553"/>
                  </a:lnTo>
                  <a:lnTo>
                    <a:pt x="552" y="541"/>
                  </a:lnTo>
                  <a:lnTo>
                    <a:pt x="556" y="528"/>
                  </a:lnTo>
                  <a:lnTo>
                    <a:pt x="561" y="517"/>
                  </a:lnTo>
                  <a:lnTo>
                    <a:pt x="565" y="501"/>
                  </a:lnTo>
                  <a:lnTo>
                    <a:pt x="567" y="486"/>
                  </a:lnTo>
                  <a:lnTo>
                    <a:pt x="571" y="473"/>
                  </a:lnTo>
                  <a:lnTo>
                    <a:pt x="573" y="459"/>
                  </a:lnTo>
                  <a:lnTo>
                    <a:pt x="575" y="446"/>
                  </a:lnTo>
                  <a:lnTo>
                    <a:pt x="577" y="433"/>
                  </a:lnTo>
                  <a:lnTo>
                    <a:pt x="578" y="420"/>
                  </a:lnTo>
                  <a:lnTo>
                    <a:pt x="580" y="408"/>
                  </a:lnTo>
                  <a:lnTo>
                    <a:pt x="580" y="395"/>
                  </a:lnTo>
                  <a:lnTo>
                    <a:pt x="580" y="385"/>
                  </a:lnTo>
                  <a:lnTo>
                    <a:pt x="580" y="376"/>
                  </a:lnTo>
                  <a:lnTo>
                    <a:pt x="582" y="370"/>
                  </a:lnTo>
                  <a:lnTo>
                    <a:pt x="582" y="357"/>
                  </a:lnTo>
                  <a:lnTo>
                    <a:pt x="584" y="355"/>
                  </a:lnTo>
                  <a:lnTo>
                    <a:pt x="590" y="357"/>
                  </a:lnTo>
                  <a:lnTo>
                    <a:pt x="597" y="357"/>
                  </a:lnTo>
                  <a:lnTo>
                    <a:pt x="609" y="357"/>
                  </a:lnTo>
                  <a:lnTo>
                    <a:pt x="620" y="357"/>
                  </a:lnTo>
                  <a:lnTo>
                    <a:pt x="634" y="353"/>
                  </a:lnTo>
                  <a:lnTo>
                    <a:pt x="649" y="347"/>
                  </a:lnTo>
                  <a:lnTo>
                    <a:pt x="664" y="338"/>
                  </a:lnTo>
                  <a:lnTo>
                    <a:pt x="677" y="325"/>
                  </a:lnTo>
                  <a:lnTo>
                    <a:pt x="691" y="311"/>
                  </a:lnTo>
                  <a:lnTo>
                    <a:pt x="696" y="302"/>
                  </a:lnTo>
                  <a:lnTo>
                    <a:pt x="702" y="294"/>
                  </a:lnTo>
                  <a:lnTo>
                    <a:pt x="708" y="287"/>
                  </a:lnTo>
                  <a:lnTo>
                    <a:pt x="715" y="279"/>
                  </a:lnTo>
                  <a:lnTo>
                    <a:pt x="723" y="262"/>
                  </a:lnTo>
                  <a:lnTo>
                    <a:pt x="732" y="250"/>
                  </a:lnTo>
                  <a:lnTo>
                    <a:pt x="736" y="243"/>
                  </a:lnTo>
                  <a:lnTo>
                    <a:pt x="738" y="241"/>
                  </a:lnTo>
                  <a:lnTo>
                    <a:pt x="358" y="0"/>
                  </a:lnTo>
                  <a:lnTo>
                    <a:pt x="250" y="19"/>
                  </a:lnTo>
                  <a:close/>
                </a:path>
              </a:pathLst>
            </a:custGeom>
            <a:solidFill>
              <a:srgbClr val="52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4" name="Freeform 58"/>
            <p:cNvSpPr>
              <a:spLocks/>
            </p:cNvSpPr>
            <p:nvPr/>
          </p:nvSpPr>
          <p:spPr bwMode="auto">
            <a:xfrm>
              <a:off x="4776" y="2681"/>
              <a:ext cx="67" cy="158"/>
            </a:xfrm>
            <a:custGeom>
              <a:avLst/>
              <a:gdLst>
                <a:gd name="T0" fmla="*/ 1 w 135"/>
                <a:gd name="T1" fmla="*/ 0 h 315"/>
                <a:gd name="T2" fmla="*/ 4 w 135"/>
                <a:gd name="T3" fmla="*/ 5 h 315"/>
                <a:gd name="T4" fmla="*/ 4 w 135"/>
                <a:gd name="T5" fmla="*/ 5 h 315"/>
                <a:gd name="T6" fmla="*/ 4 w 135"/>
                <a:gd name="T7" fmla="*/ 5 h 315"/>
                <a:gd name="T8" fmla="*/ 4 w 135"/>
                <a:gd name="T9" fmla="*/ 5 h 315"/>
                <a:gd name="T10" fmla="*/ 4 w 135"/>
                <a:gd name="T11" fmla="*/ 6 h 315"/>
                <a:gd name="T12" fmla="*/ 4 w 135"/>
                <a:gd name="T13" fmla="*/ 6 h 315"/>
                <a:gd name="T14" fmla="*/ 4 w 135"/>
                <a:gd name="T15" fmla="*/ 7 h 315"/>
                <a:gd name="T16" fmla="*/ 4 w 135"/>
                <a:gd name="T17" fmla="*/ 7 h 315"/>
                <a:gd name="T18" fmla="*/ 4 w 135"/>
                <a:gd name="T19" fmla="*/ 8 h 315"/>
                <a:gd name="T20" fmla="*/ 4 w 135"/>
                <a:gd name="T21" fmla="*/ 8 h 315"/>
                <a:gd name="T22" fmla="*/ 3 w 135"/>
                <a:gd name="T23" fmla="*/ 8 h 315"/>
                <a:gd name="T24" fmla="*/ 3 w 135"/>
                <a:gd name="T25" fmla="*/ 9 h 315"/>
                <a:gd name="T26" fmla="*/ 3 w 135"/>
                <a:gd name="T27" fmla="*/ 9 h 315"/>
                <a:gd name="T28" fmla="*/ 3 w 135"/>
                <a:gd name="T29" fmla="*/ 9 h 315"/>
                <a:gd name="T30" fmla="*/ 3 w 135"/>
                <a:gd name="T31" fmla="*/ 9 h 315"/>
                <a:gd name="T32" fmla="*/ 2 w 135"/>
                <a:gd name="T33" fmla="*/ 10 h 315"/>
                <a:gd name="T34" fmla="*/ 2 w 135"/>
                <a:gd name="T35" fmla="*/ 10 h 315"/>
                <a:gd name="T36" fmla="*/ 2 w 135"/>
                <a:gd name="T37" fmla="*/ 10 h 315"/>
                <a:gd name="T38" fmla="*/ 1 w 135"/>
                <a:gd name="T39" fmla="*/ 10 h 315"/>
                <a:gd name="T40" fmla="*/ 1 w 135"/>
                <a:gd name="T41" fmla="*/ 10 h 315"/>
                <a:gd name="T42" fmla="*/ 0 w 135"/>
                <a:gd name="T43" fmla="*/ 10 h 315"/>
                <a:gd name="T44" fmla="*/ 0 w 135"/>
                <a:gd name="T45" fmla="*/ 10 h 315"/>
                <a:gd name="T46" fmla="*/ 0 w 135"/>
                <a:gd name="T47" fmla="*/ 10 h 315"/>
                <a:gd name="T48" fmla="*/ 1 w 135"/>
                <a:gd name="T49" fmla="*/ 0 h 315"/>
                <a:gd name="T50" fmla="*/ 1 w 135"/>
                <a:gd name="T51" fmla="*/ 0 h 3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5"/>
                <a:gd name="T79" fmla="*/ 0 h 315"/>
                <a:gd name="T80" fmla="*/ 135 w 135"/>
                <a:gd name="T81" fmla="*/ 315 h 3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5" h="315">
                  <a:moveTo>
                    <a:pt x="49" y="0"/>
                  </a:moveTo>
                  <a:lnTo>
                    <a:pt x="135" y="142"/>
                  </a:lnTo>
                  <a:lnTo>
                    <a:pt x="135" y="144"/>
                  </a:lnTo>
                  <a:lnTo>
                    <a:pt x="135" y="150"/>
                  </a:lnTo>
                  <a:lnTo>
                    <a:pt x="135" y="159"/>
                  </a:lnTo>
                  <a:lnTo>
                    <a:pt x="135" y="173"/>
                  </a:lnTo>
                  <a:lnTo>
                    <a:pt x="135" y="184"/>
                  </a:lnTo>
                  <a:lnTo>
                    <a:pt x="135" y="199"/>
                  </a:lnTo>
                  <a:lnTo>
                    <a:pt x="135" y="214"/>
                  </a:lnTo>
                  <a:lnTo>
                    <a:pt x="135" y="230"/>
                  </a:lnTo>
                  <a:lnTo>
                    <a:pt x="131" y="241"/>
                  </a:lnTo>
                  <a:lnTo>
                    <a:pt x="127" y="251"/>
                  </a:lnTo>
                  <a:lnTo>
                    <a:pt x="122" y="260"/>
                  </a:lnTo>
                  <a:lnTo>
                    <a:pt x="116" y="270"/>
                  </a:lnTo>
                  <a:lnTo>
                    <a:pt x="106" y="277"/>
                  </a:lnTo>
                  <a:lnTo>
                    <a:pt x="97" y="285"/>
                  </a:lnTo>
                  <a:lnTo>
                    <a:pt x="87" y="291"/>
                  </a:lnTo>
                  <a:lnTo>
                    <a:pt x="78" y="296"/>
                  </a:lnTo>
                  <a:lnTo>
                    <a:pt x="65" y="300"/>
                  </a:lnTo>
                  <a:lnTo>
                    <a:pt x="51" y="304"/>
                  </a:lnTo>
                  <a:lnTo>
                    <a:pt x="38" y="306"/>
                  </a:lnTo>
                  <a:lnTo>
                    <a:pt x="27" y="310"/>
                  </a:lnTo>
                  <a:lnTo>
                    <a:pt x="13" y="311"/>
                  </a:lnTo>
                  <a:lnTo>
                    <a:pt x="0" y="315"/>
                  </a:lnTo>
                  <a:lnTo>
                    <a:pt x="49" y="0"/>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5" name="Freeform 59"/>
            <p:cNvSpPr>
              <a:spLocks/>
            </p:cNvSpPr>
            <p:nvPr/>
          </p:nvSpPr>
          <p:spPr bwMode="auto">
            <a:xfrm>
              <a:off x="4659" y="2621"/>
              <a:ext cx="188" cy="305"/>
            </a:xfrm>
            <a:custGeom>
              <a:avLst/>
              <a:gdLst>
                <a:gd name="T0" fmla="*/ 0 w 377"/>
                <a:gd name="T1" fmla="*/ 5 h 610"/>
                <a:gd name="T2" fmla="*/ 0 w 377"/>
                <a:gd name="T3" fmla="*/ 5 h 610"/>
                <a:gd name="T4" fmla="*/ 1 w 377"/>
                <a:gd name="T5" fmla="*/ 4 h 610"/>
                <a:gd name="T6" fmla="*/ 1 w 377"/>
                <a:gd name="T7" fmla="*/ 3 h 610"/>
                <a:gd name="T8" fmla="*/ 2 w 377"/>
                <a:gd name="T9" fmla="*/ 3 h 610"/>
                <a:gd name="T10" fmla="*/ 2 w 377"/>
                <a:gd name="T11" fmla="*/ 2 h 610"/>
                <a:gd name="T12" fmla="*/ 3 w 377"/>
                <a:gd name="T13" fmla="*/ 2 h 610"/>
                <a:gd name="T14" fmla="*/ 3 w 377"/>
                <a:gd name="T15" fmla="*/ 6 h 610"/>
                <a:gd name="T16" fmla="*/ 4 w 377"/>
                <a:gd name="T17" fmla="*/ 7 h 610"/>
                <a:gd name="T18" fmla="*/ 2 w 377"/>
                <a:gd name="T19" fmla="*/ 6 h 610"/>
                <a:gd name="T20" fmla="*/ 2 w 377"/>
                <a:gd name="T21" fmla="*/ 7 h 610"/>
                <a:gd name="T22" fmla="*/ 2 w 377"/>
                <a:gd name="T23" fmla="*/ 7 h 610"/>
                <a:gd name="T24" fmla="*/ 2 w 377"/>
                <a:gd name="T25" fmla="*/ 8 h 610"/>
                <a:gd name="T26" fmla="*/ 2 w 377"/>
                <a:gd name="T27" fmla="*/ 9 h 610"/>
                <a:gd name="T28" fmla="*/ 1 w 377"/>
                <a:gd name="T29" fmla="*/ 10 h 610"/>
                <a:gd name="T30" fmla="*/ 1 w 377"/>
                <a:gd name="T31" fmla="*/ 10 h 610"/>
                <a:gd name="T32" fmla="*/ 1 w 377"/>
                <a:gd name="T33" fmla="*/ 10 h 610"/>
                <a:gd name="T34" fmla="*/ 2 w 377"/>
                <a:gd name="T35" fmla="*/ 11 h 610"/>
                <a:gd name="T36" fmla="*/ 2 w 377"/>
                <a:gd name="T37" fmla="*/ 12 h 610"/>
                <a:gd name="T38" fmla="*/ 2 w 377"/>
                <a:gd name="T39" fmla="*/ 13 h 610"/>
                <a:gd name="T40" fmla="*/ 2 w 377"/>
                <a:gd name="T41" fmla="*/ 14 h 610"/>
                <a:gd name="T42" fmla="*/ 2 w 377"/>
                <a:gd name="T43" fmla="*/ 14 h 610"/>
                <a:gd name="T44" fmla="*/ 3 w 377"/>
                <a:gd name="T45" fmla="*/ 15 h 610"/>
                <a:gd name="T46" fmla="*/ 4 w 377"/>
                <a:gd name="T47" fmla="*/ 15 h 610"/>
                <a:gd name="T48" fmla="*/ 3 w 377"/>
                <a:gd name="T49" fmla="*/ 19 h 610"/>
                <a:gd name="T50" fmla="*/ 4 w 377"/>
                <a:gd name="T51" fmla="*/ 19 h 610"/>
                <a:gd name="T52" fmla="*/ 5 w 377"/>
                <a:gd name="T53" fmla="*/ 18 h 610"/>
                <a:gd name="T54" fmla="*/ 5 w 377"/>
                <a:gd name="T55" fmla="*/ 17 h 610"/>
                <a:gd name="T56" fmla="*/ 6 w 377"/>
                <a:gd name="T57" fmla="*/ 17 h 610"/>
                <a:gd name="T58" fmla="*/ 6 w 377"/>
                <a:gd name="T59" fmla="*/ 17 h 610"/>
                <a:gd name="T60" fmla="*/ 8 w 377"/>
                <a:gd name="T61" fmla="*/ 12 h 610"/>
                <a:gd name="T62" fmla="*/ 3 w 377"/>
                <a:gd name="T63" fmla="*/ 0 h 610"/>
                <a:gd name="T64" fmla="*/ 0 w 377"/>
                <a:gd name="T65" fmla="*/ 4 h 610"/>
                <a:gd name="T66" fmla="*/ 0 w 377"/>
                <a:gd name="T67" fmla="*/ 5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7"/>
                <a:gd name="T103" fmla="*/ 0 h 610"/>
                <a:gd name="T104" fmla="*/ 377 w 377"/>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7" h="610">
                  <a:moveTo>
                    <a:pt x="0" y="169"/>
                  </a:moveTo>
                  <a:lnTo>
                    <a:pt x="4" y="163"/>
                  </a:lnTo>
                  <a:lnTo>
                    <a:pt x="8" y="152"/>
                  </a:lnTo>
                  <a:lnTo>
                    <a:pt x="17" y="142"/>
                  </a:lnTo>
                  <a:lnTo>
                    <a:pt x="25" y="129"/>
                  </a:lnTo>
                  <a:lnTo>
                    <a:pt x="36" y="118"/>
                  </a:lnTo>
                  <a:lnTo>
                    <a:pt x="46" y="104"/>
                  </a:lnTo>
                  <a:lnTo>
                    <a:pt x="57" y="93"/>
                  </a:lnTo>
                  <a:lnTo>
                    <a:pt x="67" y="82"/>
                  </a:lnTo>
                  <a:lnTo>
                    <a:pt x="76" y="74"/>
                  </a:lnTo>
                  <a:lnTo>
                    <a:pt x="82" y="66"/>
                  </a:lnTo>
                  <a:lnTo>
                    <a:pt x="91" y="63"/>
                  </a:lnTo>
                  <a:lnTo>
                    <a:pt x="103" y="55"/>
                  </a:lnTo>
                  <a:lnTo>
                    <a:pt x="108" y="53"/>
                  </a:lnTo>
                  <a:lnTo>
                    <a:pt x="145" y="154"/>
                  </a:lnTo>
                  <a:lnTo>
                    <a:pt x="114" y="179"/>
                  </a:lnTo>
                  <a:lnTo>
                    <a:pt x="141" y="198"/>
                  </a:lnTo>
                  <a:lnTo>
                    <a:pt x="152" y="217"/>
                  </a:lnTo>
                  <a:lnTo>
                    <a:pt x="108" y="205"/>
                  </a:lnTo>
                  <a:lnTo>
                    <a:pt x="65" y="200"/>
                  </a:lnTo>
                  <a:lnTo>
                    <a:pt x="67" y="203"/>
                  </a:lnTo>
                  <a:lnTo>
                    <a:pt x="70" y="211"/>
                  </a:lnTo>
                  <a:lnTo>
                    <a:pt x="72" y="215"/>
                  </a:lnTo>
                  <a:lnTo>
                    <a:pt x="74" y="224"/>
                  </a:lnTo>
                  <a:lnTo>
                    <a:pt x="74" y="232"/>
                  </a:lnTo>
                  <a:lnTo>
                    <a:pt x="74" y="241"/>
                  </a:lnTo>
                  <a:lnTo>
                    <a:pt x="70" y="253"/>
                  </a:lnTo>
                  <a:lnTo>
                    <a:pt x="67" y="264"/>
                  </a:lnTo>
                  <a:lnTo>
                    <a:pt x="63" y="277"/>
                  </a:lnTo>
                  <a:lnTo>
                    <a:pt x="59" y="291"/>
                  </a:lnTo>
                  <a:lnTo>
                    <a:pt x="55" y="302"/>
                  </a:lnTo>
                  <a:lnTo>
                    <a:pt x="51" y="312"/>
                  </a:lnTo>
                  <a:lnTo>
                    <a:pt x="51" y="317"/>
                  </a:lnTo>
                  <a:lnTo>
                    <a:pt x="51" y="321"/>
                  </a:lnTo>
                  <a:lnTo>
                    <a:pt x="84" y="331"/>
                  </a:lnTo>
                  <a:lnTo>
                    <a:pt x="86" y="359"/>
                  </a:lnTo>
                  <a:lnTo>
                    <a:pt x="53" y="365"/>
                  </a:lnTo>
                  <a:lnTo>
                    <a:pt x="93" y="384"/>
                  </a:lnTo>
                  <a:lnTo>
                    <a:pt x="108" y="420"/>
                  </a:lnTo>
                  <a:lnTo>
                    <a:pt x="67" y="420"/>
                  </a:lnTo>
                  <a:lnTo>
                    <a:pt x="72" y="439"/>
                  </a:lnTo>
                  <a:lnTo>
                    <a:pt x="76" y="439"/>
                  </a:lnTo>
                  <a:lnTo>
                    <a:pt x="84" y="443"/>
                  </a:lnTo>
                  <a:lnTo>
                    <a:pt x="95" y="449"/>
                  </a:lnTo>
                  <a:lnTo>
                    <a:pt x="108" y="458"/>
                  </a:lnTo>
                  <a:lnTo>
                    <a:pt x="120" y="468"/>
                  </a:lnTo>
                  <a:lnTo>
                    <a:pt x="127" y="477"/>
                  </a:lnTo>
                  <a:lnTo>
                    <a:pt x="137" y="488"/>
                  </a:lnTo>
                  <a:lnTo>
                    <a:pt x="118" y="610"/>
                  </a:lnTo>
                  <a:lnTo>
                    <a:pt x="127" y="597"/>
                  </a:lnTo>
                  <a:lnTo>
                    <a:pt x="135" y="589"/>
                  </a:lnTo>
                  <a:lnTo>
                    <a:pt x="143" y="578"/>
                  </a:lnTo>
                  <a:lnTo>
                    <a:pt x="152" y="566"/>
                  </a:lnTo>
                  <a:lnTo>
                    <a:pt x="164" y="555"/>
                  </a:lnTo>
                  <a:lnTo>
                    <a:pt x="175" y="545"/>
                  </a:lnTo>
                  <a:lnTo>
                    <a:pt x="184" y="534"/>
                  </a:lnTo>
                  <a:lnTo>
                    <a:pt x="192" y="526"/>
                  </a:lnTo>
                  <a:lnTo>
                    <a:pt x="202" y="521"/>
                  </a:lnTo>
                  <a:lnTo>
                    <a:pt x="209" y="521"/>
                  </a:lnTo>
                  <a:lnTo>
                    <a:pt x="223" y="523"/>
                  </a:lnTo>
                  <a:lnTo>
                    <a:pt x="228" y="526"/>
                  </a:lnTo>
                  <a:lnTo>
                    <a:pt x="261" y="371"/>
                  </a:lnTo>
                  <a:lnTo>
                    <a:pt x="377" y="249"/>
                  </a:lnTo>
                  <a:lnTo>
                    <a:pt x="112" y="0"/>
                  </a:lnTo>
                  <a:lnTo>
                    <a:pt x="74" y="44"/>
                  </a:lnTo>
                  <a:lnTo>
                    <a:pt x="13" y="120"/>
                  </a:lnTo>
                  <a:lnTo>
                    <a:pt x="0" y="169"/>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6" name="Freeform 60"/>
            <p:cNvSpPr>
              <a:spLocks/>
            </p:cNvSpPr>
            <p:nvPr/>
          </p:nvSpPr>
          <p:spPr bwMode="auto">
            <a:xfrm>
              <a:off x="4729" y="2857"/>
              <a:ext cx="69" cy="79"/>
            </a:xfrm>
            <a:custGeom>
              <a:avLst/>
              <a:gdLst>
                <a:gd name="T0" fmla="*/ 0 w 137"/>
                <a:gd name="T1" fmla="*/ 4 h 160"/>
                <a:gd name="T2" fmla="*/ 1 w 137"/>
                <a:gd name="T3" fmla="*/ 3 h 160"/>
                <a:gd name="T4" fmla="*/ 2 w 137"/>
                <a:gd name="T5" fmla="*/ 1 h 160"/>
                <a:gd name="T6" fmla="*/ 3 w 137"/>
                <a:gd name="T7" fmla="*/ 0 h 160"/>
                <a:gd name="T8" fmla="*/ 5 w 137"/>
                <a:gd name="T9" fmla="*/ 2 h 160"/>
                <a:gd name="T10" fmla="*/ 3 w 137"/>
                <a:gd name="T11" fmla="*/ 4 h 160"/>
                <a:gd name="T12" fmla="*/ 0 w 137"/>
                <a:gd name="T13" fmla="*/ 4 h 160"/>
                <a:gd name="T14" fmla="*/ 0 w 137"/>
                <a:gd name="T15" fmla="*/ 4 h 160"/>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160"/>
                <a:gd name="T26" fmla="*/ 137 w 137"/>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160">
                  <a:moveTo>
                    <a:pt x="0" y="150"/>
                  </a:moveTo>
                  <a:lnTo>
                    <a:pt x="30" y="114"/>
                  </a:lnTo>
                  <a:lnTo>
                    <a:pt x="34" y="59"/>
                  </a:lnTo>
                  <a:lnTo>
                    <a:pt x="66" y="0"/>
                  </a:lnTo>
                  <a:lnTo>
                    <a:pt x="137" y="82"/>
                  </a:lnTo>
                  <a:lnTo>
                    <a:pt x="93" y="160"/>
                  </a:lnTo>
                  <a:lnTo>
                    <a:pt x="0" y="15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7" name="Freeform 61"/>
            <p:cNvSpPr>
              <a:spLocks/>
            </p:cNvSpPr>
            <p:nvPr/>
          </p:nvSpPr>
          <p:spPr bwMode="auto">
            <a:xfrm>
              <a:off x="4606" y="2866"/>
              <a:ext cx="86" cy="108"/>
            </a:xfrm>
            <a:custGeom>
              <a:avLst/>
              <a:gdLst>
                <a:gd name="T0" fmla="*/ 1 w 173"/>
                <a:gd name="T1" fmla="*/ 0 h 215"/>
                <a:gd name="T2" fmla="*/ 2 w 173"/>
                <a:gd name="T3" fmla="*/ 1 h 215"/>
                <a:gd name="T4" fmla="*/ 4 w 173"/>
                <a:gd name="T5" fmla="*/ 3 h 215"/>
                <a:gd name="T6" fmla="*/ 5 w 173"/>
                <a:gd name="T7" fmla="*/ 3 h 215"/>
                <a:gd name="T8" fmla="*/ 5 w 173"/>
                <a:gd name="T9" fmla="*/ 4 h 215"/>
                <a:gd name="T10" fmla="*/ 3 w 173"/>
                <a:gd name="T11" fmla="*/ 3 h 215"/>
                <a:gd name="T12" fmla="*/ 0 w 173"/>
                <a:gd name="T13" fmla="*/ 7 h 215"/>
                <a:gd name="T14" fmla="*/ 1 w 173"/>
                <a:gd name="T15" fmla="*/ 0 h 215"/>
                <a:gd name="T16" fmla="*/ 1 w 173"/>
                <a:gd name="T17" fmla="*/ 0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3"/>
                <a:gd name="T28" fmla="*/ 0 h 215"/>
                <a:gd name="T29" fmla="*/ 173 w 173"/>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3" h="215">
                  <a:moveTo>
                    <a:pt x="34" y="0"/>
                  </a:moveTo>
                  <a:lnTo>
                    <a:pt x="74" y="4"/>
                  </a:lnTo>
                  <a:lnTo>
                    <a:pt x="136" y="67"/>
                  </a:lnTo>
                  <a:lnTo>
                    <a:pt x="167" y="71"/>
                  </a:lnTo>
                  <a:lnTo>
                    <a:pt x="173" y="99"/>
                  </a:lnTo>
                  <a:lnTo>
                    <a:pt x="117" y="95"/>
                  </a:lnTo>
                  <a:lnTo>
                    <a:pt x="0" y="215"/>
                  </a:lnTo>
                  <a:lnTo>
                    <a:pt x="34" y="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8" name="Freeform 62"/>
            <p:cNvSpPr>
              <a:spLocks/>
            </p:cNvSpPr>
            <p:nvPr/>
          </p:nvSpPr>
          <p:spPr bwMode="auto">
            <a:xfrm>
              <a:off x="4500" y="2862"/>
              <a:ext cx="325" cy="342"/>
            </a:xfrm>
            <a:custGeom>
              <a:avLst/>
              <a:gdLst>
                <a:gd name="T0" fmla="*/ 9 w 650"/>
                <a:gd name="T1" fmla="*/ 1 h 682"/>
                <a:gd name="T2" fmla="*/ 9 w 650"/>
                <a:gd name="T3" fmla="*/ 2 h 682"/>
                <a:gd name="T4" fmla="*/ 9 w 650"/>
                <a:gd name="T5" fmla="*/ 3 h 682"/>
                <a:gd name="T6" fmla="*/ 9 w 650"/>
                <a:gd name="T7" fmla="*/ 5 h 682"/>
                <a:gd name="T8" fmla="*/ 9 w 650"/>
                <a:gd name="T9" fmla="*/ 6 h 682"/>
                <a:gd name="T10" fmla="*/ 8 w 650"/>
                <a:gd name="T11" fmla="*/ 7 h 682"/>
                <a:gd name="T12" fmla="*/ 8 w 650"/>
                <a:gd name="T13" fmla="*/ 8 h 682"/>
                <a:gd name="T14" fmla="*/ 9 w 650"/>
                <a:gd name="T15" fmla="*/ 9 h 682"/>
                <a:gd name="T16" fmla="*/ 10 w 650"/>
                <a:gd name="T17" fmla="*/ 9 h 682"/>
                <a:gd name="T18" fmla="*/ 11 w 650"/>
                <a:gd name="T19" fmla="*/ 9 h 682"/>
                <a:gd name="T20" fmla="*/ 12 w 650"/>
                <a:gd name="T21" fmla="*/ 10 h 682"/>
                <a:gd name="T22" fmla="*/ 14 w 650"/>
                <a:gd name="T23" fmla="*/ 10 h 682"/>
                <a:gd name="T24" fmla="*/ 15 w 650"/>
                <a:gd name="T25" fmla="*/ 10 h 682"/>
                <a:gd name="T26" fmla="*/ 15 w 650"/>
                <a:gd name="T27" fmla="*/ 9 h 682"/>
                <a:gd name="T28" fmla="*/ 16 w 650"/>
                <a:gd name="T29" fmla="*/ 8 h 682"/>
                <a:gd name="T30" fmla="*/ 17 w 650"/>
                <a:gd name="T31" fmla="*/ 6 h 682"/>
                <a:gd name="T32" fmla="*/ 17 w 650"/>
                <a:gd name="T33" fmla="*/ 5 h 682"/>
                <a:gd name="T34" fmla="*/ 18 w 650"/>
                <a:gd name="T35" fmla="*/ 4 h 682"/>
                <a:gd name="T36" fmla="*/ 18 w 650"/>
                <a:gd name="T37" fmla="*/ 3 h 682"/>
                <a:gd name="T38" fmla="*/ 19 w 650"/>
                <a:gd name="T39" fmla="*/ 2 h 682"/>
                <a:gd name="T40" fmla="*/ 20 w 650"/>
                <a:gd name="T41" fmla="*/ 3 h 682"/>
                <a:gd name="T42" fmla="*/ 21 w 650"/>
                <a:gd name="T43" fmla="*/ 4 h 682"/>
                <a:gd name="T44" fmla="*/ 20 w 650"/>
                <a:gd name="T45" fmla="*/ 5 h 682"/>
                <a:gd name="T46" fmla="*/ 20 w 650"/>
                <a:gd name="T47" fmla="*/ 6 h 682"/>
                <a:gd name="T48" fmla="*/ 20 w 650"/>
                <a:gd name="T49" fmla="*/ 7 h 682"/>
                <a:gd name="T50" fmla="*/ 19 w 650"/>
                <a:gd name="T51" fmla="*/ 9 h 682"/>
                <a:gd name="T52" fmla="*/ 19 w 650"/>
                <a:gd name="T53" fmla="*/ 11 h 682"/>
                <a:gd name="T54" fmla="*/ 19 w 650"/>
                <a:gd name="T55" fmla="*/ 12 h 682"/>
                <a:gd name="T56" fmla="*/ 19 w 650"/>
                <a:gd name="T57" fmla="*/ 13 h 682"/>
                <a:gd name="T58" fmla="*/ 19 w 650"/>
                <a:gd name="T59" fmla="*/ 14 h 682"/>
                <a:gd name="T60" fmla="*/ 18 w 650"/>
                <a:gd name="T61" fmla="*/ 16 h 682"/>
                <a:gd name="T62" fmla="*/ 17 w 650"/>
                <a:gd name="T63" fmla="*/ 18 h 682"/>
                <a:gd name="T64" fmla="*/ 16 w 650"/>
                <a:gd name="T65" fmla="*/ 19 h 682"/>
                <a:gd name="T66" fmla="*/ 15 w 650"/>
                <a:gd name="T67" fmla="*/ 21 h 682"/>
                <a:gd name="T68" fmla="*/ 14 w 650"/>
                <a:gd name="T69" fmla="*/ 22 h 682"/>
                <a:gd name="T70" fmla="*/ 14 w 650"/>
                <a:gd name="T71" fmla="*/ 22 h 682"/>
                <a:gd name="T72" fmla="*/ 12 w 650"/>
                <a:gd name="T73" fmla="*/ 22 h 682"/>
                <a:gd name="T74" fmla="*/ 11 w 650"/>
                <a:gd name="T75" fmla="*/ 22 h 682"/>
                <a:gd name="T76" fmla="*/ 10 w 650"/>
                <a:gd name="T77" fmla="*/ 21 h 682"/>
                <a:gd name="T78" fmla="*/ 9 w 650"/>
                <a:gd name="T79" fmla="*/ 20 h 682"/>
                <a:gd name="T80" fmla="*/ 8 w 650"/>
                <a:gd name="T81" fmla="*/ 19 h 682"/>
                <a:gd name="T82" fmla="*/ 7 w 650"/>
                <a:gd name="T83" fmla="*/ 18 h 682"/>
                <a:gd name="T84" fmla="*/ 6 w 650"/>
                <a:gd name="T85" fmla="*/ 16 h 682"/>
                <a:gd name="T86" fmla="*/ 5 w 650"/>
                <a:gd name="T87" fmla="*/ 16 h 682"/>
                <a:gd name="T88" fmla="*/ 4 w 650"/>
                <a:gd name="T89" fmla="*/ 15 h 682"/>
                <a:gd name="T90" fmla="*/ 3 w 650"/>
                <a:gd name="T91" fmla="*/ 14 h 682"/>
                <a:gd name="T92" fmla="*/ 2 w 650"/>
                <a:gd name="T93" fmla="*/ 14 h 682"/>
                <a:gd name="T94" fmla="*/ 1 w 650"/>
                <a:gd name="T95" fmla="*/ 13 h 6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50"/>
                <a:gd name="T145" fmla="*/ 0 h 682"/>
                <a:gd name="T146" fmla="*/ 650 w 650"/>
                <a:gd name="T147" fmla="*/ 682 h 6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50" h="682">
                  <a:moveTo>
                    <a:pt x="165" y="26"/>
                  </a:moveTo>
                  <a:lnTo>
                    <a:pt x="193" y="13"/>
                  </a:lnTo>
                  <a:lnTo>
                    <a:pt x="266" y="0"/>
                  </a:lnTo>
                  <a:lnTo>
                    <a:pt x="277" y="24"/>
                  </a:lnTo>
                  <a:lnTo>
                    <a:pt x="277" y="26"/>
                  </a:lnTo>
                  <a:lnTo>
                    <a:pt x="277" y="32"/>
                  </a:lnTo>
                  <a:lnTo>
                    <a:pt x="277" y="40"/>
                  </a:lnTo>
                  <a:lnTo>
                    <a:pt x="279" y="55"/>
                  </a:lnTo>
                  <a:lnTo>
                    <a:pt x="277" y="62"/>
                  </a:lnTo>
                  <a:lnTo>
                    <a:pt x="277" y="70"/>
                  </a:lnTo>
                  <a:lnTo>
                    <a:pt x="277" y="80"/>
                  </a:lnTo>
                  <a:lnTo>
                    <a:pt x="277" y="89"/>
                  </a:lnTo>
                  <a:lnTo>
                    <a:pt x="275" y="97"/>
                  </a:lnTo>
                  <a:lnTo>
                    <a:pt x="273" y="108"/>
                  </a:lnTo>
                  <a:lnTo>
                    <a:pt x="273" y="119"/>
                  </a:lnTo>
                  <a:lnTo>
                    <a:pt x="273" y="131"/>
                  </a:lnTo>
                  <a:lnTo>
                    <a:pt x="270" y="140"/>
                  </a:lnTo>
                  <a:lnTo>
                    <a:pt x="268" y="154"/>
                  </a:lnTo>
                  <a:lnTo>
                    <a:pt x="266" y="165"/>
                  </a:lnTo>
                  <a:lnTo>
                    <a:pt x="264" y="177"/>
                  </a:lnTo>
                  <a:lnTo>
                    <a:pt x="260" y="186"/>
                  </a:lnTo>
                  <a:lnTo>
                    <a:pt x="260" y="197"/>
                  </a:lnTo>
                  <a:lnTo>
                    <a:pt x="256" y="209"/>
                  </a:lnTo>
                  <a:lnTo>
                    <a:pt x="254" y="220"/>
                  </a:lnTo>
                  <a:lnTo>
                    <a:pt x="252" y="228"/>
                  </a:lnTo>
                  <a:lnTo>
                    <a:pt x="251" y="235"/>
                  </a:lnTo>
                  <a:lnTo>
                    <a:pt x="249" y="243"/>
                  </a:lnTo>
                  <a:lnTo>
                    <a:pt x="249" y="251"/>
                  </a:lnTo>
                  <a:lnTo>
                    <a:pt x="245" y="260"/>
                  </a:lnTo>
                  <a:lnTo>
                    <a:pt x="245" y="264"/>
                  </a:lnTo>
                  <a:lnTo>
                    <a:pt x="249" y="264"/>
                  </a:lnTo>
                  <a:lnTo>
                    <a:pt x="262" y="264"/>
                  </a:lnTo>
                  <a:lnTo>
                    <a:pt x="271" y="264"/>
                  </a:lnTo>
                  <a:lnTo>
                    <a:pt x="281" y="266"/>
                  </a:lnTo>
                  <a:lnTo>
                    <a:pt x="292" y="268"/>
                  </a:lnTo>
                  <a:lnTo>
                    <a:pt x="304" y="272"/>
                  </a:lnTo>
                  <a:lnTo>
                    <a:pt x="313" y="272"/>
                  </a:lnTo>
                  <a:lnTo>
                    <a:pt x="325" y="273"/>
                  </a:lnTo>
                  <a:lnTo>
                    <a:pt x="336" y="277"/>
                  </a:lnTo>
                  <a:lnTo>
                    <a:pt x="347" y="281"/>
                  </a:lnTo>
                  <a:lnTo>
                    <a:pt x="359" y="283"/>
                  </a:lnTo>
                  <a:lnTo>
                    <a:pt x="370" y="287"/>
                  </a:lnTo>
                  <a:lnTo>
                    <a:pt x="384" y="289"/>
                  </a:lnTo>
                  <a:lnTo>
                    <a:pt x="399" y="292"/>
                  </a:lnTo>
                  <a:lnTo>
                    <a:pt x="412" y="292"/>
                  </a:lnTo>
                  <a:lnTo>
                    <a:pt x="425" y="292"/>
                  </a:lnTo>
                  <a:lnTo>
                    <a:pt x="437" y="292"/>
                  </a:lnTo>
                  <a:lnTo>
                    <a:pt x="452" y="292"/>
                  </a:lnTo>
                  <a:lnTo>
                    <a:pt x="463" y="291"/>
                  </a:lnTo>
                  <a:lnTo>
                    <a:pt x="473" y="291"/>
                  </a:lnTo>
                  <a:lnTo>
                    <a:pt x="479" y="291"/>
                  </a:lnTo>
                  <a:lnTo>
                    <a:pt x="482" y="291"/>
                  </a:lnTo>
                  <a:lnTo>
                    <a:pt x="482" y="287"/>
                  </a:lnTo>
                  <a:lnTo>
                    <a:pt x="484" y="279"/>
                  </a:lnTo>
                  <a:lnTo>
                    <a:pt x="486" y="272"/>
                  </a:lnTo>
                  <a:lnTo>
                    <a:pt x="488" y="266"/>
                  </a:lnTo>
                  <a:lnTo>
                    <a:pt x="492" y="258"/>
                  </a:lnTo>
                  <a:lnTo>
                    <a:pt x="496" y="251"/>
                  </a:lnTo>
                  <a:lnTo>
                    <a:pt x="500" y="241"/>
                  </a:lnTo>
                  <a:lnTo>
                    <a:pt x="501" y="232"/>
                  </a:lnTo>
                  <a:lnTo>
                    <a:pt x="507" y="222"/>
                  </a:lnTo>
                  <a:lnTo>
                    <a:pt x="511" y="211"/>
                  </a:lnTo>
                  <a:lnTo>
                    <a:pt x="515" y="199"/>
                  </a:lnTo>
                  <a:lnTo>
                    <a:pt x="520" y="190"/>
                  </a:lnTo>
                  <a:lnTo>
                    <a:pt x="524" y="178"/>
                  </a:lnTo>
                  <a:lnTo>
                    <a:pt x="528" y="169"/>
                  </a:lnTo>
                  <a:lnTo>
                    <a:pt x="532" y="157"/>
                  </a:lnTo>
                  <a:lnTo>
                    <a:pt x="536" y="146"/>
                  </a:lnTo>
                  <a:lnTo>
                    <a:pt x="540" y="137"/>
                  </a:lnTo>
                  <a:lnTo>
                    <a:pt x="545" y="127"/>
                  </a:lnTo>
                  <a:lnTo>
                    <a:pt x="547" y="118"/>
                  </a:lnTo>
                  <a:lnTo>
                    <a:pt x="551" y="108"/>
                  </a:lnTo>
                  <a:lnTo>
                    <a:pt x="557" y="100"/>
                  </a:lnTo>
                  <a:lnTo>
                    <a:pt x="560" y="95"/>
                  </a:lnTo>
                  <a:lnTo>
                    <a:pt x="564" y="80"/>
                  </a:lnTo>
                  <a:lnTo>
                    <a:pt x="570" y="70"/>
                  </a:lnTo>
                  <a:lnTo>
                    <a:pt x="574" y="64"/>
                  </a:lnTo>
                  <a:lnTo>
                    <a:pt x="576" y="62"/>
                  </a:lnTo>
                  <a:lnTo>
                    <a:pt x="589" y="51"/>
                  </a:lnTo>
                  <a:lnTo>
                    <a:pt x="591" y="51"/>
                  </a:lnTo>
                  <a:lnTo>
                    <a:pt x="598" y="57"/>
                  </a:lnTo>
                  <a:lnTo>
                    <a:pt x="610" y="64"/>
                  </a:lnTo>
                  <a:lnTo>
                    <a:pt x="623" y="80"/>
                  </a:lnTo>
                  <a:lnTo>
                    <a:pt x="629" y="85"/>
                  </a:lnTo>
                  <a:lnTo>
                    <a:pt x="633" y="95"/>
                  </a:lnTo>
                  <a:lnTo>
                    <a:pt x="636" y="102"/>
                  </a:lnTo>
                  <a:lnTo>
                    <a:pt x="640" y="112"/>
                  </a:lnTo>
                  <a:lnTo>
                    <a:pt x="648" y="125"/>
                  </a:lnTo>
                  <a:lnTo>
                    <a:pt x="650" y="131"/>
                  </a:lnTo>
                  <a:lnTo>
                    <a:pt x="648" y="133"/>
                  </a:lnTo>
                  <a:lnTo>
                    <a:pt x="646" y="140"/>
                  </a:lnTo>
                  <a:lnTo>
                    <a:pt x="640" y="152"/>
                  </a:lnTo>
                  <a:lnTo>
                    <a:pt x="638" y="165"/>
                  </a:lnTo>
                  <a:lnTo>
                    <a:pt x="635" y="173"/>
                  </a:lnTo>
                  <a:lnTo>
                    <a:pt x="633" y="182"/>
                  </a:lnTo>
                  <a:lnTo>
                    <a:pt x="629" y="192"/>
                  </a:lnTo>
                  <a:lnTo>
                    <a:pt x="629" y="199"/>
                  </a:lnTo>
                  <a:lnTo>
                    <a:pt x="625" y="207"/>
                  </a:lnTo>
                  <a:lnTo>
                    <a:pt x="623" y="216"/>
                  </a:lnTo>
                  <a:lnTo>
                    <a:pt x="621" y="224"/>
                  </a:lnTo>
                  <a:lnTo>
                    <a:pt x="619" y="234"/>
                  </a:lnTo>
                  <a:lnTo>
                    <a:pt x="616" y="249"/>
                  </a:lnTo>
                  <a:lnTo>
                    <a:pt x="610" y="262"/>
                  </a:lnTo>
                  <a:lnTo>
                    <a:pt x="608" y="275"/>
                  </a:lnTo>
                  <a:lnTo>
                    <a:pt x="606" y="291"/>
                  </a:lnTo>
                  <a:lnTo>
                    <a:pt x="602" y="302"/>
                  </a:lnTo>
                  <a:lnTo>
                    <a:pt x="602" y="313"/>
                  </a:lnTo>
                  <a:lnTo>
                    <a:pt x="598" y="327"/>
                  </a:lnTo>
                  <a:lnTo>
                    <a:pt x="598" y="344"/>
                  </a:lnTo>
                  <a:lnTo>
                    <a:pt x="597" y="349"/>
                  </a:lnTo>
                  <a:lnTo>
                    <a:pt x="597" y="357"/>
                  </a:lnTo>
                  <a:lnTo>
                    <a:pt x="595" y="365"/>
                  </a:lnTo>
                  <a:lnTo>
                    <a:pt x="593" y="374"/>
                  </a:lnTo>
                  <a:lnTo>
                    <a:pt x="591" y="382"/>
                  </a:lnTo>
                  <a:lnTo>
                    <a:pt x="589" y="389"/>
                  </a:lnTo>
                  <a:lnTo>
                    <a:pt x="589" y="401"/>
                  </a:lnTo>
                  <a:lnTo>
                    <a:pt x="587" y="410"/>
                  </a:lnTo>
                  <a:lnTo>
                    <a:pt x="583" y="420"/>
                  </a:lnTo>
                  <a:lnTo>
                    <a:pt x="579" y="431"/>
                  </a:lnTo>
                  <a:lnTo>
                    <a:pt x="578" y="441"/>
                  </a:lnTo>
                  <a:lnTo>
                    <a:pt x="574" y="454"/>
                  </a:lnTo>
                  <a:lnTo>
                    <a:pt x="568" y="465"/>
                  </a:lnTo>
                  <a:lnTo>
                    <a:pt x="564" y="477"/>
                  </a:lnTo>
                  <a:lnTo>
                    <a:pt x="559" y="490"/>
                  </a:lnTo>
                  <a:lnTo>
                    <a:pt x="555" y="505"/>
                  </a:lnTo>
                  <a:lnTo>
                    <a:pt x="547" y="519"/>
                  </a:lnTo>
                  <a:lnTo>
                    <a:pt x="540" y="534"/>
                  </a:lnTo>
                  <a:lnTo>
                    <a:pt x="532" y="547"/>
                  </a:lnTo>
                  <a:lnTo>
                    <a:pt x="526" y="562"/>
                  </a:lnTo>
                  <a:lnTo>
                    <a:pt x="519" y="576"/>
                  </a:lnTo>
                  <a:lnTo>
                    <a:pt x="513" y="591"/>
                  </a:lnTo>
                  <a:lnTo>
                    <a:pt x="505" y="604"/>
                  </a:lnTo>
                  <a:lnTo>
                    <a:pt x="500" y="617"/>
                  </a:lnTo>
                  <a:lnTo>
                    <a:pt x="492" y="627"/>
                  </a:lnTo>
                  <a:lnTo>
                    <a:pt x="486" y="638"/>
                  </a:lnTo>
                  <a:lnTo>
                    <a:pt x="481" y="648"/>
                  </a:lnTo>
                  <a:lnTo>
                    <a:pt x="477" y="657"/>
                  </a:lnTo>
                  <a:lnTo>
                    <a:pt x="469" y="669"/>
                  </a:lnTo>
                  <a:lnTo>
                    <a:pt x="469" y="676"/>
                  </a:lnTo>
                  <a:lnTo>
                    <a:pt x="463" y="676"/>
                  </a:lnTo>
                  <a:lnTo>
                    <a:pt x="456" y="676"/>
                  </a:lnTo>
                  <a:lnTo>
                    <a:pt x="448" y="676"/>
                  </a:lnTo>
                  <a:lnTo>
                    <a:pt x="443" y="678"/>
                  </a:lnTo>
                  <a:lnTo>
                    <a:pt x="433" y="680"/>
                  </a:lnTo>
                  <a:lnTo>
                    <a:pt x="425" y="682"/>
                  </a:lnTo>
                  <a:lnTo>
                    <a:pt x="416" y="680"/>
                  </a:lnTo>
                  <a:lnTo>
                    <a:pt x="406" y="680"/>
                  </a:lnTo>
                  <a:lnTo>
                    <a:pt x="395" y="680"/>
                  </a:lnTo>
                  <a:lnTo>
                    <a:pt x="387" y="680"/>
                  </a:lnTo>
                  <a:lnTo>
                    <a:pt x="374" y="676"/>
                  </a:lnTo>
                  <a:lnTo>
                    <a:pt x="366" y="676"/>
                  </a:lnTo>
                  <a:lnTo>
                    <a:pt x="355" y="673"/>
                  </a:lnTo>
                  <a:lnTo>
                    <a:pt x="347" y="669"/>
                  </a:lnTo>
                  <a:lnTo>
                    <a:pt x="336" y="663"/>
                  </a:lnTo>
                  <a:lnTo>
                    <a:pt x="327" y="657"/>
                  </a:lnTo>
                  <a:lnTo>
                    <a:pt x="317" y="650"/>
                  </a:lnTo>
                  <a:lnTo>
                    <a:pt x="309" y="644"/>
                  </a:lnTo>
                  <a:lnTo>
                    <a:pt x="300" y="637"/>
                  </a:lnTo>
                  <a:lnTo>
                    <a:pt x="292" y="629"/>
                  </a:lnTo>
                  <a:lnTo>
                    <a:pt x="285" y="619"/>
                  </a:lnTo>
                  <a:lnTo>
                    <a:pt x="279" y="612"/>
                  </a:lnTo>
                  <a:lnTo>
                    <a:pt x="270" y="602"/>
                  </a:lnTo>
                  <a:lnTo>
                    <a:pt x="264" y="593"/>
                  </a:lnTo>
                  <a:lnTo>
                    <a:pt x="256" y="585"/>
                  </a:lnTo>
                  <a:lnTo>
                    <a:pt x="251" y="576"/>
                  </a:lnTo>
                  <a:lnTo>
                    <a:pt x="243" y="566"/>
                  </a:lnTo>
                  <a:lnTo>
                    <a:pt x="237" y="559"/>
                  </a:lnTo>
                  <a:lnTo>
                    <a:pt x="232" y="549"/>
                  </a:lnTo>
                  <a:lnTo>
                    <a:pt x="226" y="543"/>
                  </a:lnTo>
                  <a:lnTo>
                    <a:pt x="211" y="528"/>
                  </a:lnTo>
                  <a:lnTo>
                    <a:pt x="197" y="519"/>
                  </a:lnTo>
                  <a:lnTo>
                    <a:pt x="184" y="509"/>
                  </a:lnTo>
                  <a:lnTo>
                    <a:pt x="171" y="500"/>
                  </a:lnTo>
                  <a:lnTo>
                    <a:pt x="161" y="496"/>
                  </a:lnTo>
                  <a:lnTo>
                    <a:pt x="154" y="490"/>
                  </a:lnTo>
                  <a:lnTo>
                    <a:pt x="146" y="486"/>
                  </a:lnTo>
                  <a:lnTo>
                    <a:pt x="138" y="483"/>
                  </a:lnTo>
                  <a:lnTo>
                    <a:pt x="129" y="477"/>
                  </a:lnTo>
                  <a:lnTo>
                    <a:pt x="121" y="473"/>
                  </a:lnTo>
                  <a:lnTo>
                    <a:pt x="114" y="469"/>
                  </a:lnTo>
                  <a:lnTo>
                    <a:pt x="106" y="465"/>
                  </a:lnTo>
                  <a:lnTo>
                    <a:pt x="97" y="458"/>
                  </a:lnTo>
                  <a:lnTo>
                    <a:pt x="85" y="452"/>
                  </a:lnTo>
                  <a:lnTo>
                    <a:pt x="78" y="446"/>
                  </a:lnTo>
                  <a:lnTo>
                    <a:pt x="68" y="441"/>
                  </a:lnTo>
                  <a:lnTo>
                    <a:pt x="58" y="433"/>
                  </a:lnTo>
                  <a:lnTo>
                    <a:pt x="51" y="427"/>
                  </a:lnTo>
                  <a:lnTo>
                    <a:pt x="41" y="422"/>
                  </a:lnTo>
                  <a:lnTo>
                    <a:pt x="34" y="418"/>
                  </a:lnTo>
                  <a:lnTo>
                    <a:pt x="19" y="407"/>
                  </a:lnTo>
                  <a:lnTo>
                    <a:pt x="9" y="399"/>
                  </a:lnTo>
                  <a:lnTo>
                    <a:pt x="1" y="393"/>
                  </a:lnTo>
                  <a:lnTo>
                    <a:pt x="0" y="393"/>
                  </a:lnTo>
                  <a:lnTo>
                    <a:pt x="165" y="26"/>
                  </a:lnTo>
                  <a:close/>
                </a:path>
              </a:pathLst>
            </a:custGeom>
            <a:solidFill>
              <a:srgbClr val="A86E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59" name="Freeform 63"/>
            <p:cNvSpPr>
              <a:spLocks/>
            </p:cNvSpPr>
            <p:nvPr/>
          </p:nvSpPr>
          <p:spPr bwMode="auto">
            <a:xfrm>
              <a:off x="4495" y="2882"/>
              <a:ext cx="335" cy="325"/>
            </a:xfrm>
            <a:custGeom>
              <a:avLst/>
              <a:gdLst>
                <a:gd name="T0" fmla="*/ 5 w 671"/>
                <a:gd name="T1" fmla="*/ 3 h 650"/>
                <a:gd name="T2" fmla="*/ 5 w 671"/>
                <a:gd name="T3" fmla="*/ 5 h 650"/>
                <a:gd name="T4" fmla="*/ 5 w 671"/>
                <a:gd name="T5" fmla="*/ 5 h 650"/>
                <a:gd name="T6" fmla="*/ 5 w 671"/>
                <a:gd name="T7" fmla="*/ 7 h 650"/>
                <a:gd name="T8" fmla="*/ 4 w 671"/>
                <a:gd name="T9" fmla="*/ 8 h 650"/>
                <a:gd name="T10" fmla="*/ 4 w 671"/>
                <a:gd name="T11" fmla="*/ 10 h 650"/>
                <a:gd name="T12" fmla="*/ 4 w 671"/>
                <a:gd name="T13" fmla="*/ 11 h 650"/>
                <a:gd name="T14" fmla="*/ 5 w 671"/>
                <a:gd name="T15" fmla="*/ 12 h 650"/>
                <a:gd name="T16" fmla="*/ 6 w 671"/>
                <a:gd name="T17" fmla="*/ 13 h 650"/>
                <a:gd name="T18" fmla="*/ 7 w 671"/>
                <a:gd name="T19" fmla="*/ 13 h 650"/>
                <a:gd name="T20" fmla="*/ 9 w 671"/>
                <a:gd name="T21" fmla="*/ 12 h 650"/>
                <a:gd name="T22" fmla="*/ 10 w 671"/>
                <a:gd name="T23" fmla="*/ 12 h 650"/>
                <a:gd name="T24" fmla="*/ 11 w 671"/>
                <a:gd name="T25" fmla="*/ 12 h 650"/>
                <a:gd name="T26" fmla="*/ 12 w 671"/>
                <a:gd name="T27" fmla="*/ 12 h 650"/>
                <a:gd name="T28" fmla="*/ 14 w 671"/>
                <a:gd name="T29" fmla="*/ 12 h 650"/>
                <a:gd name="T30" fmla="*/ 15 w 671"/>
                <a:gd name="T31" fmla="*/ 12 h 650"/>
                <a:gd name="T32" fmla="*/ 16 w 671"/>
                <a:gd name="T33" fmla="*/ 12 h 650"/>
                <a:gd name="T34" fmla="*/ 16 w 671"/>
                <a:gd name="T35" fmla="*/ 12 h 650"/>
                <a:gd name="T36" fmla="*/ 16 w 671"/>
                <a:gd name="T37" fmla="*/ 11 h 650"/>
                <a:gd name="T38" fmla="*/ 17 w 671"/>
                <a:gd name="T39" fmla="*/ 11 h 650"/>
                <a:gd name="T40" fmla="*/ 18 w 671"/>
                <a:gd name="T41" fmla="*/ 10 h 650"/>
                <a:gd name="T42" fmla="*/ 18 w 671"/>
                <a:gd name="T43" fmla="*/ 9 h 650"/>
                <a:gd name="T44" fmla="*/ 18 w 671"/>
                <a:gd name="T45" fmla="*/ 8 h 650"/>
                <a:gd name="T46" fmla="*/ 18 w 671"/>
                <a:gd name="T47" fmla="*/ 6 h 650"/>
                <a:gd name="T48" fmla="*/ 18 w 671"/>
                <a:gd name="T49" fmla="*/ 5 h 650"/>
                <a:gd name="T50" fmla="*/ 18 w 671"/>
                <a:gd name="T51" fmla="*/ 4 h 650"/>
                <a:gd name="T52" fmla="*/ 18 w 671"/>
                <a:gd name="T53" fmla="*/ 0 h 650"/>
                <a:gd name="T54" fmla="*/ 20 w 671"/>
                <a:gd name="T55" fmla="*/ 3 h 650"/>
                <a:gd name="T56" fmla="*/ 19 w 671"/>
                <a:gd name="T57" fmla="*/ 10 h 650"/>
                <a:gd name="T58" fmla="*/ 18 w 671"/>
                <a:gd name="T59" fmla="*/ 11 h 650"/>
                <a:gd name="T60" fmla="*/ 18 w 671"/>
                <a:gd name="T61" fmla="*/ 12 h 650"/>
                <a:gd name="T62" fmla="*/ 18 w 671"/>
                <a:gd name="T63" fmla="*/ 14 h 650"/>
                <a:gd name="T64" fmla="*/ 17 w 671"/>
                <a:gd name="T65" fmla="*/ 16 h 650"/>
                <a:gd name="T66" fmla="*/ 16 w 671"/>
                <a:gd name="T67" fmla="*/ 18 h 650"/>
                <a:gd name="T68" fmla="*/ 15 w 671"/>
                <a:gd name="T69" fmla="*/ 20 h 650"/>
                <a:gd name="T70" fmla="*/ 14 w 671"/>
                <a:gd name="T71" fmla="*/ 21 h 650"/>
                <a:gd name="T72" fmla="*/ 11 w 671"/>
                <a:gd name="T73" fmla="*/ 21 h 650"/>
                <a:gd name="T74" fmla="*/ 10 w 671"/>
                <a:gd name="T75" fmla="*/ 20 h 650"/>
                <a:gd name="T76" fmla="*/ 8 w 671"/>
                <a:gd name="T77" fmla="*/ 18 h 650"/>
                <a:gd name="T78" fmla="*/ 7 w 671"/>
                <a:gd name="T79" fmla="*/ 17 h 650"/>
                <a:gd name="T80" fmla="*/ 6 w 671"/>
                <a:gd name="T81" fmla="*/ 15 h 650"/>
                <a:gd name="T82" fmla="*/ 6 w 671"/>
                <a:gd name="T83" fmla="*/ 15 h 650"/>
                <a:gd name="T84" fmla="*/ 7 w 671"/>
                <a:gd name="T85" fmla="*/ 15 h 650"/>
                <a:gd name="T86" fmla="*/ 9 w 671"/>
                <a:gd name="T87" fmla="*/ 17 h 650"/>
                <a:gd name="T88" fmla="*/ 10 w 671"/>
                <a:gd name="T89" fmla="*/ 17 h 650"/>
                <a:gd name="T90" fmla="*/ 9 w 671"/>
                <a:gd name="T91" fmla="*/ 16 h 650"/>
                <a:gd name="T92" fmla="*/ 9 w 671"/>
                <a:gd name="T93" fmla="*/ 15 h 650"/>
                <a:gd name="T94" fmla="*/ 10 w 671"/>
                <a:gd name="T95" fmla="*/ 15 h 650"/>
                <a:gd name="T96" fmla="*/ 11 w 671"/>
                <a:gd name="T97" fmla="*/ 15 h 650"/>
                <a:gd name="T98" fmla="*/ 10 w 671"/>
                <a:gd name="T99" fmla="*/ 15 h 650"/>
                <a:gd name="T100" fmla="*/ 8 w 671"/>
                <a:gd name="T101" fmla="*/ 14 h 650"/>
                <a:gd name="T102" fmla="*/ 7 w 671"/>
                <a:gd name="T103" fmla="*/ 14 h 650"/>
                <a:gd name="T104" fmla="*/ 6 w 671"/>
                <a:gd name="T105" fmla="*/ 14 h 650"/>
                <a:gd name="T106" fmla="*/ 5 w 671"/>
                <a:gd name="T107" fmla="*/ 14 h 650"/>
                <a:gd name="T108" fmla="*/ 4 w 671"/>
                <a:gd name="T109" fmla="*/ 14 h 6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71"/>
                <a:gd name="T166" fmla="*/ 0 h 650"/>
                <a:gd name="T167" fmla="*/ 671 w 671"/>
                <a:gd name="T168" fmla="*/ 650 h 6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71" h="650">
                  <a:moveTo>
                    <a:pt x="181" y="79"/>
                  </a:moveTo>
                  <a:lnTo>
                    <a:pt x="179" y="81"/>
                  </a:lnTo>
                  <a:lnTo>
                    <a:pt x="179" y="91"/>
                  </a:lnTo>
                  <a:lnTo>
                    <a:pt x="179" y="95"/>
                  </a:lnTo>
                  <a:lnTo>
                    <a:pt x="179" y="104"/>
                  </a:lnTo>
                  <a:lnTo>
                    <a:pt x="179" y="112"/>
                  </a:lnTo>
                  <a:lnTo>
                    <a:pt x="179" y="121"/>
                  </a:lnTo>
                  <a:lnTo>
                    <a:pt x="177" y="131"/>
                  </a:lnTo>
                  <a:lnTo>
                    <a:pt x="177" y="140"/>
                  </a:lnTo>
                  <a:lnTo>
                    <a:pt x="175" y="150"/>
                  </a:lnTo>
                  <a:lnTo>
                    <a:pt x="175" y="161"/>
                  </a:lnTo>
                  <a:lnTo>
                    <a:pt x="173" y="171"/>
                  </a:lnTo>
                  <a:lnTo>
                    <a:pt x="171" y="182"/>
                  </a:lnTo>
                  <a:lnTo>
                    <a:pt x="171" y="192"/>
                  </a:lnTo>
                  <a:lnTo>
                    <a:pt x="171" y="203"/>
                  </a:lnTo>
                  <a:lnTo>
                    <a:pt x="167" y="211"/>
                  </a:lnTo>
                  <a:lnTo>
                    <a:pt x="166" y="220"/>
                  </a:lnTo>
                  <a:lnTo>
                    <a:pt x="162" y="228"/>
                  </a:lnTo>
                  <a:lnTo>
                    <a:pt x="160" y="237"/>
                  </a:lnTo>
                  <a:lnTo>
                    <a:pt x="156" y="252"/>
                  </a:lnTo>
                  <a:lnTo>
                    <a:pt x="152" y="266"/>
                  </a:lnTo>
                  <a:lnTo>
                    <a:pt x="147" y="279"/>
                  </a:lnTo>
                  <a:lnTo>
                    <a:pt x="145" y="290"/>
                  </a:lnTo>
                  <a:lnTo>
                    <a:pt x="145" y="304"/>
                  </a:lnTo>
                  <a:lnTo>
                    <a:pt x="147" y="319"/>
                  </a:lnTo>
                  <a:lnTo>
                    <a:pt x="147" y="332"/>
                  </a:lnTo>
                  <a:lnTo>
                    <a:pt x="152" y="347"/>
                  </a:lnTo>
                  <a:lnTo>
                    <a:pt x="156" y="361"/>
                  </a:lnTo>
                  <a:lnTo>
                    <a:pt x="164" y="374"/>
                  </a:lnTo>
                  <a:lnTo>
                    <a:pt x="167" y="384"/>
                  </a:lnTo>
                  <a:lnTo>
                    <a:pt x="171" y="393"/>
                  </a:lnTo>
                  <a:lnTo>
                    <a:pt x="175" y="399"/>
                  </a:lnTo>
                  <a:lnTo>
                    <a:pt x="177" y="401"/>
                  </a:lnTo>
                  <a:lnTo>
                    <a:pt x="179" y="401"/>
                  </a:lnTo>
                  <a:lnTo>
                    <a:pt x="186" y="403"/>
                  </a:lnTo>
                  <a:lnTo>
                    <a:pt x="196" y="405"/>
                  </a:lnTo>
                  <a:lnTo>
                    <a:pt x="209" y="406"/>
                  </a:lnTo>
                  <a:lnTo>
                    <a:pt x="223" y="408"/>
                  </a:lnTo>
                  <a:lnTo>
                    <a:pt x="238" y="410"/>
                  </a:lnTo>
                  <a:lnTo>
                    <a:pt x="251" y="408"/>
                  </a:lnTo>
                  <a:lnTo>
                    <a:pt x="266" y="408"/>
                  </a:lnTo>
                  <a:lnTo>
                    <a:pt x="278" y="403"/>
                  </a:lnTo>
                  <a:lnTo>
                    <a:pt x="291" y="397"/>
                  </a:lnTo>
                  <a:lnTo>
                    <a:pt x="304" y="391"/>
                  </a:lnTo>
                  <a:lnTo>
                    <a:pt x="318" y="387"/>
                  </a:lnTo>
                  <a:lnTo>
                    <a:pt x="323" y="384"/>
                  </a:lnTo>
                  <a:lnTo>
                    <a:pt x="331" y="382"/>
                  </a:lnTo>
                  <a:lnTo>
                    <a:pt x="340" y="380"/>
                  </a:lnTo>
                  <a:lnTo>
                    <a:pt x="348" y="380"/>
                  </a:lnTo>
                  <a:lnTo>
                    <a:pt x="356" y="378"/>
                  </a:lnTo>
                  <a:lnTo>
                    <a:pt x="365" y="376"/>
                  </a:lnTo>
                  <a:lnTo>
                    <a:pt x="375" y="376"/>
                  </a:lnTo>
                  <a:lnTo>
                    <a:pt x="386" y="378"/>
                  </a:lnTo>
                  <a:lnTo>
                    <a:pt x="394" y="378"/>
                  </a:lnTo>
                  <a:lnTo>
                    <a:pt x="405" y="378"/>
                  </a:lnTo>
                  <a:lnTo>
                    <a:pt x="415" y="378"/>
                  </a:lnTo>
                  <a:lnTo>
                    <a:pt x="426" y="380"/>
                  </a:lnTo>
                  <a:lnTo>
                    <a:pt x="437" y="380"/>
                  </a:lnTo>
                  <a:lnTo>
                    <a:pt x="447" y="384"/>
                  </a:lnTo>
                  <a:lnTo>
                    <a:pt x="456" y="386"/>
                  </a:lnTo>
                  <a:lnTo>
                    <a:pt x="468" y="387"/>
                  </a:lnTo>
                  <a:lnTo>
                    <a:pt x="477" y="387"/>
                  </a:lnTo>
                  <a:lnTo>
                    <a:pt x="487" y="391"/>
                  </a:lnTo>
                  <a:lnTo>
                    <a:pt x="496" y="391"/>
                  </a:lnTo>
                  <a:lnTo>
                    <a:pt x="506" y="393"/>
                  </a:lnTo>
                  <a:lnTo>
                    <a:pt x="513" y="395"/>
                  </a:lnTo>
                  <a:lnTo>
                    <a:pt x="519" y="397"/>
                  </a:lnTo>
                  <a:lnTo>
                    <a:pt x="525" y="397"/>
                  </a:lnTo>
                  <a:lnTo>
                    <a:pt x="532" y="399"/>
                  </a:lnTo>
                  <a:lnTo>
                    <a:pt x="538" y="397"/>
                  </a:lnTo>
                  <a:lnTo>
                    <a:pt x="540" y="393"/>
                  </a:lnTo>
                  <a:lnTo>
                    <a:pt x="538" y="389"/>
                  </a:lnTo>
                  <a:lnTo>
                    <a:pt x="538" y="386"/>
                  </a:lnTo>
                  <a:lnTo>
                    <a:pt x="536" y="374"/>
                  </a:lnTo>
                  <a:lnTo>
                    <a:pt x="538" y="363"/>
                  </a:lnTo>
                  <a:lnTo>
                    <a:pt x="540" y="359"/>
                  </a:lnTo>
                  <a:lnTo>
                    <a:pt x="548" y="355"/>
                  </a:lnTo>
                  <a:lnTo>
                    <a:pt x="555" y="351"/>
                  </a:lnTo>
                  <a:lnTo>
                    <a:pt x="565" y="349"/>
                  </a:lnTo>
                  <a:lnTo>
                    <a:pt x="574" y="342"/>
                  </a:lnTo>
                  <a:lnTo>
                    <a:pt x="582" y="338"/>
                  </a:lnTo>
                  <a:lnTo>
                    <a:pt x="590" y="334"/>
                  </a:lnTo>
                  <a:lnTo>
                    <a:pt x="595" y="330"/>
                  </a:lnTo>
                  <a:lnTo>
                    <a:pt x="597" y="321"/>
                  </a:lnTo>
                  <a:lnTo>
                    <a:pt x="599" y="311"/>
                  </a:lnTo>
                  <a:lnTo>
                    <a:pt x="597" y="302"/>
                  </a:lnTo>
                  <a:lnTo>
                    <a:pt x="595" y="292"/>
                  </a:lnTo>
                  <a:lnTo>
                    <a:pt x="591" y="281"/>
                  </a:lnTo>
                  <a:lnTo>
                    <a:pt x="590" y="271"/>
                  </a:lnTo>
                  <a:lnTo>
                    <a:pt x="588" y="260"/>
                  </a:lnTo>
                  <a:lnTo>
                    <a:pt x="588" y="252"/>
                  </a:lnTo>
                  <a:lnTo>
                    <a:pt x="588" y="241"/>
                  </a:lnTo>
                  <a:lnTo>
                    <a:pt x="590" y="230"/>
                  </a:lnTo>
                  <a:lnTo>
                    <a:pt x="591" y="220"/>
                  </a:lnTo>
                  <a:lnTo>
                    <a:pt x="595" y="211"/>
                  </a:lnTo>
                  <a:lnTo>
                    <a:pt x="599" y="199"/>
                  </a:lnTo>
                  <a:lnTo>
                    <a:pt x="601" y="190"/>
                  </a:lnTo>
                  <a:lnTo>
                    <a:pt x="601" y="178"/>
                  </a:lnTo>
                  <a:lnTo>
                    <a:pt x="603" y="169"/>
                  </a:lnTo>
                  <a:lnTo>
                    <a:pt x="599" y="157"/>
                  </a:lnTo>
                  <a:lnTo>
                    <a:pt x="595" y="144"/>
                  </a:lnTo>
                  <a:lnTo>
                    <a:pt x="590" y="135"/>
                  </a:lnTo>
                  <a:lnTo>
                    <a:pt x="582" y="125"/>
                  </a:lnTo>
                  <a:lnTo>
                    <a:pt x="576" y="117"/>
                  </a:lnTo>
                  <a:lnTo>
                    <a:pt x="572" y="112"/>
                  </a:lnTo>
                  <a:lnTo>
                    <a:pt x="569" y="106"/>
                  </a:lnTo>
                  <a:lnTo>
                    <a:pt x="561" y="78"/>
                  </a:lnTo>
                  <a:lnTo>
                    <a:pt x="591" y="0"/>
                  </a:lnTo>
                  <a:lnTo>
                    <a:pt x="618" y="17"/>
                  </a:lnTo>
                  <a:lnTo>
                    <a:pt x="662" y="66"/>
                  </a:lnTo>
                  <a:lnTo>
                    <a:pt x="671" y="91"/>
                  </a:lnTo>
                  <a:lnTo>
                    <a:pt x="658" y="95"/>
                  </a:lnTo>
                  <a:lnTo>
                    <a:pt x="631" y="173"/>
                  </a:lnTo>
                  <a:lnTo>
                    <a:pt x="610" y="298"/>
                  </a:lnTo>
                  <a:lnTo>
                    <a:pt x="610" y="327"/>
                  </a:lnTo>
                  <a:lnTo>
                    <a:pt x="609" y="328"/>
                  </a:lnTo>
                  <a:lnTo>
                    <a:pt x="609" y="336"/>
                  </a:lnTo>
                  <a:lnTo>
                    <a:pt x="609" y="340"/>
                  </a:lnTo>
                  <a:lnTo>
                    <a:pt x="607" y="346"/>
                  </a:lnTo>
                  <a:lnTo>
                    <a:pt x="605" y="353"/>
                  </a:lnTo>
                  <a:lnTo>
                    <a:pt x="605" y="361"/>
                  </a:lnTo>
                  <a:lnTo>
                    <a:pt x="601" y="370"/>
                  </a:lnTo>
                  <a:lnTo>
                    <a:pt x="599" y="380"/>
                  </a:lnTo>
                  <a:lnTo>
                    <a:pt x="595" y="391"/>
                  </a:lnTo>
                  <a:lnTo>
                    <a:pt x="593" y="405"/>
                  </a:lnTo>
                  <a:lnTo>
                    <a:pt x="588" y="416"/>
                  </a:lnTo>
                  <a:lnTo>
                    <a:pt x="582" y="429"/>
                  </a:lnTo>
                  <a:lnTo>
                    <a:pt x="576" y="444"/>
                  </a:lnTo>
                  <a:lnTo>
                    <a:pt x="572" y="460"/>
                  </a:lnTo>
                  <a:lnTo>
                    <a:pt x="565" y="473"/>
                  </a:lnTo>
                  <a:lnTo>
                    <a:pt x="557" y="488"/>
                  </a:lnTo>
                  <a:lnTo>
                    <a:pt x="552" y="505"/>
                  </a:lnTo>
                  <a:lnTo>
                    <a:pt x="544" y="520"/>
                  </a:lnTo>
                  <a:lnTo>
                    <a:pt x="534" y="536"/>
                  </a:lnTo>
                  <a:lnTo>
                    <a:pt x="525" y="553"/>
                  </a:lnTo>
                  <a:lnTo>
                    <a:pt x="517" y="566"/>
                  </a:lnTo>
                  <a:lnTo>
                    <a:pt x="510" y="583"/>
                  </a:lnTo>
                  <a:lnTo>
                    <a:pt x="500" y="595"/>
                  </a:lnTo>
                  <a:lnTo>
                    <a:pt x="494" y="608"/>
                  </a:lnTo>
                  <a:lnTo>
                    <a:pt x="487" y="617"/>
                  </a:lnTo>
                  <a:lnTo>
                    <a:pt x="483" y="629"/>
                  </a:lnTo>
                  <a:lnTo>
                    <a:pt x="477" y="636"/>
                  </a:lnTo>
                  <a:lnTo>
                    <a:pt x="475" y="642"/>
                  </a:lnTo>
                  <a:lnTo>
                    <a:pt x="474" y="644"/>
                  </a:lnTo>
                  <a:lnTo>
                    <a:pt x="474" y="648"/>
                  </a:lnTo>
                  <a:lnTo>
                    <a:pt x="361" y="650"/>
                  </a:lnTo>
                  <a:lnTo>
                    <a:pt x="361" y="648"/>
                  </a:lnTo>
                  <a:lnTo>
                    <a:pt x="358" y="644"/>
                  </a:lnTo>
                  <a:lnTo>
                    <a:pt x="354" y="638"/>
                  </a:lnTo>
                  <a:lnTo>
                    <a:pt x="348" y="631"/>
                  </a:lnTo>
                  <a:lnTo>
                    <a:pt x="339" y="621"/>
                  </a:lnTo>
                  <a:lnTo>
                    <a:pt x="329" y="610"/>
                  </a:lnTo>
                  <a:lnTo>
                    <a:pt x="316" y="597"/>
                  </a:lnTo>
                  <a:lnTo>
                    <a:pt x="304" y="583"/>
                  </a:lnTo>
                  <a:lnTo>
                    <a:pt x="297" y="574"/>
                  </a:lnTo>
                  <a:lnTo>
                    <a:pt x="287" y="566"/>
                  </a:lnTo>
                  <a:lnTo>
                    <a:pt x="280" y="557"/>
                  </a:lnTo>
                  <a:lnTo>
                    <a:pt x="272" y="547"/>
                  </a:lnTo>
                  <a:lnTo>
                    <a:pt x="263" y="539"/>
                  </a:lnTo>
                  <a:lnTo>
                    <a:pt x="253" y="530"/>
                  </a:lnTo>
                  <a:lnTo>
                    <a:pt x="247" y="520"/>
                  </a:lnTo>
                  <a:lnTo>
                    <a:pt x="240" y="515"/>
                  </a:lnTo>
                  <a:lnTo>
                    <a:pt x="224" y="500"/>
                  </a:lnTo>
                  <a:lnTo>
                    <a:pt x="213" y="488"/>
                  </a:lnTo>
                  <a:lnTo>
                    <a:pt x="205" y="482"/>
                  </a:lnTo>
                  <a:lnTo>
                    <a:pt x="204" y="481"/>
                  </a:lnTo>
                  <a:lnTo>
                    <a:pt x="204" y="479"/>
                  </a:lnTo>
                  <a:lnTo>
                    <a:pt x="209" y="477"/>
                  </a:lnTo>
                  <a:lnTo>
                    <a:pt x="215" y="477"/>
                  </a:lnTo>
                  <a:lnTo>
                    <a:pt x="223" y="481"/>
                  </a:lnTo>
                  <a:lnTo>
                    <a:pt x="230" y="482"/>
                  </a:lnTo>
                  <a:lnTo>
                    <a:pt x="244" y="488"/>
                  </a:lnTo>
                  <a:lnTo>
                    <a:pt x="255" y="494"/>
                  </a:lnTo>
                  <a:lnTo>
                    <a:pt x="270" y="501"/>
                  </a:lnTo>
                  <a:lnTo>
                    <a:pt x="283" y="507"/>
                  </a:lnTo>
                  <a:lnTo>
                    <a:pt x="297" y="513"/>
                  </a:lnTo>
                  <a:lnTo>
                    <a:pt x="308" y="515"/>
                  </a:lnTo>
                  <a:lnTo>
                    <a:pt x="318" y="520"/>
                  </a:lnTo>
                  <a:lnTo>
                    <a:pt x="323" y="520"/>
                  </a:lnTo>
                  <a:lnTo>
                    <a:pt x="329" y="522"/>
                  </a:lnTo>
                  <a:lnTo>
                    <a:pt x="325" y="519"/>
                  </a:lnTo>
                  <a:lnTo>
                    <a:pt x="321" y="515"/>
                  </a:lnTo>
                  <a:lnTo>
                    <a:pt x="314" y="507"/>
                  </a:lnTo>
                  <a:lnTo>
                    <a:pt x="306" y="501"/>
                  </a:lnTo>
                  <a:lnTo>
                    <a:pt x="293" y="488"/>
                  </a:lnTo>
                  <a:lnTo>
                    <a:pt x="291" y="481"/>
                  </a:lnTo>
                  <a:lnTo>
                    <a:pt x="297" y="477"/>
                  </a:lnTo>
                  <a:lnTo>
                    <a:pt x="304" y="477"/>
                  </a:lnTo>
                  <a:lnTo>
                    <a:pt x="316" y="477"/>
                  </a:lnTo>
                  <a:lnTo>
                    <a:pt x="329" y="479"/>
                  </a:lnTo>
                  <a:lnTo>
                    <a:pt x="339" y="479"/>
                  </a:lnTo>
                  <a:lnTo>
                    <a:pt x="350" y="481"/>
                  </a:lnTo>
                  <a:lnTo>
                    <a:pt x="358" y="482"/>
                  </a:lnTo>
                  <a:lnTo>
                    <a:pt x="363" y="482"/>
                  </a:lnTo>
                  <a:lnTo>
                    <a:pt x="361" y="482"/>
                  </a:lnTo>
                  <a:lnTo>
                    <a:pt x="358" y="481"/>
                  </a:lnTo>
                  <a:lnTo>
                    <a:pt x="348" y="475"/>
                  </a:lnTo>
                  <a:lnTo>
                    <a:pt x="337" y="473"/>
                  </a:lnTo>
                  <a:lnTo>
                    <a:pt x="329" y="469"/>
                  </a:lnTo>
                  <a:lnTo>
                    <a:pt x="321" y="467"/>
                  </a:lnTo>
                  <a:lnTo>
                    <a:pt x="312" y="463"/>
                  </a:lnTo>
                  <a:lnTo>
                    <a:pt x="304" y="463"/>
                  </a:lnTo>
                  <a:lnTo>
                    <a:pt x="295" y="460"/>
                  </a:lnTo>
                  <a:lnTo>
                    <a:pt x="285" y="458"/>
                  </a:lnTo>
                  <a:lnTo>
                    <a:pt x="274" y="456"/>
                  </a:lnTo>
                  <a:lnTo>
                    <a:pt x="264" y="454"/>
                  </a:lnTo>
                  <a:lnTo>
                    <a:pt x="253" y="450"/>
                  </a:lnTo>
                  <a:lnTo>
                    <a:pt x="242" y="450"/>
                  </a:lnTo>
                  <a:lnTo>
                    <a:pt x="230" y="448"/>
                  </a:lnTo>
                  <a:lnTo>
                    <a:pt x="221" y="446"/>
                  </a:lnTo>
                  <a:lnTo>
                    <a:pt x="209" y="444"/>
                  </a:lnTo>
                  <a:lnTo>
                    <a:pt x="200" y="444"/>
                  </a:lnTo>
                  <a:lnTo>
                    <a:pt x="190" y="443"/>
                  </a:lnTo>
                  <a:lnTo>
                    <a:pt x="183" y="443"/>
                  </a:lnTo>
                  <a:lnTo>
                    <a:pt x="173" y="441"/>
                  </a:lnTo>
                  <a:lnTo>
                    <a:pt x="166" y="439"/>
                  </a:lnTo>
                  <a:lnTo>
                    <a:pt x="158" y="437"/>
                  </a:lnTo>
                  <a:lnTo>
                    <a:pt x="152" y="437"/>
                  </a:lnTo>
                  <a:lnTo>
                    <a:pt x="145" y="437"/>
                  </a:lnTo>
                  <a:lnTo>
                    <a:pt x="143" y="437"/>
                  </a:lnTo>
                  <a:lnTo>
                    <a:pt x="0" y="393"/>
                  </a:lnTo>
                  <a:lnTo>
                    <a:pt x="181" y="79"/>
                  </a:lnTo>
                  <a:close/>
                </a:path>
              </a:pathLst>
            </a:custGeom>
            <a:solidFill>
              <a:srgbClr val="784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0" name="Freeform 64"/>
            <p:cNvSpPr>
              <a:spLocks/>
            </p:cNvSpPr>
            <p:nvPr/>
          </p:nvSpPr>
          <p:spPr bwMode="auto">
            <a:xfrm>
              <a:off x="4599" y="2929"/>
              <a:ext cx="267" cy="365"/>
            </a:xfrm>
            <a:custGeom>
              <a:avLst/>
              <a:gdLst>
                <a:gd name="T0" fmla="*/ 14 w 535"/>
                <a:gd name="T1" fmla="*/ 0 h 730"/>
                <a:gd name="T2" fmla="*/ 14 w 535"/>
                <a:gd name="T3" fmla="*/ 1 h 730"/>
                <a:gd name="T4" fmla="*/ 15 w 535"/>
                <a:gd name="T5" fmla="*/ 2 h 730"/>
                <a:gd name="T6" fmla="*/ 15 w 535"/>
                <a:gd name="T7" fmla="*/ 3 h 730"/>
                <a:gd name="T8" fmla="*/ 15 w 535"/>
                <a:gd name="T9" fmla="*/ 3 h 730"/>
                <a:gd name="T10" fmla="*/ 15 w 535"/>
                <a:gd name="T11" fmla="*/ 5 h 730"/>
                <a:gd name="T12" fmla="*/ 15 w 535"/>
                <a:gd name="T13" fmla="*/ 6 h 730"/>
                <a:gd name="T14" fmla="*/ 15 w 535"/>
                <a:gd name="T15" fmla="*/ 6 h 730"/>
                <a:gd name="T16" fmla="*/ 16 w 535"/>
                <a:gd name="T17" fmla="*/ 7 h 730"/>
                <a:gd name="T18" fmla="*/ 16 w 535"/>
                <a:gd name="T19" fmla="*/ 9 h 730"/>
                <a:gd name="T20" fmla="*/ 16 w 535"/>
                <a:gd name="T21" fmla="*/ 9 h 730"/>
                <a:gd name="T22" fmla="*/ 16 w 535"/>
                <a:gd name="T23" fmla="*/ 10 h 730"/>
                <a:gd name="T24" fmla="*/ 16 w 535"/>
                <a:gd name="T25" fmla="*/ 11 h 730"/>
                <a:gd name="T26" fmla="*/ 16 w 535"/>
                <a:gd name="T27" fmla="*/ 12 h 730"/>
                <a:gd name="T28" fmla="*/ 16 w 535"/>
                <a:gd name="T29" fmla="*/ 12 h 730"/>
                <a:gd name="T30" fmla="*/ 16 w 535"/>
                <a:gd name="T31" fmla="*/ 13 h 730"/>
                <a:gd name="T32" fmla="*/ 16 w 535"/>
                <a:gd name="T33" fmla="*/ 14 h 730"/>
                <a:gd name="T34" fmla="*/ 15 w 535"/>
                <a:gd name="T35" fmla="*/ 14 h 730"/>
                <a:gd name="T36" fmla="*/ 14 w 535"/>
                <a:gd name="T37" fmla="*/ 14 h 730"/>
                <a:gd name="T38" fmla="*/ 13 w 535"/>
                <a:gd name="T39" fmla="*/ 14 h 730"/>
                <a:gd name="T40" fmla="*/ 12 w 535"/>
                <a:gd name="T41" fmla="*/ 14 h 730"/>
                <a:gd name="T42" fmla="*/ 11 w 535"/>
                <a:gd name="T43" fmla="*/ 14 h 730"/>
                <a:gd name="T44" fmla="*/ 10 w 535"/>
                <a:gd name="T45" fmla="*/ 15 h 730"/>
                <a:gd name="T46" fmla="*/ 9 w 535"/>
                <a:gd name="T47" fmla="*/ 15 h 730"/>
                <a:gd name="T48" fmla="*/ 8 w 535"/>
                <a:gd name="T49" fmla="*/ 15 h 730"/>
                <a:gd name="T50" fmla="*/ 7 w 535"/>
                <a:gd name="T51" fmla="*/ 15 h 730"/>
                <a:gd name="T52" fmla="*/ 7 w 535"/>
                <a:gd name="T53" fmla="*/ 15 h 730"/>
                <a:gd name="T54" fmla="*/ 6 w 535"/>
                <a:gd name="T55" fmla="*/ 15 h 730"/>
                <a:gd name="T56" fmla="*/ 5 w 535"/>
                <a:gd name="T57" fmla="*/ 16 h 730"/>
                <a:gd name="T58" fmla="*/ 5 w 535"/>
                <a:gd name="T59" fmla="*/ 16 h 730"/>
                <a:gd name="T60" fmla="*/ 5 w 535"/>
                <a:gd name="T61" fmla="*/ 17 h 730"/>
                <a:gd name="T62" fmla="*/ 5 w 535"/>
                <a:gd name="T63" fmla="*/ 18 h 730"/>
                <a:gd name="T64" fmla="*/ 4 w 535"/>
                <a:gd name="T65" fmla="*/ 19 h 730"/>
                <a:gd name="T66" fmla="*/ 4 w 535"/>
                <a:gd name="T67" fmla="*/ 20 h 730"/>
                <a:gd name="T68" fmla="*/ 4 w 535"/>
                <a:gd name="T69" fmla="*/ 21 h 730"/>
                <a:gd name="T70" fmla="*/ 3 w 535"/>
                <a:gd name="T71" fmla="*/ 23 h 730"/>
                <a:gd name="T72" fmla="*/ 1 w 535"/>
                <a:gd name="T73" fmla="*/ 23 h 730"/>
                <a:gd name="T74" fmla="*/ 0 w 535"/>
                <a:gd name="T75" fmla="*/ 19 h 730"/>
                <a:gd name="T76" fmla="*/ 1 w 535"/>
                <a:gd name="T77" fmla="*/ 18 h 730"/>
                <a:gd name="T78" fmla="*/ 2 w 535"/>
                <a:gd name="T79" fmla="*/ 17 h 730"/>
                <a:gd name="T80" fmla="*/ 3 w 535"/>
                <a:gd name="T81" fmla="*/ 16 h 730"/>
                <a:gd name="T82" fmla="*/ 4 w 535"/>
                <a:gd name="T83" fmla="*/ 14 h 730"/>
                <a:gd name="T84" fmla="*/ 4 w 535"/>
                <a:gd name="T85" fmla="*/ 14 h 730"/>
                <a:gd name="T86" fmla="*/ 5 w 535"/>
                <a:gd name="T87" fmla="*/ 14 h 730"/>
                <a:gd name="T88" fmla="*/ 6 w 535"/>
                <a:gd name="T89" fmla="*/ 13 h 730"/>
                <a:gd name="T90" fmla="*/ 7 w 535"/>
                <a:gd name="T91" fmla="*/ 13 h 730"/>
                <a:gd name="T92" fmla="*/ 8 w 535"/>
                <a:gd name="T93" fmla="*/ 12 h 730"/>
                <a:gd name="T94" fmla="*/ 9 w 535"/>
                <a:gd name="T95" fmla="*/ 12 h 730"/>
                <a:gd name="T96" fmla="*/ 10 w 535"/>
                <a:gd name="T97" fmla="*/ 12 h 730"/>
                <a:gd name="T98" fmla="*/ 11 w 535"/>
                <a:gd name="T99" fmla="*/ 12 h 730"/>
                <a:gd name="T100" fmla="*/ 11 w 535"/>
                <a:gd name="T101" fmla="*/ 11 h 730"/>
                <a:gd name="T102" fmla="*/ 12 w 535"/>
                <a:gd name="T103" fmla="*/ 11 h 730"/>
                <a:gd name="T104" fmla="*/ 13 w 535"/>
                <a:gd name="T105" fmla="*/ 10 h 730"/>
                <a:gd name="T106" fmla="*/ 13 w 535"/>
                <a:gd name="T107" fmla="*/ 6 h 730"/>
                <a:gd name="T108" fmla="*/ 13 w 535"/>
                <a:gd name="T109" fmla="*/ 1 h 7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5"/>
                <a:gd name="T166" fmla="*/ 0 h 730"/>
                <a:gd name="T167" fmla="*/ 535 w 535"/>
                <a:gd name="T168" fmla="*/ 730 h 7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5" h="730">
                  <a:moveTo>
                    <a:pt x="443" y="2"/>
                  </a:moveTo>
                  <a:lnTo>
                    <a:pt x="443" y="0"/>
                  </a:lnTo>
                  <a:lnTo>
                    <a:pt x="453" y="0"/>
                  </a:lnTo>
                  <a:lnTo>
                    <a:pt x="457" y="2"/>
                  </a:lnTo>
                  <a:lnTo>
                    <a:pt x="464" y="7"/>
                  </a:lnTo>
                  <a:lnTo>
                    <a:pt x="472" y="13"/>
                  </a:lnTo>
                  <a:lnTo>
                    <a:pt x="481" y="24"/>
                  </a:lnTo>
                  <a:lnTo>
                    <a:pt x="485" y="36"/>
                  </a:lnTo>
                  <a:lnTo>
                    <a:pt x="491" y="51"/>
                  </a:lnTo>
                  <a:lnTo>
                    <a:pt x="491" y="61"/>
                  </a:lnTo>
                  <a:lnTo>
                    <a:pt x="493" y="70"/>
                  </a:lnTo>
                  <a:lnTo>
                    <a:pt x="495" y="80"/>
                  </a:lnTo>
                  <a:lnTo>
                    <a:pt x="495" y="89"/>
                  </a:lnTo>
                  <a:lnTo>
                    <a:pt x="495" y="99"/>
                  </a:lnTo>
                  <a:lnTo>
                    <a:pt x="495" y="108"/>
                  </a:lnTo>
                  <a:lnTo>
                    <a:pt x="495" y="120"/>
                  </a:lnTo>
                  <a:lnTo>
                    <a:pt x="497" y="131"/>
                  </a:lnTo>
                  <a:lnTo>
                    <a:pt x="497" y="140"/>
                  </a:lnTo>
                  <a:lnTo>
                    <a:pt x="497" y="152"/>
                  </a:lnTo>
                  <a:lnTo>
                    <a:pt x="498" y="161"/>
                  </a:lnTo>
                  <a:lnTo>
                    <a:pt x="500" y="173"/>
                  </a:lnTo>
                  <a:lnTo>
                    <a:pt x="500" y="182"/>
                  </a:lnTo>
                  <a:lnTo>
                    <a:pt x="502" y="192"/>
                  </a:lnTo>
                  <a:lnTo>
                    <a:pt x="504" y="203"/>
                  </a:lnTo>
                  <a:lnTo>
                    <a:pt x="508" y="213"/>
                  </a:lnTo>
                  <a:lnTo>
                    <a:pt x="508" y="222"/>
                  </a:lnTo>
                  <a:lnTo>
                    <a:pt x="512" y="232"/>
                  </a:lnTo>
                  <a:lnTo>
                    <a:pt x="514" y="241"/>
                  </a:lnTo>
                  <a:lnTo>
                    <a:pt x="517" y="251"/>
                  </a:lnTo>
                  <a:lnTo>
                    <a:pt x="519" y="260"/>
                  </a:lnTo>
                  <a:lnTo>
                    <a:pt x="521" y="268"/>
                  </a:lnTo>
                  <a:lnTo>
                    <a:pt x="523" y="277"/>
                  </a:lnTo>
                  <a:lnTo>
                    <a:pt x="527" y="287"/>
                  </a:lnTo>
                  <a:lnTo>
                    <a:pt x="527" y="296"/>
                  </a:lnTo>
                  <a:lnTo>
                    <a:pt x="529" y="306"/>
                  </a:lnTo>
                  <a:lnTo>
                    <a:pt x="531" y="317"/>
                  </a:lnTo>
                  <a:lnTo>
                    <a:pt x="533" y="327"/>
                  </a:lnTo>
                  <a:lnTo>
                    <a:pt x="533" y="336"/>
                  </a:lnTo>
                  <a:lnTo>
                    <a:pt x="533" y="344"/>
                  </a:lnTo>
                  <a:lnTo>
                    <a:pt x="533" y="353"/>
                  </a:lnTo>
                  <a:lnTo>
                    <a:pt x="535" y="363"/>
                  </a:lnTo>
                  <a:lnTo>
                    <a:pt x="535" y="372"/>
                  </a:lnTo>
                  <a:lnTo>
                    <a:pt x="535" y="382"/>
                  </a:lnTo>
                  <a:lnTo>
                    <a:pt x="535" y="389"/>
                  </a:lnTo>
                  <a:lnTo>
                    <a:pt x="535" y="399"/>
                  </a:lnTo>
                  <a:lnTo>
                    <a:pt x="533" y="412"/>
                  </a:lnTo>
                  <a:lnTo>
                    <a:pt x="533" y="424"/>
                  </a:lnTo>
                  <a:lnTo>
                    <a:pt x="533" y="431"/>
                  </a:lnTo>
                  <a:lnTo>
                    <a:pt x="533" y="433"/>
                  </a:lnTo>
                  <a:lnTo>
                    <a:pt x="529" y="433"/>
                  </a:lnTo>
                  <a:lnTo>
                    <a:pt x="521" y="435"/>
                  </a:lnTo>
                  <a:lnTo>
                    <a:pt x="514" y="435"/>
                  </a:lnTo>
                  <a:lnTo>
                    <a:pt x="508" y="437"/>
                  </a:lnTo>
                  <a:lnTo>
                    <a:pt x="500" y="439"/>
                  </a:lnTo>
                  <a:lnTo>
                    <a:pt x="495" y="441"/>
                  </a:lnTo>
                  <a:lnTo>
                    <a:pt x="483" y="441"/>
                  </a:lnTo>
                  <a:lnTo>
                    <a:pt x="476" y="445"/>
                  </a:lnTo>
                  <a:lnTo>
                    <a:pt x="464" y="446"/>
                  </a:lnTo>
                  <a:lnTo>
                    <a:pt x="455" y="448"/>
                  </a:lnTo>
                  <a:lnTo>
                    <a:pt x="443" y="450"/>
                  </a:lnTo>
                  <a:lnTo>
                    <a:pt x="432" y="452"/>
                  </a:lnTo>
                  <a:lnTo>
                    <a:pt x="420" y="454"/>
                  </a:lnTo>
                  <a:lnTo>
                    <a:pt x="411" y="458"/>
                  </a:lnTo>
                  <a:lnTo>
                    <a:pt x="398" y="458"/>
                  </a:lnTo>
                  <a:lnTo>
                    <a:pt x="386" y="460"/>
                  </a:lnTo>
                  <a:lnTo>
                    <a:pt x="373" y="460"/>
                  </a:lnTo>
                  <a:lnTo>
                    <a:pt x="362" y="462"/>
                  </a:lnTo>
                  <a:lnTo>
                    <a:pt x="350" y="464"/>
                  </a:lnTo>
                  <a:lnTo>
                    <a:pt x="341" y="465"/>
                  </a:lnTo>
                  <a:lnTo>
                    <a:pt x="329" y="465"/>
                  </a:lnTo>
                  <a:lnTo>
                    <a:pt x="318" y="467"/>
                  </a:lnTo>
                  <a:lnTo>
                    <a:pt x="306" y="467"/>
                  </a:lnTo>
                  <a:lnTo>
                    <a:pt x="297" y="469"/>
                  </a:lnTo>
                  <a:lnTo>
                    <a:pt x="285" y="471"/>
                  </a:lnTo>
                  <a:lnTo>
                    <a:pt x="278" y="473"/>
                  </a:lnTo>
                  <a:lnTo>
                    <a:pt x="266" y="473"/>
                  </a:lnTo>
                  <a:lnTo>
                    <a:pt x="259" y="473"/>
                  </a:lnTo>
                  <a:lnTo>
                    <a:pt x="251" y="475"/>
                  </a:lnTo>
                  <a:lnTo>
                    <a:pt x="244" y="479"/>
                  </a:lnTo>
                  <a:lnTo>
                    <a:pt x="234" y="479"/>
                  </a:lnTo>
                  <a:lnTo>
                    <a:pt x="228" y="481"/>
                  </a:lnTo>
                  <a:lnTo>
                    <a:pt x="221" y="483"/>
                  </a:lnTo>
                  <a:lnTo>
                    <a:pt x="215" y="484"/>
                  </a:lnTo>
                  <a:lnTo>
                    <a:pt x="204" y="488"/>
                  </a:lnTo>
                  <a:lnTo>
                    <a:pt x="196" y="492"/>
                  </a:lnTo>
                  <a:lnTo>
                    <a:pt x="185" y="498"/>
                  </a:lnTo>
                  <a:lnTo>
                    <a:pt x="183" y="502"/>
                  </a:lnTo>
                  <a:lnTo>
                    <a:pt x="183" y="500"/>
                  </a:lnTo>
                  <a:lnTo>
                    <a:pt x="183" y="504"/>
                  </a:lnTo>
                  <a:lnTo>
                    <a:pt x="181" y="507"/>
                  </a:lnTo>
                  <a:lnTo>
                    <a:pt x="181" y="515"/>
                  </a:lnTo>
                  <a:lnTo>
                    <a:pt x="177" y="524"/>
                  </a:lnTo>
                  <a:lnTo>
                    <a:pt x="177" y="538"/>
                  </a:lnTo>
                  <a:lnTo>
                    <a:pt x="171" y="545"/>
                  </a:lnTo>
                  <a:lnTo>
                    <a:pt x="169" y="555"/>
                  </a:lnTo>
                  <a:lnTo>
                    <a:pt x="164" y="564"/>
                  </a:lnTo>
                  <a:lnTo>
                    <a:pt x="162" y="574"/>
                  </a:lnTo>
                  <a:lnTo>
                    <a:pt x="158" y="585"/>
                  </a:lnTo>
                  <a:lnTo>
                    <a:pt x="154" y="597"/>
                  </a:lnTo>
                  <a:lnTo>
                    <a:pt x="152" y="606"/>
                  </a:lnTo>
                  <a:lnTo>
                    <a:pt x="149" y="618"/>
                  </a:lnTo>
                  <a:lnTo>
                    <a:pt x="145" y="627"/>
                  </a:lnTo>
                  <a:lnTo>
                    <a:pt x="141" y="638"/>
                  </a:lnTo>
                  <a:lnTo>
                    <a:pt x="139" y="644"/>
                  </a:lnTo>
                  <a:lnTo>
                    <a:pt x="137" y="654"/>
                  </a:lnTo>
                  <a:lnTo>
                    <a:pt x="133" y="663"/>
                  </a:lnTo>
                  <a:lnTo>
                    <a:pt x="133" y="669"/>
                  </a:lnTo>
                  <a:lnTo>
                    <a:pt x="118" y="714"/>
                  </a:lnTo>
                  <a:lnTo>
                    <a:pt x="101" y="714"/>
                  </a:lnTo>
                  <a:lnTo>
                    <a:pt x="111" y="633"/>
                  </a:lnTo>
                  <a:lnTo>
                    <a:pt x="44" y="730"/>
                  </a:lnTo>
                  <a:lnTo>
                    <a:pt x="0" y="593"/>
                  </a:lnTo>
                  <a:lnTo>
                    <a:pt x="2" y="587"/>
                  </a:lnTo>
                  <a:lnTo>
                    <a:pt x="15" y="578"/>
                  </a:lnTo>
                  <a:lnTo>
                    <a:pt x="25" y="568"/>
                  </a:lnTo>
                  <a:lnTo>
                    <a:pt x="33" y="561"/>
                  </a:lnTo>
                  <a:lnTo>
                    <a:pt x="44" y="553"/>
                  </a:lnTo>
                  <a:lnTo>
                    <a:pt x="55" y="545"/>
                  </a:lnTo>
                  <a:lnTo>
                    <a:pt x="63" y="536"/>
                  </a:lnTo>
                  <a:lnTo>
                    <a:pt x="74" y="524"/>
                  </a:lnTo>
                  <a:lnTo>
                    <a:pt x="82" y="517"/>
                  </a:lnTo>
                  <a:lnTo>
                    <a:pt x="90" y="511"/>
                  </a:lnTo>
                  <a:lnTo>
                    <a:pt x="101" y="498"/>
                  </a:lnTo>
                  <a:lnTo>
                    <a:pt x="107" y="494"/>
                  </a:lnTo>
                  <a:lnTo>
                    <a:pt x="130" y="462"/>
                  </a:lnTo>
                  <a:lnTo>
                    <a:pt x="130" y="460"/>
                  </a:lnTo>
                  <a:lnTo>
                    <a:pt x="135" y="460"/>
                  </a:lnTo>
                  <a:lnTo>
                    <a:pt x="143" y="456"/>
                  </a:lnTo>
                  <a:lnTo>
                    <a:pt x="152" y="452"/>
                  </a:lnTo>
                  <a:lnTo>
                    <a:pt x="164" y="446"/>
                  </a:lnTo>
                  <a:lnTo>
                    <a:pt x="177" y="443"/>
                  </a:lnTo>
                  <a:lnTo>
                    <a:pt x="185" y="439"/>
                  </a:lnTo>
                  <a:lnTo>
                    <a:pt x="192" y="437"/>
                  </a:lnTo>
                  <a:lnTo>
                    <a:pt x="202" y="433"/>
                  </a:lnTo>
                  <a:lnTo>
                    <a:pt x="209" y="431"/>
                  </a:lnTo>
                  <a:lnTo>
                    <a:pt x="225" y="422"/>
                  </a:lnTo>
                  <a:lnTo>
                    <a:pt x="240" y="414"/>
                  </a:lnTo>
                  <a:lnTo>
                    <a:pt x="247" y="408"/>
                  </a:lnTo>
                  <a:lnTo>
                    <a:pt x="257" y="405"/>
                  </a:lnTo>
                  <a:lnTo>
                    <a:pt x="266" y="401"/>
                  </a:lnTo>
                  <a:lnTo>
                    <a:pt x="274" y="395"/>
                  </a:lnTo>
                  <a:lnTo>
                    <a:pt x="282" y="389"/>
                  </a:lnTo>
                  <a:lnTo>
                    <a:pt x="291" y="386"/>
                  </a:lnTo>
                  <a:lnTo>
                    <a:pt x="299" y="382"/>
                  </a:lnTo>
                  <a:lnTo>
                    <a:pt x="308" y="376"/>
                  </a:lnTo>
                  <a:lnTo>
                    <a:pt x="316" y="372"/>
                  </a:lnTo>
                  <a:lnTo>
                    <a:pt x="325" y="369"/>
                  </a:lnTo>
                  <a:lnTo>
                    <a:pt x="335" y="363"/>
                  </a:lnTo>
                  <a:lnTo>
                    <a:pt x="343" y="359"/>
                  </a:lnTo>
                  <a:lnTo>
                    <a:pt x="352" y="355"/>
                  </a:lnTo>
                  <a:lnTo>
                    <a:pt x="362" y="351"/>
                  </a:lnTo>
                  <a:lnTo>
                    <a:pt x="369" y="346"/>
                  </a:lnTo>
                  <a:lnTo>
                    <a:pt x="379" y="342"/>
                  </a:lnTo>
                  <a:lnTo>
                    <a:pt x="386" y="338"/>
                  </a:lnTo>
                  <a:lnTo>
                    <a:pt x="392" y="332"/>
                  </a:lnTo>
                  <a:lnTo>
                    <a:pt x="400" y="331"/>
                  </a:lnTo>
                  <a:lnTo>
                    <a:pt x="409" y="329"/>
                  </a:lnTo>
                  <a:lnTo>
                    <a:pt x="420" y="323"/>
                  </a:lnTo>
                  <a:lnTo>
                    <a:pt x="432" y="319"/>
                  </a:lnTo>
                  <a:lnTo>
                    <a:pt x="438" y="317"/>
                  </a:lnTo>
                  <a:lnTo>
                    <a:pt x="441" y="317"/>
                  </a:lnTo>
                  <a:lnTo>
                    <a:pt x="430" y="182"/>
                  </a:lnTo>
                  <a:lnTo>
                    <a:pt x="419" y="87"/>
                  </a:lnTo>
                  <a:lnTo>
                    <a:pt x="443" y="2"/>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1" name="Freeform 65"/>
            <p:cNvSpPr>
              <a:spLocks/>
            </p:cNvSpPr>
            <p:nvPr/>
          </p:nvSpPr>
          <p:spPr bwMode="auto">
            <a:xfrm>
              <a:off x="4798" y="2927"/>
              <a:ext cx="52" cy="182"/>
            </a:xfrm>
            <a:custGeom>
              <a:avLst/>
              <a:gdLst>
                <a:gd name="T0" fmla="*/ 2 w 104"/>
                <a:gd name="T1" fmla="*/ 0 h 365"/>
                <a:gd name="T2" fmla="*/ 2 w 104"/>
                <a:gd name="T3" fmla="*/ 0 h 365"/>
                <a:gd name="T4" fmla="*/ 3 w 104"/>
                <a:gd name="T5" fmla="*/ 1 h 365"/>
                <a:gd name="T6" fmla="*/ 3 w 104"/>
                <a:gd name="T7" fmla="*/ 1 h 365"/>
                <a:gd name="T8" fmla="*/ 3 w 104"/>
                <a:gd name="T9" fmla="*/ 2 h 365"/>
                <a:gd name="T10" fmla="*/ 3 w 104"/>
                <a:gd name="T11" fmla="*/ 2 h 365"/>
                <a:gd name="T12" fmla="*/ 3 w 104"/>
                <a:gd name="T13" fmla="*/ 3 h 365"/>
                <a:gd name="T14" fmla="*/ 3 w 104"/>
                <a:gd name="T15" fmla="*/ 3 h 365"/>
                <a:gd name="T16" fmla="*/ 3 w 104"/>
                <a:gd name="T17" fmla="*/ 4 h 365"/>
                <a:gd name="T18" fmla="*/ 3 w 104"/>
                <a:gd name="T19" fmla="*/ 5 h 365"/>
                <a:gd name="T20" fmla="*/ 3 w 104"/>
                <a:gd name="T21" fmla="*/ 5 h 365"/>
                <a:gd name="T22" fmla="*/ 3 w 104"/>
                <a:gd name="T23" fmla="*/ 6 h 365"/>
                <a:gd name="T24" fmla="*/ 3 w 104"/>
                <a:gd name="T25" fmla="*/ 7 h 365"/>
                <a:gd name="T26" fmla="*/ 3 w 104"/>
                <a:gd name="T27" fmla="*/ 8 h 365"/>
                <a:gd name="T28" fmla="*/ 4 w 104"/>
                <a:gd name="T29" fmla="*/ 9 h 365"/>
                <a:gd name="T30" fmla="*/ 4 w 104"/>
                <a:gd name="T31" fmla="*/ 9 h 365"/>
                <a:gd name="T32" fmla="*/ 4 w 104"/>
                <a:gd name="T33" fmla="*/ 10 h 365"/>
                <a:gd name="T34" fmla="*/ 4 w 104"/>
                <a:gd name="T35" fmla="*/ 11 h 365"/>
                <a:gd name="T36" fmla="*/ 4 w 104"/>
                <a:gd name="T37" fmla="*/ 11 h 365"/>
                <a:gd name="T38" fmla="*/ 4 w 104"/>
                <a:gd name="T39" fmla="*/ 11 h 365"/>
                <a:gd name="T40" fmla="*/ 3 w 104"/>
                <a:gd name="T41" fmla="*/ 10 h 365"/>
                <a:gd name="T42" fmla="*/ 2 w 104"/>
                <a:gd name="T43" fmla="*/ 10 h 365"/>
                <a:gd name="T44" fmla="*/ 2 w 104"/>
                <a:gd name="T45" fmla="*/ 10 h 365"/>
                <a:gd name="T46" fmla="*/ 1 w 104"/>
                <a:gd name="T47" fmla="*/ 10 h 365"/>
                <a:gd name="T48" fmla="*/ 1 w 104"/>
                <a:gd name="T49" fmla="*/ 10 h 365"/>
                <a:gd name="T50" fmla="*/ 1 w 104"/>
                <a:gd name="T51" fmla="*/ 9 h 365"/>
                <a:gd name="T52" fmla="*/ 1 w 104"/>
                <a:gd name="T53" fmla="*/ 9 h 365"/>
                <a:gd name="T54" fmla="*/ 1 w 104"/>
                <a:gd name="T55" fmla="*/ 8 h 365"/>
                <a:gd name="T56" fmla="*/ 1 w 104"/>
                <a:gd name="T57" fmla="*/ 7 h 365"/>
                <a:gd name="T58" fmla="*/ 1 w 104"/>
                <a:gd name="T59" fmla="*/ 7 h 365"/>
                <a:gd name="T60" fmla="*/ 1 w 104"/>
                <a:gd name="T61" fmla="*/ 6 h 365"/>
                <a:gd name="T62" fmla="*/ 0 w 104"/>
                <a:gd name="T63" fmla="*/ 6 h 365"/>
                <a:gd name="T64" fmla="*/ 0 w 104"/>
                <a:gd name="T65" fmla="*/ 5 h 365"/>
                <a:gd name="T66" fmla="*/ 1 w 104"/>
                <a:gd name="T67" fmla="*/ 5 h 365"/>
                <a:gd name="T68" fmla="*/ 1 w 104"/>
                <a:gd name="T69" fmla="*/ 4 h 365"/>
                <a:gd name="T70" fmla="*/ 1 w 104"/>
                <a:gd name="T71" fmla="*/ 3 h 365"/>
                <a:gd name="T72" fmla="*/ 1 w 104"/>
                <a:gd name="T73" fmla="*/ 2 h 365"/>
                <a:gd name="T74" fmla="*/ 1 w 104"/>
                <a:gd name="T75" fmla="*/ 1 h 365"/>
                <a:gd name="T76" fmla="*/ 1 w 104"/>
                <a:gd name="T77" fmla="*/ 1 h 365"/>
                <a:gd name="T78" fmla="*/ 1 w 104"/>
                <a:gd name="T79" fmla="*/ 0 h 365"/>
                <a:gd name="T80" fmla="*/ 2 w 104"/>
                <a:gd name="T81" fmla="*/ 0 h 365"/>
                <a:gd name="T82" fmla="*/ 2 w 104"/>
                <a:gd name="T83" fmla="*/ 0 h 3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4"/>
                <a:gd name="T127" fmla="*/ 0 h 365"/>
                <a:gd name="T128" fmla="*/ 104 w 104"/>
                <a:gd name="T129" fmla="*/ 365 h 3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4" h="365">
                  <a:moveTo>
                    <a:pt x="40" y="0"/>
                  </a:moveTo>
                  <a:lnTo>
                    <a:pt x="43" y="2"/>
                  </a:lnTo>
                  <a:lnTo>
                    <a:pt x="55" y="11"/>
                  </a:lnTo>
                  <a:lnTo>
                    <a:pt x="59" y="17"/>
                  </a:lnTo>
                  <a:lnTo>
                    <a:pt x="66" y="27"/>
                  </a:lnTo>
                  <a:lnTo>
                    <a:pt x="72" y="36"/>
                  </a:lnTo>
                  <a:lnTo>
                    <a:pt x="79" y="49"/>
                  </a:lnTo>
                  <a:lnTo>
                    <a:pt x="79" y="55"/>
                  </a:lnTo>
                  <a:lnTo>
                    <a:pt x="81" y="63"/>
                  </a:lnTo>
                  <a:lnTo>
                    <a:pt x="81" y="70"/>
                  </a:lnTo>
                  <a:lnTo>
                    <a:pt x="83" y="80"/>
                  </a:lnTo>
                  <a:lnTo>
                    <a:pt x="81" y="87"/>
                  </a:lnTo>
                  <a:lnTo>
                    <a:pt x="81" y="99"/>
                  </a:lnTo>
                  <a:lnTo>
                    <a:pt x="79" y="108"/>
                  </a:lnTo>
                  <a:lnTo>
                    <a:pt x="79" y="120"/>
                  </a:lnTo>
                  <a:lnTo>
                    <a:pt x="78" y="127"/>
                  </a:lnTo>
                  <a:lnTo>
                    <a:pt x="76" y="139"/>
                  </a:lnTo>
                  <a:lnTo>
                    <a:pt x="74" y="148"/>
                  </a:lnTo>
                  <a:lnTo>
                    <a:pt x="74" y="158"/>
                  </a:lnTo>
                  <a:lnTo>
                    <a:pt x="72" y="167"/>
                  </a:lnTo>
                  <a:lnTo>
                    <a:pt x="72" y="177"/>
                  </a:lnTo>
                  <a:lnTo>
                    <a:pt x="72" y="186"/>
                  </a:lnTo>
                  <a:lnTo>
                    <a:pt x="72" y="196"/>
                  </a:lnTo>
                  <a:lnTo>
                    <a:pt x="74" y="209"/>
                  </a:lnTo>
                  <a:lnTo>
                    <a:pt x="78" y="226"/>
                  </a:lnTo>
                  <a:lnTo>
                    <a:pt x="83" y="239"/>
                  </a:lnTo>
                  <a:lnTo>
                    <a:pt x="87" y="253"/>
                  </a:lnTo>
                  <a:lnTo>
                    <a:pt x="91" y="266"/>
                  </a:lnTo>
                  <a:lnTo>
                    <a:pt x="95" y="279"/>
                  </a:lnTo>
                  <a:lnTo>
                    <a:pt x="97" y="291"/>
                  </a:lnTo>
                  <a:lnTo>
                    <a:pt x="102" y="304"/>
                  </a:lnTo>
                  <a:lnTo>
                    <a:pt x="102" y="316"/>
                  </a:lnTo>
                  <a:lnTo>
                    <a:pt x="102" y="325"/>
                  </a:lnTo>
                  <a:lnTo>
                    <a:pt x="102" y="336"/>
                  </a:lnTo>
                  <a:lnTo>
                    <a:pt x="104" y="346"/>
                  </a:lnTo>
                  <a:lnTo>
                    <a:pt x="102" y="354"/>
                  </a:lnTo>
                  <a:lnTo>
                    <a:pt x="102" y="359"/>
                  </a:lnTo>
                  <a:lnTo>
                    <a:pt x="102" y="361"/>
                  </a:lnTo>
                  <a:lnTo>
                    <a:pt x="102" y="365"/>
                  </a:lnTo>
                  <a:lnTo>
                    <a:pt x="97" y="359"/>
                  </a:lnTo>
                  <a:lnTo>
                    <a:pt x="85" y="350"/>
                  </a:lnTo>
                  <a:lnTo>
                    <a:pt x="78" y="344"/>
                  </a:lnTo>
                  <a:lnTo>
                    <a:pt x="72" y="338"/>
                  </a:lnTo>
                  <a:lnTo>
                    <a:pt x="62" y="335"/>
                  </a:lnTo>
                  <a:lnTo>
                    <a:pt x="57" y="331"/>
                  </a:lnTo>
                  <a:lnTo>
                    <a:pt x="41" y="325"/>
                  </a:lnTo>
                  <a:lnTo>
                    <a:pt x="30" y="327"/>
                  </a:lnTo>
                  <a:lnTo>
                    <a:pt x="22" y="329"/>
                  </a:lnTo>
                  <a:lnTo>
                    <a:pt x="21" y="331"/>
                  </a:lnTo>
                  <a:lnTo>
                    <a:pt x="22" y="329"/>
                  </a:lnTo>
                  <a:lnTo>
                    <a:pt x="26" y="321"/>
                  </a:lnTo>
                  <a:lnTo>
                    <a:pt x="26" y="316"/>
                  </a:lnTo>
                  <a:lnTo>
                    <a:pt x="26" y="308"/>
                  </a:lnTo>
                  <a:lnTo>
                    <a:pt x="24" y="298"/>
                  </a:lnTo>
                  <a:lnTo>
                    <a:pt x="21" y="289"/>
                  </a:lnTo>
                  <a:lnTo>
                    <a:pt x="15" y="274"/>
                  </a:lnTo>
                  <a:lnTo>
                    <a:pt x="11" y="260"/>
                  </a:lnTo>
                  <a:lnTo>
                    <a:pt x="7" y="251"/>
                  </a:lnTo>
                  <a:lnTo>
                    <a:pt x="7" y="241"/>
                  </a:lnTo>
                  <a:lnTo>
                    <a:pt x="5" y="234"/>
                  </a:lnTo>
                  <a:lnTo>
                    <a:pt x="5" y="226"/>
                  </a:lnTo>
                  <a:lnTo>
                    <a:pt x="2" y="217"/>
                  </a:lnTo>
                  <a:lnTo>
                    <a:pt x="2" y="209"/>
                  </a:lnTo>
                  <a:lnTo>
                    <a:pt x="0" y="201"/>
                  </a:lnTo>
                  <a:lnTo>
                    <a:pt x="0" y="196"/>
                  </a:lnTo>
                  <a:lnTo>
                    <a:pt x="0" y="190"/>
                  </a:lnTo>
                  <a:lnTo>
                    <a:pt x="0" y="186"/>
                  </a:lnTo>
                  <a:lnTo>
                    <a:pt x="2" y="177"/>
                  </a:lnTo>
                  <a:lnTo>
                    <a:pt x="3" y="163"/>
                  </a:lnTo>
                  <a:lnTo>
                    <a:pt x="5" y="152"/>
                  </a:lnTo>
                  <a:lnTo>
                    <a:pt x="7" y="139"/>
                  </a:lnTo>
                  <a:lnTo>
                    <a:pt x="9" y="122"/>
                  </a:lnTo>
                  <a:lnTo>
                    <a:pt x="13" y="108"/>
                  </a:lnTo>
                  <a:lnTo>
                    <a:pt x="15" y="93"/>
                  </a:lnTo>
                  <a:lnTo>
                    <a:pt x="17" y="80"/>
                  </a:lnTo>
                  <a:lnTo>
                    <a:pt x="19" y="63"/>
                  </a:lnTo>
                  <a:lnTo>
                    <a:pt x="21" y="49"/>
                  </a:lnTo>
                  <a:lnTo>
                    <a:pt x="24" y="36"/>
                  </a:lnTo>
                  <a:lnTo>
                    <a:pt x="26" y="27"/>
                  </a:lnTo>
                  <a:lnTo>
                    <a:pt x="30" y="17"/>
                  </a:lnTo>
                  <a:lnTo>
                    <a:pt x="34" y="9"/>
                  </a:lnTo>
                  <a:lnTo>
                    <a:pt x="36" y="4"/>
                  </a:lnTo>
                  <a:lnTo>
                    <a:pt x="40" y="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2" name="Freeform 66"/>
            <p:cNvSpPr>
              <a:spLocks/>
            </p:cNvSpPr>
            <p:nvPr/>
          </p:nvSpPr>
          <p:spPr bwMode="auto">
            <a:xfrm>
              <a:off x="4706" y="2607"/>
              <a:ext cx="145" cy="221"/>
            </a:xfrm>
            <a:custGeom>
              <a:avLst/>
              <a:gdLst>
                <a:gd name="T0" fmla="*/ 2 w 291"/>
                <a:gd name="T1" fmla="*/ 0 h 443"/>
                <a:gd name="T2" fmla="*/ 1 w 291"/>
                <a:gd name="T3" fmla="*/ 0 h 443"/>
                <a:gd name="T4" fmla="*/ 0 w 291"/>
                <a:gd name="T5" fmla="*/ 1 h 443"/>
                <a:gd name="T6" fmla="*/ 0 w 291"/>
                <a:gd name="T7" fmla="*/ 2 h 443"/>
                <a:gd name="T8" fmla="*/ 0 w 291"/>
                <a:gd name="T9" fmla="*/ 3 h 443"/>
                <a:gd name="T10" fmla="*/ 1 w 291"/>
                <a:gd name="T11" fmla="*/ 4 h 443"/>
                <a:gd name="T12" fmla="*/ 2 w 291"/>
                <a:gd name="T13" fmla="*/ 5 h 443"/>
                <a:gd name="T14" fmla="*/ 2 w 291"/>
                <a:gd name="T15" fmla="*/ 6 h 443"/>
                <a:gd name="T16" fmla="*/ 2 w 291"/>
                <a:gd name="T17" fmla="*/ 7 h 443"/>
                <a:gd name="T18" fmla="*/ 2 w 291"/>
                <a:gd name="T19" fmla="*/ 8 h 443"/>
                <a:gd name="T20" fmla="*/ 2 w 291"/>
                <a:gd name="T21" fmla="*/ 9 h 443"/>
                <a:gd name="T22" fmla="*/ 2 w 291"/>
                <a:gd name="T23" fmla="*/ 10 h 443"/>
                <a:gd name="T24" fmla="*/ 2 w 291"/>
                <a:gd name="T25" fmla="*/ 11 h 443"/>
                <a:gd name="T26" fmla="*/ 2 w 291"/>
                <a:gd name="T27" fmla="*/ 11 h 443"/>
                <a:gd name="T28" fmla="*/ 2 w 291"/>
                <a:gd name="T29" fmla="*/ 11 h 443"/>
                <a:gd name="T30" fmla="*/ 3 w 291"/>
                <a:gd name="T31" fmla="*/ 10 h 443"/>
                <a:gd name="T32" fmla="*/ 3 w 291"/>
                <a:gd name="T33" fmla="*/ 9 h 443"/>
                <a:gd name="T34" fmla="*/ 3 w 291"/>
                <a:gd name="T35" fmla="*/ 8 h 443"/>
                <a:gd name="T36" fmla="*/ 3 w 291"/>
                <a:gd name="T37" fmla="*/ 7 h 443"/>
                <a:gd name="T38" fmla="*/ 3 w 291"/>
                <a:gd name="T39" fmla="*/ 6 h 443"/>
                <a:gd name="T40" fmla="*/ 3 w 291"/>
                <a:gd name="T41" fmla="*/ 5 h 443"/>
                <a:gd name="T42" fmla="*/ 3 w 291"/>
                <a:gd name="T43" fmla="*/ 4 h 443"/>
                <a:gd name="T44" fmla="*/ 4 w 291"/>
                <a:gd name="T45" fmla="*/ 5 h 443"/>
                <a:gd name="T46" fmla="*/ 4 w 291"/>
                <a:gd name="T47" fmla="*/ 6 h 443"/>
                <a:gd name="T48" fmla="*/ 4 w 291"/>
                <a:gd name="T49" fmla="*/ 7 h 443"/>
                <a:gd name="T50" fmla="*/ 4 w 291"/>
                <a:gd name="T51" fmla="*/ 8 h 443"/>
                <a:gd name="T52" fmla="*/ 5 w 291"/>
                <a:gd name="T53" fmla="*/ 8 h 443"/>
                <a:gd name="T54" fmla="*/ 5 w 291"/>
                <a:gd name="T55" fmla="*/ 8 h 443"/>
                <a:gd name="T56" fmla="*/ 6 w 291"/>
                <a:gd name="T57" fmla="*/ 8 h 443"/>
                <a:gd name="T58" fmla="*/ 6 w 291"/>
                <a:gd name="T59" fmla="*/ 9 h 443"/>
                <a:gd name="T60" fmla="*/ 6 w 291"/>
                <a:gd name="T61" fmla="*/ 9 h 443"/>
                <a:gd name="T62" fmla="*/ 5 w 291"/>
                <a:gd name="T63" fmla="*/ 10 h 443"/>
                <a:gd name="T64" fmla="*/ 5 w 291"/>
                <a:gd name="T65" fmla="*/ 10 h 443"/>
                <a:gd name="T66" fmla="*/ 5 w 291"/>
                <a:gd name="T67" fmla="*/ 11 h 443"/>
                <a:gd name="T68" fmla="*/ 5 w 291"/>
                <a:gd name="T69" fmla="*/ 12 h 443"/>
                <a:gd name="T70" fmla="*/ 4 w 291"/>
                <a:gd name="T71" fmla="*/ 13 h 443"/>
                <a:gd name="T72" fmla="*/ 5 w 291"/>
                <a:gd name="T73" fmla="*/ 13 h 443"/>
                <a:gd name="T74" fmla="*/ 6 w 291"/>
                <a:gd name="T75" fmla="*/ 12 h 443"/>
                <a:gd name="T76" fmla="*/ 7 w 291"/>
                <a:gd name="T77" fmla="*/ 11 h 443"/>
                <a:gd name="T78" fmla="*/ 6 w 291"/>
                <a:gd name="T79" fmla="*/ 13 h 443"/>
                <a:gd name="T80" fmla="*/ 7 w 291"/>
                <a:gd name="T81" fmla="*/ 13 h 443"/>
                <a:gd name="T82" fmla="*/ 8 w 291"/>
                <a:gd name="T83" fmla="*/ 12 h 443"/>
                <a:gd name="T84" fmla="*/ 8 w 291"/>
                <a:gd name="T85" fmla="*/ 12 h 443"/>
                <a:gd name="T86" fmla="*/ 8 w 291"/>
                <a:gd name="T87" fmla="*/ 10 h 443"/>
                <a:gd name="T88" fmla="*/ 9 w 291"/>
                <a:gd name="T89" fmla="*/ 9 h 443"/>
                <a:gd name="T90" fmla="*/ 8 w 291"/>
                <a:gd name="T91" fmla="*/ 8 h 443"/>
                <a:gd name="T92" fmla="*/ 8 w 291"/>
                <a:gd name="T93" fmla="*/ 6 h 443"/>
                <a:gd name="T94" fmla="*/ 8 w 291"/>
                <a:gd name="T95" fmla="*/ 5 h 443"/>
                <a:gd name="T96" fmla="*/ 7 w 291"/>
                <a:gd name="T97" fmla="*/ 3 h 443"/>
                <a:gd name="T98" fmla="*/ 6 w 291"/>
                <a:gd name="T99" fmla="*/ 2 h 443"/>
                <a:gd name="T100" fmla="*/ 5 w 291"/>
                <a:gd name="T101" fmla="*/ 1 h 443"/>
                <a:gd name="T102" fmla="*/ 5 w 291"/>
                <a:gd name="T103" fmla="*/ 1 h 443"/>
                <a:gd name="T104" fmla="*/ 3 w 291"/>
                <a:gd name="T105" fmla="*/ 0 h 443"/>
                <a:gd name="T106" fmla="*/ 3 w 291"/>
                <a:gd name="T107" fmla="*/ 0 h 443"/>
                <a:gd name="T108" fmla="*/ 2 w 291"/>
                <a:gd name="T109" fmla="*/ 0 h 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1"/>
                <a:gd name="T166" fmla="*/ 0 h 443"/>
                <a:gd name="T167" fmla="*/ 291 w 291"/>
                <a:gd name="T168" fmla="*/ 443 h 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1" h="443">
                  <a:moveTo>
                    <a:pt x="91" y="6"/>
                  </a:moveTo>
                  <a:lnTo>
                    <a:pt x="86" y="6"/>
                  </a:lnTo>
                  <a:lnTo>
                    <a:pt x="78" y="8"/>
                  </a:lnTo>
                  <a:lnTo>
                    <a:pt x="65" y="8"/>
                  </a:lnTo>
                  <a:lnTo>
                    <a:pt x="53" y="14"/>
                  </a:lnTo>
                  <a:lnTo>
                    <a:pt x="36" y="18"/>
                  </a:lnTo>
                  <a:lnTo>
                    <a:pt x="23" y="23"/>
                  </a:lnTo>
                  <a:lnTo>
                    <a:pt x="12" y="31"/>
                  </a:lnTo>
                  <a:lnTo>
                    <a:pt x="4" y="40"/>
                  </a:lnTo>
                  <a:lnTo>
                    <a:pt x="0" y="50"/>
                  </a:lnTo>
                  <a:lnTo>
                    <a:pt x="2" y="63"/>
                  </a:lnTo>
                  <a:lnTo>
                    <a:pt x="4" y="76"/>
                  </a:lnTo>
                  <a:lnTo>
                    <a:pt x="12" y="90"/>
                  </a:lnTo>
                  <a:lnTo>
                    <a:pt x="19" y="101"/>
                  </a:lnTo>
                  <a:lnTo>
                    <a:pt x="29" y="114"/>
                  </a:lnTo>
                  <a:lnTo>
                    <a:pt x="38" y="128"/>
                  </a:lnTo>
                  <a:lnTo>
                    <a:pt x="48" y="141"/>
                  </a:lnTo>
                  <a:lnTo>
                    <a:pt x="55" y="149"/>
                  </a:lnTo>
                  <a:lnTo>
                    <a:pt x="63" y="160"/>
                  </a:lnTo>
                  <a:lnTo>
                    <a:pt x="69" y="168"/>
                  </a:lnTo>
                  <a:lnTo>
                    <a:pt x="74" y="181"/>
                  </a:lnTo>
                  <a:lnTo>
                    <a:pt x="78" y="190"/>
                  </a:lnTo>
                  <a:lnTo>
                    <a:pt x="82" y="206"/>
                  </a:lnTo>
                  <a:lnTo>
                    <a:pt x="82" y="211"/>
                  </a:lnTo>
                  <a:lnTo>
                    <a:pt x="84" y="219"/>
                  </a:lnTo>
                  <a:lnTo>
                    <a:pt x="84" y="229"/>
                  </a:lnTo>
                  <a:lnTo>
                    <a:pt x="86" y="238"/>
                  </a:lnTo>
                  <a:lnTo>
                    <a:pt x="84" y="248"/>
                  </a:lnTo>
                  <a:lnTo>
                    <a:pt x="84" y="257"/>
                  </a:lnTo>
                  <a:lnTo>
                    <a:pt x="84" y="268"/>
                  </a:lnTo>
                  <a:lnTo>
                    <a:pt x="84" y="282"/>
                  </a:lnTo>
                  <a:lnTo>
                    <a:pt x="84" y="291"/>
                  </a:lnTo>
                  <a:lnTo>
                    <a:pt x="84" y="303"/>
                  </a:lnTo>
                  <a:lnTo>
                    <a:pt x="84" y="314"/>
                  </a:lnTo>
                  <a:lnTo>
                    <a:pt x="84" y="327"/>
                  </a:lnTo>
                  <a:lnTo>
                    <a:pt x="84" y="335"/>
                  </a:lnTo>
                  <a:lnTo>
                    <a:pt x="84" y="346"/>
                  </a:lnTo>
                  <a:lnTo>
                    <a:pt x="84" y="354"/>
                  </a:lnTo>
                  <a:lnTo>
                    <a:pt x="84" y="362"/>
                  </a:lnTo>
                  <a:lnTo>
                    <a:pt x="84" y="373"/>
                  </a:lnTo>
                  <a:lnTo>
                    <a:pt x="84" y="377"/>
                  </a:lnTo>
                  <a:lnTo>
                    <a:pt x="84" y="375"/>
                  </a:lnTo>
                  <a:lnTo>
                    <a:pt x="84" y="371"/>
                  </a:lnTo>
                  <a:lnTo>
                    <a:pt x="88" y="365"/>
                  </a:lnTo>
                  <a:lnTo>
                    <a:pt x="91" y="358"/>
                  </a:lnTo>
                  <a:lnTo>
                    <a:pt x="97" y="346"/>
                  </a:lnTo>
                  <a:lnTo>
                    <a:pt x="101" y="333"/>
                  </a:lnTo>
                  <a:lnTo>
                    <a:pt x="103" y="325"/>
                  </a:lnTo>
                  <a:lnTo>
                    <a:pt x="105" y="316"/>
                  </a:lnTo>
                  <a:lnTo>
                    <a:pt x="107" y="308"/>
                  </a:lnTo>
                  <a:lnTo>
                    <a:pt x="110" y="299"/>
                  </a:lnTo>
                  <a:lnTo>
                    <a:pt x="110" y="286"/>
                  </a:lnTo>
                  <a:lnTo>
                    <a:pt x="112" y="274"/>
                  </a:lnTo>
                  <a:lnTo>
                    <a:pt x="114" y="263"/>
                  </a:lnTo>
                  <a:lnTo>
                    <a:pt x="116" y="251"/>
                  </a:lnTo>
                  <a:lnTo>
                    <a:pt x="116" y="238"/>
                  </a:lnTo>
                  <a:lnTo>
                    <a:pt x="116" y="225"/>
                  </a:lnTo>
                  <a:lnTo>
                    <a:pt x="118" y="213"/>
                  </a:lnTo>
                  <a:lnTo>
                    <a:pt x="120" y="204"/>
                  </a:lnTo>
                  <a:lnTo>
                    <a:pt x="120" y="192"/>
                  </a:lnTo>
                  <a:lnTo>
                    <a:pt x="120" y="183"/>
                  </a:lnTo>
                  <a:lnTo>
                    <a:pt x="120" y="173"/>
                  </a:lnTo>
                  <a:lnTo>
                    <a:pt x="122" y="168"/>
                  </a:lnTo>
                  <a:lnTo>
                    <a:pt x="122" y="156"/>
                  </a:lnTo>
                  <a:lnTo>
                    <a:pt x="122" y="152"/>
                  </a:lnTo>
                  <a:lnTo>
                    <a:pt x="122" y="156"/>
                  </a:lnTo>
                  <a:lnTo>
                    <a:pt x="126" y="166"/>
                  </a:lnTo>
                  <a:lnTo>
                    <a:pt x="128" y="170"/>
                  </a:lnTo>
                  <a:lnTo>
                    <a:pt x="130" y="179"/>
                  </a:lnTo>
                  <a:lnTo>
                    <a:pt x="131" y="187"/>
                  </a:lnTo>
                  <a:lnTo>
                    <a:pt x="135" y="196"/>
                  </a:lnTo>
                  <a:lnTo>
                    <a:pt x="137" y="206"/>
                  </a:lnTo>
                  <a:lnTo>
                    <a:pt x="141" y="213"/>
                  </a:lnTo>
                  <a:lnTo>
                    <a:pt x="143" y="223"/>
                  </a:lnTo>
                  <a:lnTo>
                    <a:pt x="149" y="232"/>
                  </a:lnTo>
                  <a:lnTo>
                    <a:pt x="150" y="240"/>
                  </a:lnTo>
                  <a:lnTo>
                    <a:pt x="154" y="249"/>
                  </a:lnTo>
                  <a:lnTo>
                    <a:pt x="156" y="257"/>
                  </a:lnTo>
                  <a:lnTo>
                    <a:pt x="160" y="263"/>
                  </a:lnTo>
                  <a:lnTo>
                    <a:pt x="164" y="270"/>
                  </a:lnTo>
                  <a:lnTo>
                    <a:pt x="168" y="276"/>
                  </a:lnTo>
                  <a:lnTo>
                    <a:pt x="173" y="276"/>
                  </a:lnTo>
                  <a:lnTo>
                    <a:pt x="177" y="276"/>
                  </a:lnTo>
                  <a:lnTo>
                    <a:pt x="185" y="270"/>
                  </a:lnTo>
                  <a:lnTo>
                    <a:pt x="192" y="263"/>
                  </a:lnTo>
                  <a:lnTo>
                    <a:pt x="200" y="261"/>
                  </a:lnTo>
                  <a:lnTo>
                    <a:pt x="206" y="265"/>
                  </a:lnTo>
                  <a:lnTo>
                    <a:pt x="211" y="270"/>
                  </a:lnTo>
                  <a:lnTo>
                    <a:pt x="217" y="280"/>
                  </a:lnTo>
                  <a:lnTo>
                    <a:pt x="219" y="289"/>
                  </a:lnTo>
                  <a:lnTo>
                    <a:pt x="219" y="297"/>
                  </a:lnTo>
                  <a:lnTo>
                    <a:pt x="219" y="306"/>
                  </a:lnTo>
                  <a:lnTo>
                    <a:pt x="211" y="318"/>
                  </a:lnTo>
                  <a:lnTo>
                    <a:pt x="200" y="325"/>
                  </a:lnTo>
                  <a:lnTo>
                    <a:pt x="187" y="333"/>
                  </a:lnTo>
                  <a:lnTo>
                    <a:pt x="175" y="341"/>
                  </a:lnTo>
                  <a:lnTo>
                    <a:pt x="173" y="343"/>
                  </a:lnTo>
                  <a:lnTo>
                    <a:pt x="173" y="344"/>
                  </a:lnTo>
                  <a:lnTo>
                    <a:pt x="173" y="350"/>
                  </a:lnTo>
                  <a:lnTo>
                    <a:pt x="173" y="354"/>
                  </a:lnTo>
                  <a:lnTo>
                    <a:pt x="173" y="360"/>
                  </a:lnTo>
                  <a:lnTo>
                    <a:pt x="173" y="367"/>
                  </a:lnTo>
                  <a:lnTo>
                    <a:pt x="173" y="377"/>
                  </a:lnTo>
                  <a:lnTo>
                    <a:pt x="171" y="384"/>
                  </a:lnTo>
                  <a:lnTo>
                    <a:pt x="168" y="392"/>
                  </a:lnTo>
                  <a:lnTo>
                    <a:pt x="166" y="401"/>
                  </a:lnTo>
                  <a:lnTo>
                    <a:pt x="162" y="411"/>
                  </a:lnTo>
                  <a:lnTo>
                    <a:pt x="156" y="422"/>
                  </a:lnTo>
                  <a:lnTo>
                    <a:pt x="154" y="430"/>
                  </a:lnTo>
                  <a:lnTo>
                    <a:pt x="158" y="426"/>
                  </a:lnTo>
                  <a:lnTo>
                    <a:pt x="168" y="422"/>
                  </a:lnTo>
                  <a:lnTo>
                    <a:pt x="181" y="413"/>
                  </a:lnTo>
                  <a:lnTo>
                    <a:pt x="198" y="403"/>
                  </a:lnTo>
                  <a:lnTo>
                    <a:pt x="207" y="392"/>
                  </a:lnTo>
                  <a:lnTo>
                    <a:pt x="217" y="379"/>
                  </a:lnTo>
                  <a:lnTo>
                    <a:pt x="223" y="369"/>
                  </a:lnTo>
                  <a:lnTo>
                    <a:pt x="225" y="365"/>
                  </a:lnTo>
                  <a:lnTo>
                    <a:pt x="213" y="417"/>
                  </a:lnTo>
                  <a:lnTo>
                    <a:pt x="196" y="443"/>
                  </a:lnTo>
                  <a:lnTo>
                    <a:pt x="198" y="441"/>
                  </a:lnTo>
                  <a:lnTo>
                    <a:pt x="206" y="441"/>
                  </a:lnTo>
                  <a:lnTo>
                    <a:pt x="213" y="438"/>
                  </a:lnTo>
                  <a:lnTo>
                    <a:pt x="226" y="434"/>
                  </a:lnTo>
                  <a:lnTo>
                    <a:pt x="240" y="424"/>
                  </a:lnTo>
                  <a:lnTo>
                    <a:pt x="253" y="417"/>
                  </a:lnTo>
                  <a:lnTo>
                    <a:pt x="259" y="409"/>
                  </a:lnTo>
                  <a:lnTo>
                    <a:pt x="264" y="403"/>
                  </a:lnTo>
                  <a:lnTo>
                    <a:pt x="270" y="394"/>
                  </a:lnTo>
                  <a:lnTo>
                    <a:pt x="276" y="384"/>
                  </a:lnTo>
                  <a:lnTo>
                    <a:pt x="280" y="373"/>
                  </a:lnTo>
                  <a:lnTo>
                    <a:pt x="284" y="360"/>
                  </a:lnTo>
                  <a:lnTo>
                    <a:pt x="287" y="346"/>
                  </a:lnTo>
                  <a:lnTo>
                    <a:pt x="289" y="333"/>
                  </a:lnTo>
                  <a:lnTo>
                    <a:pt x="289" y="318"/>
                  </a:lnTo>
                  <a:lnTo>
                    <a:pt x="291" y="303"/>
                  </a:lnTo>
                  <a:lnTo>
                    <a:pt x="291" y="289"/>
                  </a:lnTo>
                  <a:lnTo>
                    <a:pt x="291" y="274"/>
                  </a:lnTo>
                  <a:lnTo>
                    <a:pt x="287" y="257"/>
                  </a:lnTo>
                  <a:lnTo>
                    <a:pt x="285" y="240"/>
                  </a:lnTo>
                  <a:lnTo>
                    <a:pt x="282" y="225"/>
                  </a:lnTo>
                  <a:lnTo>
                    <a:pt x="280" y="210"/>
                  </a:lnTo>
                  <a:lnTo>
                    <a:pt x="274" y="192"/>
                  </a:lnTo>
                  <a:lnTo>
                    <a:pt x="268" y="177"/>
                  </a:lnTo>
                  <a:lnTo>
                    <a:pt x="263" y="162"/>
                  </a:lnTo>
                  <a:lnTo>
                    <a:pt x="257" y="149"/>
                  </a:lnTo>
                  <a:lnTo>
                    <a:pt x="249" y="135"/>
                  </a:lnTo>
                  <a:lnTo>
                    <a:pt x="242" y="122"/>
                  </a:lnTo>
                  <a:lnTo>
                    <a:pt x="232" y="109"/>
                  </a:lnTo>
                  <a:lnTo>
                    <a:pt x="225" y="97"/>
                  </a:lnTo>
                  <a:lnTo>
                    <a:pt x="217" y="86"/>
                  </a:lnTo>
                  <a:lnTo>
                    <a:pt x="207" y="75"/>
                  </a:lnTo>
                  <a:lnTo>
                    <a:pt x="200" y="67"/>
                  </a:lnTo>
                  <a:lnTo>
                    <a:pt x="190" y="57"/>
                  </a:lnTo>
                  <a:lnTo>
                    <a:pt x="179" y="48"/>
                  </a:lnTo>
                  <a:lnTo>
                    <a:pt x="171" y="40"/>
                  </a:lnTo>
                  <a:lnTo>
                    <a:pt x="162" y="35"/>
                  </a:lnTo>
                  <a:lnTo>
                    <a:pt x="154" y="27"/>
                  </a:lnTo>
                  <a:lnTo>
                    <a:pt x="137" y="18"/>
                  </a:lnTo>
                  <a:lnTo>
                    <a:pt x="126" y="10"/>
                  </a:lnTo>
                  <a:lnTo>
                    <a:pt x="112" y="4"/>
                  </a:lnTo>
                  <a:lnTo>
                    <a:pt x="105" y="2"/>
                  </a:lnTo>
                  <a:lnTo>
                    <a:pt x="97" y="0"/>
                  </a:lnTo>
                  <a:lnTo>
                    <a:pt x="95" y="2"/>
                  </a:lnTo>
                  <a:lnTo>
                    <a:pt x="91" y="2"/>
                  </a:lnTo>
                  <a:lnTo>
                    <a:pt x="91" y="6"/>
                  </a:lnTo>
                  <a:close/>
                </a:path>
              </a:pathLst>
            </a:custGeom>
            <a:solidFill>
              <a:srgbClr val="FFB8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3" name="Freeform 67"/>
            <p:cNvSpPr>
              <a:spLocks/>
            </p:cNvSpPr>
            <p:nvPr/>
          </p:nvSpPr>
          <p:spPr bwMode="auto">
            <a:xfrm>
              <a:off x="4792" y="2704"/>
              <a:ext cx="14" cy="34"/>
            </a:xfrm>
            <a:custGeom>
              <a:avLst/>
              <a:gdLst>
                <a:gd name="T0" fmla="*/ 0 w 29"/>
                <a:gd name="T1" fmla="*/ 2 h 69"/>
                <a:gd name="T2" fmla="*/ 0 w 29"/>
                <a:gd name="T3" fmla="*/ 2 h 69"/>
                <a:gd name="T4" fmla="*/ 0 w 29"/>
                <a:gd name="T5" fmla="*/ 1 h 69"/>
                <a:gd name="T6" fmla="*/ 0 w 29"/>
                <a:gd name="T7" fmla="*/ 1 h 69"/>
                <a:gd name="T8" fmla="*/ 0 w 29"/>
                <a:gd name="T9" fmla="*/ 1 h 69"/>
                <a:gd name="T10" fmla="*/ 0 w 29"/>
                <a:gd name="T11" fmla="*/ 0 h 69"/>
                <a:gd name="T12" fmla="*/ 0 w 29"/>
                <a:gd name="T13" fmla="*/ 0 h 69"/>
                <a:gd name="T14" fmla="*/ 0 w 29"/>
                <a:gd name="T15" fmla="*/ 0 h 69"/>
                <a:gd name="T16" fmla="*/ 0 w 29"/>
                <a:gd name="T17" fmla="*/ 0 h 69"/>
                <a:gd name="T18" fmla="*/ 0 w 29"/>
                <a:gd name="T19" fmla="*/ 0 h 69"/>
                <a:gd name="T20" fmla="*/ 0 w 29"/>
                <a:gd name="T21" fmla="*/ 0 h 69"/>
                <a:gd name="T22" fmla="*/ 0 w 29"/>
                <a:gd name="T23" fmla="*/ 0 h 69"/>
                <a:gd name="T24" fmla="*/ 0 w 29"/>
                <a:gd name="T25" fmla="*/ 1 h 69"/>
                <a:gd name="T26" fmla="*/ 0 w 29"/>
                <a:gd name="T27" fmla="*/ 1 h 69"/>
                <a:gd name="T28" fmla="*/ 0 w 29"/>
                <a:gd name="T29" fmla="*/ 1 h 69"/>
                <a:gd name="T30" fmla="*/ 0 w 29"/>
                <a:gd name="T31" fmla="*/ 2 h 69"/>
                <a:gd name="T32" fmla="*/ 0 w 29"/>
                <a:gd name="T33" fmla="*/ 2 h 69"/>
                <a:gd name="T34" fmla="*/ 0 w 29"/>
                <a:gd name="T35" fmla="*/ 2 h 69"/>
                <a:gd name="T36" fmla="*/ 0 w 29"/>
                <a:gd name="T37" fmla="*/ 2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69"/>
                <a:gd name="T59" fmla="*/ 29 w 29"/>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69">
                  <a:moveTo>
                    <a:pt x="29" y="69"/>
                  </a:moveTo>
                  <a:lnTo>
                    <a:pt x="27" y="67"/>
                  </a:lnTo>
                  <a:lnTo>
                    <a:pt x="25" y="61"/>
                  </a:lnTo>
                  <a:lnTo>
                    <a:pt x="19" y="52"/>
                  </a:lnTo>
                  <a:lnTo>
                    <a:pt x="15" y="42"/>
                  </a:lnTo>
                  <a:lnTo>
                    <a:pt x="10" y="27"/>
                  </a:lnTo>
                  <a:lnTo>
                    <a:pt x="6" y="14"/>
                  </a:lnTo>
                  <a:lnTo>
                    <a:pt x="0" y="4"/>
                  </a:lnTo>
                  <a:lnTo>
                    <a:pt x="0" y="0"/>
                  </a:lnTo>
                  <a:lnTo>
                    <a:pt x="0" y="4"/>
                  </a:lnTo>
                  <a:lnTo>
                    <a:pt x="0" y="16"/>
                  </a:lnTo>
                  <a:lnTo>
                    <a:pt x="0" y="31"/>
                  </a:lnTo>
                  <a:lnTo>
                    <a:pt x="6" y="44"/>
                  </a:lnTo>
                  <a:lnTo>
                    <a:pt x="8" y="55"/>
                  </a:lnTo>
                  <a:lnTo>
                    <a:pt x="12" y="63"/>
                  </a:lnTo>
                  <a:lnTo>
                    <a:pt x="14" y="69"/>
                  </a:lnTo>
                  <a:lnTo>
                    <a:pt x="17" y="69"/>
                  </a:lnTo>
                  <a:lnTo>
                    <a:pt x="29" y="69"/>
                  </a:lnTo>
                  <a:close/>
                </a:path>
              </a:pathLst>
            </a:custGeom>
            <a:solidFill>
              <a:srgbClr val="FF94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4" name="Freeform 68"/>
            <p:cNvSpPr>
              <a:spLocks/>
            </p:cNvSpPr>
            <p:nvPr/>
          </p:nvSpPr>
          <p:spPr bwMode="auto">
            <a:xfrm>
              <a:off x="4436" y="3103"/>
              <a:ext cx="165" cy="308"/>
            </a:xfrm>
            <a:custGeom>
              <a:avLst/>
              <a:gdLst>
                <a:gd name="T0" fmla="*/ 1 w 331"/>
                <a:gd name="T1" fmla="*/ 2 h 615"/>
                <a:gd name="T2" fmla="*/ 0 w 331"/>
                <a:gd name="T3" fmla="*/ 2 h 615"/>
                <a:gd name="T4" fmla="*/ 0 w 331"/>
                <a:gd name="T5" fmla="*/ 3 h 615"/>
                <a:gd name="T6" fmla="*/ 1 w 331"/>
                <a:gd name="T7" fmla="*/ 3 h 615"/>
                <a:gd name="T8" fmla="*/ 1 w 331"/>
                <a:gd name="T9" fmla="*/ 2 h 615"/>
                <a:gd name="T10" fmla="*/ 1 w 331"/>
                <a:gd name="T11" fmla="*/ 3 h 615"/>
                <a:gd name="T12" fmla="*/ 2 w 331"/>
                <a:gd name="T13" fmla="*/ 4 h 615"/>
                <a:gd name="T14" fmla="*/ 3 w 331"/>
                <a:gd name="T15" fmla="*/ 3 h 615"/>
                <a:gd name="T16" fmla="*/ 4 w 331"/>
                <a:gd name="T17" fmla="*/ 4 h 615"/>
                <a:gd name="T18" fmla="*/ 5 w 331"/>
                <a:gd name="T19" fmla="*/ 5 h 615"/>
                <a:gd name="T20" fmla="*/ 6 w 331"/>
                <a:gd name="T21" fmla="*/ 5 h 615"/>
                <a:gd name="T22" fmla="*/ 7 w 331"/>
                <a:gd name="T23" fmla="*/ 10 h 615"/>
                <a:gd name="T24" fmla="*/ 7 w 331"/>
                <a:gd name="T25" fmla="*/ 10 h 615"/>
                <a:gd name="T26" fmla="*/ 7 w 331"/>
                <a:gd name="T27" fmla="*/ 11 h 615"/>
                <a:gd name="T28" fmla="*/ 7 w 331"/>
                <a:gd name="T29" fmla="*/ 12 h 615"/>
                <a:gd name="T30" fmla="*/ 7 w 331"/>
                <a:gd name="T31" fmla="*/ 12 h 615"/>
                <a:gd name="T32" fmla="*/ 8 w 331"/>
                <a:gd name="T33" fmla="*/ 12 h 615"/>
                <a:gd name="T34" fmla="*/ 9 w 331"/>
                <a:gd name="T35" fmla="*/ 12 h 615"/>
                <a:gd name="T36" fmla="*/ 8 w 331"/>
                <a:gd name="T37" fmla="*/ 12 h 615"/>
                <a:gd name="T38" fmla="*/ 8 w 331"/>
                <a:gd name="T39" fmla="*/ 13 h 615"/>
                <a:gd name="T40" fmla="*/ 8 w 331"/>
                <a:gd name="T41" fmla="*/ 13 h 615"/>
                <a:gd name="T42" fmla="*/ 9 w 331"/>
                <a:gd name="T43" fmla="*/ 13 h 615"/>
                <a:gd name="T44" fmla="*/ 10 w 331"/>
                <a:gd name="T45" fmla="*/ 13 h 615"/>
                <a:gd name="T46" fmla="*/ 9 w 331"/>
                <a:gd name="T47" fmla="*/ 14 h 615"/>
                <a:gd name="T48" fmla="*/ 9 w 331"/>
                <a:gd name="T49" fmla="*/ 15 h 615"/>
                <a:gd name="T50" fmla="*/ 8 w 331"/>
                <a:gd name="T51" fmla="*/ 16 h 615"/>
                <a:gd name="T52" fmla="*/ 8 w 331"/>
                <a:gd name="T53" fmla="*/ 17 h 615"/>
                <a:gd name="T54" fmla="*/ 7 w 331"/>
                <a:gd name="T55" fmla="*/ 18 h 615"/>
                <a:gd name="T56" fmla="*/ 7 w 331"/>
                <a:gd name="T57" fmla="*/ 18 h 615"/>
                <a:gd name="T58" fmla="*/ 7 w 331"/>
                <a:gd name="T59" fmla="*/ 19 h 615"/>
                <a:gd name="T60" fmla="*/ 5 w 331"/>
                <a:gd name="T61" fmla="*/ 15 h 615"/>
                <a:gd name="T62" fmla="*/ 6 w 331"/>
                <a:gd name="T63" fmla="*/ 15 h 615"/>
                <a:gd name="T64" fmla="*/ 6 w 331"/>
                <a:gd name="T65" fmla="*/ 14 h 615"/>
                <a:gd name="T66" fmla="*/ 6 w 331"/>
                <a:gd name="T67" fmla="*/ 13 h 615"/>
                <a:gd name="T68" fmla="*/ 5 w 331"/>
                <a:gd name="T69" fmla="*/ 14 h 615"/>
                <a:gd name="T70" fmla="*/ 5 w 331"/>
                <a:gd name="T71" fmla="*/ 13 h 615"/>
                <a:gd name="T72" fmla="*/ 5 w 331"/>
                <a:gd name="T73" fmla="*/ 12 h 615"/>
                <a:gd name="T74" fmla="*/ 4 w 331"/>
                <a:gd name="T75" fmla="*/ 11 h 615"/>
                <a:gd name="T76" fmla="*/ 3 w 331"/>
                <a:gd name="T77" fmla="*/ 10 h 615"/>
                <a:gd name="T78" fmla="*/ 2 w 331"/>
                <a:gd name="T79" fmla="*/ 9 h 615"/>
                <a:gd name="T80" fmla="*/ 1 w 331"/>
                <a:gd name="T81" fmla="*/ 8 h 615"/>
                <a:gd name="T82" fmla="*/ 0 w 331"/>
                <a:gd name="T83" fmla="*/ 7 h 615"/>
                <a:gd name="T84" fmla="*/ 0 w 331"/>
                <a:gd name="T85" fmla="*/ 6 h 615"/>
                <a:gd name="T86" fmla="*/ 0 w 331"/>
                <a:gd name="T87" fmla="*/ 5 h 615"/>
                <a:gd name="T88" fmla="*/ 0 w 331"/>
                <a:gd name="T89" fmla="*/ 4 h 615"/>
                <a:gd name="T90" fmla="*/ 0 w 331"/>
                <a:gd name="T91" fmla="*/ 2 h 615"/>
                <a:gd name="T92" fmla="*/ 1 w 331"/>
                <a:gd name="T93" fmla="*/ 1 h 615"/>
                <a:gd name="T94" fmla="*/ 1 w 331"/>
                <a:gd name="T95" fmla="*/ 0 h 615"/>
                <a:gd name="T96" fmla="*/ 1 w 331"/>
                <a:gd name="T97" fmla="*/ 1 h 6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1"/>
                <a:gd name="T148" fmla="*/ 0 h 615"/>
                <a:gd name="T149" fmla="*/ 331 w 331"/>
                <a:gd name="T150" fmla="*/ 615 h 6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1" h="615">
                  <a:moveTo>
                    <a:pt x="48" y="32"/>
                  </a:moveTo>
                  <a:lnTo>
                    <a:pt x="44" y="32"/>
                  </a:lnTo>
                  <a:lnTo>
                    <a:pt x="40" y="36"/>
                  </a:lnTo>
                  <a:lnTo>
                    <a:pt x="33" y="43"/>
                  </a:lnTo>
                  <a:lnTo>
                    <a:pt x="29" y="55"/>
                  </a:lnTo>
                  <a:lnTo>
                    <a:pt x="23" y="60"/>
                  </a:lnTo>
                  <a:lnTo>
                    <a:pt x="23" y="68"/>
                  </a:lnTo>
                  <a:lnTo>
                    <a:pt x="21" y="74"/>
                  </a:lnTo>
                  <a:lnTo>
                    <a:pt x="21" y="81"/>
                  </a:lnTo>
                  <a:lnTo>
                    <a:pt x="21" y="93"/>
                  </a:lnTo>
                  <a:lnTo>
                    <a:pt x="27" y="95"/>
                  </a:lnTo>
                  <a:lnTo>
                    <a:pt x="33" y="87"/>
                  </a:lnTo>
                  <a:lnTo>
                    <a:pt x="42" y="76"/>
                  </a:lnTo>
                  <a:lnTo>
                    <a:pt x="50" y="66"/>
                  </a:lnTo>
                  <a:lnTo>
                    <a:pt x="59" y="62"/>
                  </a:lnTo>
                  <a:lnTo>
                    <a:pt x="61" y="66"/>
                  </a:lnTo>
                  <a:lnTo>
                    <a:pt x="61" y="79"/>
                  </a:lnTo>
                  <a:lnTo>
                    <a:pt x="59" y="93"/>
                  </a:lnTo>
                  <a:lnTo>
                    <a:pt x="61" y="104"/>
                  </a:lnTo>
                  <a:lnTo>
                    <a:pt x="63" y="104"/>
                  </a:lnTo>
                  <a:lnTo>
                    <a:pt x="73" y="98"/>
                  </a:lnTo>
                  <a:lnTo>
                    <a:pt x="78" y="97"/>
                  </a:lnTo>
                  <a:lnTo>
                    <a:pt x="86" y="95"/>
                  </a:lnTo>
                  <a:lnTo>
                    <a:pt x="97" y="95"/>
                  </a:lnTo>
                  <a:lnTo>
                    <a:pt x="111" y="98"/>
                  </a:lnTo>
                  <a:lnTo>
                    <a:pt x="124" y="102"/>
                  </a:lnTo>
                  <a:lnTo>
                    <a:pt x="137" y="112"/>
                  </a:lnTo>
                  <a:lnTo>
                    <a:pt x="152" y="117"/>
                  </a:lnTo>
                  <a:lnTo>
                    <a:pt x="168" y="129"/>
                  </a:lnTo>
                  <a:lnTo>
                    <a:pt x="181" y="136"/>
                  </a:lnTo>
                  <a:lnTo>
                    <a:pt x="190" y="144"/>
                  </a:lnTo>
                  <a:lnTo>
                    <a:pt x="198" y="148"/>
                  </a:lnTo>
                  <a:lnTo>
                    <a:pt x="200" y="150"/>
                  </a:lnTo>
                  <a:lnTo>
                    <a:pt x="251" y="220"/>
                  </a:lnTo>
                  <a:lnTo>
                    <a:pt x="246" y="285"/>
                  </a:lnTo>
                  <a:lnTo>
                    <a:pt x="246" y="289"/>
                  </a:lnTo>
                  <a:lnTo>
                    <a:pt x="246" y="298"/>
                  </a:lnTo>
                  <a:lnTo>
                    <a:pt x="246" y="304"/>
                  </a:lnTo>
                  <a:lnTo>
                    <a:pt x="246" y="313"/>
                  </a:lnTo>
                  <a:lnTo>
                    <a:pt x="246" y="321"/>
                  </a:lnTo>
                  <a:lnTo>
                    <a:pt x="246" y="330"/>
                  </a:lnTo>
                  <a:lnTo>
                    <a:pt x="246" y="340"/>
                  </a:lnTo>
                  <a:lnTo>
                    <a:pt x="246" y="347"/>
                  </a:lnTo>
                  <a:lnTo>
                    <a:pt x="246" y="357"/>
                  </a:lnTo>
                  <a:lnTo>
                    <a:pt x="246" y="366"/>
                  </a:lnTo>
                  <a:lnTo>
                    <a:pt x="246" y="380"/>
                  </a:lnTo>
                  <a:lnTo>
                    <a:pt x="246" y="385"/>
                  </a:lnTo>
                  <a:lnTo>
                    <a:pt x="246" y="384"/>
                  </a:lnTo>
                  <a:lnTo>
                    <a:pt x="251" y="380"/>
                  </a:lnTo>
                  <a:lnTo>
                    <a:pt x="257" y="374"/>
                  </a:lnTo>
                  <a:lnTo>
                    <a:pt x="270" y="370"/>
                  </a:lnTo>
                  <a:lnTo>
                    <a:pt x="282" y="365"/>
                  </a:lnTo>
                  <a:lnTo>
                    <a:pt x="291" y="363"/>
                  </a:lnTo>
                  <a:lnTo>
                    <a:pt x="297" y="365"/>
                  </a:lnTo>
                  <a:lnTo>
                    <a:pt x="299" y="370"/>
                  </a:lnTo>
                  <a:lnTo>
                    <a:pt x="293" y="372"/>
                  </a:lnTo>
                  <a:lnTo>
                    <a:pt x="285" y="378"/>
                  </a:lnTo>
                  <a:lnTo>
                    <a:pt x="278" y="384"/>
                  </a:lnTo>
                  <a:lnTo>
                    <a:pt x="270" y="389"/>
                  </a:lnTo>
                  <a:lnTo>
                    <a:pt x="257" y="401"/>
                  </a:lnTo>
                  <a:lnTo>
                    <a:pt x="259" y="410"/>
                  </a:lnTo>
                  <a:lnTo>
                    <a:pt x="263" y="410"/>
                  </a:lnTo>
                  <a:lnTo>
                    <a:pt x="270" y="410"/>
                  </a:lnTo>
                  <a:lnTo>
                    <a:pt x="280" y="410"/>
                  </a:lnTo>
                  <a:lnTo>
                    <a:pt x="293" y="412"/>
                  </a:lnTo>
                  <a:lnTo>
                    <a:pt x="304" y="410"/>
                  </a:lnTo>
                  <a:lnTo>
                    <a:pt x="316" y="410"/>
                  </a:lnTo>
                  <a:lnTo>
                    <a:pt x="323" y="410"/>
                  </a:lnTo>
                  <a:lnTo>
                    <a:pt x="331" y="414"/>
                  </a:lnTo>
                  <a:lnTo>
                    <a:pt x="327" y="418"/>
                  </a:lnTo>
                  <a:lnTo>
                    <a:pt x="322" y="424"/>
                  </a:lnTo>
                  <a:lnTo>
                    <a:pt x="314" y="431"/>
                  </a:lnTo>
                  <a:lnTo>
                    <a:pt x="304" y="439"/>
                  </a:lnTo>
                  <a:lnTo>
                    <a:pt x="295" y="452"/>
                  </a:lnTo>
                  <a:lnTo>
                    <a:pt x="289" y="458"/>
                  </a:lnTo>
                  <a:lnTo>
                    <a:pt x="285" y="465"/>
                  </a:lnTo>
                  <a:lnTo>
                    <a:pt x="282" y="475"/>
                  </a:lnTo>
                  <a:lnTo>
                    <a:pt x="276" y="484"/>
                  </a:lnTo>
                  <a:lnTo>
                    <a:pt x="272" y="494"/>
                  </a:lnTo>
                  <a:lnTo>
                    <a:pt x="268" y="503"/>
                  </a:lnTo>
                  <a:lnTo>
                    <a:pt x="265" y="513"/>
                  </a:lnTo>
                  <a:lnTo>
                    <a:pt x="261" y="524"/>
                  </a:lnTo>
                  <a:lnTo>
                    <a:pt x="257" y="536"/>
                  </a:lnTo>
                  <a:lnTo>
                    <a:pt x="255" y="545"/>
                  </a:lnTo>
                  <a:lnTo>
                    <a:pt x="251" y="557"/>
                  </a:lnTo>
                  <a:lnTo>
                    <a:pt x="251" y="568"/>
                  </a:lnTo>
                  <a:lnTo>
                    <a:pt x="249" y="576"/>
                  </a:lnTo>
                  <a:lnTo>
                    <a:pt x="247" y="585"/>
                  </a:lnTo>
                  <a:lnTo>
                    <a:pt x="246" y="593"/>
                  </a:lnTo>
                  <a:lnTo>
                    <a:pt x="246" y="600"/>
                  </a:lnTo>
                  <a:lnTo>
                    <a:pt x="246" y="610"/>
                  </a:lnTo>
                  <a:lnTo>
                    <a:pt x="246" y="615"/>
                  </a:lnTo>
                  <a:lnTo>
                    <a:pt x="190" y="479"/>
                  </a:lnTo>
                  <a:lnTo>
                    <a:pt x="190" y="475"/>
                  </a:lnTo>
                  <a:lnTo>
                    <a:pt x="194" y="467"/>
                  </a:lnTo>
                  <a:lnTo>
                    <a:pt x="196" y="456"/>
                  </a:lnTo>
                  <a:lnTo>
                    <a:pt x="200" y="444"/>
                  </a:lnTo>
                  <a:lnTo>
                    <a:pt x="204" y="431"/>
                  </a:lnTo>
                  <a:lnTo>
                    <a:pt x="208" y="422"/>
                  </a:lnTo>
                  <a:lnTo>
                    <a:pt x="208" y="412"/>
                  </a:lnTo>
                  <a:lnTo>
                    <a:pt x="209" y="410"/>
                  </a:lnTo>
                  <a:lnTo>
                    <a:pt x="202" y="412"/>
                  </a:lnTo>
                  <a:lnTo>
                    <a:pt x="190" y="418"/>
                  </a:lnTo>
                  <a:lnTo>
                    <a:pt x="177" y="424"/>
                  </a:lnTo>
                  <a:lnTo>
                    <a:pt x="169" y="425"/>
                  </a:lnTo>
                  <a:lnTo>
                    <a:pt x="168" y="418"/>
                  </a:lnTo>
                  <a:lnTo>
                    <a:pt x="169" y="408"/>
                  </a:lnTo>
                  <a:lnTo>
                    <a:pt x="169" y="399"/>
                  </a:lnTo>
                  <a:lnTo>
                    <a:pt x="171" y="391"/>
                  </a:lnTo>
                  <a:lnTo>
                    <a:pt x="171" y="382"/>
                  </a:lnTo>
                  <a:lnTo>
                    <a:pt x="169" y="374"/>
                  </a:lnTo>
                  <a:lnTo>
                    <a:pt x="164" y="365"/>
                  </a:lnTo>
                  <a:lnTo>
                    <a:pt x="158" y="353"/>
                  </a:lnTo>
                  <a:lnTo>
                    <a:pt x="149" y="344"/>
                  </a:lnTo>
                  <a:lnTo>
                    <a:pt x="139" y="334"/>
                  </a:lnTo>
                  <a:lnTo>
                    <a:pt x="126" y="323"/>
                  </a:lnTo>
                  <a:lnTo>
                    <a:pt x="114" y="313"/>
                  </a:lnTo>
                  <a:lnTo>
                    <a:pt x="103" y="302"/>
                  </a:lnTo>
                  <a:lnTo>
                    <a:pt x="92" y="292"/>
                  </a:lnTo>
                  <a:lnTo>
                    <a:pt x="78" y="281"/>
                  </a:lnTo>
                  <a:lnTo>
                    <a:pt x="65" y="270"/>
                  </a:lnTo>
                  <a:lnTo>
                    <a:pt x="54" y="258"/>
                  </a:lnTo>
                  <a:lnTo>
                    <a:pt x="44" y="247"/>
                  </a:lnTo>
                  <a:lnTo>
                    <a:pt x="35" y="233"/>
                  </a:lnTo>
                  <a:lnTo>
                    <a:pt x="25" y="222"/>
                  </a:lnTo>
                  <a:lnTo>
                    <a:pt x="15" y="209"/>
                  </a:lnTo>
                  <a:lnTo>
                    <a:pt x="12" y="197"/>
                  </a:lnTo>
                  <a:lnTo>
                    <a:pt x="6" y="182"/>
                  </a:lnTo>
                  <a:lnTo>
                    <a:pt x="4" y="169"/>
                  </a:lnTo>
                  <a:lnTo>
                    <a:pt x="2" y="154"/>
                  </a:lnTo>
                  <a:lnTo>
                    <a:pt x="2" y="138"/>
                  </a:lnTo>
                  <a:lnTo>
                    <a:pt x="0" y="131"/>
                  </a:lnTo>
                  <a:lnTo>
                    <a:pt x="0" y="123"/>
                  </a:lnTo>
                  <a:lnTo>
                    <a:pt x="0" y="114"/>
                  </a:lnTo>
                  <a:lnTo>
                    <a:pt x="2" y="106"/>
                  </a:lnTo>
                  <a:lnTo>
                    <a:pt x="4" y="91"/>
                  </a:lnTo>
                  <a:lnTo>
                    <a:pt x="10" y="76"/>
                  </a:lnTo>
                  <a:lnTo>
                    <a:pt x="14" y="60"/>
                  </a:lnTo>
                  <a:lnTo>
                    <a:pt x="21" y="47"/>
                  </a:lnTo>
                  <a:lnTo>
                    <a:pt x="27" y="32"/>
                  </a:lnTo>
                  <a:lnTo>
                    <a:pt x="35" y="22"/>
                  </a:lnTo>
                  <a:lnTo>
                    <a:pt x="38" y="11"/>
                  </a:lnTo>
                  <a:lnTo>
                    <a:pt x="44" y="5"/>
                  </a:lnTo>
                  <a:lnTo>
                    <a:pt x="48" y="0"/>
                  </a:lnTo>
                  <a:lnTo>
                    <a:pt x="50" y="0"/>
                  </a:lnTo>
                  <a:lnTo>
                    <a:pt x="48" y="32"/>
                  </a:lnTo>
                  <a:close/>
                </a:path>
              </a:pathLst>
            </a:custGeom>
            <a:solidFill>
              <a:srgbClr val="78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5" name="Freeform 69"/>
            <p:cNvSpPr>
              <a:spLocks/>
            </p:cNvSpPr>
            <p:nvPr/>
          </p:nvSpPr>
          <p:spPr bwMode="auto">
            <a:xfrm>
              <a:off x="4416" y="3255"/>
              <a:ext cx="56" cy="59"/>
            </a:xfrm>
            <a:custGeom>
              <a:avLst/>
              <a:gdLst>
                <a:gd name="T0" fmla="*/ 2 w 113"/>
                <a:gd name="T1" fmla="*/ 0 h 118"/>
                <a:gd name="T2" fmla="*/ 2 w 113"/>
                <a:gd name="T3" fmla="*/ 1 h 118"/>
                <a:gd name="T4" fmla="*/ 2 w 113"/>
                <a:gd name="T5" fmla="*/ 1 h 118"/>
                <a:gd name="T6" fmla="*/ 2 w 113"/>
                <a:gd name="T7" fmla="*/ 1 h 118"/>
                <a:gd name="T8" fmla="*/ 2 w 113"/>
                <a:gd name="T9" fmla="*/ 1 h 118"/>
                <a:gd name="T10" fmla="*/ 2 w 113"/>
                <a:gd name="T11" fmla="*/ 2 h 118"/>
                <a:gd name="T12" fmla="*/ 2 w 113"/>
                <a:gd name="T13" fmla="*/ 2 h 118"/>
                <a:gd name="T14" fmla="*/ 3 w 113"/>
                <a:gd name="T15" fmla="*/ 2 h 118"/>
                <a:gd name="T16" fmla="*/ 3 w 113"/>
                <a:gd name="T17" fmla="*/ 2 h 118"/>
                <a:gd name="T18" fmla="*/ 3 w 113"/>
                <a:gd name="T19" fmla="*/ 3 h 118"/>
                <a:gd name="T20" fmla="*/ 3 w 113"/>
                <a:gd name="T21" fmla="*/ 3 h 118"/>
                <a:gd name="T22" fmla="*/ 3 w 113"/>
                <a:gd name="T23" fmla="*/ 3 h 118"/>
                <a:gd name="T24" fmla="*/ 3 w 113"/>
                <a:gd name="T25" fmla="*/ 4 h 118"/>
                <a:gd name="T26" fmla="*/ 3 w 113"/>
                <a:gd name="T27" fmla="*/ 4 h 118"/>
                <a:gd name="T28" fmla="*/ 3 w 113"/>
                <a:gd name="T29" fmla="*/ 4 h 118"/>
                <a:gd name="T30" fmla="*/ 3 w 113"/>
                <a:gd name="T31" fmla="*/ 4 h 118"/>
                <a:gd name="T32" fmla="*/ 3 w 113"/>
                <a:gd name="T33" fmla="*/ 4 h 118"/>
                <a:gd name="T34" fmla="*/ 3 w 113"/>
                <a:gd name="T35" fmla="*/ 4 h 118"/>
                <a:gd name="T36" fmla="*/ 2 w 113"/>
                <a:gd name="T37" fmla="*/ 4 h 118"/>
                <a:gd name="T38" fmla="*/ 2 w 113"/>
                <a:gd name="T39" fmla="*/ 4 h 118"/>
                <a:gd name="T40" fmla="*/ 2 w 113"/>
                <a:gd name="T41" fmla="*/ 4 h 118"/>
                <a:gd name="T42" fmla="*/ 1 w 113"/>
                <a:gd name="T43" fmla="*/ 4 h 118"/>
                <a:gd name="T44" fmla="*/ 1 w 113"/>
                <a:gd name="T45" fmla="*/ 4 h 118"/>
                <a:gd name="T46" fmla="*/ 1 w 113"/>
                <a:gd name="T47" fmla="*/ 4 h 118"/>
                <a:gd name="T48" fmla="*/ 0 w 113"/>
                <a:gd name="T49" fmla="*/ 4 h 118"/>
                <a:gd name="T50" fmla="*/ 0 w 113"/>
                <a:gd name="T51" fmla="*/ 4 h 118"/>
                <a:gd name="T52" fmla="*/ 0 w 113"/>
                <a:gd name="T53" fmla="*/ 4 h 118"/>
                <a:gd name="T54" fmla="*/ 0 w 113"/>
                <a:gd name="T55" fmla="*/ 4 h 118"/>
                <a:gd name="T56" fmla="*/ 0 w 113"/>
                <a:gd name="T57" fmla="*/ 4 h 118"/>
                <a:gd name="T58" fmla="*/ 0 w 113"/>
                <a:gd name="T59" fmla="*/ 4 h 118"/>
                <a:gd name="T60" fmla="*/ 0 w 113"/>
                <a:gd name="T61" fmla="*/ 4 h 118"/>
                <a:gd name="T62" fmla="*/ 0 w 113"/>
                <a:gd name="T63" fmla="*/ 3 h 118"/>
                <a:gd name="T64" fmla="*/ 0 w 113"/>
                <a:gd name="T65" fmla="*/ 3 h 118"/>
                <a:gd name="T66" fmla="*/ 0 w 113"/>
                <a:gd name="T67" fmla="*/ 3 h 118"/>
                <a:gd name="T68" fmla="*/ 0 w 113"/>
                <a:gd name="T69" fmla="*/ 2 h 118"/>
                <a:gd name="T70" fmla="*/ 0 w 113"/>
                <a:gd name="T71" fmla="*/ 2 h 118"/>
                <a:gd name="T72" fmla="*/ 1 w 113"/>
                <a:gd name="T73" fmla="*/ 2 h 118"/>
                <a:gd name="T74" fmla="*/ 1 w 113"/>
                <a:gd name="T75" fmla="*/ 1 h 118"/>
                <a:gd name="T76" fmla="*/ 1 w 113"/>
                <a:gd name="T77" fmla="*/ 1 h 118"/>
                <a:gd name="T78" fmla="*/ 2 w 113"/>
                <a:gd name="T79" fmla="*/ 1 h 118"/>
                <a:gd name="T80" fmla="*/ 2 w 113"/>
                <a:gd name="T81" fmla="*/ 1 h 118"/>
                <a:gd name="T82" fmla="*/ 2 w 113"/>
                <a:gd name="T83" fmla="*/ 0 h 118"/>
                <a:gd name="T84" fmla="*/ 2 w 113"/>
                <a:gd name="T85" fmla="*/ 0 h 118"/>
                <a:gd name="T86" fmla="*/ 2 w 113"/>
                <a:gd name="T87" fmla="*/ 0 h 1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8"/>
                <a:gd name="T134" fmla="*/ 113 w 113"/>
                <a:gd name="T135" fmla="*/ 118 h 1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8">
                  <a:moveTo>
                    <a:pt x="88" y="0"/>
                  </a:moveTo>
                  <a:lnTo>
                    <a:pt x="88" y="4"/>
                  </a:lnTo>
                  <a:lnTo>
                    <a:pt x="88" y="15"/>
                  </a:lnTo>
                  <a:lnTo>
                    <a:pt x="88" y="21"/>
                  </a:lnTo>
                  <a:lnTo>
                    <a:pt x="90" y="28"/>
                  </a:lnTo>
                  <a:lnTo>
                    <a:pt x="92" y="36"/>
                  </a:lnTo>
                  <a:lnTo>
                    <a:pt x="94" y="43"/>
                  </a:lnTo>
                  <a:lnTo>
                    <a:pt x="97" y="51"/>
                  </a:lnTo>
                  <a:lnTo>
                    <a:pt x="101" y="61"/>
                  </a:lnTo>
                  <a:lnTo>
                    <a:pt x="105" y="68"/>
                  </a:lnTo>
                  <a:lnTo>
                    <a:pt x="107" y="78"/>
                  </a:lnTo>
                  <a:lnTo>
                    <a:pt x="109" y="87"/>
                  </a:lnTo>
                  <a:lnTo>
                    <a:pt x="111" y="101"/>
                  </a:lnTo>
                  <a:lnTo>
                    <a:pt x="111" y="112"/>
                  </a:lnTo>
                  <a:lnTo>
                    <a:pt x="113" y="118"/>
                  </a:lnTo>
                  <a:lnTo>
                    <a:pt x="109" y="116"/>
                  </a:lnTo>
                  <a:lnTo>
                    <a:pt x="105" y="114"/>
                  </a:lnTo>
                  <a:lnTo>
                    <a:pt x="97" y="110"/>
                  </a:lnTo>
                  <a:lnTo>
                    <a:pt x="90" y="106"/>
                  </a:lnTo>
                  <a:lnTo>
                    <a:pt x="78" y="102"/>
                  </a:lnTo>
                  <a:lnTo>
                    <a:pt x="69" y="101"/>
                  </a:lnTo>
                  <a:lnTo>
                    <a:pt x="55" y="99"/>
                  </a:lnTo>
                  <a:lnTo>
                    <a:pt x="48" y="99"/>
                  </a:lnTo>
                  <a:lnTo>
                    <a:pt x="36" y="97"/>
                  </a:lnTo>
                  <a:lnTo>
                    <a:pt x="27" y="99"/>
                  </a:lnTo>
                  <a:lnTo>
                    <a:pt x="17" y="101"/>
                  </a:lnTo>
                  <a:lnTo>
                    <a:pt x="12" y="104"/>
                  </a:lnTo>
                  <a:lnTo>
                    <a:pt x="4" y="110"/>
                  </a:lnTo>
                  <a:lnTo>
                    <a:pt x="0" y="114"/>
                  </a:lnTo>
                  <a:lnTo>
                    <a:pt x="0" y="108"/>
                  </a:lnTo>
                  <a:lnTo>
                    <a:pt x="2" y="99"/>
                  </a:lnTo>
                  <a:lnTo>
                    <a:pt x="4" y="89"/>
                  </a:lnTo>
                  <a:lnTo>
                    <a:pt x="8" y="81"/>
                  </a:lnTo>
                  <a:lnTo>
                    <a:pt x="12" y="70"/>
                  </a:lnTo>
                  <a:lnTo>
                    <a:pt x="21" y="62"/>
                  </a:lnTo>
                  <a:lnTo>
                    <a:pt x="31" y="49"/>
                  </a:lnTo>
                  <a:lnTo>
                    <a:pt x="40" y="38"/>
                  </a:lnTo>
                  <a:lnTo>
                    <a:pt x="50" y="28"/>
                  </a:lnTo>
                  <a:lnTo>
                    <a:pt x="63" y="19"/>
                  </a:lnTo>
                  <a:lnTo>
                    <a:pt x="69" y="11"/>
                  </a:lnTo>
                  <a:lnTo>
                    <a:pt x="78" y="5"/>
                  </a:lnTo>
                  <a:lnTo>
                    <a:pt x="84" y="0"/>
                  </a:lnTo>
                  <a:lnTo>
                    <a:pt x="88" y="0"/>
                  </a:lnTo>
                  <a:close/>
                </a:path>
              </a:pathLst>
            </a:custGeom>
            <a:solidFill>
              <a:srgbClr val="78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6" name="Freeform 70"/>
            <p:cNvSpPr>
              <a:spLocks/>
            </p:cNvSpPr>
            <p:nvPr/>
          </p:nvSpPr>
          <p:spPr bwMode="auto">
            <a:xfrm>
              <a:off x="4368" y="3353"/>
              <a:ext cx="47" cy="181"/>
            </a:xfrm>
            <a:custGeom>
              <a:avLst/>
              <a:gdLst>
                <a:gd name="T0" fmla="*/ 3 w 93"/>
                <a:gd name="T1" fmla="*/ 0 h 363"/>
                <a:gd name="T2" fmla="*/ 3 w 93"/>
                <a:gd name="T3" fmla="*/ 0 h 363"/>
                <a:gd name="T4" fmla="*/ 3 w 93"/>
                <a:gd name="T5" fmla="*/ 0 h 363"/>
                <a:gd name="T6" fmla="*/ 3 w 93"/>
                <a:gd name="T7" fmla="*/ 0 h 363"/>
                <a:gd name="T8" fmla="*/ 3 w 93"/>
                <a:gd name="T9" fmla="*/ 0 h 363"/>
                <a:gd name="T10" fmla="*/ 3 w 93"/>
                <a:gd name="T11" fmla="*/ 0 h 363"/>
                <a:gd name="T12" fmla="*/ 3 w 93"/>
                <a:gd name="T13" fmla="*/ 1 h 363"/>
                <a:gd name="T14" fmla="*/ 3 w 93"/>
                <a:gd name="T15" fmla="*/ 1 h 363"/>
                <a:gd name="T16" fmla="*/ 3 w 93"/>
                <a:gd name="T17" fmla="*/ 1 h 363"/>
                <a:gd name="T18" fmla="*/ 3 w 93"/>
                <a:gd name="T19" fmla="*/ 2 h 363"/>
                <a:gd name="T20" fmla="*/ 3 w 93"/>
                <a:gd name="T21" fmla="*/ 2 h 363"/>
                <a:gd name="T22" fmla="*/ 3 w 93"/>
                <a:gd name="T23" fmla="*/ 3 h 363"/>
                <a:gd name="T24" fmla="*/ 3 w 93"/>
                <a:gd name="T25" fmla="*/ 3 h 363"/>
                <a:gd name="T26" fmla="*/ 3 w 93"/>
                <a:gd name="T27" fmla="*/ 4 h 363"/>
                <a:gd name="T28" fmla="*/ 3 w 93"/>
                <a:gd name="T29" fmla="*/ 4 h 363"/>
                <a:gd name="T30" fmla="*/ 3 w 93"/>
                <a:gd name="T31" fmla="*/ 5 h 363"/>
                <a:gd name="T32" fmla="*/ 3 w 93"/>
                <a:gd name="T33" fmla="*/ 6 h 363"/>
                <a:gd name="T34" fmla="*/ 3 w 93"/>
                <a:gd name="T35" fmla="*/ 6 h 363"/>
                <a:gd name="T36" fmla="*/ 3 w 93"/>
                <a:gd name="T37" fmla="*/ 7 h 363"/>
                <a:gd name="T38" fmla="*/ 2 w 93"/>
                <a:gd name="T39" fmla="*/ 8 h 363"/>
                <a:gd name="T40" fmla="*/ 2 w 93"/>
                <a:gd name="T41" fmla="*/ 8 h 363"/>
                <a:gd name="T42" fmla="*/ 2 w 93"/>
                <a:gd name="T43" fmla="*/ 9 h 363"/>
                <a:gd name="T44" fmla="*/ 2 w 93"/>
                <a:gd name="T45" fmla="*/ 9 h 363"/>
                <a:gd name="T46" fmla="*/ 2 w 93"/>
                <a:gd name="T47" fmla="*/ 10 h 363"/>
                <a:gd name="T48" fmla="*/ 2 w 93"/>
                <a:gd name="T49" fmla="*/ 10 h 363"/>
                <a:gd name="T50" fmla="*/ 2 w 93"/>
                <a:gd name="T51" fmla="*/ 11 h 363"/>
                <a:gd name="T52" fmla="*/ 2 w 93"/>
                <a:gd name="T53" fmla="*/ 11 h 363"/>
                <a:gd name="T54" fmla="*/ 2 w 93"/>
                <a:gd name="T55" fmla="*/ 11 h 363"/>
                <a:gd name="T56" fmla="*/ 0 w 93"/>
                <a:gd name="T57" fmla="*/ 10 h 363"/>
                <a:gd name="T58" fmla="*/ 0 w 93"/>
                <a:gd name="T59" fmla="*/ 10 h 363"/>
                <a:gd name="T60" fmla="*/ 1 w 93"/>
                <a:gd name="T61" fmla="*/ 10 h 363"/>
                <a:gd name="T62" fmla="*/ 1 w 93"/>
                <a:gd name="T63" fmla="*/ 10 h 363"/>
                <a:gd name="T64" fmla="*/ 1 w 93"/>
                <a:gd name="T65" fmla="*/ 9 h 363"/>
                <a:gd name="T66" fmla="*/ 1 w 93"/>
                <a:gd name="T67" fmla="*/ 9 h 363"/>
                <a:gd name="T68" fmla="*/ 1 w 93"/>
                <a:gd name="T69" fmla="*/ 9 h 363"/>
                <a:gd name="T70" fmla="*/ 1 w 93"/>
                <a:gd name="T71" fmla="*/ 8 h 363"/>
                <a:gd name="T72" fmla="*/ 1 w 93"/>
                <a:gd name="T73" fmla="*/ 8 h 363"/>
                <a:gd name="T74" fmla="*/ 1 w 93"/>
                <a:gd name="T75" fmla="*/ 7 h 363"/>
                <a:gd name="T76" fmla="*/ 2 w 93"/>
                <a:gd name="T77" fmla="*/ 7 h 363"/>
                <a:gd name="T78" fmla="*/ 2 w 93"/>
                <a:gd name="T79" fmla="*/ 6 h 363"/>
                <a:gd name="T80" fmla="*/ 2 w 93"/>
                <a:gd name="T81" fmla="*/ 5 h 363"/>
                <a:gd name="T82" fmla="*/ 2 w 93"/>
                <a:gd name="T83" fmla="*/ 5 h 363"/>
                <a:gd name="T84" fmla="*/ 2 w 93"/>
                <a:gd name="T85" fmla="*/ 4 h 363"/>
                <a:gd name="T86" fmla="*/ 2 w 93"/>
                <a:gd name="T87" fmla="*/ 4 h 363"/>
                <a:gd name="T88" fmla="*/ 3 w 93"/>
                <a:gd name="T89" fmla="*/ 3 h 363"/>
                <a:gd name="T90" fmla="*/ 3 w 93"/>
                <a:gd name="T91" fmla="*/ 3 h 363"/>
                <a:gd name="T92" fmla="*/ 3 w 93"/>
                <a:gd name="T93" fmla="*/ 2 h 363"/>
                <a:gd name="T94" fmla="*/ 3 w 93"/>
                <a:gd name="T95" fmla="*/ 2 h 363"/>
                <a:gd name="T96" fmla="*/ 3 w 93"/>
                <a:gd name="T97" fmla="*/ 1 h 363"/>
                <a:gd name="T98" fmla="*/ 3 w 93"/>
                <a:gd name="T99" fmla="*/ 1 h 363"/>
                <a:gd name="T100" fmla="*/ 3 w 93"/>
                <a:gd name="T101" fmla="*/ 1 h 363"/>
                <a:gd name="T102" fmla="*/ 3 w 93"/>
                <a:gd name="T103" fmla="*/ 1 h 363"/>
                <a:gd name="T104" fmla="*/ 3 w 93"/>
                <a:gd name="T105" fmla="*/ 0 h 363"/>
                <a:gd name="T106" fmla="*/ 3 w 93"/>
                <a:gd name="T107" fmla="*/ 0 h 363"/>
                <a:gd name="T108" fmla="*/ 3 w 93"/>
                <a:gd name="T109" fmla="*/ 0 h 363"/>
                <a:gd name="T110" fmla="*/ 3 w 93"/>
                <a:gd name="T111" fmla="*/ 0 h 363"/>
                <a:gd name="T112" fmla="*/ 3 w 93"/>
                <a:gd name="T113" fmla="*/ 0 h 3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
                <a:gd name="T172" fmla="*/ 0 h 363"/>
                <a:gd name="T173" fmla="*/ 93 w 93"/>
                <a:gd name="T174" fmla="*/ 363 h 3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 h="363">
                  <a:moveTo>
                    <a:pt x="74" y="0"/>
                  </a:moveTo>
                  <a:lnTo>
                    <a:pt x="78" y="3"/>
                  </a:lnTo>
                  <a:lnTo>
                    <a:pt x="82" y="7"/>
                  </a:lnTo>
                  <a:lnTo>
                    <a:pt x="88" y="17"/>
                  </a:lnTo>
                  <a:lnTo>
                    <a:pt x="88" y="20"/>
                  </a:lnTo>
                  <a:lnTo>
                    <a:pt x="90" y="30"/>
                  </a:lnTo>
                  <a:lnTo>
                    <a:pt x="92" y="38"/>
                  </a:lnTo>
                  <a:lnTo>
                    <a:pt x="93" y="47"/>
                  </a:lnTo>
                  <a:lnTo>
                    <a:pt x="93" y="57"/>
                  </a:lnTo>
                  <a:lnTo>
                    <a:pt x="93" y="70"/>
                  </a:lnTo>
                  <a:lnTo>
                    <a:pt x="93" y="85"/>
                  </a:lnTo>
                  <a:lnTo>
                    <a:pt x="93" y="102"/>
                  </a:lnTo>
                  <a:lnTo>
                    <a:pt x="90" y="119"/>
                  </a:lnTo>
                  <a:lnTo>
                    <a:pt x="88" y="140"/>
                  </a:lnTo>
                  <a:lnTo>
                    <a:pt x="82" y="159"/>
                  </a:lnTo>
                  <a:lnTo>
                    <a:pt x="80" y="180"/>
                  </a:lnTo>
                  <a:lnTo>
                    <a:pt x="74" y="201"/>
                  </a:lnTo>
                  <a:lnTo>
                    <a:pt x="69" y="222"/>
                  </a:lnTo>
                  <a:lnTo>
                    <a:pt x="65" y="245"/>
                  </a:lnTo>
                  <a:lnTo>
                    <a:pt x="61" y="268"/>
                  </a:lnTo>
                  <a:lnTo>
                    <a:pt x="55" y="285"/>
                  </a:lnTo>
                  <a:lnTo>
                    <a:pt x="52" y="304"/>
                  </a:lnTo>
                  <a:lnTo>
                    <a:pt x="48" y="319"/>
                  </a:lnTo>
                  <a:lnTo>
                    <a:pt x="44" y="334"/>
                  </a:lnTo>
                  <a:lnTo>
                    <a:pt x="40" y="345"/>
                  </a:lnTo>
                  <a:lnTo>
                    <a:pt x="38" y="355"/>
                  </a:lnTo>
                  <a:lnTo>
                    <a:pt x="38" y="361"/>
                  </a:lnTo>
                  <a:lnTo>
                    <a:pt x="38" y="363"/>
                  </a:lnTo>
                  <a:lnTo>
                    <a:pt x="0" y="342"/>
                  </a:lnTo>
                  <a:lnTo>
                    <a:pt x="0" y="338"/>
                  </a:lnTo>
                  <a:lnTo>
                    <a:pt x="2" y="334"/>
                  </a:lnTo>
                  <a:lnTo>
                    <a:pt x="4" y="326"/>
                  </a:lnTo>
                  <a:lnTo>
                    <a:pt x="8" y="319"/>
                  </a:lnTo>
                  <a:lnTo>
                    <a:pt x="12" y="306"/>
                  </a:lnTo>
                  <a:lnTo>
                    <a:pt x="16" y="292"/>
                  </a:lnTo>
                  <a:lnTo>
                    <a:pt x="19" y="275"/>
                  </a:lnTo>
                  <a:lnTo>
                    <a:pt x="25" y="260"/>
                  </a:lnTo>
                  <a:lnTo>
                    <a:pt x="31" y="241"/>
                  </a:lnTo>
                  <a:lnTo>
                    <a:pt x="36" y="224"/>
                  </a:lnTo>
                  <a:lnTo>
                    <a:pt x="42" y="205"/>
                  </a:lnTo>
                  <a:lnTo>
                    <a:pt x="48" y="186"/>
                  </a:lnTo>
                  <a:lnTo>
                    <a:pt x="52" y="167"/>
                  </a:lnTo>
                  <a:lnTo>
                    <a:pt x="55" y="148"/>
                  </a:lnTo>
                  <a:lnTo>
                    <a:pt x="61" y="131"/>
                  </a:lnTo>
                  <a:lnTo>
                    <a:pt x="65" y="115"/>
                  </a:lnTo>
                  <a:lnTo>
                    <a:pt x="67" y="98"/>
                  </a:lnTo>
                  <a:lnTo>
                    <a:pt x="69" y="85"/>
                  </a:lnTo>
                  <a:lnTo>
                    <a:pt x="71" y="70"/>
                  </a:lnTo>
                  <a:lnTo>
                    <a:pt x="74" y="60"/>
                  </a:lnTo>
                  <a:lnTo>
                    <a:pt x="74" y="49"/>
                  </a:lnTo>
                  <a:lnTo>
                    <a:pt x="74" y="39"/>
                  </a:lnTo>
                  <a:lnTo>
                    <a:pt x="74" y="32"/>
                  </a:lnTo>
                  <a:lnTo>
                    <a:pt x="76" y="24"/>
                  </a:lnTo>
                  <a:lnTo>
                    <a:pt x="74" y="13"/>
                  </a:lnTo>
                  <a:lnTo>
                    <a:pt x="74" y="5"/>
                  </a:lnTo>
                  <a:lnTo>
                    <a:pt x="74" y="0"/>
                  </a:lnTo>
                  <a:close/>
                </a:path>
              </a:pathLst>
            </a:custGeom>
            <a:solidFill>
              <a:srgbClr val="8A99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7" name="Freeform 71"/>
            <p:cNvSpPr>
              <a:spLocks/>
            </p:cNvSpPr>
            <p:nvPr/>
          </p:nvSpPr>
          <p:spPr bwMode="auto">
            <a:xfrm>
              <a:off x="4460" y="2880"/>
              <a:ext cx="187" cy="404"/>
            </a:xfrm>
            <a:custGeom>
              <a:avLst/>
              <a:gdLst>
                <a:gd name="T0" fmla="*/ 8 w 372"/>
                <a:gd name="T1" fmla="*/ 1 h 808"/>
                <a:gd name="T2" fmla="*/ 7 w 372"/>
                <a:gd name="T3" fmla="*/ 1 h 808"/>
                <a:gd name="T4" fmla="*/ 7 w 372"/>
                <a:gd name="T5" fmla="*/ 1 h 808"/>
                <a:gd name="T6" fmla="*/ 6 w 372"/>
                <a:gd name="T7" fmla="*/ 3 h 808"/>
                <a:gd name="T8" fmla="*/ 5 w 372"/>
                <a:gd name="T9" fmla="*/ 3 h 808"/>
                <a:gd name="T10" fmla="*/ 5 w 372"/>
                <a:gd name="T11" fmla="*/ 4 h 808"/>
                <a:gd name="T12" fmla="*/ 4 w 372"/>
                <a:gd name="T13" fmla="*/ 5 h 808"/>
                <a:gd name="T14" fmla="*/ 4 w 372"/>
                <a:gd name="T15" fmla="*/ 6 h 808"/>
                <a:gd name="T16" fmla="*/ 3 w 372"/>
                <a:gd name="T17" fmla="*/ 7 h 808"/>
                <a:gd name="T18" fmla="*/ 3 w 372"/>
                <a:gd name="T19" fmla="*/ 7 h 808"/>
                <a:gd name="T20" fmla="*/ 3 w 372"/>
                <a:gd name="T21" fmla="*/ 9 h 808"/>
                <a:gd name="T22" fmla="*/ 2 w 372"/>
                <a:gd name="T23" fmla="*/ 10 h 808"/>
                <a:gd name="T24" fmla="*/ 2 w 372"/>
                <a:gd name="T25" fmla="*/ 10 h 808"/>
                <a:gd name="T26" fmla="*/ 1 w 372"/>
                <a:gd name="T27" fmla="*/ 12 h 808"/>
                <a:gd name="T28" fmla="*/ 1 w 372"/>
                <a:gd name="T29" fmla="*/ 12 h 808"/>
                <a:gd name="T30" fmla="*/ 1 w 372"/>
                <a:gd name="T31" fmla="*/ 13 h 808"/>
                <a:gd name="T32" fmla="*/ 0 w 372"/>
                <a:gd name="T33" fmla="*/ 13 h 808"/>
                <a:gd name="T34" fmla="*/ 1 w 372"/>
                <a:gd name="T35" fmla="*/ 14 h 808"/>
                <a:gd name="T36" fmla="*/ 1 w 372"/>
                <a:gd name="T37" fmla="*/ 15 h 808"/>
                <a:gd name="T38" fmla="*/ 2 w 372"/>
                <a:gd name="T39" fmla="*/ 15 h 808"/>
                <a:gd name="T40" fmla="*/ 3 w 372"/>
                <a:gd name="T41" fmla="*/ 17 h 808"/>
                <a:gd name="T42" fmla="*/ 4 w 372"/>
                <a:gd name="T43" fmla="*/ 17 h 808"/>
                <a:gd name="T44" fmla="*/ 5 w 372"/>
                <a:gd name="T45" fmla="*/ 18 h 808"/>
                <a:gd name="T46" fmla="*/ 6 w 372"/>
                <a:gd name="T47" fmla="*/ 19 h 808"/>
                <a:gd name="T48" fmla="*/ 6 w 372"/>
                <a:gd name="T49" fmla="*/ 19 h 808"/>
                <a:gd name="T50" fmla="*/ 5 w 372"/>
                <a:gd name="T51" fmla="*/ 22 h 808"/>
                <a:gd name="T52" fmla="*/ 5 w 372"/>
                <a:gd name="T53" fmla="*/ 22 h 808"/>
                <a:gd name="T54" fmla="*/ 6 w 372"/>
                <a:gd name="T55" fmla="*/ 23 h 808"/>
                <a:gd name="T56" fmla="*/ 6 w 372"/>
                <a:gd name="T57" fmla="*/ 24 h 808"/>
                <a:gd name="T58" fmla="*/ 7 w 372"/>
                <a:gd name="T59" fmla="*/ 24 h 808"/>
                <a:gd name="T60" fmla="*/ 8 w 372"/>
                <a:gd name="T61" fmla="*/ 25 h 808"/>
                <a:gd name="T62" fmla="*/ 9 w 372"/>
                <a:gd name="T63" fmla="*/ 26 h 808"/>
                <a:gd name="T64" fmla="*/ 10 w 372"/>
                <a:gd name="T65" fmla="*/ 25 h 808"/>
                <a:gd name="T66" fmla="*/ 10 w 372"/>
                <a:gd name="T67" fmla="*/ 24 h 808"/>
                <a:gd name="T68" fmla="*/ 11 w 372"/>
                <a:gd name="T69" fmla="*/ 23 h 808"/>
                <a:gd name="T70" fmla="*/ 11 w 372"/>
                <a:gd name="T71" fmla="*/ 22 h 808"/>
                <a:gd name="T72" fmla="*/ 11 w 372"/>
                <a:gd name="T73" fmla="*/ 21 h 808"/>
                <a:gd name="T74" fmla="*/ 11 w 372"/>
                <a:gd name="T75" fmla="*/ 21 h 808"/>
                <a:gd name="T76" fmla="*/ 12 w 372"/>
                <a:gd name="T77" fmla="*/ 21 h 808"/>
                <a:gd name="T78" fmla="*/ 12 w 372"/>
                <a:gd name="T79" fmla="*/ 20 h 808"/>
                <a:gd name="T80" fmla="*/ 12 w 372"/>
                <a:gd name="T81" fmla="*/ 20 h 808"/>
                <a:gd name="T82" fmla="*/ 11 w 372"/>
                <a:gd name="T83" fmla="*/ 20 h 808"/>
                <a:gd name="T84" fmla="*/ 10 w 372"/>
                <a:gd name="T85" fmla="*/ 19 h 808"/>
                <a:gd name="T86" fmla="*/ 10 w 372"/>
                <a:gd name="T87" fmla="*/ 19 h 808"/>
                <a:gd name="T88" fmla="*/ 9 w 372"/>
                <a:gd name="T89" fmla="*/ 18 h 808"/>
                <a:gd name="T90" fmla="*/ 8 w 372"/>
                <a:gd name="T91" fmla="*/ 18 h 808"/>
                <a:gd name="T92" fmla="*/ 8 w 372"/>
                <a:gd name="T93" fmla="*/ 18 h 808"/>
                <a:gd name="T94" fmla="*/ 7 w 372"/>
                <a:gd name="T95" fmla="*/ 17 h 808"/>
                <a:gd name="T96" fmla="*/ 6 w 372"/>
                <a:gd name="T97" fmla="*/ 15 h 808"/>
                <a:gd name="T98" fmla="*/ 6 w 372"/>
                <a:gd name="T99" fmla="*/ 14 h 808"/>
                <a:gd name="T100" fmla="*/ 5 w 372"/>
                <a:gd name="T101" fmla="*/ 13 h 808"/>
                <a:gd name="T102" fmla="*/ 5 w 372"/>
                <a:gd name="T103" fmla="*/ 13 h 808"/>
                <a:gd name="T104" fmla="*/ 4 w 372"/>
                <a:gd name="T105" fmla="*/ 12 h 808"/>
                <a:gd name="T106" fmla="*/ 9 w 372"/>
                <a:gd name="T107" fmla="*/ 2 h 8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2"/>
                <a:gd name="T163" fmla="*/ 0 h 808"/>
                <a:gd name="T164" fmla="*/ 372 w 372"/>
                <a:gd name="T165" fmla="*/ 808 h 80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2" h="808">
                  <a:moveTo>
                    <a:pt x="270" y="0"/>
                  </a:moveTo>
                  <a:lnTo>
                    <a:pt x="264" y="0"/>
                  </a:lnTo>
                  <a:lnTo>
                    <a:pt x="253" y="2"/>
                  </a:lnTo>
                  <a:lnTo>
                    <a:pt x="239" y="2"/>
                  </a:lnTo>
                  <a:lnTo>
                    <a:pt x="226" y="7"/>
                  </a:lnTo>
                  <a:lnTo>
                    <a:pt x="215" y="9"/>
                  </a:lnTo>
                  <a:lnTo>
                    <a:pt x="205" y="19"/>
                  </a:lnTo>
                  <a:lnTo>
                    <a:pt x="197" y="23"/>
                  </a:lnTo>
                  <a:lnTo>
                    <a:pt x="192" y="32"/>
                  </a:lnTo>
                  <a:lnTo>
                    <a:pt x="182" y="40"/>
                  </a:lnTo>
                  <a:lnTo>
                    <a:pt x="177" y="53"/>
                  </a:lnTo>
                  <a:lnTo>
                    <a:pt x="165" y="66"/>
                  </a:lnTo>
                  <a:lnTo>
                    <a:pt x="156" y="83"/>
                  </a:lnTo>
                  <a:lnTo>
                    <a:pt x="150" y="91"/>
                  </a:lnTo>
                  <a:lnTo>
                    <a:pt x="144" y="101"/>
                  </a:lnTo>
                  <a:lnTo>
                    <a:pt x="138" y="110"/>
                  </a:lnTo>
                  <a:lnTo>
                    <a:pt x="135" y="120"/>
                  </a:lnTo>
                  <a:lnTo>
                    <a:pt x="129" y="127"/>
                  </a:lnTo>
                  <a:lnTo>
                    <a:pt x="123" y="137"/>
                  </a:lnTo>
                  <a:lnTo>
                    <a:pt x="118" y="144"/>
                  </a:lnTo>
                  <a:lnTo>
                    <a:pt x="114" y="154"/>
                  </a:lnTo>
                  <a:lnTo>
                    <a:pt x="110" y="161"/>
                  </a:lnTo>
                  <a:lnTo>
                    <a:pt x="106" y="169"/>
                  </a:lnTo>
                  <a:lnTo>
                    <a:pt x="100" y="177"/>
                  </a:lnTo>
                  <a:lnTo>
                    <a:pt x="99" y="184"/>
                  </a:lnTo>
                  <a:lnTo>
                    <a:pt x="93" y="194"/>
                  </a:lnTo>
                  <a:lnTo>
                    <a:pt x="89" y="205"/>
                  </a:lnTo>
                  <a:lnTo>
                    <a:pt x="85" y="213"/>
                  </a:lnTo>
                  <a:lnTo>
                    <a:pt x="83" y="222"/>
                  </a:lnTo>
                  <a:lnTo>
                    <a:pt x="80" y="232"/>
                  </a:lnTo>
                  <a:lnTo>
                    <a:pt x="76" y="239"/>
                  </a:lnTo>
                  <a:lnTo>
                    <a:pt x="72" y="251"/>
                  </a:lnTo>
                  <a:lnTo>
                    <a:pt x="68" y="266"/>
                  </a:lnTo>
                  <a:lnTo>
                    <a:pt x="61" y="274"/>
                  </a:lnTo>
                  <a:lnTo>
                    <a:pt x="57" y="283"/>
                  </a:lnTo>
                  <a:lnTo>
                    <a:pt x="53" y="291"/>
                  </a:lnTo>
                  <a:lnTo>
                    <a:pt x="49" y="300"/>
                  </a:lnTo>
                  <a:lnTo>
                    <a:pt x="42" y="308"/>
                  </a:lnTo>
                  <a:lnTo>
                    <a:pt x="38" y="319"/>
                  </a:lnTo>
                  <a:lnTo>
                    <a:pt x="34" y="327"/>
                  </a:lnTo>
                  <a:lnTo>
                    <a:pt x="30" y="338"/>
                  </a:lnTo>
                  <a:lnTo>
                    <a:pt x="19" y="353"/>
                  </a:lnTo>
                  <a:lnTo>
                    <a:pt x="11" y="365"/>
                  </a:lnTo>
                  <a:lnTo>
                    <a:pt x="5" y="374"/>
                  </a:lnTo>
                  <a:lnTo>
                    <a:pt x="5" y="378"/>
                  </a:lnTo>
                  <a:lnTo>
                    <a:pt x="4" y="378"/>
                  </a:lnTo>
                  <a:lnTo>
                    <a:pt x="4" y="384"/>
                  </a:lnTo>
                  <a:lnTo>
                    <a:pt x="4" y="390"/>
                  </a:lnTo>
                  <a:lnTo>
                    <a:pt x="4" y="397"/>
                  </a:lnTo>
                  <a:lnTo>
                    <a:pt x="2" y="407"/>
                  </a:lnTo>
                  <a:lnTo>
                    <a:pt x="0" y="416"/>
                  </a:lnTo>
                  <a:lnTo>
                    <a:pt x="0" y="426"/>
                  </a:lnTo>
                  <a:lnTo>
                    <a:pt x="2" y="435"/>
                  </a:lnTo>
                  <a:lnTo>
                    <a:pt x="2" y="443"/>
                  </a:lnTo>
                  <a:lnTo>
                    <a:pt x="5" y="452"/>
                  </a:lnTo>
                  <a:lnTo>
                    <a:pt x="9" y="460"/>
                  </a:lnTo>
                  <a:lnTo>
                    <a:pt x="15" y="469"/>
                  </a:lnTo>
                  <a:lnTo>
                    <a:pt x="19" y="477"/>
                  </a:lnTo>
                  <a:lnTo>
                    <a:pt x="28" y="486"/>
                  </a:lnTo>
                  <a:lnTo>
                    <a:pt x="36" y="494"/>
                  </a:lnTo>
                  <a:lnTo>
                    <a:pt x="49" y="504"/>
                  </a:lnTo>
                  <a:lnTo>
                    <a:pt x="61" y="511"/>
                  </a:lnTo>
                  <a:lnTo>
                    <a:pt x="76" y="519"/>
                  </a:lnTo>
                  <a:lnTo>
                    <a:pt x="91" y="524"/>
                  </a:lnTo>
                  <a:lnTo>
                    <a:pt x="106" y="532"/>
                  </a:lnTo>
                  <a:lnTo>
                    <a:pt x="119" y="540"/>
                  </a:lnTo>
                  <a:lnTo>
                    <a:pt x="135" y="547"/>
                  </a:lnTo>
                  <a:lnTo>
                    <a:pt x="146" y="555"/>
                  </a:lnTo>
                  <a:lnTo>
                    <a:pt x="158" y="562"/>
                  </a:lnTo>
                  <a:lnTo>
                    <a:pt x="163" y="568"/>
                  </a:lnTo>
                  <a:lnTo>
                    <a:pt x="169" y="574"/>
                  </a:lnTo>
                  <a:lnTo>
                    <a:pt x="173" y="578"/>
                  </a:lnTo>
                  <a:lnTo>
                    <a:pt x="177" y="581"/>
                  </a:lnTo>
                  <a:lnTo>
                    <a:pt x="177" y="589"/>
                  </a:lnTo>
                  <a:lnTo>
                    <a:pt x="178" y="591"/>
                  </a:lnTo>
                  <a:lnTo>
                    <a:pt x="140" y="673"/>
                  </a:lnTo>
                  <a:lnTo>
                    <a:pt x="140" y="675"/>
                  </a:lnTo>
                  <a:lnTo>
                    <a:pt x="142" y="682"/>
                  </a:lnTo>
                  <a:lnTo>
                    <a:pt x="144" y="686"/>
                  </a:lnTo>
                  <a:lnTo>
                    <a:pt x="146" y="692"/>
                  </a:lnTo>
                  <a:lnTo>
                    <a:pt x="148" y="699"/>
                  </a:lnTo>
                  <a:lnTo>
                    <a:pt x="152" y="709"/>
                  </a:lnTo>
                  <a:lnTo>
                    <a:pt x="158" y="715"/>
                  </a:lnTo>
                  <a:lnTo>
                    <a:pt x="161" y="724"/>
                  </a:lnTo>
                  <a:lnTo>
                    <a:pt x="167" y="732"/>
                  </a:lnTo>
                  <a:lnTo>
                    <a:pt x="173" y="741"/>
                  </a:lnTo>
                  <a:lnTo>
                    <a:pt x="178" y="747"/>
                  </a:lnTo>
                  <a:lnTo>
                    <a:pt x="186" y="756"/>
                  </a:lnTo>
                  <a:lnTo>
                    <a:pt x="192" y="762"/>
                  </a:lnTo>
                  <a:lnTo>
                    <a:pt x="199" y="768"/>
                  </a:lnTo>
                  <a:lnTo>
                    <a:pt x="211" y="773"/>
                  </a:lnTo>
                  <a:lnTo>
                    <a:pt x="222" y="775"/>
                  </a:lnTo>
                  <a:lnTo>
                    <a:pt x="230" y="775"/>
                  </a:lnTo>
                  <a:lnTo>
                    <a:pt x="234" y="775"/>
                  </a:lnTo>
                  <a:lnTo>
                    <a:pt x="272" y="722"/>
                  </a:lnTo>
                  <a:lnTo>
                    <a:pt x="281" y="808"/>
                  </a:lnTo>
                  <a:lnTo>
                    <a:pt x="300" y="806"/>
                  </a:lnTo>
                  <a:lnTo>
                    <a:pt x="302" y="800"/>
                  </a:lnTo>
                  <a:lnTo>
                    <a:pt x="306" y="792"/>
                  </a:lnTo>
                  <a:lnTo>
                    <a:pt x="310" y="783"/>
                  </a:lnTo>
                  <a:lnTo>
                    <a:pt x="312" y="773"/>
                  </a:lnTo>
                  <a:lnTo>
                    <a:pt x="315" y="764"/>
                  </a:lnTo>
                  <a:lnTo>
                    <a:pt x="317" y="753"/>
                  </a:lnTo>
                  <a:lnTo>
                    <a:pt x="319" y="735"/>
                  </a:lnTo>
                  <a:lnTo>
                    <a:pt x="321" y="722"/>
                  </a:lnTo>
                  <a:lnTo>
                    <a:pt x="321" y="713"/>
                  </a:lnTo>
                  <a:lnTo>
                    <a:pt x="321" y="703"/>
                  </a:lnTo>
                  <a:lnTo>
                    <a:pt x="323" y="696"/>
                  </a:lnTo>
                  <a:lnTo>
                    <a:pt x="325" y="690"/>
                  </a:lnTo>
                  <a:lnTo>
                    <a:pt x="327" y="677"/>
                  </a:lnTo>
                  <a:lnTo>
                    <a:pt x="329" y="667"/>
                  </a:lnTo>
                  <a:lnTo>
                    <a:pt x="329" y="659"/>
                  </a:lnTo>
                  <a:lnTo>
                    <a:pt x="329" y="658"/>
                  </a:lnTo>
                  <a:lnTo>
                    <a:pt x="331" y="658"/>
                  </a:lnTo>
                  <a:lnTo>
                    <a:pt x="336" y="659"/>
                  </a:lnTo>
                  <a:lnTo>
                    <a:pt x="344" y="658"/>
                  </a:lnTo>
                  <a:lnTo>
                    <a:pt x="353" y="658"/>
                  </a:lnTo>
                  <a:lnTo>
                    <a:pt x="359" y="650"/>
                  </a:lnTo>
                  <a:lnTo>
                    <a:pt x="367" y="644"/>
                  </a:lnTo>
                  <a:lnTo>
                    <a:pt x="370" y="637"/>
                  </a:lnTo>
                  <a:lnTo>
                    <a:pt x="372" y="635"/>
                  </a:lnTo>
                  <a:lnTo>
                    <a:pt x="372" y="620"/>
                  </a:lnTo>
                  <a:lnTo>
                    <a:pt x="369" y="618"/>
                  </a:lnTo>
                  <a:lnTo>
                    <a:pt x="365" y="618"/>
                  </a:lnTo>
                  <a:lnTo>
                    <a:pt x="357" y="614"/>
                  </a:lnTo>
                  <a:lnTo>
                    <a:pt x="346" y="612"/>
                  </a:lnTo>
                  <a:lnTo>
                    <a:pt x="336" y="608"/>
                  </a:lnTo>
                  <a:lnTo>
                    <a:pt x="329" y="606"/>
                  </a:lnTo>
                  <a:lnTo>
                    <a:pt x="319" y="602"/>
                  </a:lnTo>
                  <a:lnTo>
                    <a:pt x="310" y="601"/>
                  </a:lnTo>
                  <a:lnTo>
                    <a:pt x="300" y="597"/>
                  </a:lnTo>
                  <a:lnTo>
                    <a:pt x="291" y="593"/>
                  </a:lnTo>
                  <a:lnTo>
                    <a:pt x="281" y="589"/>
                  </a:lnTo>
                  <a:lnTo>
                    <a:pt x="272" y="583"/>
                  </a:lnTo>
                  <a:lnTo>
                    <a:pt x="262" y="576"/>
                  </a:lnTo>
                  <a:lnTo>
                    <a:pt x="253" y="572"/>
                  </a:lnTo>
                  <a:lnTo>
                    <a:pt x="245" y="564"/>
                  </a:lnTo>
                  <a:lnTo>
                    <a:pt x="239" y="561"/>
                  </a:lnTo>
                  <a:lnTo>
                    <a:pt x="230" y="551"/>
                  </a:lnTo>
                  <a:lnTo>
                    <a:pt x="226" y="549"/>
                  </a:lnTo>
                  <a:lnTo>
                    <a:pt x="226" y="545"/>
                  </a:lnTo>
                  <a:lnTo>
                    <a:pt x="222" y="542"/>
                  </a:lnTo>
                  <a:lnTo>
                    <a:pt x="216" y="534"/>
                  </a:lnTo>
                  <a:lnTo>
                    <a:pt x="213" y="524"/>
                  </a:lnTo>
                  <a:lnTo>
                    <a:pt x="205" y="511"/>
                  </a:lnTo>
                  <a:lnTo>
                    <a:pt x="197" y="500"/>
                  </a:lnTo>
                  <a:lnTo>
                    <a:pt x="188" y="485"/>
                  </a:lnTo>
                  <a:lnTo>
                    <a:pt x="182" y="469"/>
                  </a:lnTo>
                  <a:lnTo>
                    <a:pt x="177" y="460"/>
                  </a:lnTo>
                  <a:lnTo>
                    <a:pt x="169" y="450"/>
                  </a:lnTo>
                  <a:lnTo>
                    <a:pt x="165" y="441"/>
                  </a:lnTo>
                  <a:lnTo>
                    <a:pt x="161" y="433"/>
                  </a:lnTo>
                  <a:lnTo>
                    <a:pt x="156" y="424"/>
                  </a:lnTo>
                  <a:lnTo>
                    <a:pt x="150" y="416"/>
                  </a:lnTo>
                  <a:lnTo>
                    <a:pt x="146" y="407"/>
                  </a:lnTo>
                  <a:lnTo>
                    <a:pt x="142" y="399"/>
                  </a:lnTo>
                  <a:lnTo>
                    <a:pt x="133" y="384"/>
                  </a:lnTo>
                  <a:lnTo>
                    <a:pt x="129" y="374"/>
                  </a:lnTo>
                  <a:lnTo>
                    <a:pt x="125" y="367"/>
                  </a:lnTo>
                  <a:lnTo>
                    <a:pt x="125" y="365"/>
                  </a:lnTo>
                  <a:lnTo>
                    <a:pt x="222" y="165"/>
                  </a:lnTo>
                  <a:lnTo>
                    <a:pt x="266" y="59"/>
                  </a:lnTo>
                  <a:lnTo>
                    <a:pt x="270" y="0"/>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8" name="Freeform 72"/>
            <p:cNvSpPr>
              <a:spLocks/>
            </p:cNvSpPr>
            <p:nvPr/>
          </p:nvSpPr>
          <p:spPr bwMode="auto">
            <a:xfrm>
              <a:off x="4485" y="2898"/>
              <a:ext cx="107" cy="219"/>
            </a:xfrm>
            <a:custGeom>
              <a:avLst/>
              <a:gdLst>
                <a:gd name="T0" fmla="*/ 6 w 215"/>
                <a:gd name="T1" fmla="*/ 1 h 437"/>
                <a:gd name="T2" fmla="*/ 6 w 215"/>
                <a:gd name="T3" fmla="*/ 1 h 437"/>
                <a:gd name="T4" fmla="*/ 6 w 215"/>
                <a:gd name="T5" fmla="*/ 0 h 437"/>
                <a:gd name="T6" fmla="*/ 5 w 215"/>
                <a:gd name="T7" fmla="*/ 1 h 437"/>
                <a:gd name="T8" fmla="*/ 5 w 215"/>
                <a:gd name="T9" fmla="*/ 1 h 437"/>
                <a:gd name="T10" fmla="*/ 4 w 215"/>
                <a:gd name="T11" fmla="*/ 2 h 437"/>
                <a:gd name="T12" fmla="*/ 4 w 215"/>
                <a:gd name="T13" fmla="*/ 2 h 437"/>
                <a:gd name="T14" fmla="*/ 4 w 215"/>
                <a:gd name="T15" fmla="*/ 3 h 437"/>
                <a:gd name="T16" fmla="*/ 4 w 215"/>
                <a:gd name="T17" fmla="*/ 3 h 437"/>
                <a:gd name="T18" fmla="*/ 4 w 215"/>
                <a:gd name="T19" fmla="*/ 4 h 437"/>
                <a:gd name="T20" fmla="*/ 4 w 215"/>
                <a:gd name="T21" fmla="*/ 4 h 437"/>
                <a:gd name="T22" fmla="*/ 4 w 215"/>
                <a:gd name="T23" fmla="*/ 5 h 437"/>
                <a:gd name="T24" fmla="*/ 4 w 215"/>
                <a:gd name="T25" fmla="*/ 6 h 437"/>
                <a:gd name="T26" fmla="*/ 4 w 215"/>
                <a:gd name="T27" fmla="*/ 6 h 437"/>
                <a:gd name="T28" fmla="*/ 3 w 215"/>
                <a:gd name="T29" fmla="*/ 7 h 437"/>
                <a:gd name="T30" fmla="*/ 3 w 215"/>
                <a:gd name="T31" fmla="*/ 7 h 437"/>
                <a:gd name="T32" fmla="*/ 3 w 215"/>
                <a:gd name="T33" fmla="*/ 8 h 437"/>
                <a:gd name="T34" fmla="*/ 2 w 215"/>
                <a:gd name="T35" fmla="*/ 8 h 437"/>
                <a:gd name="T36" fmla="*/ 2 w 215"/>
                <a:gd name="T37" fmla="*/ 9 h 437"/>
                <a:gd name="T38" fmla="*/ 1 w 215"/>
                <a:gd name="T39" fmla="*/ 9 h 437"/>
                <a:gd name="T40" fmla="*/ 0 w 215"/>
                <a:gd name="T41" fmla="*/ 10 h 437"/>
                <a:gd name="T42" fmla="*/ 0 w 215"/>
                <a:gd name="T43" fmla="*/ 11 h 437"/>
                <a:gd name="T44" fmla="*/ 0 w 215"/>
                <a:gd name="T45" fmla="*/ 11 h 437"/>
                <a:gd name="T46" fmla="*/ 0 w 215"/>
                <a:gd name="T47" fmla="*/ 11 h 437"/>
                <a:gd name="T48" fmla="*/ 1 w 215"/>
                <a:gd name="T49" fmla="*/ 11 h 437"/>
                <a:gd name="T50" fmla="*/ 2 w 215"/>
                <a:gd name="T51" fmla="*/ 12 h 437"/>
                <a:gd name="T52" fmla="*/ 3 w 215"/>
                <a:gd name="T53" fmla="*/ 13 h 437"/>
                <a:gd name="T54" fmla="*/ 3 w 215"/>
                <a:gd name="T55" fmla="*/ 14 h 437"/>
                <a:gd name="T56" fmla="*/ 4 w 215"/>
                <a:gd name="T57" fmla="*/ 14 h 437"/>
                <a:gd name="T58" fmla="*/ 2 w 215"/>
                <a:gd name="T59" fmla="*/ 11 h 437"/>
                <a:gd name="T60" fmla="*/ 3 w 215"/>
                <a:gd name="T61" fmla="*/ 10 h 437"/>
                <a:gd name="T62" fmla="*/ 3 w 215"/>
                <a:gd name="T63" fmla="*/ 10 h 437"/>
                <a:gd name="T64" fmla="*/ 3 w 215"/>
                <a:gd name="T65" fmla="*/ 9 h 437"/>
                <a:gd name="T66" fmla="*/ 4 w 215"/>
                <a:gd name="T67" fmla="*/ 8 h 437"/>
                <a:gd name="T68" fmla="*/ 4 w 215"/>
                <a:gd name="T69" fmla="*/ 8 h 437"/>
                <a:gd name="T70" fmla="*/ 4 w 215"/>
                <a:gd name="T71" fmla="*/ 7 h 437"/>
                <a:gd name="T72" fmla="*/ 5 w 215"/>
                <a:gd name="T73" fmla="*/ 6 h 437"/>
                <a:gd name="T74" fmla="*/ 5 w 215"/>
                <a:gd name="T75" fmla="*/ 5 h 437"/>
                <a:gd name="T76" fmla="*/ 5 w 215"/>
                <a:gd name="T77" fmla="*/ 4 h 437"/>
                <a:gd name="T78" fmla="*/ 6 w 215"/>
                <a:gd name="T79" fmla="*/ 3 h 437"/>
                <a:gd name="T80" fmla="*/ 6 w 215"/>
                <a:gd name="T81" fmla="*/ 3 h 437"/>
                <a:gd name="T82" fmla="*/ 6 w 215"/>
                <a:gd name="T83" fmla="*/ 2 h 437"/>
                <a:gd name="T84" fmla="*/ 6 w 215"/>
                <a:gd name="T85" fmla="*/ 2 h 437"/>
                <a:gd name="T86" fmla="*/ 6 w 215"/>
                <a:gd name="T87" fmla="*/ 1 h 4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437"/>
                <a:gd name="T134" fmla="*/ 215 w 215"/>
                <a:gd name="T135" fmla="*/ 437 h 4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437">
                  <a:moveTo>
                    <a:pt x="215" y="30"/>
                  </a:moveTo>
                  <a:lnTo>
                    <a:pt x="215" y="25"/>
                  </a:lnTo>
                  <a:lnTo>
                    <a:pt x="215" y="17"/>
                  </a:lnTo>
                  <a:lnTo>
                    <a:pt x="209" y="6"/>
                  </a:lnTo>
                  <a:lnTo>
                    <a:pt x="202" y="2"/>
                  </a:lnTo>
                  <a:lnTo>
                    <a:pt x="192" y="0"/>
                  </a:lnTo>
                  <a:lnTo>
                    <a:pt x="185" y="2"/>
                  </a:lnTo>
                  <a:lnTo>
                    <a:pt x="177" y="6"/>
                  </a:lnTo>
                  <a:lnTo>
                    <a:pt x="169" y="13"/>
                  </a:lnTo>
                  <a:lnTo>
                    <a:pt x="160" y="21"/>
                  </a:lnTo>
                  <a:lnTo>
                    <a:pt x="152" y="32"/>
                  </a:lnTo>
                  <a:lnTo>
                    <a:pt x="148" y="38"/>
                  </a:lnTo>
                  <a:lnTo>
                    <a:pt x="147" y="46"/>
                  </a:lnTo>
                  <a:lnTo>
                    <a:pt x="143" y="53"/>
                  </a:lnTo>
                  <a:lnTo>
                    <a:pt x="143" y="63"/>
                  </a:lnTo>
                  <a:lnTo>
                    <a:pt x="139" y="68"/>
                  </a:lnTo>
                  <a:lnTo>
                    <a:pt x="139" y="78"/>
                  </a:lnTo>
                  <a:lnTo>
                    <a:pt x="139" y="87"/>
                  </a:lnTo>
                  <a:lnTo>
                    <a:pt x="139" y="95"/>
                  </a:lnTo>
                  <a:lnTo>
                    <a:pt x="137" y="105"/>
                  </a:lnTo>
                  <a:lnTo>
                    <a:pt x="137" y="114"/>
                  </a:lnTo>
                  <a:lnTo>
                    <a:pt x="137" y="125"/>
                  </a:lnTo>
                  <a:lnTo>
                    <a:pt x="137" y="135"/>
                  </a:lnTo>
                  <a:lnTo>
                    <a:pt x="135" y="144"/>
                  </a:lnTo>
                  <a:lnTo>
                    <a:pt x="133" y="154"/>
                  </a:lnTo>
                  <a:lnTo>
                    <a:pt x="133" y="163"/>
                  </a:lnTo>
                  <a:lnTo>
                    <a:pt x="131" y="173"/>
                  </a:lnTo>
                  <a:lnTo>
                    <a:pt x="128" y="182"/>
                  </a:lnTo>
                  <a:lnTo>
                    <a:pt x="126" y="192"/>
                  </a:lnTo>
                  <a:lnTo>
                    <a:pt x="120" y="201"/>
                  </a:lnTo>
                  <a:lnTo>
                    <a:pt x="118" y="213"/>
                  </a:lnTo>
                  <a:lnTo>
                    <a:pt x="110" y="220"/>
                  </a:lnTo>
                  <a:lnTo>
                    <a:pt x="105" y="228"/>
                  </a:lnTo>
                  <a:lnTo>
                    <a:pt x="97" y="236"/>
                  </a:lnTo>
                  <a:lnTo>
                    <a:pt x="89" y="245"/>
                  </a:lnTo>
                  <a:lnTo>
                    <a:pt x="82" y="251"/>
                  </a:lnTo>
                  <a:lnTo>
                    <a:pt x="72" y="258"/>
                  </a:lnTo>
                  <a:lnTo>
                    <a:pt x="65" y="266"/>
                  </a:lnTo>
                  <a:lnTo>
                    <a:pt x="57" y="272"/>
                  </a:lnTo>
                  <a:lnTo>
                    <a:pt x="42" y="281"/>
                  </a:lnTo>
                  <a:lnTo>
                    <a:pt x="31" y="291"/>
                  </a:lnTo>
                  <a:lnTo>
                    <a:pt x="23" y="295"/>
                  </a:lnTo>
                  <a:lnTo>
                    <a:pt x="19" y="298"/>
                  </a:lnTo>
                  <a:lnTo>
                    <a:pt x="0" y="329"/>
                  </a:lnTo>
                  <a:lnTo>
                    <a:pt x="6" y="329"/>
                  </a:lnTo>
                  <a:lnTo>
                    <a:pt x="12" y="329"/>
                  </a:lnTo>
                  <a:lnTo>
                    <a:pt x="19" y="335"/>
                  </a:lnTo>
                  <a:lnTo>
                    <a:pt x="29" y="340"/>
                  </a:lnTo>
                  <a:lnTo>
                    <a:pt x="42" y="350"/>
                  </a:lnTo>
                  <a:lnTo>
                    <a:pt x="53" y="361"/>
                  </a:lnTo>
                  <a:lnTo>
                    <a:pt x="69" y="374"/>
                  </a:lnTo>
                  <a:lnTo>
                    <a:pt x="82" y="386"/>
                  </a:lnTo>
                  <a:lnTo>
                    <a:pt x="99" y="403"/>
                  </a:lnTo>
                  <a:lnTo>
                    <a:pt x="110" y="414"/>
                  </a:lnTo>
                  <a:lnTo>
                    <a:pt x="122" y="426"/>
                  </a:lnTo>
                  <a:lnTo>
                    <a:pt x="129" y="433"/>
                  </a:lnTo>
                  <a:lnTo>
                    <a:pt x="133" y="437"/>
                  </a:lnTo>
                  <a:lnTo>
                    <a:pt x="88" y="329"/>
                  </a:lnTo>
                  <a:lnTo>
                    <a:pt x="88" y="325"/>
                  </a:lnTo>
                  <a:lnTo>
                    <a:pt x="95" y="317"/>
                  </a:lnTo>
                  <a:lnTo>
                    <a:pt x="97" y="310"/>
                  </a:lnTo>
                  <a:lnTo>
                    <a:pt x="101" y="304"/>
                  </a:lnTo>
                  <a:lnTo>
                    <a:pt x="109" y="295"/>
                  </a:lnTo>
                  <a:lnTo>
                    <a:pt x="114" y="285"/>
                  </a:lnTo>
                  <a:lnTo>
                    <a:pt x="118" y="274"/>
                  </a:lnTo>
                  <a:lnTo>
                    <a:pt x="126" y="264"/>
                  </a:lnTo>
                  <a:lnTo>
                    <a:pt x="131" y="253"/>
                  </a:lnTo>
                  <a:lnTo>
                    <a:pt x="139" y="239"/>
                  </a:lnTo>
                  <a:lnTo>
                    <a:pt x="147" y="228"/>
                  </a:lnTo>
                  <a:lnTo>
                    <a:pt x="152" y="215"/>
                  </a:lnTo>
                  <a:lnTo>
                    <a:pt x="158" y="201"/>
                  </a:lnTo>
                  <a:lnTo>
                    <a:pt x="166" y="188"/>
                  </a:lnTo>
                  <a:lnTo>
                    <a:pt x="171" y="171"/>
                  </a:lnTo>
                  <a:lnTo>
                    <a:pt x="177" y="158"/>
                  </a:lnTo>
                  <a:lnTo>
                    <a:pt x="181" y="144"/>
                  </a:lnTo>
                  <a:lnTo>
                    <a:pt x="186" y="131"/>
                  </a:lnTo>
                  <a:lnTo>
                    <a:pt x="190" y="116"/>
                  </a:lnTo>
                  <a:lnTo>
                    <a:pt x="196" y="103"/>
                  </a:lnTo>
                  <a:lnTo>
                    <a:pt x="198" y="91"/>
                  </a:lnTo>
                  <a:lnTo>
                    <a:pt x="204" y="82"/>
                  </a:lnTo>
                  <a:lnTo>
                    <a:pt x="204" y="68"/>
                  </a:lnTo>
                  <a:lnTo>
                    <a:pt x="207" y="61"/>
                  </a:lnTo>
                  <a:lnTo>
                    <a:pt x="209" y="49"/>
                  </a:lnTo>
                  <a:lnTo>
                    <a:pt x="211" y="44"/>
                  </a:lnTo>
                  <a:lnTo>
                    <a:pt x="215" y="34"/>
                  </a:lnTo>
                  <a:lnTo>
                    <a:pt x="215" y="30"/>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69" name="Freeform 73"/>
            <p:cNvSpPr>
              <a:spLocks/>
            </p:cNvSpPr>
            <p:nvPr/>
          </p:nvSpPr>
          <p:spPr bwMode="auto">
            <a:xfrm>
              <a:off x="4497" y="3552"/>
              <a:ext cx="110" cy="103"/>
            </a:xfrm>
            <a:custGeom>
              <a:avLst/>
              <a:gdLst>
                <a:gd name="T0" fmla="*/ 3 w 218"/>
                <a:gd name="T1" fmla="*/ 3 h 205"/>
                <a:gd name="T2" fmla="*/ 3 w 218"/>
                <a:gd name="T3" fmla="*/ 3 h 205"/>
                <a:gd name="T4" fmla="*/ 3 w 218"/>
                <a:gd name="T5" fmla="*/ 3 h 205"/>
                <a:gd name="T6" fmla="*/ 3 w 218"/>
                <a:gd name="T7" fmla="*/ 2 h 205"/>
                <a:gd name="T8" fmla="*/ 4 w 218"/>
                <a:gd name="T9" fmla="*/ 2 h 205"/>
                <a:gd name="T10" fmla="*/ 4 w 218"/>
                <a:gd name="T11" fmla="*/ 2 h 205"/>
                <a:gd name="T12" fmla="*/ 5 w 218"/>
                <a:gd name="T13" fmla="*/ 3 h 205"/>
                <a:gd name="T14" fmla="*/ 5 w 218"/>
                <a:gd name="T15" fmla="*/ 3 h 205"/>
                <a:gd name="T16" fmla="*/ 5 w 218"/>
                <a:gd name="T17" fmla="*/ 3 h 205"/>
                <a:gd name="T18" fmla="*/ 6 w 218"/>
                <a:gd name="T19" fmla="*/ 4 h 205"/>
                <a:gd name="T20" fmla="*/ 4 w 218"/>
                <a:gd name="T21" fmla="*/ 4 h 205"/>
                <a:gd name="T22" fmla="*/ 6 w 218"/>
                <a:gd name="T23" fmla="*/ 4 h 205"/>
                <a:gd name="T24" fmla="*/ 6 w 218"/>
                <a:gd name="T25" fmla="*/ 5 h 205"/>
                <a:gd name="T26" fmla="*/ 7 w 218"/>
                <a:gd name="T27" fmla="*/ 5 h 205"/>
                <a:gd name="T28" fmla="*/ 7 w 218"/>
                <a:gd name="T29" fmla="*/ 6 h 205"/>
                <a:gd name="T30" fmla="*/ 7 w 218"/>
                <a:gd name="T31" fmla="*/ 6 h 205"/>
                <a:gd name="T32" fmla="*/ 7 w 218"/>
                <a:gd name="T33" fmla="*/ 6 h 205"/>
                <a:gd name="T34" fmla="*/ 7 w 218"/>
                <a:gd name="T35" fmla="*/ 6 h 205"/>
                <a:gd name="T36" fmla="*/ 7 w 218"/>
                <a:gd name="T37" fmla="*/ 7 h 205"/>
                <a:gd name="T38" fmla="*/ 6 w 218"/>
                <a:gd name="T39" fmla="*/ 7 h 205"/>
                <a:gd name="T40" fmla="*/ 6 w 218"/>
                <a:gd name="T41" fmla="*/ 7 h 205"/>
                <a:gd name="T42" fmla="*/ 6 w 218"/>
                <a:gd name="T43" fmla="*/ 7 h 205"/>
                <a:gd name="T44" fmla="*/ 5 w 218"/>
                <a:gd name="T45" fmla="*/ 7 h 205"/>
                <a:gd name="T46" fmla="*/ 5 w 218"/>
                <a:gd name="T47" fmla="*/ 7 h 205"/>
                <a:gd name="T48" fmla="*/ 4 w 218"/>
                <a:gd name="T49" fmla="*/ 6 h 205"/>
                <a:gd name="T50" fmla="*/ 4 w 218"/>
                <a:gd name="T51" fmla="*/ 6 h 205"/>
                <a:gd name="T52" fmla="*/ 3 w 218"/>
                <a:gd name="T53" fmla="*/ 6 h 205"/>
                <a:gd name="T54" fmla="*/ 3 w 218"/>
                <a:gd name="T55" fmla="*/ 5 h 205"/>
                <a:gd name="T56" fmla="*/ 3 w 218"/>
                <a:gd name="T57" fmla="*/ 5 h 205"/>
                <a:gd name="T58" fmla="*/ 2 w 218"/>
                <a:gd name="T59" fmla="*/ 4 h 205"/>
                <a:gd name="T60" fmla="*/ 2 w 218"/>
                <a:gd name="T61" fmla="*/ 4 h 205"/>
                <a:gd name="T62" fmla="*/ 2 w 218"/>
                <a:gd name="T63" fmla="*/ 4 h 205"/>
                <a:gd name="T64" fmla="*/ 2 w 218"/>
                <a:gd name="T65" fmla="*/ 3 h 205"/>
                <a:gd name="T66" fmla="*/ 1 w 218"/>
                <a:gd name="T67" fmla="*/ 3 h 205"/>
                <a:gd name="T68" fmla="*/ 1 w 218"/>
                <a:gd name="T69" fmla="*/ 3 h 205"/>
                <a:gd name="T70" fmla="*/ 1 w 218"/>
                <a:gd name="T71" fmla="*/ 2 h 205"/>
                <a:gd name="T72" fmla="*/ 1 w 218"/>
                <a:gd name="T73" fmla="*/ 2 h 205"/>
                <a:gd name="T74" fmla="*/ 1 w 218"/>
                <a:gd name="T75" fmla="*/ 2 h 205"/>
                <a:gd name="T76" fmla="*/ 1 w 218"/>
                <a:gd name="T77" fmla="*/ 1 h 205"/>
                <a:gd name="T78" fmla="*/ 0 w 218"/>
                <a:gd name="T79" fmla="*/ 1 h 205"/>
                <a:gd name="T80" fmla="*/ 0 w 218"/>
                <a:gd name="T81" fmla="*/ 1 h 205"/>
                <a:gd name="T82" fmla="*/ 0 w 218"/>
                <a:gd name="T83" fmla="*/ 1 h 205"/>
                <a:gd name="T84" fmla="*/ 0 w 218"/>
                <a:gd name="T85" fmla="*/ 1 h 205"/>
                <a:gd name="T86" fmla="*/ 1 w 218"/>
                <a:gd name="T87" fmla="*/ 0 h 205"/>
                <a:gd name="T88" fmla="*/ 1 w 218"/>
                <a:gd name="T89" fmla="*/ 1 h 205"/>
                <a:gd name="T90" fmla="*/ 1 w 218"/>
                <a:gd name="T91" fmla="*/ 1 h 205"/>
                <a:gd name="T92" fmla="*/ 1 w 218"/>
                <a:gd name="T93" fmla="*/ 1 h 205"/>
                <a:gd name="T94" fmla="*/ 1 w 218"/>
                <a:gd name="T95" fmla="*/ 1 h 205"/>
                <a:gd name="T96" fmla="*/ 2 w 218"/>
                <a:gd name="T97" fmla="*/ 2 h 205"/>
                <a:gd name="T98" fmla="*/ 2 w 218"/>
                <a:gd name="T99" fmla="*/ 2 h 205"/>
                <a:gd name="T100" fmla="*/ 2 w 218"/>
                <a:gd name="T101" fmla="*/ 2 h 205"/>
                <a:gd name="T102" fmla="*/ 2 w 218"/>
                <a:gd name="T103" fmla="*/ 2 h 205"/>
                <a:gd name="T104" fmla="*/ 2 w 218"/>
                <a:gd name="T105" fmla="*/ 2 h 205"/>
                <a:gd name="T106" fmla="*/ 3 w 218"/>
                <a:gd name="T107" fmla="*/ 4 h 205"/>
                <a:gd name="T108" fmla="*/ 3 w 218"/>
                <a:gd name="T109" fmla="*/ 3 h 205"/>
                <a:gd name="T110" fmla="*/ 3 w 218"/>
                <a:gd name="T111" fmla="*/ 3 h 2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8"/>
                <a:gd name="T169" fmla="*/ 0 h 205"/>
                <a:gd name="T170" fmla="*/ 218 w 218"/>
                <a:gd name="T171" fmla="*/ 205 h 2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8" h="205">
                  <a:moveTo>
                    <a:pt x="76" y="76"/>
                  </a:moveTo>
                  <a:lnTo>
                    <a:pt x="78" y="72"/>
                  </a:lnTo>
                  <a:lnTo>
                    <a:pt x="85" y="68"/>
                  </a:lnTo>
                  <a:lnTo>
                    <a:pt x="95" y="64"/>
                  </a:lnTo>
                  <a:lnTo>
                    <a:pt x="108" y="62"/>
                  </a:lnTo>
                  <a:lnTo>
                    <a:pt x="122" y="62"/>
                  </a:lnTo>
                  <a:lnTo>
                    <a:pt x="133" y="66"/>
                  </a:lnTo>
                  <a:lnTo>
                    <a:pt x="142" y="70"/>
                  </a:lnTo>
                  <a:lnTo>
                    <a:pt x="146" y="72"/>
                  </a:lnTo>
                  <a:lnTo>
                    <a:pt x="165" y="97"/>
                  </a:lnTo>
                  <a:lnTo>
                    <a:pt x="112" y="118"/>
                  </a:lnTo>
                  <a:lnTo>
                    <a:pt x="180" y="123"/>
                  </a:lnTo>
                  <a:lnTo>
                    <a:pt x="169" y="142"/>
                  </a:lnTo>
                  <a:lnTo>
                    <a:pt x="203" y="157"/>
                  </a:lnTo>
                  <a:lnTo>
                    <a:pt x="218" y="180"/>
                  </a:lnTo>
                  <a:lnTo>
                    <a:pt x="217" y="180"/>
                  </a:lnTo>
                  <a:lnTo>
                    <a:pt x="211" y="186"/>
                  </a:lnTo>
                  <a:lnTo>
                    <a:pt x="203" y="188"/>
                  </a:lnTo>
                  <a:lnTo>
                    <a:pt x="196" y="194"/>
                  </a:lnTo>
                  <a:lnTo>
                    <a:pt x="182" y="199"/>
                  </a:lnTo>
                  <a:lnTo>
                    <a:pt x="171" y="203"/>
                  </a:lnTo>
                  <a:lnTo>
                    <a:pt x="160" y="205"/>
                  </a:lnTo>
                  <a:lnTo>
                    <a:pt x="146" y="205"/>
                  </a:lnTo>
                  <a:lnTo>
                    <a:pt x="133" y="199"/>
                  </a:lnTo>
                  <a:lnTo>
                    <a:pt x="118" y="192"/>
                  </a:lnTo>
                  <a:lnTo>
                    <a:pt x="104" y="182"/>
                  </a:lnTo>
                  <a:lnTo>
                    <a:pt x="91" y="171"/>
                  </a:lnTo>
                  <a:lnTo>
                    <a:pt x="78" y="156"/>
                  </a:lnTo>
                  <a:lnTo>
                    <a:pt x="66" y="142"/>
                  </a:lnTo>
                  <a:lnTo>
                    <a:pt x="55" y="125"/>
                  </a:lnTo>
                  <a:lnTo>
                    <a:pt x="45" y="110"/>
                  </a:lnTo>
                  <a:lnTo>
                    <a:pt x="40" y="102"/>
                  </a:lnTo>
                  <a:lnTo>
                    <a:pt x="34" y="93"/>
                  </a:lnTo>
                  <a:lnTo>
                    <a:pt x="30" y="85"/>
                  </a:lnTo>
                  <a:lnTo>
                    <a:pt x="25" y="78"/>
                  </a:lnTo>
                  <a:lnTo>
                    <a:pt x="17" y="61"/>
                  </a:lnTo>
                  <a:lnTo>
                    <a:pt x="11" y="49"/>
                  </a:lnTo>
                  <a:lnTo>
                    <a:pt x="6" y="36"/>
                  </a:lnTo>
                  <a:lnTo>
                    <a:pt x="2" y="28"/>
                  </a:lnTo>
                  <a:lnTo>
                    <a:pt x="0" y="23"/>
                  </a:lnTo>
                  <a:lnTo>
                    <a:pt x="0" y="21"/>
                  </a:lnTo>
                  <a:lnTo>
                    <a:pt x="0" y="15"/>
                  </a:lnTo>
                  <a:lnTo>
                    <a:pt x="0" y="7"/>
                  </a:lnTo>
                  <a:lnTo>
                    <a:pt x="4" y="0"/>
                  </a:lnTo>
                  <a:lnTo>
                    <a:pt x="11" y="2"/>
                  </a:lnTo>
                  <a:lnTo>
                    <a:pt x="15" y="5"/>
                  </a:lnTo>
                  <a:lnTo>
                    <a:pt x="21" y="15"/>
                  </a:lnTo>
                  <a:lnTo>
                    <a:pt x="26" y="24"/>
                  </a:lnTo>
                  <a:lnTo>
                    <a:pt x="34" y="36"/>
                  </a:lnTo>
                  <a:lnTo>
                    <a:pt x="38" y="45"/>
                  </a:lnTo>
                  <a:lnTo>
                    <a:pt x="44" y="55"/>
                  </a:lnTo>
                  <a:lnTo>
                    <a:pt x="45" y="61"/>
                  </a:lnTo>
                  <a:lnTo>
                    <a:pt x="49" y="64"/>
                  </a:lnTo>
                  <a:lnTo>
                    <a:pt x="70" y="97"/>
                  </a:lnTo>
                  <a:lnTo>
                    <a:pt x="76" y="76"/>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0" name="Freeform 74"/>
            <p:cNvSpPr>
              <a:spLocks/>
            </p:cNvSpPr>
            <p:nvPr/>
          </p:nvSpPr>
          <p:spPr bwMode="auto">
            <a:xfrm>
              <a:off x="4718" y="2624"/>
              <a:ext cx="129" cy="188"/>
            </a:xfrm>
            <a:custGeom>
              <a:avLst/>
              <a:gdLst>
                <a:gd name="T0" fmla="*/ 1 w 259"/>
                <a:gd name="T1" fmla="*/ 3 h 376"/>
                <a:gd name="T2" fmla="*/ 1 w 259"/>
                <a:gd name="T3" fmla="*/ 4 h 376"/>
                <a:gd name="T4" fmla="*/ 2 w 259"/>
                <a:gd name="T5" fmla="*/ 5 h 376"/>
                <a:gd name="T6" fmla="*/ 2 w 259"/>
                <a:gd name="T7" fmla="*/ 6 h 376"/>
                <a:gd name="T8" fmla="*/ 2 w 259"/>
                <a:gd name="T9" fmla="*/ 8 h 376"/>
                <a:gd name="T10" fmla="*/ 2 w 259"/>
                <a:gd name="T11" fmla="*/ 10 h 376"/>
                <a:gd name="T12" fmla="*/ 2 w 259"/>
                <a:gd name="T13" fmla="*/ 10 h 376"/>
                <a:gd name="T14" fmla="*/ 2 w 259"/>
                <a:gd name="T15" fmla="*/ 10 h 376"/>
                <a:gd name="T16" fmla="*/ 2 w 259"/>
                <a:gd name="T17" fmla="*/ 9 h 376"/>
                <a:gd name="T18" fmla="*/ 2 w 259"/>
                <a:gd name="T19" fmla="*/ 7 h 376"/>
                <a:gd name="T20" fmla="*/ 2 w 259"/>
                <a:gd name="T21" fmla="*/ 6 h 376"/>
                <a:gd name="T22" fmla="*/ 3 w 259"/>
                <a:gd name="T23" fmla="*/ 5 h 376"/>
                <a:gd name="T24" fmla="*/ 3 w 259"/>
                <a:gd name="T25" fmla="*/ 3 h 376"/>
                <a:gd name="T26" fmla="*/ 3 w 259"/>
                <a:gd name="T27" fmla="*/ 4 h 376"/>
                <a:gd name="T28" fmla="*/ 3 w 259"/>
                <a:gd name="T29" fmla="*/ 5 h 376"/>
                <a:gd name="T30" fmla="*/ 3 w 259"/>
                <a:gd name="T31" fmla="*/ 6 h 376"/>
                <a:gd name="T32" fmla="*/ 4 w 259"/>
                <a:gd name="T33" fmla="*/ 7 h 376"/>
                <a:gd name="T34" fmla="*/ 4 w 259"/>
                <a:gd name="T35" fmla="*/ 8 h 376"/>
                <a:gd name="T36" fmla="*/ 5 w 259"/>
                <a:gd name="T37" fmla="*/ 7 h 376"/>
                <a:gd name="T38" fmla="*/ 4 w 259"/>
                <a:gd name="T39" fmla="*/ 7 h 376"/>
                <a:gd name="T40" fmla="*/ 4 w 259"/>
                <a:gd name="T41" fmla="*/ 5 h 376"/>
                <a:gd name="T42" fmla="*/ 4 w 259"/>
                <a:gd name="T43" fmla="*/ 4 h 376"/>
                <a:gd name="T44" fmla="*/ 5 w 259"/>
                <a:gd name="T45" fmla="*/ 5 h 376"/>
                <a:gd name="T46" fmla="*/ 5 w 259"/>
                <a:gd name="T47" fmla="*/ 6 h 376"/>
                <a:gd name="T48" fmla="*/ 6 w 259"/>
                <a:gd name="T49" fmla="*/ 7 h 376"/>
                <a:gd name="T50" fmla="*/ 6 w 259"/>
                <a:gd name="T51" fmla="*/ 9 h 376"/>
                <a:gd name="T52" fmla="*/ 6 w 259"/>
                <a:gd name="T53" fmla="*/ 9 h 376"/>
                <a:gd name="T54" fmla="*/ 6 w 259"/>
                <a:gd name="T55" fmla="*/ 8 h 376"/>
                <a:gd name="T56" fmla="*/ 6 w 259"/>
                <a:gd name="T57" fmla="*/ 6 h 376"/>
                <a:gd name="T58" fmla="*/ 6 w 259"/>
                <a:gd name="T59" fmla="*/ 6 h 376"/>
                <a:gd name="T60" fmla="*/ 6 w 259"/>
                <a:gd name="T61" fmla="*/ 6 h 376"/>
                <a:gd name="T62" fmla="*/ 7 w 259"/>
                <a:gd name="T63" fmla="*/ 7 h 376"/>
                <a:gd name="T64" fmla="*/ 7 w 259"/>
                <a:gd name="T65" fmla="*/ 9 h 376"/>
                <a:gd name="T66" fmla="*/ 7 w 259"/>
                <a:gd name="T67" fmla="*/ 10 h 376"/>
                <a:gd name="T68" fmla="*/ 7 w 259"/>
                <a:gd name="T69" fmla="*/ 11 h 376"/>
                <a:gd name="T70" fmla="*/ 7 w 259"/>
                <a:gd name="T71" fmla="*/ 11 h 376"/>
                <a:gd name="T72" fmla="*/ 7 w 259"/>
                <a:gd name="T73" fmla="*/ 10 h 376"/>
                <a:gd name="T74" fmla="*/ 8 w 259"/>
                <a:gd name="T75" fmla="*/ 8 h 376"/>
                <a:gd name="T76" fmla="*/ 8 w 259"/>
                <a:gd name="T77" fmla="*/ 6 h 376"/>
                <a:gd name="T78" fmla="*/ 7 w 259"/>
                <a:gd name="T79" fmla="*/ 6 h 376"/>
                <a:gd name="T80" fmla="*/ 7 w 259"/>
                <a:gd name="T81" fmla="*/ 5 h 376"/>
                <a:gd name="T82" fmla="*/ 6 w 259"/>
                <a:gd name="T83" fmla="*/ 3 h 376"/>
                <a:gd name="T84" fmla="*/ 5 w 259"/>
                <a:gd name="T85" fmla="*/ 2 h 376"/>
                <a:gd name="T86" fmla="*/ 4 w 259"/>
                <a:gd name="T87" fmla="*/ 1 h 376"/>
                <a:gd name="T88" fmla="*/ 3 w 259"/>
                <a:gd name="T89" fmla="*/ 1 h 376"/>
                <a:gd name="T90" fmla="*/ 2 w 259"/>
                <a:gd name="T91" fmla="*/ 1 h 376"/>
                <a:gd name="T92" fmla="*/ 3 w 259"/>
                <a:gd name="T93" fmla="*/ 2 h 376"/>
                <a:gd name="T94" fmla="*/ 3 w 259"/>
                <a:gd name="T95" fmla="*/ 3 h 376"/>
                <a:gd name="T96" fmla="*/ 2 w 259"/>
                <a:gd name="T97" fmla="*/ 2 h 376"/>
                <a:gd name="T98" fmla="*/ 1 w 259"/>
                <a:gd name="T99" fmla="*/ 1 h 376"/>
                <a:gd name="T100" fmla="*/ 1 w 259"/>
                <a:gd name="T101" fmla="*/ 0 h 376"/>
                <a:gd name="T102" fmla="*/ 0 w 259"/>
                <a:gd name="T103" fmla="*/ 1 h 376"/>
                <a:gd name="T104" fmla="*/ 0 w 259"/>
                <a:gd name="T105" fmla="*/ 2 h 376"/>
                <a:gd name="T106" fmla="*/ 0 w 259"/>
                <a:gd name="T107" fmla="*/ 3 h 376"/>
                <a:gd name="T108" fmla="*/ 1 w 259"/>
                <a:gd name="T109" fmla="*/ 3 h 376"/>
                <a:gd name="T110" fmla="*/ 1 w 259"/>
                <a:gd name="T111" fmla="*/ 5 h 376"/>
                <a:gd name="T112" fmla="*/ 1 w 259"/>
                <a:gd name="T113" fmla="*/ 3 h 376"/>
                <a:gd name="T114" fmla="*/ 1 w 259"/>
                <a:gd name="T115" fmla="*/ 3 h 376"/>
                <a:gd name="T116" fmla="*/ 1 w 259"/>
                <a:gd name="T117" fmla="*/ 2 h 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376"/>
                <a:gd name="T179" fmla="*/ 259 w 259"/>
                <a:gd name="T180" fmla="*/ 376 h 3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376">
                  <a:moveTo>
                    <a:pt x="51" y="70"/>
                  </a:moveTo>
                  <a:lnTo>
                    <a:pt x="51" y="70"/>
                  </a:lnTo>
                  <a:lnTo>
                    <a:pt x="53" y="79"/>
                  </a:lnTo>
                  <a:lnTo>
                    <a:pt x="53" y="83"/>
                  </a:lnTo>
                  <a:lnTo>
                    <a:pt x="55" y="91"/>
                  </a:lnTo>
                  <a:lnTo>
                    <a:pt x="57" y="98"/>
                  </a:lnTo>
                  <a:lnTo>
                    <a:pt x="59" y="108"/>
                  </a:lnTo>
                  <a:lnTo>
                    <a:pt x="61" y="116"/>
                  </a:lnTo>
                  <a:lnTo>
                    <a:pt x="63" y="125"/>
                  </a:lnTo>
                  <a:lnTo>
                    <a:pt x="65" y="135"/>
                  </a:lnTo>
                  <a:lnTo>
                    <a:pt x="66" y="146"/>
                  </a:lnTo>
                  <a:lnTo>
                    <a:pt x="68" y="157"/>
                  </a:lnTo>
                  <a:lnTo>
                    <a:pt x="70" y="169"/>
                  </a:lnTo>
                  <a:lnTo>
                    <a:pt x="72" y="180"/>
                  </a:lnTo>
                  <a:lnTo>
                    <a:pt x="74" y="194"/>
                  </a:lnTo>
                  <a:lnTo>
                    <a:pt x="72" y="203"/>
                  </a:lnTo>
                  <a:lnTo>
                    <a:pt x="72" y="216"/>
                  </a:lnTo>
                  <a:lnTo>
                    <a:pt x="72" y="228"/>
                  </a:lnTo>
                  <a:lnTo>
                    <a:pt x="72" y="239"/>
                  </a:lnTo>
                  <a:lnTo>
                    <a:pt x="72" y="249"/>
                  </a:lnTo>
                  <a:lnTo>
                    <a:pt x="72" y="260"/>
                  </a:lnTo>
                  <a:lnTo>
                    <a:pt x="70" y="270"/>
                  </a:lnTo>
                  <a:lnTo>
                    <a:pt x="70" y="281"/>
                  </a:lnTo>
                  <a:lnTo>
                    <a:pt x="68" y="289"/>
                  </a:lnTo>
                  <a:lnTo>
                    <a:pt x="66" y="298"/>
                  </a:lnTo>
                  <a:lnTo>
                    <a:pt x="66" y="304"/>
                  </a:lnTo>
                  <a:lnTo>
                    <a:pt x="66" y="311"/>
                  </a:lnTo>
                  <a:lnTo>
                    <a:pt x="66" y="319"/>
                  </a:lnTo>
                  <a:lnTo>
                    <a:pt x="66" y="323"/>
                  </a:lnTo>
                  <a:lnTo>
                    <a:pt x="66" y="321"/>
                  </a:lnTo>
                  <a:lnTo>
                    <a:pt x="66" y="319"/>
                  </a:lnTo>
                  <a:lnTo>
                    <a:pt x="70" y="311"/>
                  </a:lnTo>
                  <a:lnTo>
                    <a:pt x="74" y="306"/>
                  </a:lnTo>
                  <a:lnTo>
                    <a:pt x="78" y="296"/>
                  </a:lnTo>
                  <a:lnTo>
                    <a:pt x="82" y="285"/>
                  </a:lnTo>
                  <a:lnTo>
                    <a:pt x="82" y="275"/>
                  </a:lnTo>
                  <a:lnTo>
                    <a:pt x="85" y="268"/>
                  </a:lnTo>
                  <a:lnTo>
                    <a:pt x="85" y="260"/>
                  </a:lnTo>
                  <a:lnTo>
                    <a:pt x="89" y="251"/>
                  </a:lnTo>
                  <a:lnTo>
                    <a:pt x="89" y="237"/>
                  </a:lnTo>
                  <a:lnTo>
                    <a:pt x="91" y="226"/>
                  </a:lnTo>
                  <a:lnTo>
                    <a:pt x="91" y="213"/>
                  </a:lnTo>
                  <a:lnTo>
                    <a:pt x="93" y="201"/>
                  </a:lnTo>
                  <a:lnTo>
                    <a:pt x="93" y="188"/>
                  </a:lnTo>
                  <a:lnTo>
                    <a:pt x="95" y="175"/>
                  </a:lnTo>
                  <a:lnTo>
                    <a:pt x="95" y="161"/>
                  </a:lnTo>
                  <a:lnTo>
                    <a:pt x="97" y="152"/>
                  </a:lnTo>
                  <a:lnTo>
                    <a:pt x="97" y="138"/>
                  </a:lnTo>
                  <a:lnTo>
                    <a:pt x="97" y="129"/>
                  </a:lnTo>
                  <a:lnTo>
                    <a:pt x="97" y="119"/>
                  </a:lnTo>
                  <a:lnTo>
                    <a:pt x="97" y="112"/>
                  </a:lnTo>
                  <a:lnTo>
                    <a:pt x="97" y="100"/>
                  </a:lnTo>
                  <a:lnTo>
                    <a:pt x="97" y="97"/>
                  </a:lnTo>
                  <a:lnTo>
                    <a:pt x="97" y="100"/>
                  </a:lnTo>
                  <a:lnTo>
                    <a:pt x="101" y="108"/>
                  </a:lnTo>
                  <a:lnTo>
                    <a:pt x="103" y="114"/>
                  </a:lnTo>
                  <a:lnTo>
                    <a:pt x="105" y="121"/>
                  </a:lnTo>
                  <a:lnTo>
                    <a:pt x="106" y="131"/>
                  </a:lnTo>
                  <a:lnTo>
                    <a:pt x="110" y="140"/>
                  </a:lnTo>
                  <a:lnTo>
                    <a:pt x="112" y="150"/>
                  </a:lnTo>
                  <a:lnTo>
                    <a:pt x="116" y="159"/>
                  </a:lnTo>
                  <a:lnTo>
                    <a:pt x="118" y="169"/>
                  </a:lnTo>
                  <a:lnTo>
                    <a:pt x="124" y="180"/>
                  </a:lnTo>
                  <a:lnTo>
                    <a:pt x="125" y="190"/>
                  </a:lnTo>
                  <a:lnTo>
                    <a:pt x="129" y="197"/>
                  </a:lnTo>
                  <a:lnTo>
                    <a:pt x="131" y="207"/>
                  </a:lnTo>
                  <a:lnTo>
                    <a:pt x="135" y="216"/>
                  </a:lnTo>
                  <a:lnTo>
                    <a:pt x="139" y="226"/>
                  </a:lnTo>
                  <a:lnTo>
                    <a:pt x="143" y="235"/>
                  </a:lnTo>
                  <a:lnTo>
                    <a:pt x="146" y="239"/>
                  </a:lnTo>
                  <a:lnTo>
                    <a:pt x="148" y="243"/>
                  </a:lnTo>
                  <a:lnTo>
                    <a:pt x="152" y="245"/>
                  </a:lnTo>
                  <a:lnTo>
                    <a:pt x="154" y="245"/>
                  </a:lnTo>
                  <a:lnTo>
                    <a:pt x="167" y="228"/>
                  </a:lnTo>
                  <a:lnTo>
                    <a:pt x="165" y="228"/>
                  </a:lnTo>
                  <a:lnTo>
                    <a:pt x="160" y="232"/>
                  </a:lnTo>
                  <a:lnTo>
                    <a:pt x="154" y="230"/>
                  </a:lnTo>
                  <a:lnTo>
                    <a:pt x="152" y="228"/>
                  </a:lnTo>
                  <a:lnTo>
                    <a:pt x="148" y="224"/>
                  </a:lnTo>
                  <a:lnTo>
                    <a:pt x="148" y="216"/>
                  </a:lnTo>
                  <a:lnTo>
                    <a:pt x="143" y="203"/>
                  </a:lnTo>
                  <a:lnTo>
                    <a:pt x="143" y="190"/>
                  </a:lnTo>
                  <a:lnTo>
                    <a:pt x="141" y="175"/>
                  </a:lnTo>
                  <a:lnTo>
                    <a:pt x="141" y="159"/>
                  </a:lnTo>
                  <a:lnTo>
                    <a:pt x="141" y="144"/>
                  </a:lnTo>
                  <a:lnTo>
                    <a:pt x="141" y="133"/>
                  </a:lnTo>
                  <a:lnTo>
                    <a:pt x="141" y="125"/>
                  </a:lnTo>
                  <a:lnTo>
                    <a:pt x="141" y="121"/>
                  </a:lnTo>
                  <a:lnTo>
                    <a:pt x="141" y="123"/>
                  </a:lnTo>
                  <a:lnTo>
                    <a:pt x="146" y="129"/>
                  </a:lnTo>
                  <a:lnTo>
                    <a:pt x="152" y="136"/>
                  </a:lnTo>
                  <a:lnTo>
                    <a:pt x="162" y="150"/>
                  </a:lnTo>
                  <a:lnTo>
                    <a:pt x="169" y="163"/>
                  </a:lnTo>
                  <a:lnTo>
                    <a:pt x="181" y="178"/>
                  </a:lnTo>
                  <a:lnTo>
                    <a:pt x="182" y="184"/>
                  </a:lnTo>
                  <a:lnTo>
                    <a:pt x="186" y="194"/>
                  </a:lnTo>
                  <a:lnTo>
                    <a:pt x="192" y="203"/>
                  </a:lnTo>
                  <a:lnTo>
                    <a:pt x="196" y="211"/>
                  </a:lnTo>
                  <a:lnTo>
                    <a:pt x="200" y="224"/>
                  </a:lnTo>
                  <a:lnTo>
                    <a:pt x="201" y="239"/>
                  </a:lnTo>
                  <a:lnTo>
                    <a:pt x="201" y="252"/>
                  </a:lnTo>
                  <a:lnTo>
                    <a:pt x="203" y="264"/>
                  </a:lnTo>
                  <a:lnTo>
                    <a:pt x="201" y="273"/>
                  </a:lnTo>
                  <a:lnTo>
                    <a:pt x="201" y="279"/>
                  </a:lnTo>
                  <a:lnTo>
                    <a:pt x="200" y="285"/>
                  </a:lnTo>
                  <a:lnTo>
                    <a:pt x="200" y="287"/>
                  </a:lnTo>
                  <a:lnTo>
                    <a:pt x="205" y="279"/>
                  </a:lnTo>
                  <a:lnTo>
                    <a:pt x="205" y="273"/>
                  </a:lnTo>
                  <a:lnTo>
                    <a:pt x="207" y="270"/>
                  </a:lnTo>
                  <a:lnTo>
                    <a:pt x="209" y="260"/>
                  </a:lnTo>
                  <a:lnTo>
                    <a:pt x="213" y="251"/>
                  </a:lnTo>
                  <a:lnTo>
                    <a:pt x="211" y="235"/>
                  </a:lnTo>
                  <a:lnTo>
                    <a:pt x="209" y="222"/>
                  </a:lnTo>
                  <a:lnTo>
                    <a:pt x="207" y="205"/>
                  </a:lnTo>
                  <a:lnTo>
                    <a:pt x="207" y="192"/>
                  </a:lnTo>
                  <a:lnTo>
                    <a:pt x="205" y="178"/>
                  </a:lnTo>
                  <a:lnTo>
                    <a:pt x="205" y="171"/>
                  </a:lnTo>
                  <a:lnTo>
                    <a:pt x="205" y="163"/>
                  </a:lnTo>
                  <a:lnTo>
                    <a:pt x="205" y="161"/>
                  </a:lnTo>
                  <a:lnTo>
                    <a:pt x="205" y="165"/>
                  </a:lnTo>
                  <a:lnTo>
                    <a:pt x="213" y="178"/>
                  </a:lnTo>
                  <a:lnTo>
                    <a:pt x="217" y="186"/>
                  </a:lnTo>
                  <a:lnTo>
                    <a:pt x="219" y="197"/>
                  </a:lnTo>
                  <a:lnTo>
                    <a:pt x="220" y="203"/>
                  </a:lnTo>
                  <a:lnTo>
                    <a:pt x="222" y="211"/>
                  </a:lnTo>
                  <a:lnTo>
                    <a:pt x="224" y="218"/>
                  </a:lnTo>
                  <a:lnTo>
                    <a:pt x="226" y="228"/>
                  </a:lnTo>
                  <a:lnTo>
                    <a:pt x="226" y="235"/>
                  </a:lnTo>
                  <a:lnTo>
                    <a:pt x="226" y="241"/>
                  </a:lnTo>
                  <a:lnTo>
                    <a:pt x="226" y="251"/>
                  </a:lnTo>
                  <a:lnTo>
                    <a:pt x="228" y="260"/>
                  </a:lnTo>
                  <a:lnTo>
                    <a:pt x="228" y="268"/>
                  </a:lnTo>
                  <a:lnTo>
                    <a:pt x="228" y="275"/>
                  </a:lnTo>
                  <a:lnTo>
                    <a:pt x="228" y="283"/>
                  </a:lnTo>
                  <a:lnTo>
                    <a:pt x="230" y="292"/>
                  </a:lnTo>
                  <a:lnTo>
                    <a:pt x="228" y="306"/>
                  </a:lnTo>
                  <a:lnTo>
                    <a:pt x="228" y="317"/>
                  </a:lnTo>
                  <a:lnTo>
                    <a:pt x="228" y="325"/>
                  </a:lnTo>
                  <a:lnTo>
                    <a:pt x="228" y="327"/>
                  </a:lnTo>
                  <a:lnTo>
                    <a:pt x="217" y="376"/>
                  </a:lnTo>
                  <a:lnTo>
                    <a:pt x="219" y="370"/>
                  </a:lnTo>
                  <a:lnTo>
                    <a:pt x="224" y="361"/>
                  </a:lnTo>
                  <a:lnTo>
                    <a:pt x="228" y="351"/>
                  </a:lnTo>
                  <a:lnTo>
                    <a:pt x="232" y="344"/>
                  </a:lnTo>
                  <a:lnTo>
                    <a:pt x="238" y="334"/>
                  </a:lnTo>
                  <a:lnTo>
                    <a:pt x="243" y="325"/>
                  </a:lnTo>
                  <a:lnTo>
                    <a:pt x="245" y="311"/>
                  </a:lnTo>
                  <a:lnTo>
                    <a:pt x="251" y="298"/>
                  </a:lnTo>
                  <a:lnTo>
                    <a:pt x="253" y="287"/>
                  </a:lnTo>
                  <a:lnTo>
                    <a:pt x="257" y="273"/>
                  </a:lnTo>
                  <a:lnTo>
                    <a:pt x="257" y="256"/>
                  </a:lnTo>
                  <a:lnTo>
                    <a:pt x="259" y="241"/>
                  </a:lnTo>
                  <a:lnTo>
                    <a:pt x="259" y="226"/>
                  </a:lnTo>
                  <a:lnTo>
                    <a:pt x="259" y="211"/>
                  </a:lnTo>
                  <a:lnTo>
                    <a:pt x="257" y="203"/>
                  </a:lnTo>
                  <a:lnTo>
                    <a:pt x="255" y="194"/>
                  </a:lnTo>
                  <a:lnTo>
                    <a:pt x="253" y="184"/>
                  </a:lnTo>
                  <a:lnTo>
                    <a:pt x="251" y="178"/>
                  </a:lnTo>
                  <a:lnTo>
                    <a:pt x="249" y="169"/>
                  </a:lnTo>
                  <a:lnTo>
                    <a:pt x="245" y="159"/>
                  </a:lnTo>
                  <a:lnTo>
                    <a:pt x="241" y="152"/>
                  </a:lnTo>
                  <a:lnTo>
                    <a:pt x="238" y="144"/>
                  </a:lnTo>
                  <a:lnTo>
                    <a:pt x="232" y="135"/>
                  </a:lnTo>
                  <a:lnTo>
                    <a:pt x="228" y="127"/>
                  </a:lnTo>
                  <a:lnTo>
                    <a:pt x="224" y="117"/>
                  </a:lnTo>
                  <a:lnTo>
                    <a:pt x="219" y="110"/>
                  </a:lnTo>
                  <a:lnTo>
                    <a:pt x="207" y="95"/>
                  </a:lnTo>
                  <a:lnTo>
                    <a:pt x="196" y="81"/>
                  </a:lnTo>
                  <a:lnTo>
                    <a:pt x="186" y="72"/>
                  </a:lnTo>
                  <a:lnTo>
                    <a:pt x="181" y="62"/>
                  </a:lnTo>
                  <a:lnTo>
                    <a:pt x="173" y="57"/>
                  </a:lnTo>
                  <a:lnTo>
                    <a:pt x="165" y="51"/>
                  </a:lnTo>
                  <a:lnTo>
                    <a:pt x="156" y="41"/>
                  </a:lnTo>
                  <a:lnTo>
                    <a:pt x="148" y="36"/>
                  </a:lnTo>
                  <a:lnTo>
                    <a:pt x="141" y="30"/>
                  </a:lnTo>
                  <a:lnTo>
                    <a:pt x="135" y="24"/>
                  </a:lnTo>
                  <a:lnTo>
                    <a:pt x="120" y="15"/>
                  </a:lnTo>
                  <a:lnTo>
                    <a:pt x="110" y="9"/>
                  </a:lnTo>
                  <a:lnTo>
                    <a:pt x="105" y="3"/>
                  </a:lnTo>
                  <a:lnTo>
                    <a:pt x="103" y="3"/>
                  </a:lnTo>
                  <a:lnTo>
                    <a:pt x="61" y="0"/>
                  </a:lnTo>
                  <a:lnTo>
                    <a:pt x="66" y="5"/>
                  </a:lnTo>
                  <a:lnTo>
                    <a:pt x="72" y="11"/>
                  </a:lnTo>
                  <a:lnTo>
                    <a:pt x="80" y="19"/>
                  </a:lnTo>
                  <a:lnTo>
                    <a:pt x="87" y="26"/>
                  </a:lnTo>
                  <a:lnTo>
                    <a:pt x="95" y="36"/>
                  </a:lnTo>
                  <a:lnTo>
                    <a:pt x="103" y="43"/>
                  </a:lnTo>
                  <a:lnTo>
                    <a:pt x="110" y="51"/>
                  </a:lnTo>
                  <a:lnTo>
                    <a:pt x="116" y="62"/>
                  </a:lnTo>
                  <a:lnTo>
                    <a:pt x="122" y="70"/>
                  </a:lnTo>
                  <a:lnTo>
                    <a:pt x="122" y="72"/>
                  </a:lnTo>
                  <a:lnTo>
                    <a:pt x="122" y="74"/>
                  </a:lnTo>
                  <a:lnTo>
                    <a:pt x="116" y="68"/>
                  </a:lnTo>
                  <a:lnTo>
                    <a:pt x="103" y="55"/>
                  </a:lnTo>
                  <a:lnTo>
                    <a:pt x="93" y="45"/>
                  </a:lnTo>
                  <a:lnTo>
                    <a:pt x="85" y="38"/>
                  </a:lnTo>
                  <a:lnTo>
                    <a:pt x="76" y="28"/>
                  </a:lnTo>
                  <a:lnTo>
                    <a:pt x="68" y="22"/>
                  </a:lnTo>
                  <a:lnTo>
                    <a:pt x="59" y="13"/>
                  </a:lnTo>
                  <a:lnTo>
                    <a:pt x="53" y="9"/>
                  </a:lnTo>
                  <a:lnTo>
                    <a:pt x="47" y="5"/>
                  </a:lnTo>
                  <a:lnTo>
                    <a:pt x="42" y="3"/>
                  </a:lnTo>
                  <a:lnTo>
                    <a:pt x="34" y="0"/>
                  </a:lnTo>
                  <a:lnTo>
                    <a:pt x="15" y="3"/>
                  </a:lnTo>
                  <a:lnTo>
                    <a:pt x="42" y="43"/>
                  </a:lnTo>
                  <a:lnTo>
                    <a:pt x="0" y="5"/>
                  </a:lnTo>
                  <a:lnTo>
                    <a:pt x="0" y="11"/>
                  </a:lnTo>
                  <a:lnTo>
                    <a:pt x="2" y="22"/>
                  </a:lnTo>
                  <a:lnTo>
                    <a:pt x="2" y="28"/>
                  </a:lnTo>
                  <a:lnTo>
                    <a:pt x="2" y="38"/>
                  </a:lnTo>
                  <a:lnTo>
                    <a:pt x="4" y="43"/>
                  </a:lnTo>
                  <a:lnTo>
                    <a:pt x="8" y="51"/>
                  </a:lnTo>
                  <a:lnTo>
                    <a:pt x="11" y="62"/>
                  </a:lnTo>
                  <a:lnTo>
                    <a:pt x="21" y="70"/>
                  </a:lnTo>
                  <a:lnTo>
                    <a:pt x="28" y="76"/>
                  </a:lnTo>
                  <a:lnTo>
                    <a:pt x="34" y="87"/>
                  </a:lnTo>
                  <a:lnTo>
                    <a:pt x="38" y="93"/>
                  </a:lnTo>
                  <a:lnTo>
                    <a:pt x="42" y="100"/>
                  </a:lnTo>
                  <a:lnTo>
                    <a:pt x="46" y="108"/>
                  </a:lnTo>
                  <a:lnTo>
                    <a:pt x="49" y="117"/>
                  </a:lnTo>
                  <a:lnTo>
                    <a:pt x="53" y="131"/>
                  </a:lnTo>
                  <a:lnTo>
                    <a:pt x="57" y="136"/>
                  </a:lnTo>
                  <a:lnTo>
                    <a:pt x="55" y="133"/>
                  </a:lnTo>
                  <a:lnTo>
                    <a:pt x="53" y="121"/>
                  </a:lnTo>
                  <a:lnTo>
                    <a:pt x="53" y="114"/>
                  </a:lnTo>
                  <a:lnTo>
                    <a:pt x="51" y="108"/>
                  </a:lnTo>
                  <a:lnTo>
                    <a:pt x="49" y="98"/>
                  </a:lnTo>
                  <a:lnTo>
                    <a:pt x="49" y="91"/>
                  </a:lnTo>
                  <a:lnTo>
                    <a:pt x="46" y="83"/>
                  </a:lnTo>
                  <a:lnTo>
                    <a:pt x="42" y="76"/>
                  </a:lnTo>
                  <a:lnTo>
                    <a:pt x="40" y="66"/>
                  </a:lnTo>
                  <a:lnTo>
                    <a:pt x="38" y="60"/>
                  </a:lnTo>
                  <a:lnTo>
                    <a:pt x="34" y="51"/>
                  </a:lnTo>
                  <a:lnTo>
                    <a:pt x="34" y="47"/>
                  </a:lnTo>
                  <a:lnTo>
                    <a:pt x="51" y="70"/>
                  </a:lnTo>
                  <a:close/>
                </a:path>
              </a:pathLst>
            </a:custGeom>
            <a:solidFill>
              <a:srgbClr val="FF94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1" name="Freeform 75"/>
            <p:cNvSpPr>
              <a:spLocks/>
            </p:cNvSpPr>
            <p:nvPr/>
          </p:nvSpPr>
          <p:spPr bwMode="auto">
            <a:xfrm>
              <a:off x="4534" y="3192"/>
              <a:ext cx="131" cy="102"/>
            </a:xfrm>
            <a:custGeom>
              <a:avLst/>
              <a:gdLst>
                <a:gd name="T0" fmla="*/ 0 w 262"/>
                <a:gd name="T1" fmla="*/ 2 h 204"/>
                <a:gd name="T2" fmla="*/ 1 w 262"/>
                <a:gd name="T3" fmla="*/ 2 h 204"/>
                <a:gd name="T4" fmla="*/ 3 w 262"/>
                <a:gd name="T5" fmla="*/ 2 h 204"/>
                <a:gd name="T6" fmla="*/ 2 w 262"/>
                <a:gd name="T7" fmla="*/ 3 h 204"/>
                <a:gd name="T8" fmla="*/ 2 w 262"/>
                <a:gd name="T9" fmla="*/ 3 h 204"/>
                <a:gd name="T10" fmla="*/ 3 w 262"/>
                <a:gd name="T11" fmla="*/ 3 h 204"/>
                <a:gd name="T12" fmla="*/ 5 w 262"/>
                <a:gd name="T13" fmla="*/ 2 h 204"/>
                <a:gd name="T14" fmla="*/ 5 w 262"/>
                <a:gd name="T15" fmla="*/ 1 h 204"/>
                <a:gd name="T16" fmla="*/ 5 w 262"/>
                <a:gd name="T17" fmla="*/ 1 h 204"/>
                <a:gd name="T18" fmla="*/ 7 w 262"/>
                <a:gd name="T19" fmla="*/ 0 h 204"/>
                <a:gd name="T20" fmla="*/ 7 w 262"/>
                <a:gd name="T21" fmla="*/ 1 h 204"/>
                <a:gd name="T22" fmla="*/ 6 w 262"/>
                <a:gd name="T23" fmla="*/ 1 h 204"/>
                <a:gd name="T24" fmla="*/ 6 w 262"/>
                <a:gd name="T25" fmla="*/ 1 h 204"/>
                <a:gd name="T26" fmla="*/ 6 w 262"/>
                <a:gd name="T27" fmla="*/ 1 h 204"/>
                <a:gd name="T28" fmla="*/ 6 w 262"/>
                <a:gd name="T29" fmla="*/ 2 h 204"/>
                <a:gd name="T30" fmla="*/ 6 w 262"/>
                <a:gd name="T31" fmla="*/ 2 h 204"/>
                <a:gd name="T32" fmla="*/ 6 w 262"/>
                <a:gd name="T33" fmla="*/ 2 h 204"/>
                <a:gd name="T34" fmla="*/ 7 w 262"/>
                <a:gd name="T35" fmla="*/ 3 h 204"/>
                <a:gd name="T36" fmla="*/ 7 w 262"/>
                <a:gd name="T37" fmla="*/ 3 h 204"/>
                <a:gd name="T38" fmla="*/ 7 w 262"/>
                <a:gd name="T39" fmla="*/ 3 h 204"/>
                <a:gd name="T40" fmla="*/ 8 w 262"/>
                <a:gd name="T41" fmla="*/ 3 h 204"/>
                <a:gd name="T42" fmla="*/ 8 w 262"/>
                <a:gd name="T43" fmla="*/ 4 h 204"/>
                <a:gd name="T44" fmla="*/ 8 w 262"/>
                <a:gd name="T45" fmla="*/ 5 h 204"/>
                <a:gd name="T46" fmla="*/ 8 w 262"/>
                <a:gd name="T47" fmla="*/ 6 h 204"/>
                <a:gd name="T48" fmla="*/ 7 w 262"/>
                <a:gd name="T49" fmla="*/ 6 h 204"/>
                <a:gd name="T50" fmla="*/ 7 w 262"/>
                <a:gd name="T51" fmla="*/ 5 h 204"/>
                <a:gd name="T52" fmla="*/ 6 w 262"/>
                <a:gd name="T53" fmla="*/ 6 h 204"/>
                <a:gd name="T54" fmla="*/ 6 w 262"/>
                <a:gd name="T55" fmla="*/ 7 h 204"/>
                <a:gd name="T56" fmla="*/ 5 w 262"/>
                <a:gd name="T57" fmla="*/ 7 h 204"/>
                <a:gd name="T58" fmla="*/ 5 w 262"/>
                <a:gd name="T59" fmla="*/ 6 h 204"/>
                <a:gd name="T60" fmla="*/ 5 w 262"/>
                <a:gd name="T61" fmla="*/ 6 h 204"/>
                <a:gd name="T62" fmla="*/ 4 w 262"/>
                <a:gd name="T63" fmla="*/ 6 h 204"/>
                <a:gd name="T64" fmla="*/ 4 w 262"/>
                <a:gd name="T65" fmla="*/ 4 h 204"/>
                <a:gd name="T66" fmla="*/ 3 w 262"/>
                <a:gd name="T67" fmla="*/ 5 h 204"/>
                <a:gd name="T68" fmla="*/ 3 w 262"/>
                <a:gd name="T69" fmla="*/ 6 h 204"/>
                <a:gd name="T70" fmla="*/ 3 w 262"/>
                <a:gd name="T71" fmla="*/ 6 h 204"/>
                <a:gd name="T72" fmla="*/ 2 w 262"/>
                <a:gd name="T73" fmla="*/ 5 h 204"/>
                <a:gd name="T74" fmla="*/ 1 w 262"/>
                <a:gd name="T75" fmla="*/ 5 h 204"/>
                <a:gd name="T76" fmla="*/ 1 w 262"/>
                <a:gd name="T77" fmla="*/ 3 h 204"/>
                <a:gd name="T78" fmla="*/ 0 w 262"/>
                <a:gd name="T79" fmla="*/ 2 h 204"/>
                <a:gd name="T80" fmla="*/ 0 w 262"/>
                <a:gd name="T81" fmla="*/ 2 h 2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2"/>
                <a:gd name="T124" fmla="*/ 0 h 204"/>
                <a:gd name="T125" fmla="*/ 262 w 262"/>
                <a:gd name="T126" fmla="*/ 204 h 2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2" h="204">
                  <a:moveTo>
                    <a:pt x="0" y="54"/>
                  </a:moveTo>
                  <a:lnTo>
                    <a:pt x="32" y="59"/>
                  </a:lnTo>
                  <a:lnTo>
                    <a:pt x="80" y="35"/>
                  </a:lnTo>
                  <a:lnTo>
                    <a:pt x="76" y="67"/>
                  </a:lnTo>
                  <a:lnTo>
                    <a:pt x="76" y="86"/>
                  </a:lnTo>
                  <a:lnTo>
                    <a:pt x="107" y="86"/>
                  </a:lnTo>
                  <a:lnTo>
                    <a:pt x="145" y="52"/>
                  </a:lnTo>
                  <a:lnTo>
                    <a:pt x="145" y="10"/>
                  </a:lnTo>
                  <a:lnTo>
                    <a:pt x="175" y="17"/>
                  </a:lnTo>
                  <a:lnTo>
                    <a:pt x="213" y="0"/>
                  </a:lnTo>
                  <a:lnTo>
                    <a:pt x="211" y="4"/>
                  </a:lnTo>
                  <a:lnTo>
                    <a:pt x="207" y="17"/>
                  </a:lnTo>
                  <a:lnTo>
                    <a:pt x="204" y="23"/>
                  </a:lnTo>
                  <a:lnTo>
                    <a:pt x="202" y="31"/>
                  </a:lnTo>
                  <a:lnTo>
                    <a:pt x="202" y="40"/>
                  </a:lnTo>
                  <a:lnTo>
                    <a:pt x="202" y="50"/>
                  </a:lnTo>
                  <a:lnTo>
                    <a:pt x="205" y="63"/>
                  </a:lnTo>
                  <a:lnTo>
                    <a:pt x="213" y="74"/>
                  </a:lnTo>
                  <a:lnTo>
                    <a:pt x="219" y="82"/>
                  </a:lnTo>
                  <a:lnTo>
                    <a:pt x="221" y="86"/>
                  </a:lnTo>
                  <a:lnTo>
                    <a:pt x="245" y="86"/>
                  </a:lnTo>
                  <a:lnTo>
                    <a:pt x="245" y="126"/>
                  </a:lnTo>
                  <a:lnTo>
                    <a:pt x="262" y="143"/>
                  </a:lnTo>
                  <a:lnTo>
                    <a:pt x="253" y="183"/>
                  </a:lnTo>
                  <a:lnTo>
                    <a:pt x="234" y="188"/>
                  </a:lnTo>
                  <a:lnTo>
                    <a:pt x="226" y="143"/>
                  </a:lnTo>
                  <a:lnTo>
                    <a:pt x="205" y="166"/>
                  </a:lnTo>
                  <a:lnTo>
                    <a:pt x="183" y="204"/>
                  </a:lnTo>
                  <a:lnTo>
                    <a:pt x="167" y="204"/>
                  </a:lnTo>
                  <a:lnTo>
                    <a:pt x="164" y="177"/>
                  </a:lnTo>
                  <a:lnTo>
                    <a:pt x="148" y="188"/>
                  </a:lnTo>
                  <a:lnTo>
                    <a:pt x="131" y="188"/>
                  </a:lnTo>
                  <a:lnTo>
                    <a:pt x="118" y="114"/>
                  </a:lnTo>
                  <a:lnTo>
                    <a:pt x="103" y="141"/>
                  </a:lnTo>
                  <a:lnTo>
                    <a:pt x="97" y="162"/>
                  </a:lnTo>
                  <a:lnTo>
                    <a:pt x="80" y="162"/>
                  </a:lnTo>
                  <a:lnTo>
                    <a:pt x="65" y="145"/>
                  </a:lnTo>
                  <a:lnTo>
                    <a:pt x="40" y="137"/>
                  </a:lnTo>
                  <a:lnTo>
                    <a:pt x="4" y="82"/>
                  </a:lnTo>
                  <a:lnTo>
                    <a:pt x="0" y="54"/>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2" name="Freeform 76"/>
            <p:cNvSpPr>
              <a:spLocks/>
            </p:cNvSpPr>
            <p:nvPr/>
          </p:nvSpPr>
          <p:spPr bwMode="auto">
            <a:xfrm>
              <a:off x="4664" y="3130"/>
              <a:ext cx="195" cy="135"/>
            </a:xfrm>
            <a:custGeom>
              <a:avLst/>
              <a:gdLst>
                <a:gd name="T0" fmla="*/ 3 w 389"/>
                <a:gd name="T1" fmla="*/ 2 h 270"/>
                <a:gd name="T2" fmla="*/ 3 w 389"/>
                <a:gd name="T3" fmla="*/ 2 h 270"/>
                <a:gd name="T4" fmla="*/ 4 w 389"/>
                <a:gd name="T5" fmla="*/ 2 h 270"/>
                <a:gd name="T6" fmla="*/ 4 w 389"/>
                <a:gd name="T7" fmla="*/ 2 h 270"/>
                <a:gd name="T8" fmla="*/ 5 w 389"/>
                <a:gd name="T9" fmla="*/ 2 h 270"/>
                <a:gd name="T10" fmla="*/ 5 w 389"/>
                <a:gd name="T11" fmla="*/ 2 h 270"/>
                <a:gd name="T12" fmla="*/ 6 w 389"/>
                <a:gd name="T13" fmla="*/ 2 h 270"/>
                <a:gd name="T14" fmla="*/ 7 w 389"/>
                <a:gd name="T15" fmla="*/ 1 h 270"/>
                <a:gd name="T16" fmla="*/ 7 w 389"/>
                <a:gd name="T17" fmla="*/ 1 h 270"/>
                <a:gd name="T18" fmla="*/ 8 w 389"/>
                <a:gd name="T19" fmla="*/ 1 h 270"/>
                <a:gd name="T20" fmla="*/ 9 w 389"/>
                <a:gd name="T21" fmla="*/ 1 h 270"/>
                <a:gd name="T22" fmla="*/ 9 w 389"/>
                <a:gd name="T23" fmla="*/ 1 h 270"/>
                <a:gd name="T24" fmla="*/ 10 w 389"/>
                <a:gd name="T25" fmla="*/ 1 h 270"/>
                <a:gd name="T26" fmla="*/ 10 w 389"/>
                <a:gd name="T27" fmla="*/ 1 h 270"/>
                <a:gd name="T28" fmla="*/ 11 w 389"/>
                <a:gd name="T29" fmla="*/ 0 h 270"/>
                <a:gd name="T30" fmla="*/ 12 w 389"/>
                <a:gd name="T31" fmla="*/ 1 h 270"/>
                <a:gd name="T32" fmla="*/ 12 w 389"/>
                <a:gd name="T33" fmla="*/ 1 h 270"/>
                <a:gd name="T34" fmla="*/ 13 w 389"/>
                <a:gd name="T35" fmla="*/ 1 h 270"/>
                <a:gd name="T36" fmla="*/ 12 w 389"/>
                <a:gd name="T37" fmla="*/ 1 h 270"/>
                <a:gd name="T38" fmla="*/ 12 w 389"/>
                <a:gd name="T39" fmla="*/ 1 h 270"/>
                <a:gd name="T40" fmla="*/ 11 w 389"/>
                <a:gd name="T41" fmla="*/ 1 h 270"/>
                <a:gd name="T42" fmla="*/ 10 w 389"/>
                <a:gd name="T43" fmla="*/ 1 h 270"/>
                <a:gd name="T44" fmla="*/ 9 w 389"/>
                <a:gd name="T45" fmla="*/ 2 h 270"/>
                <a:gd name="T46" fmla="*/ 9 w 389"/>
                <a:gd name="T47" fmla="*/ 2 h 270"/>
                <a:gd name="T48" fmla="*/ 8 w 389"/>
                <a:gd name="T49" fmla="*/ 2 h 270"/>
                <a:gd name="T50" fmla="*/ 7 w 389"/>
                <a:gd name="T51" fmla="*/ 2 h 270"/>
                <a:gd name="T52" fmla="*/ 6 w 389"/>
                <a:gd name="T53" fmla="*/ 2 h 270"/>
                <a:gd name="T54" fmla="*/ 5 w 389"/>
                <a:gd name="T55" fmla="*/ 2 h 270"/>
                <a:gd name="T56" fmla="*/ 4 w 389"/>
                <a:gd name="T57" fmla="*/ 3 h 270"/>
                <a:gd name="T58" fmla="*/ 3 w 389"/>
                <a:gd name="T59" fmla="*/ 3 h 270"/>
                <a:gd name="T60" fmla="*/ 3 w 389"/>
                <a:gd name="T61" fmla="*/ 3 h 270"/>
                <a:gd name="T62" fmla="*/ 3 w 389"/>
                <a:gd name="T63" fmla="*/ 3 h 270"/>
                <a:gd name="T64" fmla="*/ 2 w 389"/>
                <a:gd name="T65" fmla="*/ 5 h 270"/>
                <a:gd name="T66" fmla="*/ 1 w 389"/>
                <a:gd name="T67" fmla="*/ 6 h 270"/>
                <a:gd name="T68" fmla="*/ 2 w 389"/>
                <a:gd name="T69" fmla="*/ 4 h 270"/>
                <a:gd name="T70" fmla="*/ 1 w 389"/>
                <a:gd name="T71" fmla="*/ 3 h 2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9"/>
                <a:gd name="T109" fmla="*/ 0 h 270"/>
                <a:gd name="T110" fmla="*/ 389 w 389"/>
                <a:gd name="T111" fmla="*/ 270 h 2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89" h="270">
                  <a:moveTo>
                    <a:pt x="28" y="99"/>
                  </a:moveTo>
                  <a:lnTo>
                    <a:pt x="66" y="62"/>
                  </a:lnTo>
                  <a:lnTo>
                    <a:pt x="68" y="62"/>
                  </a:lnTo>
                  <a:lnTo>
                    <a:pt x="74" y="62"/>
                  </a:lnTo>
                  <a:lnTo>
                    <a:pt x="83" y="62"/>
                  </a:lnTo>
                  <a:lnTo>
                    <a:pt x="98" y="64"/>
                  </a:lnTo>
                  <a:lnTo>
                    <a:pt x="104" y="62"/>
                  </a:lnTo>
                  <a:lnTo>
                    <a:pt x="112" y="62"/>
                  </a:lnTo>
                  <a:lnTo>
                    <a:pt x="121" y="62"/>
                  </a:lnTo>
                  <a:lnTo>
                    <a:pt x="131" y="62"/>
                  </a:lnTo>
                  <a:lnTo>
                    <a:pt x="140" y="59"/>
                  </a:lnTo>
                  <a:lnTo>
                    <a:pt x="152" y="57"/>
                  </a:lnTo>
                  <a:lnTo>
                    <a:pt x="161" y="57"/>
                  </a:lnTo>
                  <a:lnTo>
                    <a:pt x="174" y="55"/>
                  </a:lnTo>
                  <a:lnTo>
                    <a:pt x="184" y="49"/>
                  </a:lnTo>
                  <a:lnTo>
                    <a:pt x="195" y="45"/>
                  </a:lnTo>
                  <a:lnTo>
                    <a:pt x="205" y="42"/>
                  </a:lnTo>
                  <a:lnTo>
                    <a:pt x="218" y="38"/>
                  </a:lnTo>
                  <a:lnTo>
                    <a:pt x="228" y="34"/>
                  </a:lnTo>
                  <a:lnTo>
                    <a:pt x="239" y="30"/>
                  </a:lnTo>
                  <a:lnTo>
                    <a:pt x="251" y="24"/>
                  </a:lnTo>
                  <a:lnTo>
                    <a:pt x="262" y="23"/>
                  </a:lnTo>
                  <a:lnTo>
                    <a:pt x="270" y="19"/>
                  </a:lnTo>
                  <a:lnTo>
                    <a:pt x="281" y="13"/>
                  </a:lnTo>
                  <a:lnTo>
                    <a:pt x="290" y="9"/>
                  </a:lnTo>
                  <a:lnTo>
                    <a:pt x="302" y="5"/>
                  </a:lnTo>
                  <a:lnTo>
                    <a:pt x="309" y="4"/>
                  </a:lnTo>
                  <a:lnTo>
                    <a:pt x="319" y="2"/>
                  </a:lnTo>
                  <a:lnTo>
                    <a:pt x="327" y="0"/>
                  </a:lnTo>
                  <a:lnTo>
                    <a:pt x="336" y="0"/>
                  </a:lnTo>
                  <a:lnTo>
                    <a:pt x="347" y="0"/>
                  </a:lnTo>
                  <a:lnTo>
                    <a:pt x="359" y="5"/>
                  </a:lnTo>
                  <a:lnTo>
                    <a:pt x="368" y="9"/>
                  </a:lnTo>
                  <a:lnTo>
                    <a:pt x="378" y="17"/>
                  </a:lnTo>
                  <a:lnTo>
                    <a:pt x="386" y="26"/>
                  </a:lnTo>
                  <a:lnTo>
                    <a:pt x="389" y="32"/>
                  </a:lnTo>
                  <a:lnTo>
                    <a:pt x="387" y="32"/>
                  </a:lnTo>
                  <a:lnTo>
                    <a:pt x="380" y="32"/>
                  </a:lnTo>
                  <a:lnTo>
                    <a:pt x="368" y="34"/>
                  </a:lnTo>
                  <a:lnTo>
                    <a:pt x="355" y="38"/>
                  </a:lnTo>
                  <a:lnTo>
                    <a:pt x="346" y="38"/>
                  </a:lnTo>
                  <a:lnTo>
                    <a:pt x="334" y="42"/>
                  </a:lnTo>
                  <a:lnTo>
                    <a:pt x="323" y="43"/>
                  </a:lnTo>
                  <a:lnTo>
                    <a:pt x="313" y="45"/>
                  </a:lnTo>
                  <a:lnTo>
                    <a:pt x="300" y="47"/>
                  </a:lnTo>
                  <a:lnTo>
                    <a:pt x="287" y="49"/>
                  </a:lnTo>
                  <a:lnTo>
                    <a:pt x="273" y="51"/>
                  </a:lnTo>
                  <a:lnTo>
                    <a:pt x="260" y="57"/>
                  </a:lnTo>
                  <a:lnTo>
                    <a:pt x="243" y="57"/>
                  </a:lnTo>
                  <a:lnTo>
                    <a:pt x="226" y="61"/>
                  </a:lnTo>
                  <a:lnTo>
                    <a:pt x="211" y="62"/>
                  </a:lnTo>
                  <a:lnTo>
                    <a:pt x="193" y="66"/>
                  </a:lnTo>
                  <a:lnTo>
                    <a:pt x="176" y="68"/>
                  </a:lnTo>
                  <a:lnTo>
                    <a:pt x="161" y="70"/>
                  </a:lnTo>
                  <a:lnTo>
                    <a:pt x="146" y="74"/>
                  </a:lnTo>
                  <a:lnTo>
                    <a:pt x="133" y="76"/>
                  </a:lnTo>
                  <a:lnTo>
                    <a:pt x="117" y="78"/>
                  </a:lnTo>
                  <a:lnTo>
                    <a:pt x="106" y="80"/>
                  </a:lnTo>
                  <a:lnTo>
                    <a:pt x="95" y="81"/>
                  </a:lnTo>
                  <a:lnTo>
                    <a:pt x="85" y="83"/>
                  </a:lnTo>
                  <a:lnTo>
                    <a:pt x="78" y="83"/>
                  </a:lnTo>
                  <a:lnTo>
                    <a:pt x="72" y="85"/>
                  </a:lnTo>
                  <a:lnTo>
                    <a:pt x="68" y="85"/>
                  </a:lnTo>
                  <a:lnTo>
                    <a:pt x="68" y="87"/>
                  </a:lnTo>
                  <a:lnTo>
                    <a:pt x="51" y="114"/>
                  </a:lnTo>
                  <a:lnTo>
                    <a:pt x="36" y="161"/>
                  </a:lnTo>
                  <a:lnTo>
                    <a:pt x="0" y="270"/>
                  </a:lnTo>
                  <a:lnTo>
                    <a:pt x="15" y="190"/>
                  </a:lnTo>
                  <a:lnTo>
                    <a:pt x="15" y="161"/>
                  </a:lnTo>
                  <a:lnTo>
                    <a:pt x="34" y="127"/>
                  </a:lnTo>
                  <a:lnTo>
                    <a:pt x="28" y="99"/>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3" name="Freeform 94"/>
            <p:cNvSpPr>
              <a:spLocks/>
            </p:cNvSpPr>
            <p:nvPr/>
          </p:nvSpPr>
          <p:spPr bwMode="auto">
            <a:xfrm>
              <a:off x="3648" y="2827"/>
              <a:ext cx="512" cy="454"/>
            </a:xfrm>
            <a:custGeom>
              <a:avLst/>
              <a:gdLst>
                <a:gd name="T0" fmla="*/ 28 w 1025"/>
                <a:gd name="T1" fmla="*/ 1 h 907"/>
                <a:gd name="T2" fmla="*/ 18 w 1025"/>
                <a:gd name="T3" fmla="*/ 0 h 907"/>
                <a:gd name="T4" fmla="*/ 17 w 1025"/>
                <a:gd name="T5" fmla="*/ 1 h 907"/>
                <a:gd name="T6" fmla="*/ 15 w 1025"/>
                <a:gd name="T7" fmla="*/ 2 h 907"/>
                <a:gd name="T8" fmla="*/ 11 w 1025"/>
                <a:gd name="T9" fmla="*/ 16 h 907"/>
                <a:gd name="T10" fmla="*/ 0 w 1025"/>
                <a:gd name="T11" fmla="*/ 23 h 907"/>
                <a:gd name="T12" fmla="*/ 16 w 1025"/>
                <a:gd name="T13" fmla="*/ 29 h 907"/>
                <a:gd name="T14" fmla="*/ 32 w 1025"/>
                <a:gd name="T15" fmla="*/ 24 h 907"/>
                <a:gd name="T16" fmla="*/ 28 w 1025"/>
                <a:gd name="T17" fmla="*/ 1 h 907"/>
                <a:gd name="T18" fmla="*/ 28 w 1025"/>
                <a:gd name="T19" fmla="*/ 1 h 9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5"/>
                <a:gd name="T31" fmla="*/ 0 h 907"/>
                <a:gd name="T32" fmla="*/ 1025 w 1025"/>
                <a:gd name="T33" fmla="*/ 907 h 9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5" h="907">
                  <a:moveTo>
                    <a:pt x="922" y="16"/>
                  </a:moveTo>
                  <a:lnTo>
                    <a:pt x="603" y="0"/>
                  </a:lnTo>
                  <a:lnTo>
                    <a:pt x="571" y="16"/>
                  </a:lnTo>
                  <a:lnTo>
                    <a:pt x="481" y="63"/>
                  </a:lnTo>
                  <a:lnTo>
                    <a:pt x="365" y="508"/>
                  </a:lnTo>
                  <a:lnTo>
                    <a:pt x="0" y="728"/>
                  </a:lnTo>
                  <a:lnTo>
                    <a:pt x="519" y="907"/>
                  </a:lnTo>
                  <a:lnTo>
                    <a:pt x="1025" y="757"/>
                  </a:lnTo>
                  <a:lnTo>
                    <a:pt x="922" y="16"/>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4" name="Freeform 95"/>
            <p:cNvSpPr>
              <a:spLocks/>
            </p:cNvSpPr>
            <p:nvPr/>
          </p:nvSpPr>
          <p:spPr bwMode="auto">
            <a:xfrm>
              <a:off x="3763" y="2861"/>
              <a:ext cx="374" cy="467"/>
            </a:xfrm>
            <a:custGeom>
              <a:avLst/>
              <a:gdLst>
                <a:gd name="T0" fmla="*/ 14 w 749"/>
                <a:gd name="T1" fmla="*/ 1 h 933"/>
                <a:gd name="T2" fmla="*/ 13 w 749"/>
                <a:gd name="T3" fmla="*/ 1 h 933"/>
                <a:gd name="T4" fmla="*/ 13 w 749"/>
                <a:gd name="T5" fmla="*/ 1 h 933"/>
                <a:gd name="T6" fmla="*/ 12 w 749"/>
                <a:gd name="T7" fmla="*/ 0 h 933"/>
                <a:gd name="T8" fmla="*/ 12 w 749"/>
                <a:gd name="T9" fmla="*/ 0 h 933"/>
                <a:gd name="T10" fmla="*/ 11 w 749"/>
                <a:gd name="T11" fmla="*/ 0 h 933"/>
                <a:gd name="T12" fmla="*/ 11 w 749"/>
                <a:gd name="T13" fmla="*/ 0 h 933"/>
                <a:gd name="T14" fmla="*/ 10 w 749"/>
                <a:gd name="T15" fmla="*/ 1 h 933"/>
                <a:gd name="T16" fmla="*/ 10 w 749"/>
                <a:gd name="T17" fmla="*/ 1 h 933"/>
                <a:gd name="T18" fmla="*/ 9 w 749"/>
                <a:gd name="T19" fmla="*/ 1 h 933"/>
                <a:gd name="T20" fmla="*/ 8 w 749"/>
                <a:gd name="T21" fmla="*/ 1 h 933"/>
                <a:gd name="T22" fmla="*/ 8 w 749"/>
                <a:gd name="T23" fmla="*/ 2 h 933"/>
                <a:gd name="T24" fmla="*/ 8 w 749"/>
                <a:gd name="T25" fmla="*/ 2 h 933"/>
                <a:gd name="T26" fmla="*/ 8 w 749"/>
                <a:gd name="T27" fmla="*/ 2 h 933"/>
                <a:gd name="T28" fmla="*/ 7 w 749"/>
                <a:gd name="T29" fmla="*/ 3 h 933"/>
                <a:gd name="T30" fmla="*/ 7 w 749"/>
                <a:gd name="T31" fmla="*/ 4 h 933"/>
                <a:gd name="T32" fmla="*/ 7 w 749"/>
                <a:gd name="T33" fmla="*/ 4 h 933"/>
                <a:gd name="T34" fmla="*/ 7 w 749"/>
                <a:gd name="T35" fmla="*/ 5 h 933"/>
                <a:gd name="T36" fmla="*/ 6 w 749"/>
                <a:gd name="T37" fmla="*/ 6 h 933"/>
                <a:gd name="T38" fmla="*/ 6 w 749"/>
                <a:gd name="T39" fmla="*/ 8 h 933"/>
                <a:gd name="T40" fmla="*/ 6 w 749"/>
                <a:gd name="T41" fmla="*/ 9 h 933"/>
                <a:gd name="T42" fmla="*/ 5 w 749"/>
                <a:gd name="T43" fmla="*/ 10 h 933"/>
                <a:gd name="T44" fmla="*/ 5 w 749"/>
                <a:gd name="T45" fmla="*/ 11 h 933"/>
                <a:gd name="T46" fmla="*/ 5 w 749"/>
                <a:gd name="T47" fmla="*/ 12 h 933"/>
                <a:gd name="T48" fmla="*/ 5 w 749"/>
                <a:gd name="T49" fmla="*/ 13 h 933"/>
                <a:gd name="T50" fmla="*/ 5 w 749"/>
                <a:gd name="T51" fmla="*/ 13 h 933"/>
                <a:gd name="T52" fmla="*/ 5 w 749"/>
                <a:gd name="T53" fmla="*/ 13 h 933"/>
                <a:gd name="T54" fmla="*/ 4 w 749"/>
                <a:gd name="T55" fmla="*/ 14 h 933"/>
                <a:gd name="T56" fmla="*/ 6 w 749"/>
                <a:gd name="T57" fmla="*/ 19 h 933"/>
                <a:gd name="T58" fmla="*/ 6 w 749"/>
                <a:gd name="T59" fmla="*/ 20 h 933"/>
                <a:gd name="T60" fmla="*/ 5 w 749"/>
                <a:gd name="T61" fmla="*/ 20 h 933"/>
                <a:gd name="T62" fmla="*/ 4 w 749"/>
                <a:gd name="T63" fmla="*/ 21 h 933"/>
                <a:gd name="T64" fmla="*/ 2 w 749"/>
                <a:gd name="T65" fmla="*/ 22 h 933"/>
                <a:gd name="T66" fmla="*/ 1 w 749"/>
                <a:gd name="T67" fmla="*/ 23 h 933"/>
                <a:gd name="T68" fmla="*/ 0 w 749"/>
                <a:gd name="T69" fmla="*/ 24 h 933"/>
                <a:gd name="T70" fmla="*/ 0 w 749"/>
                <a:gd name="T71" fmla="*/ 24 h 933"/>
                <a:gd name="T72" fmla="*/ 0 w 749"/>
                <a:gd name="T73" fmla="*/ 24 h 933"/>
                <a:gd name="T74" fmla="*/ 0 w 749"/>
                <a:gd name="T75" fmla="*/ 25 h 933"/>
                <a:gd name="T76" fmla="*/ 1 w 749"/>
                <a:gd name="T77" fmla="*/ 26 h 933"/>
                <a:gd name="T78" fmla="*/ 2 w 749"/>
                <a:gd name="T79" fmla="*/ 26 h 933"/>
                <a:gd name="T80" fmla="*/ 4 w 749"/>
                <a:gd name="T81" fmla="*/ 27 h 933"/>
                <a:gd name="T82" fmla="*/ 5 w 749"/>
                <a:gd name="T83" fmla="*/ 28 h 933"/>
                <a:gd name="T84" fmla="*/ 6 w 749"/>
                <a:gd name="T85" fmla="*/ 29 h 933"/>
                <a:gd name="T86" fmla="*/ 6 w 749"/>
                <a:gd name="T87" fmla="*/ 30 h 933"/>
                <a:gd name="T88" fmla="*/ 23 w 749"/>
                <a:gd name="T89" fmla="*/ 21 h 933"/>
                <a:gd name="T90" fmla="*/ 14 w 749"/>
                <a:gd name="T91" fmla="*/ 1 h 9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49"/>
                <a:gd name="T139" fmla="*/ 0 h 933"/>
                <a:gd name="T140" fmla="*/ 749 w 749"/>
                <a:gd name="T141" fmla="*/ 933 h 9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49" h="933">
                  <a:moveTo>
                    <a:pt x="468" y="7"/>
                  </a:moveTo>
                  <a:lnTo>
                    <a:pt x="462" y="7"/>
                  </a:lnTo>
                  <a:lnTo>
                    <a:pt x="455" y="6"/>
                  </a:lnTo>
                  <a:lnTo>
                    <a:pt x="447" y="4"/>
                  </a:lnTo>
                  <a:lnTo>
                    <a:pt x="441" y="2"/>
                  </a:lnTo>
                  <a:lnTo>
                    <a:pt x="432" y="2"/>
                  </a:lnTo>
                  <a:lnTo>
                    <a:pt x="424" y="2"/>
                  </a:lnTo>
                  <a:lnTo>
                    <a:pt x="415" y="0"/>
                  </a:lnTo>
                  <a:lnTo>
                    <a:pt x="405" y="0"/>
                  </a:lnTo>
                  <a:lnTo>
                    <a:pt x="396" y="0"/>
                  </a:lnTo>
                  <a:lnTo>
                    <a:pt x="386" y="0"/>
                  </a:lnTo>
                  <a:lnTo>
                    <a:pt x="377" y="0"/>
                  </a:lnTo>
                  <a:lnTo>
                    <a:pt x="367" y="0"/>
                  </a:lnTo>
                  <a:lnTo>
                    <a:pt x="358" y="0"/>
                  </a:lnTo>
                  <a:lnTo>
                    <a:pt x="348" y="2"/>
                  </a:lnTo>
                  <a:lnTo>
                    <a:pt x="339" y="2"/>
                  </a:lnTo>
                  <a:lnTo>
                    <a:pt x="329" y="6"/>
                  </a:lnTo>
                  <a:lnTo>
                    <a:pt x="323" y="7"/>
                  </a:lnTo>
                  <a:lnTo>
                    <a:pt x="316" y="9"/>
                  </a:lnTo>
                  <a:lnTo>
                    <a:pt x="303" y="15"/>
                  </a:lnTo>
                  <a:lnTo>
                    <a:pt x="291" y="21"/>
                  </a:lnTo>
                  <a:lnTo>
                    <a:pt x="282" y="26"/>
                  </a:lnTo>
                  <a:lnTo>
                    <a:pt x="278" y="32"/>
                  </a:lnTo>
                  <a:lnTo>
                    <a:pt x="272" y="34"/>
                  </a:lnTo>
                  <a:lnTo>
                    <a:pt x="272" y="38"/>
                  </a:lnTo>
                  <a:lnTo>
                    <a:pt x="270" y="40"/>
                  </a:lnTo>
                  <a:lnTo>
                    <a:pt x="266" y="51"/>
                  </a:lnTo>
                  <a:lnTo>
                    <a:pt x="263" y="57"/>
                  </a:lnTo>
                  <a:lnTo>
                    <a:pt x="261" y="66"/>
                  </a:lnTo>
                  <a:lnTo>
                    <a:pt x="255" y="74"/>
                  </a:lnTo>
                  <a:lnTo>
                    <a:pt x="253" y="87"/>
                  </a:lnTo>
                  <a:lnTo>
                    <a:pt x="247" y="99"/>
                  </a:lnTo>
                  <a:lnTo>
                    <a:pt x="242" y="112"/>
                  </a:lnTo>
                  <a:lnTo>
                    <a:pt x="236" y="125"/>
                  </a:lnTo>
                  <a:lnTo>
                    <a:pt x="232" y="142"/>
                  </a:lnTo>
                  <a:lnTo>
                    <a:pt x="226" y="158"/>
                  </a:lnTo>
                  <a:lnTo>
                    <a:pt x="221" y="175"/>
                  </a:lnTo>
                  <a:lnTo>
                    <a:pt x="215" y="192"/>
                  </a:lnTo>
                  <a:lnTo>
                    <a:pt x="211" y="211"/>
                  </a:lnTo>
                  <a:lnTo>
                    <a:pt x="206" y="228"/>
                  </a:lnTo>
                  <a:lnTo>
                    <a:pt x="200" y="245"/>
                  </a:lnTo>
                  <a:lnTo>
                    <a:pt x="196" y="262"/>
                  </a:lnTo>
                  <a:lnTo>
                    <a:pt x="190" y="283"/>
                  </a:lnTo>
                  <a:lnTo>
                    <a:pt x="185" y="298"/>
                  </a:lnTo>
                  <a:lnTo>
                    <a:pt x="181" y="315"/>
                  </a:lnTo>
                  <a:lnTo>
                    <a:pt x="177" y="332"/>
                  </a:lnTo>
                  <a:lnTo>
                    <a:pt x="175" y="350"/>
                  </a:lnTo>
                  <a:lnTo>
                    <a:pt x="171" y="363"/>
                  </a:lnTo>
                  <a:lnTo>
                    <a:pt x="168" y="378"/>
                  </a:lnTo>
                  <a:lnTo>
                    <a:pt x="166" y="389"/>
                  </a:lnTo>
                  <a:lnTo>
                    <a:pt x="164" y="399"/>
                  </a:lnTo>
                  <a:lnTo>
                    <a:pt x="162" y="407"/>
                  </a:lnTo>
                  <a:lnTo>
                    <a:pt x="160" y="414"/>
                  </a:lnTo>
                  <a:lnTo>
                    <a:pt x="160" y="416"/>
                  </a:lnTo>
                  <a:lnTo>
                    <a:pt x="160" y="420"/>
                  </a:lnTo>
                  <a:lnTo>
                    <a:pt x="137" y="445"/>
                  </a:lnTo>
                  <a:lnTo>
                    <a:pt x="223" y="600"/>
                  </a:lnTo>
                  <a:lnTo>
                    <a:pt x="221" y="600"/>
                  </a:lnTo>
                  <a:lnTo>
                    <a:pt x="213" y="608"/>
                  </a:lnTo>
                  <a:lnTo>
                    <a:pt x="200" y="614"/>
                  </a:lnTo>
                  <a:lnTo>
                    <a:pt x="187" y="627"/>
                  </a:lnTo>
                  <a:lnTo>
                    <a:pt x="168" y="639"/>
                  </a:lnTo>
                  <a:lnTo>
                    <a:pt x="149" y="652"/>
                  </a:lnTo>
                  <a:lnTo>
                    <a:pt x="128" y="665"/>
                  </a:lnTo>
                  <a:lnTo>
                    <a:pt x="109" y="682"/>
                  </a:lnTo>
                  <a:lnTo>
                    <a:pt x="86" y="696"/>
                  </a:lnTo>
                  <a:lnTo>
                    <a:pt x="65" y="711"/>
                  </a:lnTo>
                  <a:lnTo>
                    <a:pt x="46" y="724"/>
                  </a:lnTo>
                  <a:lnTo>
                    <a:pt x="31" y="737"/>
                  </a:lnTo>
                  <a:lnTo>
                    <a:pt x="15" y="747"/>
                  </a:lnTo>
                  <a:lnTo>
                    <a:pt x="6" y="756"/>
                  </a:lnTo>
                  <a:lnTo>
                    <a:pt x="0" y="762"/>
                  </a:lnTo>
                  <a:lnTo>
                    <a:pt x="2" y="766"/>
                  </a:lnTo>
                  <a:lnTo>
                    <a:pt x="6" y="766"/>
                  </a:lnTo>
                  <a:lnTo>
                    <a:pt x="15" y="773"/>
                  </a:lnTo>
                  <a:lnTo>
                    <a:pt x="25" y="779"/>
                  </a:lnTo>
                  <a:lnTo>
                    <a:pt x="42" y="792"/>
                  </a:lnTo>
                  <a:lnTo>
                    <a:pt x="57" y="804"/>
                  </a:lnTo>
                  <a:lnTo>
                    <a:pt x="76" y="817"/>
                  </a:lnTo>
                  <a:lnTo>
                    <a:pt x="95" y="832"/>
                  </a:lnTo>
                  <a:lnTo>
                    <a:pt x="116" y="849"/>
                  </a:lnTo>
                  <a:lnTo>
                    <a:pt x="133" y="863"/>
                  </a:lnTo>
                  <a:lnTo>
                    <a:pt x="152" y="878"/>
                  </a:lnTo>
                  <a:lnTo>
                    <a:pt x="169" y="891"/>
                  </a:lnTo>
                  <a:lnTo>
                    <a:pt x="187" y="907"/>
                  </a:lnTo>
                  <a:lnTo>
                    <a:pt x="198" y="916"/>
                  </a:lnTo>
                  <a:lnTo>
                    <a:pt x="209" y="926"/>
                  </a:lnTo>
                  <a:lnTo>
                    <a:pt x="215" y="929"/>
                  </a:lnTo>
                  <a:lnTo>
                    <a:pt x="219" y="933"/>
                  </a:lnTo>
                  <a:lnTo>
                    <a:pt x="749" y="658"/>
                  </a:lnTo>
                  <a:lnTo>
                    <a:pt x="574" y="82"/>
                  </a:lnTo>
                  <a:lnTo>
                    <a:pt x="468" y="7"/>
                  </a:lnTo>
                  <a:close/>
                </a:path>
              </a:pathLst>
            </a:custGeom>
            <a:solidFill>
              <a:srgbClr val="B36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5" name="Freeform 124"/>
            <p:cNvSpPr>
              <a:spLocks/>
            </p:cNvSpPr>
            <p:nvPr/>
          </p:nvSpPr>
          <p:spPr bwMode="auto">
            <a:xfrm>
              <a:off x="3878" y="3496"/>
              <a:ext cx="556" cy="249"/>
            </a:xfrm>
            <a:custGeom>
              <a:avLst/>
              <a:gdLst>
                <a:gd name="T0" fmla="*/ 0 w 1112"/>
                <a:gd name="T1" fmla="*/ 0 h 498"/>
                <a:gd name="T2" fmla="*/ 19 w 1112"/>
                <a:gd name="T3" fmla="*/ 7 h 498"/>
                <a:gd name="T4" fmla="*/ 26 w 1112"/>
                <a:gd name="T5" fmla="*/ 6 h 498"/>
                <a:gd name="T6" fmla="*/ 35 w 1112"/>
                <a:gd name="T7" fmla="*/ 7 h 498"/>
                <a:gd name="T8" fmla="*/ 35 w 1112"/>
                <a:gd name="T9" fmla="*/ 16 h 498"/>
                <a:gd name="T10" fmla="*/ 9 w 1112"/>
                <a:gd name="T11" fmla="*/ 16 h 498"/>
                <a:gd name="T12" fmla="*/ 0 w 1112"/>
                <a:gd name="T13" fmla="*/ 0 h 498"/>
                <a:gd name="T14" fmla="*/ 0 w 1112"/>
                <a:gd name="T15" fmla="*/ 0 h 498"/>
                <a:gd name="T16" fmla="*/ 0 60000 65536"/>
                <a:gd name="T17" fmla="*/ 0 60000 65536"/>
                <a:gd name="T18" fmla="*/ 0 60000 65536"/>
                <a:gd name="T19" fmla="*/ 0 60000 65536"/>
                <a:gd name="T20" fmla="*/ 0 60000 65536"/>
                <a:gd name="T21" fmla="*/ 0 60000 65536"/>
                <a:gd name="T22" fmla="*/ 0 60000 65536"/>
                <a:gd name="T23" fmla="*/ 0 60000 65536"/>
                <a:gd name="T24" fmla="*/ 0 w 1112"/>
                <a:gd name="T25" fmla="*/ 0 h 498"/>
                <a:gd name="T26" fmla="*/ 1112 w 1112"/>
                <a:gd name="T27" fmla="*/ 498 h 4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2" h="498">
                  <a:moveTo>
                    <a:pt x="0" y="0"/>
                  </a:moveTo>
                  <a:lnTo>
                    <a:pt x="592" y="207"/>
                  </a:lnTo>
                  <a:lnTo>
                    <a:pt x="841" y="163"/>
                  </a:lnTo>
                  <a:lnTo>
                    <a:pt x="1112" y="222"/>
                  </a:lnTo>
                  <a:lnTo>
                    <a:pt x="1112" y="498"/>
                  </a:lnTo>
                  <a:lnTo>
                    <a:pt x="268" y="488"/>
                  </a:lnTo>
                  <a:lnTo>
                    <a:pt x="0" y="0"/>
                  </a:lnTo>
                  <a:close/>
                </a:path>
              </a:pathLst>
            </a:custGeom>
            <a:solidFill>
              <a:srgbClr val="B36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6" name="Freeform 125"/>
            <p:cNvSpPr>
              <a:spLocks/>
            </p:cNvSpPr>
            <p:nvPr/>
          </p:nvSpPr>
          <p:spPr bwMode="auto">
            <a:xfrm>
              <a:off x="3630" y="2711"/>
              <a:ext cx="303" cy="467"/>
            </a:xfrm>
            <a:custGeom>
              <a:avLst/>
              <a:gdLst>
                <a:gd name="T0" fmla="*/ 0 w 607"/>
                <a:gd name="T1" fmla="*/ 4 h 933"/>
                <a:gd name="T2" fmla="*/ 1 w 607"/>
                <a:gd name="T3" fmla="*/ 3 h 933"/>
                <a:gd name="T4" fmla="*/ 2 w 607"/>
                <a:gd name="T5" fmla="*/ 2 h 933"/>
                <a:gd name="T6" fmla="*/ 3 w 607"/>
                <a:gd name="T7" fmla="*/ 2 h 933"/>
                <a:gd name="T8" fmla="*/ 4 w 607"/>
                <a:gd name="T9" fmla="*/ 1 h 933"/>
                <a:gd name="T10" fmla="*/ 5 w 607"/>
                <a:gd name="T11" fmla="*/ 1 h 933"/>
                <a:gd name="T12" fmla="*/ 6 w 607"/>
                <a:gd name="T13" fmla="*/ 1 h 933"/>
                <a:gd name="T14" fmla="*/ 7 w 607"/>
                <a:gd name="T15" fmla="*/ 0 h 933"/>
                <a:gd name="T16" fmla="*/ 9 w 607"/>
                <a:gd name="T17" fmla="*/ 1 h 933"/>
                <a:gd name="T18" fmla="*/ 9 w 607"/>
                <a:gd name="T19" fmla="*/ 1 h 933"/>
                <a:gd name="T20" fmla="*/ 11 w 607"/>
                <a:gd name="T21" fmla="*/ 1 h 933"/>
                <a:gd name="T22" fmla="*/ 11 w 607"/>
                <a:gd name="T23" fmla="*/ 1 h 933"/>
                <a:gd name="T24" fmla="*/ 12 w 607"/>
                <a:gd name="T25" fmla="*/ 1 h 933"/>
                <a:gd name="T26" fmla="*/ 13 w 607"/>
                <a:gd name="T27" fmla="*/ 2 h 933"/>
                <a:gd name="T28" fmla="*/ 14 w 607"/>
                <a:gd name="T29" fmla="*/ 3 h 933"/>
                <a:gd name="T30" fmla="*/ 15 w 607"/>
                <a:gd name="T31" fmla="*/ 4 h 933"/>
                <a:gd name="T32" fmla="*/ 16 w 607"/>
                <a:gd name="T33" fmla="*/ 5 h 933"/>
                <a:gd name="T34" fmla="*/ 16 w 607"/>
                <a:gd name="T35" fmla="*/ 6 h 933"/>
                <a:gd name="T36" fmla="*/ 17 w 607"/>
                <a:gd name="T37" fmla="*/ 7 h 933"/>
                <a:gd name="T38" fmla="*/ 17 w 607"/>
                <a:gd name="T39" fmla="*/ 8 h 933"/>
                <a:gd name="T40" fmla="*/ 18 w 607"/>
                <a:gd name="T41" fmla="*/ 8 h 933"/>
                <a:gd name="T42" fmla="*/ 18 w 607"/>
                <a:gd name="T43" fmla="*/ 9 h 933"/>
                <a:gd name="T44" fmla="*/ 18 w 607"/>
                <a:gd name="T45" fmla="*/ 12 h 933"/>
                <a:gd name="T46" fmla="*/ 18 w 607"/>
                <a:gd name="T47" fmla="*/ 12 h 933"/>
                <a:gd name="T48" fmla="*/ 18 w 607"/>
                <a:gd name="T49" fmla="*/ 13 h 933"/>
                <a:gd name="T50" fmla="*/ 18 w 607"/>
                <a:gd name="T51" fmla="*/ 14 h 933"/>
                <a:gd name="T52" fmla="*/ 18 w 607"/>
                <a:gd name="T53" fmla="*/ 15 h 933"/>
                <a:gd name="T54" fmla="*/ 18 w 607"/>
                <a:gd name="T55" fmla="*/ 17 h 933"/>
                <a:gd name="T56" fmla="*/ 18 w 607"/>
                <a:gd name="T57" fmla="*/ 17 h 933"/>
                <a:gd name="T58" fmla="*/ 18 w 607"/>
                <a:gd name="T59" fmla="*/ 18 h 933"/>
                <a:gd name="T60" fmla="*/ 17 w 607"/>
                <a:gd name="T61" fmla="*/ 20 h 933"/>
                <a:gd name="T62" fmla="*/ 17 w 607"/>
                <a:gd name="T63" fmla="*/ 21 h 933"/>
                <a:gd name="T64" fmla="*/ 17 w 607"/>
                <a:gd name="T65" fmla="*/ 23 h 933"/>
                <a:gd name="T66" fmla="*/ 17 w 607"/>
                <a:gd name="T67" fmla="*/ 23 h 933"/>
                <a:gd name="T68" fmla="*/ 16 w 607"/>
                <a:gd name="T69" fmla="*/ 24 h 933"/>
                <a:gd name="T70" fmla="*/ 16 w 607"/>
                <a:gd name="T71" fmla="*/ 24 h 933"/>
                <a:gd name="T72" fmla="*/ 15 w 607"/>
                <a:gd name="T73" fmla="*/ 25 h 933"/>
                <a:gd name="T74" fmla="*/ 2 w 607"/>
                <a:gd name="T75" fmla="*/ 26 h 933"/>
                <a:gd name="T76" fmla="*/ 2 w 607"/>
                <a:gd name="T77" fmla="*/ 25 h 933"/>
                <a:gd name="T78" fmla="*/ 3 w 607"/>
                <a:gd name="T79" fmla="*/ 24 h 933"/>
                <a:gd name="T80" fmla="*/ 3 w 607"/>
                <a:gd name="T81" fmla="*/ 23 h 933"/>
                <a:gd name="T82" fmla="*/ 3 w 607"/>
                <a:gd name="T83" fmla="*/ 22 h 933"/>
                <a:gd name="T84" fmla="*/ 3 w 607"/>
                <a:gd name="T85" fmla="*/ 21 h 933"/>
                <a:gd name="T86" fmla="*/ 3 w 607"/>
                <a:gd name="T87" fmla="*/ 20 h 933"/>
                <a:gd name="T88" fmla="*/ 3 w 607"/>
                <a:gd name="T89" fmla="*/ 18 h 933"/>
                <a:gd name="T90" fmla="*/ 3 w 607"/>
                <a:gd name="T91" fmla="*/ 17 h 933"/>
                <a:gd name="T92" fmla="*/ 3 w 607"/>
                <a:gd name="T93" fmla="*/ 17 h 933"/>
                <a:gd name="T94" fmla="*/ 0 w 607"/>
                <a:gd name="T95" fmla="*/ 4 h 9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7"/>
                <a:gd name="T145" fmla="*/ 0 h 933"/>
                <a:gd name="T146" fmla="*/ 607 w 607"/>
                <a:gd name="T147" fmla="*/ 933 h 9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7" h="933">
                  <a:moveTo>
                    <a:pt x="23" y="123"/>
                  </a:moveTo>
                  <a:lnTo>
                    <a:pt x="23" y="121"/>
                  </a:lnTo>
                  <a:lnTo>
                    <a:pt x="25" y="115"/>
                  </a:lnTo>
                  <a:lnTo>
                    <a:pt x="29" y="104"/>
                  </a:lnTo>
                  <a:lnTo>
                    <a:pt x="34" y="93"/>
                  </a:lnTo>
                  <a:lnTo>
                    <a:pt x="42" y="79"/>
                  </a:lnTo>
                  <a:lnTo>
                    <a:pt x="55" y="66"/>
                  </a:lnTo>
                  <a:lnTo>
                    <a:pt x="63" y="58"/>
                  </a:lnTo>
                  <a:lnTo>
                    <a:pt x="70" y="53"/>
                  </a:lnTo>
                  <a:lnTo>
                    <a:pt x="80" y="45"/>
                  </a:lnTo>
                  <a:lnTo>
                    <a:pt x="91" y="41"/>
                  </a:lnTo>
                  <a:lnTo>
                    <a:pt x="101" y="34"/>
                  </a:lnTo>
                  <a:lnTo>
                    <a:pt x="114" y="28"/>
                  </a:lnTo>
                  <a:lnTo>
                    <a:pt x="124" y="24"/>
                  </a:lnTo>
                  <a:lnTo>
                    <a:pt x="137" y="20"/>
                  </a:lnTo>
                  <a:lnTo>
                    <a:pt x="148" y="15"/>
                  </a:lnTo>
                  <a:lnTo>
                    <a:pt x="162" y="11"/>
                  </a:lnTo>
                  <a:lnTo>
                    <a:pt x="175" y="9"/>
                  </a:lnTo>
                  <a:lnTo>
                    <a:pt x="188" y="7"/>
                  </a:lnTo>
                  <a:lnTo>
                    <a:pt x="200" y="3"/>
                  </a:lnTo>
                  <a:lnTo>
                    <a:pt x="213" y="3"/>
                  </a:lnTo>
                  <a:lnTo>
                    <a:pt x="226" y="0"/>
                  </a:lnTo>
                  <a:lnTo>
                    <a:pt x="240" y="0"/>
                  </a:lnTo>
                  <a:lnTo>
                    <a:pt x="251" y="0"/>
                  </a:lnTo>
                  <a:lnTo>
                    <a:pt x="264" y="0"/>
                  </a:lnTo>
                  <a:lnTo>
                    <a:pt x="276" y="0"/>
                  </a:lnTo>
                  <a:lnTo>
                    <a:pt x="289" y="1"/>
                  </a:lnTo>
                  <a:lnTo>
                    <a:pt x="299" y="1"/>
                  </a:lnTo>
                  <a:lnTo>
                    <a:pt x="310" y="3"/>
                  </a:lnTo>
                  <a:lnTo>
                    <a:pt x="319" y="3"/>
                  </a:lnTo>
                  <a:lnTo>
                    <a:pt x="331" y="7"/>
                  </a:lnTo>
                  <a:lnTo>
                    <a:pt x="342" y="9"/>
                  </a:lnTo>
                  <a:lnTo>
                    <a:pt x="352" y="11"/>
                  </a:lnTo>
                  <a:lnTo>
                    <a:pt x="361" y="13"/>
                  </a:lnTo>
                  <a:lnTo>
                    <a:pt x="371" y="17"/>
                  </a:lnTo>
                  <a:lnTo>
                    <a:pt x="378" y="20"/>
                  </a:lnTo>
                  <a:lnTo>
                    <a:pt x="386" y="22"/>
                  </a:lnTo>
                  <a:lnTo>
                    <a:pt x="394" y="26"/>
                  </a:lnTo>
                  <a:lnTo>
                    <a:pt x="401" y="28"/>
                  </a:lnTo>
                  <a:lnTo>
                    <a:pt x="415" y="34"/>
                  </a:lnTo>
                  <a:lnTo>
                    <a:pt x="430" y="41"/>
                  </a:lnTo>
                  <a:lnTo>
                    <a:pt x="439" y="47"/>
                  </a:lnTo>
                  <a:lnTo>
                    <a:pt x="453" y="58"/>
                  </a:lnTo>
                  <a:lnTo>
                    <a:pt x="466" y="68"/>
                  </a:lnTo>
                  <a:lnTo>
                    <a:pt x="479" y="83"/>
                  </a:lnTo>
                  <a:lnTo>
                    <a:pt x="485" y="91"/>
                  </a:lnTo>
                  <a:lnTo>
                    <a:pt x="491" y="98"/>
                  </a:lnTo>
                  <a:lnTo>
                    <a:pt x="496" y="106"/>
                  </a:lnTo>
                  <a:lnTo>
                    <a:pt x="504" y="115"/>
                  </a:lnTo>
                  <a:lnTo>
                    <a:pt x="510" y="123"/>
                  </a:lnTo>
                  <a:lnTo>
                    <a:pt x="515" y="133"/>
                  </a:lnTo>
                  <a:lnTo>
                    <a:pt x="521" y="144"/>
                  </a:lnTo>
                  <a:lnTo>
                    <a:pt x="529" y="155"/>
                  </a:lnTo>
                  <a:lnTo>
                    <a:pt x="532" y="163"/>
                  </a:lnTo>
                  <a:lnTo>
                    <a:pt x="538" y="174"/>
                  </a:lnTo>
                  <a:lnTo>
                    <a:pt x="546" y="186"/>
                  </a:lnTo>
                  <a:lnTo>
                    <a:pt x="551" y="197"/>
                  </a:lnTo>
                  <a:lnTo>
                    <a:pt x="555" y="207"/>
                  </a:lnTo>
                  <a:lnTo>
                    <a:pt x="561" y="218"/>
                  </a:lnTo>
                  <a:lnTo>
                    <a:pt x="565" y="228"/>
                  </a:lnTo>
                  <a:lnTo>
                    <a:pt x="570" y="239"/>
                  </a:lnTo>
                  <a:lnTo>
                    <a:pt x="574" y="247"/>
                  </a:lnTo>
                  <a:lnTo>
                    <a:pt x="578" y="256"/>
                  </a:lnTo>
                  <a:lnTo>
                    <a:pt x="582" y="264"/>
                  </a:lnTo>
                  <a:lnTo>
                    <a:pt x="586" y="269"/>
                  </a:lnTo>
                  <a:lnTo>
                    <a:pt x="589" y="281"/>
                  </a:lnTo>
                  <a:lnTo>
                    <a:pt x="591" y="285"/>
                  </a:lnTo>
                  <a:lnTo>
                    <a:pt x="576" y="353"/>
                  </a:lnTo>
                  <a:lnTo>
                    <a:pt x="576" y="355"/>
                  </a:lnTo>
                  <a:lnTo>
                    <a:pt x="578" y="366"/>
                  </a:lnTo>
                  <a:lnTo>
                    <a:pt x="580" y="372"/>
                  </a:lnTo>
                  <a:lnTo>
                    <a:pt x="582" y="380"/>
                  </a:lnTo>
                  <a:lnTo>
                    <a:pt x="584" y="389"/>
                  </a:lnTo>
                  <a:lnTo>
                    <a:pt x="589" y="399"/>
                  </a:lnTo>
                  <a:lnTo>
                    <a:pt x="589" y="408"/>
                  </a:lnTo>
                  <a:lnTo>
                    <a:pt x="593" y="420"/>
                  </a:lnTo>
                  <a:lnTo>
                    <a:pt x="595" y="429"/>
                  </a:lnTo>
                  <a:lnTo>
                    <a:pt x="599" y="442"/>
                  </a:lnTo>
                  <a:lnTo>
                    <a:pt x="601" y="452"/>
                  </a:lnTo>
                  <a:lnTo>
                    <a:pt x="601" y="461"/>
                  </a:lnTo>
                  <a:lnTo>
                    <a:pt x="603" y="473"/>
                  </a:lnTo>
                  <a:lnTo>
                    <a:pt x="607" y="482"/>
                  </a:lnTo>
                  <a:lnTo>
                    <a:pt x="605" y="498"/>
                  </a:lnTo>
                  <a:lnTo>
                    <a:pt x="601" y="513"/>
                  </a:lnTo>
                  <a:lnTo>
                    <a:pt x="599" y="520"/>
                  </a:lnTo>
                  <a:lnTo>
                    <a:pt x="597" y="530"/>
                  </a:lnTo>
                  <a:lnTo>
                    <a:pt x="595" y="537"/>
                  </a:lnTo>
                  <a:lnTo>
                    <a:pt x="593" y="545"/>
                  </a:lnTo>
                  <a:lnTo>
                    <a:pt x="588" y="560"/>
                  </a:lnTo>
                  <a:lnTo>
                    <a:pt x="582" y="575"/>
                  </a:lnTo>
                  <a:lnTo>
                    <a:pt x="578" y="589"/>
                  </a:lnTo>
                  <a:lnTo>
                    <a:pt x="576" y="606"/>
                  </a:lnTo>
                  <a:lnTo>
                    <a:pt x="570" y="621"/>
                  </a:lnTo>
                  <a:lnTo>
                    <a:pt x="570" y="636"/>
                  </a:lnTo>
                  <a:lnTo>
                    <a:pt x="570" y="651"/>
                  </a:lnTo>
                  <a:lnTo>
                    <a:pt x="570" y="667"/>
                  </a:lnTo>
                  <a:lnTo>
                    <a:pt x="570" y="680"/>
                  </a:lnTo>
                  <a:lnTo>
                    <a:pt x="570" y="693"/>
                  </a:lnTo>
                  <a:lnTo>
                    <a:pt x="569" y="705"/>
                  </a:lnTo>
                  <a:lnTo>
                    <a:pt x="569" y="716"/>
                  </a:lnTo>
                  <a:lnTo>
                    <a:pt x="563" y="724"/>
                  </a:lnTo>
                  <a:lnTo>
                    <a:pt x="559" y="733"/>
                  </a:lnTo>
                  <a:lnTo>
                    <a:pt x="551" y="739"/>
                  </a:lnTo>
                  <a:lnTo>
                    <a:pt x="546" y="745"/>
                  </a:lnTo>
                  <a:lnTo>
                    <a:pt x="538" y="748"/>
                  </a:lnTo>
                  <a:lnTo>
                    <a:pt x="532" y="752"/>
                  </a:lnTo>
                  <a:lnTo>
                    <a:pt x="523" y="754"/>
                  </a:lnTo>
                  <a:lnTo>
                    <a:pt x="517" y="760"/>
                  </a:lnTo>
                  <a:lnTo>
                    <a:pt x="504" y="766"/>
                  </a:lnTo>
                  <a:lnTo>
                    <a:pt x="494" y="773"/>
                  </a:lnTo>
                  <a:lnTo>
                    <a:pt x="489" y="777"/>
                  </a:lnTo>
                  <a:lnTo>
                    <a:pt x="489" y="779"/>
                  </a:lnTo>
                  <a:lnTo>
                    <a:pt x="489" y="933"/>
                  </a:lnTo>
                  <a:lnTo>
                    <a:pt x="76" y="815"/>
                  </a:lnTo>
                  <a:lnTo>
                    <a:pt x="76" y="811"/>
                  </a:lnTo>
                  <a:lnTo>
                    <a:pt x="82" y="802"/>
                  </a:lnTo>
                  <a:lnTo>
                    <a:pt x="84" y="792"/>
                  </a:lnTo>
                  <a:lnTo>
                    <a:pt x="88" y="786"/>
                  </a:lnTo>
                  <a:lnTo>
                    <a:pt x="93" y="777"/>
                  </a:lnTo>
                  <a:lnTo>
                    <a:pt x="97" y="767"/>
                  </a:lnTo>
                  <a:lnTo>
                    <a:pt x="101" y="756"/>
                  </a:lnTo>
                  <a:lnTo>
                    <a:pt x="105" y="745"/>
                  </a:lnTo>
                  <a:lnTo>
                    <a:pt x="108" y="731"/>
                  </a:lnTo>
                  <a:lnTo>
                    <a:pt x="114" y="720"/>
                  </a:lnTo>
                  <a:lnTo>
                    <a:pt x="116" y="705"/>
                  </a:lnTo>
                  <a:lnTo>
                    <a:pt x="120" y="691"/>
                  </a:lnTo>
                  <a:lnTo>
                    <a:pt x="122" y="678"/>
                  </a:lnTo>
                  <a:lnTo>
                    <a:pt x="126" y="665"/>
                  </a:lnTo>
                  <a:lnTo>
                    <a:pt x="124" y="651"/>
                  </a:lnTo>
                  <a:lnTo>
                    <a:pt x="124" y="636"/>
                  </a:lnTo>
                  <a:lnTo>
                    <a:pt x="122" y="623"/>
                  </a:lnTo>
                  <a:lnTo>
                    <a:pt x="122" y="610"/>
                  </a:lnTo>
                  <a:lnTo>
                    <a:pt x="120" y="596"/>
                  </a:lnTo>
                  <a:lnTo>
                    <a:pt x="118" y="583"/>
                  </a:lnTo>
                  <a:lnTo>
                    <a:pt x="114" y="572"/>
                  </a:lnTo>
                  <a:lnTo>
                    <a:pt x="114" y="562"/>
                  </a:lnTo>
                  <a:lnTo>
                    <a:pt x="108" y="551"/>
                  </a:lnTo>
                  <a:lnTo>
                    <a:pt x="107" y="541"/>
                  </a:lnTo>
                  <a:lnTo>
                    <a:pt x="105" y="532"/>
                  </a:lnTo>
                  <a:lnTo>
                    <a:pt x="103" y="526"/>
                  </a:lnTo>
                  <a:lnTo>
                    <a:pt x="99" y="518"/>
                  </a:lnTo>
                  <a:lnTo>
                    <a:pt x="99" y="515"/>
                  </a:lnTo>
                  <a:lnTo>
                    <a:pt x="0" y="199"/>
                  </a:lnTo>
                  <a:lnTo>
                    <a:pt x="23" y="123"/>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7" name="Freeform 126"/>
            <p:cNvSpPr>
              <a:spLocks/>
            </p:cNvSpPr>
            <p:nvPr/>
          </p:nvSpPr>
          <p:spPr bwMode="auto">
            <a:xfrm>
              <a:off x="3659" y="2745"/>
              <a:ext cx="271" cy="439"/>
            </a:xfrm>
            <a:custGeom>
              <a:avLst/>
              <a:gdLst>
                <a:gd name="T0" fmla="*/ 1 w 542"/>
                <a:gd name="T1" fmla="*/ 3 h 878"/>
                <a:gd name="T2" fmla="*/ 1 w 542"/>
                <a:gd name="T3" fmla="*/ 1 h 878"/>
                <a:gd name="T4" fmla="*/ 2 w 542"/>
                <a:gd name="T5" fmla="*/ 1 h 878"/>
                <a:gd name="T6" fmla="*/ 3 w 542"/>
                <a:gd name="T7" fmla="*/ 0 h 878"/>
                <a:gd name="T8" fmla="*/ 5 w 542"/>
                <a:gd name="T9" fmla="*/ 1 h 878"/>
                <a:gd name="T10" fmla="*/ 6 w 542"/>
                <a:gd name="T11" fmla="*/ 1 h 878"/>
                <a:gd name="T12" fmla="*/ 8 w 542"/>
                <a:gd name="T13" fmla="*/ 1 h 878"/>
                <a:gd name="T14" fmla="*/ 9 w 542"/>
                <a:gd name="T15" fmla="*/ 1 h 878"/>
                <a:gd name="T16" fmla="*/ 10 w 542"/>
                <a:gd name="T17" fmla="*/ 1 h 878"/>
                <a:gd name="T18" fmla="*/ 15 w 542"/>
                <a:gd name="T19" fmla="*/ 7 h 878"/>
                <a:gd name="T20" fmla="*/ 15 w 542"/>
                <a:gd name="T21" fmla="*/ 10 h 878"/>
                <a:gd name="T22" fmla="*/ 14 w 542"/>
                <a:gd name="T23" fmla="*/ 11 h 878"/>
                <a:gd name="T24" fmla="*/ 15 w 542"/>
                <a:gd name="T25" fmla="*/ 13 h 878"/>
                <a:gd name="T26" fmla="*/ 15 w 542"/>
                <a:gd name="T27" fmla="*/ 14 h 878"/>
                <a:gd name="T28" fmla="*/ 15 w 542"/>
                <a:gd name="T29" fmla="*/ 14 h 878"/>
                <a:gd name="T30" fmla="*/ 14 w 542"/>
                <a:gd name="T31" fmla="*/ 15 h 878"/>
                <a:gd name="T32" fmla="*/ 14 w 542"/>
                <a:gd name="T33" fmla="*/ 17 h 878"/>
                <a:gd name="T34" fmla="*/ 13 w 542"/>
                <a:gd name="T35" fmla="*/ 18 h 878"/>
                <a:gd name="T36" fmla="*/ 13 w 542"/>
                <a:gd name="T37" fmla="*/ 19 h 878"/>
                <a:gd name="T38" fmla="*/ 14 w 542"/>
                <a:gd name="T39" fmla="*/ 20 h 878"/>
                <a:gd name="T40" fmla="*/ 14 w 542"/>
                <a:gd name="T41" fmla="*/ 21 h 878"/>
                <a:gd name="T42" fmla="*/ 13 w 542"/>
                <a:gd name="T43" fmla="*/ 23 h 878"/>
                <a:gd name="T44" fmla="*/ 13 w 542"/>
                <a:gd name="T45" fmla="*/ 22 h 878"/>
                <a:gd name="T46" fmla="*/ 13 w 542"/>
                <a:gd name="T47" fmla="*/ 20 h 878"/>
                <a:gd name="T48" fmla="*/ 12 w 542"/>
                <a:gd name="T49" fmla="*/ 19 h 878"/>
                <a:gd name="T50" fmla="*/ 11 w 542"/>
                <a:gd name="T51" fmla="*/ 18 h 878"/>
                <a:gd name="T52" fmla="*/ 11 w 542"/>
                <a:gd name="T53" fmla="*/ 18 h 878"/>
                <a:gd name="T54" fmla="*/ 11 w 542"/>
                <a:gd name="T55" fmla="*/ 19 h 878"/>
                <a:gd name="T56" fmla="*/ 11 w 542"/>
                <a:gd name="T57" fmla="*/ 21 h 878"/>
                <a:gd name="T58" fmla="*/ 11 w 542"/>
                <a:gd name="T59" fmla="*/ 23 h 878"/>
                <a:gd name="T60" fmla="*/ 11 w 542"/>
                <a:gd name="T61" fmla="*/ 25 h 878"/>
                <a:gd name="T62" fmla="*/ 11 w 542"/>
                <a:gd name="T63" fmla="*/ 27 h 878"/>
                <a:gd name="T64" fmla="*/ 12 w 542"/>
                <a:gd name="T65" fmla="*/ 28 h 878"/>
                <a:gd name="T66" fmla="*/ 1 w 542"/>
                <a:gd name="T67" fmla="*/ 24 h 878"/>
                <a:gd name="T68" fmla="*/ 2 w 542"/>
                <a:gd name="T69" fmla="*/ 23 h 878"/>
                <a:gd name="T70" fmla="*/ 2 w 542"/>
                <a:gd name="T71" fmla="*/ 22 h 878"/>
                <a:gd name="T72" fmla="*/ 3 w 542"/>
                <a:gd name="T73" fmla="*/ 20 h 878"/>
                <a:gd name="T74" fmla="*/ 3 w 542"/>
                <a:gd name="T75" fmla="*/ 18 h 878"/>
                <a:gd name="T76" fmla="*/ 2 w 542"/>
                <a:gd name="T77" fmla="*/ 16 h 878"/>
                <a:gd name="T78" fmla="*/ 2 w 542"/>
                <a:gd name="T79" fmla="*/ 15 h 878"/>
                <a:gd name="T80" fmla="*/ 10 w 542"/>
                <a:gd name="T81" fmla="*/ 14 h 878"/>
                <a:gd name="T82" fmla="*/ 12 w 542"/>
                <a:gd name="T83" fmla="*/ 14 h 878"/>
                <a:gd name="T84" fmla="*/ 13 w 542"/>
                <a:gd name="T85" fmla="*/ 13 h 878"/>
                <a:gd name="T86" fmla="*/ 12 w 542"/>
                <a:gd name="T87" fmla="*/ 13 h 878"/>
                <a:gd name="T88" fmla="*/ 11 w 542"/>
                <a:gd name="T89" fmla="*/ 13 h 878"/>
                <a:gd name="T90" fmla="*/ 11 w 542"/>
                <a:gd name="T91" fmla="*/ 12 h 878"/>
                <a:gd name="T92" fmla="*/ 10 w 542"/>
                <a:gd name="T93" fmla="*/ 11 h 878"/>
                <a:gd name="T94" fmla="*/ 11 w 542"/>
                <a:gd name="T95" fmla="*/ 9 h 878"/>
                <a:gd name="T96" fmla="*/ 12 w 542"/>
                <a:gd name="T97" fmla="*/ 10 h 878"/>
                <a:gd name="T98" fmla="*/ 0 w 542"/>
                <a:gd name="T99" fmla="*/ 4 h 8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2"/>
                <a:gd name="T151" fmla="*/ 0 h 878"/>
                <a:gd name="T152" fmla="*/ 542 w 542"/>
                <a:gd name="T153" fmla="*/ 878 h 8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2" h="878">
                  <a:moveTo>
                    <a:pt x="0" y="93"/>
                  </a:moveTo>
                  <a:lnTo>
                    <a:pt x="0" y="89"/>
                  </a:lnTo>
                  <a:lnTo>
                    <a:pt x="2" y="82"/>
                  </a:lnTo>
                  <a:lnTo>
                    <a:pt x="4" y="68"/>
                  </a:lnTo>
                  <a:lnTo>
                    <a:pt x="9" y="57"/>
                  </a:lnTo>
                  <a:lnTo>
                    <a:pt x="17" y="40"/>
                  </a:lnTo>
                  <a:lnTo>
                    <a:pt x="27" y="27"/>
                  </a:lnTo>
                  <a:lnTo>
                    <a:pt x="30" y="19"/>
                  </a:lnTo>
                  <a:lnTo>
                    <a:pt x="38" y="13"/>
                  </a:lnTo>
                  <a:lnTo>
                    <a:pt x="46" y="10"/>
                  </a:lnTo>
                  <a:lnTo>
                    <a:pt x="55" y="6"/>
                  </a:lnTo>
                  <a:lnTo>
                    <a:pt x="61" y="2"/>
                  </a:lnTo>
                  <a:lnTo>
                    <a:pt x="70" y="0"/>
                  </a:lnTo>
                  <a:lnTo>
                    <a:pt x="80" y="0"/>
                  </a:lnTo>
                  <a:lnTo>
                    <a:pt x="89" y="0"/>
                  </a:lnTo>
                  <a:lnTo>
                    <a:pt x="99" y="0"/>
                  </a:lnTo>
                  <a:lnTo>
                    <a:pt x="110" y="4"/>
                  </a:lnTo>
                  <a:lnTo>
                    <a:pt x="120" y="6"/>
                  </a:lnTo>
                  <a:lnTo>
                    <a:pt x="133" y="8"/>
                  </a:lnTo>
                  <a:lnTo>
                    <a:pt x="144" y="10"/>
                  </a:lnTo>
                  <a:lnTo>
                    <a:pt x="156" y="13"/>
                  </a:lnTo>
                  <a:lnTo>
                    <a:pt x="169" y="15"/>
                  </a:lnTo>
                  <a:lnTo>
                    <a:pt x="183" y="19"/>
                  </a:lnTo>
                  <a:lnTo>
                    <a:pt x="194" y="21"/>
                  </a:lnTo>
                  <a:lnTo>
                    <a:pt x="205" y="25"/>
                  </a:lnTo>
                  <a:lnTo>
                    <a:pt x="217" y="27"/>
                  </a:lnTo>
                  <a:lnTo>
                    <a:pt x="230" y="30"/>
                  </a:lnTo>
                  <a:lnTo>
                    <a:pt x="240" y="30"/>
                  </a:lnTo>
                  <a:lnTo>
                    <a:pt x="251" y="32"/>
                  </a:lnTo>
                  <a:lnTo>
                    <a:pt x="264" y="32"/>
                  </a:lnTo>
                  <a:lnTo>
                    <a:pt x="276" y="32"/>
                  </a:lnTo>
                  <a:lnTo>
                    <a:pt x="283" y="32"/>
                  </a:lnTo>
                  <a:lnTo>
                    <a:pt x="295" y="32"/>
                  </a:lnTo>
                  <a:lnTo>
                    <a:pt x="302" y="32"/>
                  </a:lnTo>
                  <a:lnTo>
                    <a:pt x="312" y="32"/>
                  </a:lnTo>
                  <a:lnTo>
                    <a:pt x="325" y="32"/>
                  </a:lnTo>
                  <a:lnTo>
                    <a:pt x="337" y="30"/>
                  </a:lnTo>
                  <a:lnTo>
                    <a:pt x="344" y="30"/>
                  </a:lnTo>
                  <a:lnTo>
                    <a:pt x="346" y="30"/>
                  </a:lnTo>
                  <a:lnTo>
                    <a:pt x="470" y="236"/>
                  </a:lnTo>
                  <a:lnTo>
                    <a:pt x="508" y="203"/>
                  </a:lnTo>
                  <a:lnTo>
                    <a:pt x="517" y="255"/>
                  </a:lnTo>
                  <a:lnTo>
                    <a:pt x="498" y="287"/>
                  </a:lnTo>
                  <a:lnTo>
                    <a:pt x="473" y="302"/>
                  </a:lnTo>
                  <a:lnTo>
                    <a:pt x="532" y="344"/>
                  </a:lnTo>
                  <a:lnTo>
                    <a:pt x="542" y="373"/>
                  </a:lnTo>
                  <a:lnTo>
                    <a:pt x="452" y="350"/>
                  </a:lnTo>
                  <a:lnTo>
                    <a:pt x="452" y="352"/>
                  </a:lnTo>
                  <a:lnTo>
                    <a:pt x="456" y="357"/>
                  </a:lnTo>
                  <a:lnTo>
                    <a:pt x="460" y="367"/>
                  </a:lnTo>
                  <a:lnTo>
                    <a:pt x="468" y="382"/>
                  </a:lnTo>
                  <a:lnTo>
                    <a:pt x="468" y="390"/>
                  </a:lnTo>
                  <a:lnTo>
                    <a:pt x="471" y="395"/>
                  </a:lnTo>
                  <a:lnTo>
                    <a:pt x="473" y="405"/>
                  </a:lnTo>
                  <a:lnTo>
                    <a:pt x="475" y="414"/>
                  </a:lnTo>
                  <a:lnTo>
                    <a:pt x="475" y="422"/>
                  </a:lnTo>
                  <a:lnTo>
                    <a:pt x="477" y="432"/>
                  </a:lnTo>
                  <a:lnTo>
                    <a:pt x="477" y="439"/>
                  </a:lnTo>
                  <a:lnTo>
                    <a:pt x="477" y="449"/>
                  </a:lnTo>
                  <a:lnTo>
                    <a:pt x="473" y="456"/>
                  </a:lnTo>
                  <a:lnTo>
                    <a:pt x="471" y="466"/>
                  </a:lnTo>
                  <a:lnTo>
                    <a:pt x="468" y="471"/>
                  </a:lnTo>
                  <a:lnTo>
                    <a:pt x="464" y="481"/>
                  </a:lnTo>
                  <a:lnTo>
                    <a:pt x="460" y="489"/>
                  </a:lnTo>
                  <a:lnTo>
                    <a:pt x="454" y="496"/>
                  </a:lnTo>
                  <a:lnTo>
                    <a:pt x="451" y="506"/>
                  </a:lnTo>
                  <a:lnTo>
                    <a:pt x="447" y="515"/>
                  </a:lnTo>
                  <a:lnTo>
                    <a:pt x="441" y="523"/>
                  </a:lnTo>
                  <a:lnTo>
                    <a:pt x="435" y="530"/>
                  </a:lnTo>
                  <a:lnTo>
                    <a:pt x="432" y="540"/>
                  </a:lnTo>
                  <a:lnTo>
                    <a:pt x="430" y="547"/>
                  </a:lnTo>
                  <a:lnTo>
                    <a:pt x="424" y="555"/>
                  </a:lnTo>
                  <a:lnTo>
                    <a:pt x="422" y="565"/>
                  </a:lnTo>
                  <a:lnTo>
                    <a:pt x="422" y="574"/>
                  </a:lnTo>
                  <a:lnTo>
                    <a:pt x="422" y="582"/>
                  </a:lnTo>
                  <a:lnTo>
                    <a:pt x="420" y="591"/>
                  </a:lnTo>
                  <a:lnTo>
                    <a:pt x="422" y="599"/>
                  </a:lnTo>
                  <a:lnTo>
                    <a:pt x="422" y="608"/>
                  </a:lnTo>
                  <a:lnTo>
                    <a:pt x="428" y="618"/>
                  </a:lnTo>
                  <a:lnTo>
                    <a:pt x="432" y="625"/>
                  </a:lnTo>
                  <a:lnTo>
                    <a:pt x="435" y="633"/>
                  </a:lnTo>
                  <a:lnTo>
                    <a:pt x="441" y="641"/>
                  </a:lnTo>
                  <a:lnTo>
                    <a:pt x="447" y="650"/>
                  </a:lnTo>
                  <a:lnTo>
                    <a:pt x="454" y="662"/>
                  </a:lnTo>
                  <a:lnTo>
                    <a:pt x="464" y="671"/>
                  </a:lnTo>
                  <a:lnTo>
                    <a:pt x="471" y="679"/>
                  </a:lnTo>
                  <a:lnTo>
                    <a:pt x="473" y="682"/>
                  </a:lnTo>
                  <a:lnTo>
                    <a:pt x="426" y="713"/>
                  </a:lnTo>
                  <a:lnTo>
                    <a:pt x="426" y="707"/>
                  </a:lnTo>
                  <a:lnTo>
                    <a:pt x="426" y="698"/>
                  </a:lnTo>
                  <a:lnTo>
                    <a:pt x="424" y="688"/>
                  </a:lnTo>
                  <a:lnTo>
                    <a:pt x="422" y="679"/>
                  </a:lnTo>
                  <a:lnTo>
                    <a:pt x="416" y="665"/>
                  </a:lnTo>
                  <a:lnTo>
                    <a:pt x="413" y="654"/>
                  </a:lnTo>
                  <a:lnTo>
                    <a:pt x="407" y="644"/>
                  </a:lnTo>
                  <a:lnTo>
                    <a:pt x="403" y="637"/>
                  </a:lnTo>
                  <a:lnTo>
                    <a:pt x="397" y="627"/>
                  </a:lnTo>
                  <a:lnTo>
                    <a:pt x="392" y="620"/>
                  </a:lnTo>
                  <a:lnTo>
                    <a:pt x="384" y="612"/>
                  </a:lnTo>
                  <a:lnTo>
                    <a:pt x="378" y="603"/>
                  </a:lnTo>
                  <a:lnTo>
                    <a:pt x="373" y="595"/>
                  </a:lnTo>
                  <a:lnTo>
                    <a:pt x="369" y="587"/>
                  </a:lnTo>
                  <a:lnTo>
                    <a:pt x="357" y="574"/>
                  </a:lnTo>
                  <a:lnTo>
                    <a:pt x="350" y="563"/>
                  </a:lnTo>
                  <a:lnTo>
                    <a:pt x="344" y="555"/>
                  </a:lnTo>
                  <a:lnTo>
                    <a:pt x="342" y="555"/>
                  </a:lnTo>
                  <a:lnTo>
                    <a:pt x="342" y="561"/>
                  </a:lnTo>
                  <a:lnTo>
                    <a:pt x="344" y="570"/>
                  </a:lnTo>
                  <a:lnTo>
                    <a:pt x="346" y="584"/>
                  </a:lnTo>
                  <a:lnTo>
                    <a:pt x="346" y="591"/>
                  </a:lnTo>
                  <a:lnTo>
                    <a:pt x="350" y="599"/>
                  </a:lnTo>
                  <a:lnTo>
                    <a:pt x="350" y="608"/>
                  </a:lnTo>
                  <a:lnTo>
                    <a:pt x="354" y="622"/>
                  </a:lnTo>
                  <a:lnTo>
                    <a:pt x="354" y="631"/>
                  </a:lnTo>
                  <a:lnTo>
                    <a:pt x="357" y="644"/>
                  </a:lnTo>
                  <a:lnTo>
                    <a:pt x="359" y="658"/>
                  </a:lnTo>
                  <a:lnTo>
                    <a:pt x="361" y="675"/>
                  </a:lnTo>
                  <a:lnTo>
                    <a:pt x="361" y="688"/>
                  </a:lnTo>
                  <a:lnTo>
                    <a:pt x="363" y="705"/>
                  </a:lnTo>
                  <a:lnTo>
                    <a:pt x="363" y="722"/>
                  </a:lnTo>
                  <a:lnTo>
                    <a:pt x="365" y="739"/>
                  </a:lnTo>
                  <a:lnTo>
                    <a:pt x="365" y="757"/>
                  </a:lnTo>
                  <a:lnTo>
                    <a:pt x="365" y="772"/>
                  </a:lnTo>
                  <a:lnTo>
                    <a:pt x="365" y="789"/>
                  </a:lnTo>
                  <a:lnTo>
                    <a:pt x="367" y="806"/>
                  </a:lnTo>
                  <a:lnTo>
                    <a:pt x="367" y="819"/>
                  </a:lnTo>
                  <a:lnTo>
                    <a:pt x="367" y="834"/>
                  </a:lnTo>
                  <a:lnTo>
                    <a:pt x="367" y="846"/>
                  </a:lnTo>
                  <a:lnTo>
                    <a:pt x="369" y="857"/>
                  </a:lnTo>
                  <a:lnTo>
                    <a:pt x="369" y="865"/>
                  </a:lnTo>
                  <a:lnTo>
                    <a:pt x="369" y="873"/>
                  </a:lnTo>
                  <a:lnTo>
                    <a:pt x="369" y="874"/>
                  </a:lnTo>
                  <a:lnTo>
                    <a:pt x="371" y="878"/>
                  </a:lnTo>
                  <a:lnTo>
                    <a:pt x="29" y="764"/>
                  </a:lnTo>
                  <a:lnTo>
                    <a:pt x="29" y="760"/>
                  </a:lnTo>
                  <a:lnTo>
                    <a:pt x="34" y="757"/>
                  </a:lnTo>
                  <a:lnTo>
                    <a:pt x="42" y="747"/>
                  </a:lnTo>
                  <a:lnTo>
                    <a:pt x="49" y="736"/>
                  </a:lnTo>
                  <a:lnTo>
                    <a:pt x="55" y="726"/>
                  </a:lnTo>
                  <a:lnTo>
                    <a:pt x="59" y="719"/>
                  </a:lnTo>
                  <a:lnTo>
                    <a:pt x="63" y="707"/>
                  </a:lnTo>
                  <a:lnTo>
                    <a:pt x="67" y="700"/>
                  </a:lnTo>
                  <a:lnTo>
                    <a:pt x="70" y="688"/>
                  </a:lnTo>
                  <a:lnTo>
                    <a:pt x="74" y="677"/>
                  </a:lnTo>
                  <a:lnTo>
                    <a:pt x="78" y="663"/>
                  </a:lnTo>
                  <a:lnTo>
                    <a:pt x="82" y="650"/>
                  </a:lnTo>
                  <a:lnTo>
                    <a:pt x="82" y="635"/>
                  </a:lnTo>
                  <a:lnTo>
                    <a:pt x="84" y="620"/>
                  </a:lnTo>
                  <a:lnTo>
                    <a:pt x="84" y="604"/>
                  </a:lnTo>
                  <a:lnTo>
                    <a:pt x="86" y="587"/>
                  </a:lnTo>
                  <a:lnTo>
                    <a:pt x="84" y="570"/>
                  </a:lnTo>
                  <a:lnTo>
                    <a:pt x="82" y="555"/>
                  </a:lnTo>
                  <a:lnTo>
                    <a:pt x="80" y="538"/>
                  </a:lnTo>
                  <a:lnTo>
                    <a:pt x="80" y="525"/>
                  </a:lnTo>
                  <a:lnTo>
                    <a:pt x="78" y="509"/>
                  </a:lnTo>
                  <a:lnTo>
                    <a:pt x="76" y="496"/>
                  </a:lnTo>
                  <a:lnTo>
                    <a:pt x="74" y="485"/>
                  </a:lnTo>
                  <a:lnTo>
                    <a:pt x="74" y="475"/>
                  </a:lnTo>
                  <a:lnTo>
                    <a:pt x="72" y="466"/>
                  </a:lnTo>
                  <a:lnTo>
                    <a:pt x="70" y="460"/>
                  </a:lnTo>
                  <a:lnTo>
                    <a:pt x="70" y="456"/>
                  </a:lnTo>
                  <a:lnTo>
                    <a:pt x="228" y="373"/>
                  </a:lnTo>
                  <a:lnTo>
                    <a:pt x="327" y="445"/>
                  </a:lnTo>
                  <a:lnTo>
                    <a:pt x="331" y="447"/>
                  </a:lnTo>
                  <a:lnTo>
                    <a:pt x="342" y="449"/>
                  </a:lnTo>
                  <a:lnTo>
                    <a:pt x="356" y="449"/>
                  </a:lnTo>
                  <a:lnTo>
                    <a:pt x="371" y="447"/>
                  </a:lnTo>
                  <a:lnTo>
                    <a:pt x="378" y="433"/>
                  </a:lnTo>
                  <a:lnTo>
                    <a:pt x="388" y="424"/>
                  </a:lnTo>
                  <a:lnTo>
                    <a:pt x="397" y="414"/>
                  </a:lnTo>
                  <a:lnTo>
                    <a:pt x="407" y="414"/>
                  </a:lnTo>
                  <a:lnTo>
                    <a:pt x="409" y="414"/>
                  </a:lnTo>
                  <a:lnTo>
                    <a:pt x="405" y="414"/>
                  </a:lnTo>
                  <a:lnTo>
                    <a:pt x="397" y="414"/>
                  </a:lnTo>
                  <a:lnTo>
                    <a:pt x="392" y="414"/>
                  </a:lnTo>
                  <a:lnTo>
                    <a:pt x="378" y="411"/>
                  </a:lnTo>
                  <a:lnTo>
                    <a:pt x="371" y="409"/>
                  </a:lnTo>
                  <a:lnTo>
                    <a:pt x="361" y="409"/>
                  </a:lnTo>
                  <a:lnTo>
                    <a:pt x="359" y="407"/>
                  </a:lnTo>
                  <a:lnTo>
                    <a:pt x="356" y="399"/>
                  </a:lnTo>
                  <a:lnTo>
                    <a:pt x="359" y="390"/>
                  </a:lnTo>
                  <a:lnTo>
                    <a:pt x="363" y="378"/>
                  </a:lnTo>
                  <a:lnTo>
                    <a:pt x="363" y="367"/>
                  </a:lnTo>
                  <a:lnTo>
                    <a:pt x="354" y="355"/>
                  </a:lnTo>
                  <a:lnTo>
                    <a:pt x="342" y="346"/>
                  </a:lnTo>
                  <a:lnTo>
                    <a:pt x="333" y="335"/>
                  </a:lnTo>
                  <a:lnTo>
                    <a:pt x="327" y="325"/>
                  </a:lnTo>
                  <a:lnTo>
                    <a:pt x="321" y="314"/>
                  </a:lnTo>
                  <a:lnTo>
                    <a:pt x="325" y="304"/>
                  </a:lnTo>
                  <a:lnTo>
                    <a:pt x="333" y="293"/>
                  </a:lnTo>
                  <a:lnTo>
                    <a:pt x="342" y="287"/>
                  </a:lnTo>
                  <a:lnTo>
                    <a:pt x="346" y="281"/>
                  </a:lnTo>
                  <a:lnTo>
                    <a:pt x="356" y="283"/>
                  </a:lnTo>
                  <a:lnTo>
                    <a:pt x="363" y="287"/>
                  </a:lnTo>
                  <a:lnTo>
                    <a:pt x="371" y="291"/>
                  </a:lnTo>
                  <a:lnTo>
                    <a:pt x="380" y="300"/>
                  </a:lnTo>
                  <a:lnTo>
                    <a:pt x="386" y="306"/>
                  </a:lnTo>
                  <a:lnTo>
                    <a:pt x="411" y="200"/>
                  </a:lnTo>
                  <a:lnTo>
                    <a:pt x="0" y="127"/>
                  </a:lnTo>
                  <a:lnTo>
                    <a:pt x="0" y="9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8" name="Freeform 127"/>
            <p:cNvSpPr>
              <a:spLocks/>
            </p:cNvSpPr>
            <p:nvPr/>
          </p:nvSpPr>
          <p:spPr bwMode="auto">
            <a:xfrm>
              <a:off x="3594" y="2745"/>
              <a:ext cx="306" cy="267"/>
            </a:xfrm>
            <a:custGeom>
              <a:avLst/>
              <a:gdLst>
                <a:gd name="T0" fmla="*/ 4 w 612"/>
                <a:gd name="T1" fmla="*/ 1 h 534"/>
                <a:gd name="T2" fmla="*/ 5 w 612"/>
                <a:gd name="T3" fmla="*/ 1 h 534"/>
                <a:gd name="T4" fmla="*/ 5 w 612"/>
                <a:gd name="T5" fmla="*/ 2 h 534"/>
                <a:gd name="T6" fmla="*/ 6 w 612"/>
                <a:gd name="T7" fmla="*/ 3 h 534"/>
                <a:gd name="T8" fmla="*/ 7 w 612"/>
                <a:gd name="T9" fmla="*/ 3 h 534"/>
                <a:gd name="T10" fmla="*/ 9 w 612"/>
                <a:gd name="T11" fmla="*/ 3 h 534"/>
                <a:gd name="T12" fmla="*/ 10 w 612"/>
                <a:gd name="T13" fmla="*/ 3 h 534"/>
                <a:gd name="T14" fmla="*/ 11 w 612"/>
                <a:gd name="T15" fmla="*/ 2 h 534"/>
                <a:gd name="T16" fmla="*/ 12 w 612"/>
                <a:gd name="T17" fmla="*/ 1 h 534"/>
                <a:gd name="T18" fmla="*/ 13 w 612"/>
                <a:gd name="T19" fmla="*/ 1 h 534"/>
                <a:gd name="T20" fmla="*/ 14 w 612"/>
                <a:gd name="T21" fmla="*/ 1 h 534"/>
                <a:gd name="T22" fmla="*/ 15 w 612"/>
                <a:gd name="T23" fmla="*/ 0 h 534"/>
                <a:gd name="T24" fmla="*/ 15 w 612"/>
                <a:gd name="T25" fmla="*/ 1 h 534"/>
                <a:gd name="T26" fmla="*/ 17 w 612"/>
                <a:gd name="T27" fmla="*/ 2 h 534"/>
                <a:gd name="T28" fmla="*/ 18 w 612"/>
                <a:gd name="T29" fmla="*/ 3 h 534"/>
                <a:gd name="T30" fmla="*/ 18 w 612"/>
                <a:gd name="T31" fmla="*/ 3 h 534"/>
                <a:gd name="T32" fmla="*/ 19 w 612"/>
                <a:gd name="T33" fmla="*/ 4 h 534"/>
                <a:gd name="T34" fmla="*/ 19 w 612"/>
                <a:gd name="T35" fmla="*/ 6 h 534"/>
                <a:gd name="T36" fmla="*/ 19 w 612"/>
                <a:gd name="T37" fmla="*/ 7 h 534"/>
                <a:gd name="T38" fmla="*/ 19 w 612"/>
                <a:gd name="T39" fmla="*/ 7 h 534"/>
                <a:gd name="T40" fmla="*/ 19 w 612"/>
                <a:gd name="T41" fmla="*/ 9 h 534"/>
                <a:gd name="T42" fmla="*/ 18 w 612"/>
                <a:gd name="T43" fmla="*/ 9 h 534"/>
                <a:gd name="T44" fmla="*/ 18 w 612"/>
                <a:gd name="T45" fmla="*/ 10 h 534"/>
                <a:gd name="T46" fmla="*/ 17 w 612"/>
                <a:gd name="T47" fmla="*/ 9 h 534"/>
                <a:gd name="T48" fmla="*/ 16 w 612"/>
                <a:gd name="T49" fmla="*/ 9 h 534"/>
                <a:gd name="T50" fmla="*/ 15 w 612"/>
                <a:gd name="T51" fmla="*/ 9 h 534"/>
                <a:gd name="T52" fmla="*/ 14 w 612"/>
                <a:gd name="T53" fmla="*/ 9 h 534"/>
                <a:gd name="T54" fmla="*/ 13 w 612"/>
                <a:gd name="T55" fmla="*/ 10 h 534"/>
                <a:gd name="T56" fmla="*/ 13 w 612"/>
                <a:gd name="T57" fmla="*/ 10 h 534"/>
                <a:gd name="T58" fmla="*/ 13 w 612"/>
                <a:gd name="T59" fmla="*/ 11 h 534"/>
                <a:gd name="T60" fmla="*/ 14 w 612"/>
                <a:gd name="T61" fmla="*/ 12 h 534"/>
                <a:gd name="T62" fmla="*/ 14 w 612"/>
                <a:gd name="T63" fmla="*/ 13 h 534"/>
                <a:gd name="T64" fmla="*/ 15 w 612"/>
                <a:gd name="T65" fmla="*/ 13 h 534"/>
                <a:gd name="T66" fmla="*/ 15 w 612"/>
                <a:gd name="T67" fmla="*/ 14 h 534"/>
                <a:gd name="T68" fmla="*/ 14 w 612"/>
                <a:gd name="T69" fmla="*/ 15 h 534"/>
                <a:gd name="T70" fmla="*/ 13 w 612"/>
                <a:gd name="T71" fmla="*/ 16 h 534"/>
                <a:gd name="T72" fmla="*/ 12 w 612"/>
                <a:gd name="T73" fmla="*/ 17 h 534"/>
                <a:gd name="T74" fmla="*/ 11 w 612"/>
                <a:gd name="T75" fmla="*/ 17 h 534"/>
                <a:gd name="T76" fmla="*/ 10 w 612"/>
                <a:gd name="T77" fmla="*/ 17 h 534"/>
                <a:gd name="T78" fmla="*/ 9 w 612"/>
                <a:gd name="T79" fmla="*/ 16 h 534"/>
                <a:gd name="T80" fmla="*/ 8 w 612"/>
                <a:gd name="T81" fmla="*/ 16 h 534"/>
                <a:gd name="T82" fmla="*/ 6 w 612"/>
                <a:gd name="T83" fmla="*/ 17 h 534"/>
                <a:gd name="T84" fmla="*/ 6 w 612"/>
                <a:gd name="T85" fmla="*/ 17 h 534"/>
                <a:gd name="T86" fmla="*/ 5 w 612"/>
                <a:gd name="T87" fmla="*/ 17 h 534"/>
                <a:gd name="T88" fmla="*/ 5 w 612"/>
                <a:gd name="T89" fmla="*/ 15 h 534"/>
                <a:gd name="T90" fmla="*/ 3 w 612"/>
                <a:gd name="T91" fmla="*/ 15 h 534"/>
                <a:gd name="T92" fmla="*/ 3 w 612"/>
                <a:gd name="T93" fmla="*/ 14 h 534"/>
                <a:gd name="T94" fmla="*/ 2 w 612"/>
                <a:gd name="T95" fmla="*/ 12 h 534"/>
                <a:gd name="T96" fmla="*/ 1 w 612"/>
                <a:gd name="T97" fmla="*/ 11 h 534"/>
                <a:gd name="T98" fmla="*/ 1 w 612"/>
                <a:gd name="T99" fmla="*/ 10 h 534"/>
                <a:gd name="T100" fmla="*/ 1 w 612"/>
                <a:gd name="T101" fmla="*/ 9 h 534"/>
                <a:gd name="T102" fmla="*/ 1 w 612"/>
                <a:gd name="T103" fmla="*/ 7 h 534"/>
                <a:gd name="T104" fmla="*/ 1 w 612"/>
                <a:gd name="T105" fmla="*/ 6 h 534"/>
                <a:gd name="T106" fmla="*/ 1 w 612"/>
                <a:gd name="T107" fmla="*/ 5 h 534"/>
                <a:gd name="T108" fmla="*/ 1 w 612"/>
                <a:gd name="T109" fmla="*/ 4 h 534"/>
                <a:gd name="T110" fmla="*/ 1 w 612"/>
                <a:gd name="T111" fmla="*/ 3 h 534"/>
                <a:gd name="T112" fmla="*/ 2 w 612"/>
                <a:gd name="T113" fmla="*/ 2 h 534"/>
                <a:gd name="T114" fmla="*/ 3 w 612"/>
                <a:gd name="T115" fmla="*/ 1 h 534"/>
                <a:gd name="T116" fmla="*/ 3 w 612"/>
                <a:gd name="T117" fmla="*/ 1 h 534"/>
                <a:gd name="T118" fmla="*/ 4 w 612"/>
                <a:gd name="T119" fmla="*/ 1 h 5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2"/>
                <a:gd name="T181" fmla="*/ 0 h 534"/>
                <a:gd name="T182" fmla="*/ 612 w 612"/>
                <a:gd name="T183" fmla="*/ 534 h 5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2" h="534">
                  <a:moveTo>
                    <a:pt x="118" y="6"/>
                  </a:moveTo>
                  <a:lnTo>
                    <a:pt x="118" y="10"/>
                  </a:lnTo>
                  <a:lnTo>
                    <a:pt x="121" y="19"/>
                  </a:lnTo>
                  <a:lnTo>
                    <a:pt x="123" y="27"/>
                  </a:lnTo>
                  <a:lnTo>
                    <a:pt x="129" y="34"/>
                  </a:lnTo>
                  <a:lnTo>
                    <a:pt x="135" y="44"/>
                  </a:lnTo>
                  <a:lnTo>
                    <a:pt x="146" y="53"/>
                  </a:lnTo>
                  <a:lnTo>
                    <a:pt x="156" y="61"/>
                  </a:lnTo>
                  <a:lnTo>
                    <a:pt x="171" y="70"/>
                  </a:lnTo>
                  <a:lnTo>
                    <a:pt x="177" y="72"/>
                  </a:lnTo>
                  <a:lnTo>
                    <a:pt x="186" y="78"/>
                  </a:lnTo>
                  <a:lnTo>
                    <a:pt x="196" y="80"/>
                  </a:lnTo>
                  <a:lnTo>
                    <a:pt x="205" y="84"/>
                  </a:lnTo>
                  <a:lnTo>
                    <a:pt x="215" y="84"/>
                  </a:lnTo>
                  <a:lnTo>
                    <a:pt x="224" y="86"/>
                  </a:lnTo>
                  <a:lnTo>
                    <a:pt x="234" y="86"/>
                  </a:lnTo>
                  <a:lnTo>
                    <a:pt x="247" y="87"/>
                  </a:lnTo>
                  <a:lnTo>
                    <a:pt x="260" y="86"/>
                  </a:lnTo>
                  <a:lnTo>
                    <a:pt x="272" y="86"/>
                  </a:lnTo>
                  <a:lnTo>
                    <a:pt x="285" y="84"/>
                  </a:lnTo>
                  <a:lnTo>
                    <a:pt x="298" y="82"/>
                  </a:lnTo>
                  <a:lnTo>
                    <a:pt x="312" y="76"/>
                  </a:lnTo>
                  <a:lnTo>
                    <a:pt x="325" y="70"/>
                  </a:lnTo>
                  <a:lnTo>
                    <a:pt x="338" y="65"/>
                  </a:lnTo>
                  <a:lnTo>
                    <a:pt x="353" y="59"/>
                  </a:lnTo>
                  <a:lnTo>
                    <a:pt x="367" y="51"/>
                  </a:lnTo>
                  <a:lnTo>
                    <a:pt x="380" y="46"/>
                  </a:lnTo>
                  <a:lnTo>
                    <a:pt x="393" y="38"/>
                  </a:lnTo>
                  <a:lnTo>
                    <a:pt x="407" y="32"/>
                  </a:lnTo>
                  <a:lnTo>
                    <a:pt x="418" y="25"/>
                  </a:lnTo>
                  <a:lnTo>
                    <a:pt x="429" y="19"/>
                  </a:lnTo>
                  <a:lnTo>
                    <a:pt x="437" y="13"/>
                  </a:lnTo>
                  <a:lnTo>
                    <a:pt x="448" y="8"/>
                  </a:lnTo>
                  <a:lnTo>
                    <a:pt x="460" y="0"/>
                  </a:lnTo>
                  <a:lnTo>
                    <a:pt x="464" y="0"/>
                  </a:lnTo>
                  <a:lnTo>
                    <a:pt x="466" y="0"/>
                  </a:lnTo>
                  <a:lnTo>
                    <a:pt x="471" y="4"/>
                  </a:lnTo>
                  <a:lnTo>
                    <a:pt x="479" y="10"/>
                  </a:lnTo>
                  <a:lnTo>
                    <a:pt x="492" y="19"/>
                  </a:lnTo>
                  <a:lnTo>
                    <a:pt x="505" y="32"/>
                  </a:lnTo>
                  <a:lnTo>
                    <a:pt x="521" y="46"/>
                  </a:lnTo>
                  <a:lnTo>
                    <a:pt x="526" y="53"/>
                  </a:lnTo>
                  <a:lnTo>
                    <a:pt x="536" y="63"/>
                  </a:lnTo>
                  <a:lnTo>
                    <a:pt x="543" y="70"/>
                  </a:lnTo>
                  <a:lnTo>
                    <a:pt x="551" y="82"/>
                  </a:lnTo>
                  <a:lnTo>
                    <a:pt x="559" y="89"/>
                  </a:lnTo>
                  <a:lnTo>
                    <a:pt x="564" y="101"/>
                  </a:lnTo>
                  <a:lnTo>
                    <a:pt x="570" y="108"/>
                  </a:lnTo>
                  <a:lnTo>
                    <a:pt x="578" y="122"/>
                  </a:lnTo>
                  <a:lnTo>
                    <a:pt x="583" y="131"/>
                  </a:lnTo>
                  <a:lnTo>
                    <a:pt x="589" y="143"/>
                  </a:lnTo>
                  <a:lnTo>
                    <a:pt x="595" y="154"/>
                  </a:lnTo>
                  <a:lnTo>
                    <a:pt x="600" y="165"/>
                  </a:lnTo>
                  <a:lnTo>
                    <a:pt x="602" y="177"/>
                  </a:lnTo>
                  <a:lnTo>
                    <a:pt x="606" y="186"/>
                  </a:lnTo>
                  <a:lnTo>
                    <a:pt x="608" y="198"/>
                  </a:lnTo>
                  <a:lnTo>
                    <a:pt x="610" y="209"/>
                  </a:lnTo>
                  <a:lnTo>
                    <a:pt x="610" y="217"/>
                  </a:lnTo>
                  <a:lnTo>
                    <a:pt x="612" y="228"/>
                  </a:lnTo>
                  <a:lnTo>
                    <a:pt x="610" y="236"/>
                  </a:lnTo>
                  <a:lnTo>
                    <a:pt x="610" y="247"/>
                  </a:lnTo>
                  <a:lnTo>
                    <a:pt x="604" y="260"/>
                  </a:lnTo>
                  <a:lnTo>
                    <a:pt x="597" y="274"/>
                  </a:lnTo>
                  <a:lnTo>
                    <a:pt x="587" y="283"/>
                  </a:lnTo>
                  <a:lnTo>
                    <a:pt x="578" y="293"/>
                  </a:lnTo>
                  <a:lnTo>
                    <a:pt x="566" y="298"/>
                  </a:lnTo>
                  <a:lnTo>
                    <a:pt x="559" y="302"/>
                  </a:lnTo>
                  <a:lnTo>
                    <a:pt x="553" y="306"/>
                  </a:lnTo>
                  <a:lnTo>
                    <a:pt x="551" y="306"/>
                  </a:lnTo>
                  <a:lnTo>
                    <a:pt x="549" y="304"/>
                  </a:lnTo>
                  <a:lnTo>
                    <a:pt x="545" y="300"/>
                  </a:lnTo>
                  <a:lnTo>
                    <a:pt x="536" y="297"/>
                  </a:lnTo>
                  <a:lnTo>
                    <a:pt x="526" y="293"/>
                  </a:lnTo>
                  <a:lnTo>
                    <a:pt x="515" y="287"/>
                  </a:lnTo>
                  <a:lnTo>
                    <a:pt x="505" y="281"/>
                  </a:lnTo>
                  <a:lnTo>
                    <a:pt x="492" y="278"/>
                  </a:lnTo>
                  <a:lnTo>
                    <a:pt x="483" y="276"/>
                  </a:lnTo>
                  <a:lnTo>
                    <a:pt x="471" y="274"/>
                  </a:lnTo>
                  <a:lnTo>
                    <a:pt x="460" y="278"/>
                  </a:lnTo>
                  <a:lnTo>
                    <a:pt x="450" y="281"/>
                  </a:lnTo>
                  <a:lnTo>
                    <a:pt x="441" y="287"/>
                  </a:lnTo>
                  <a:lnTo>
                    <a:pt x="431" y="293"/>
                  </a:lnTo>
                  <a:lnTo>
                    <a:pt x="426" y="300"/>
                  </a:lnTo>
                  <a:lnTo>
                    <a:pt x="424" y="308"/>
                  </a:lnTo>
                  <a:lnTo>
                    <a:pt x="426" y="319"/>
                  </a:lnTo>
                  <a:lnTo>
                    <a:pt x="426" y="323"/>
                  </a:lnTo>
                  <a:lnTo>
                    <a:pt x="426" y="331"/>
                  </a:lnTo>
                  <a:lnTo>
                    <a:pt x="427" y="338"/>
                  </a:lnTo>
                  <a:lnTo>
                    <a:pt x="431" y="348"/>
                  </a:lnTo>
                  <a:lnTo>
                    <a:pt x="431" y="357"/>
                  </a:lnTo>
                  <a:lnTo>
                    <a:pt x="433" y="369"/>
                  </a:lnTo>
                  <a:lnTo>
                    <a:pt x="437" y="376"/>
                  </a:lnTo>
                  <a:lnTo>
                    <a:pt x="441" y="390"/>
                  </a:lnTo>
                  <a:lnTo>
                    <a:pt x="443" y="395"/>
                  </a:lnTo>
                  <a:lnTo>
                    <a:pt x="446" y="405"/>
                  </a:lnTo>
                  <a:lnTo>
                    <a:pt x="450" y="413"/>
                  </a:lnTo>
                  <a:lnTo>
                    <a:pt x="456" y="420"/>
                  </a:lnTo>
                  <a:lnTo>
                    <a:pt x="460" y="422"/>
                  </a:lnTo>
                  <a:lnTo>
                    <a:pt x="467" y="428"/>
                  </a:lnTo>
                  <a:lnTo>
                    <a:pt x="475" y="426"/>
                  </a:lnTo>
                  <a:lnTo>
                    <a:pt x="483" y="426"/>
                  </a:lnTo>
                  <a:lnTo>
                    <a:pt x="481" y="437"/>
                  </a:lnTo>
                  <a:lnTo>
                    <a:pt x="475" y="449"/>
                  </a:lnTo>
                  <a:lnTo>
                    <a:pt x="464" y="458"/>
                  </a:lnTo>
                  <a:lnTo>
                    <a:pt x="454" y="471"/>
                  </a:lnTo>
                  <a:lnTo>
                    <a:pt x="439" y="479"/>
                  </a:lnTo>
                  <a:lnTo>
                    <a:pt x="426" y="490"/>
                  </a:lnTo>
                  <a:lnTo>
                    <a:pt x="412" y="498"/>
                  </a:lnTo>
                  <a:lnTo>
                    <a:pt x="399" y="509"/>
                  </a:lnTo>
                  <a:lnTo>
                    <a:pt x="388" y="517"/>
                  </a:lnTo>
                  <a:lnTo>
                    <a:pt x="378" y="523"/>
                  </a:lnTo>
                  <a:lnTo>
                    <a:pt x="369" y="527"/>
                  </a:lnTo>
                  <a:lnTo>
                    <a:pt x="361" y="530"/>
                  </a:lnTo>
                  <a:lnTo>
                    <a:pt x="350" y="534"/>
                  </a:lnTo>
                  <a:lnTo>
                    <a:pt x="336" y="532"/>
                  </a:lnTo>
                  <a:lnTo>
                    <a:pt x="323" y="525"/>
                  </a:lnTo>
                  <a:lnTo>
                    <a:pt x="310" y="517"/>
                  </a:lnTo>
                  <a:lnTo>
                    <a:pt x="300" y="511"/>
                  </a:lnTo>
                  <a:lnTo>
                    <a:pt x="291" y="509"/>
                  </a:lnTo>
                  <a:lnTo>
                    <a:pt x="281" y="506"/>
                  </a:lnTo>
                  <a:lnTo>
                    <a:pt x="272" y="508"/>
                  </a:lnTo>
                  <a:lnTo>
                    <a:pt x="258" y="508"/>
                  </a:lnTo>
                  <a:lnTo>
                    <a:pt x="245" y="509"/>
                  </a:lnTo>
                  <a:lnTo>
                    <a:pt x="230" y="515"/>
                  </a:lnTo>
                  <a:lnTo>
                    <a:pt x="218" y="519"/>
                  </a:lnTo>
                  <a:lnTo>
                    <a:pt x="207" y="523"/>
                  </a:lnTo>
                  <a:lnTo>
                    <a:pt x="199" y="527"/>
                  </a:lnTo>
                  <a:lnTo>
                    <a:pt x="194" y="528"/>
                  </a:lnTo>
                  <a:lnTo>
                    <a:pt x="192" y="530"/>
                  </a:lnTo>
                  <a:lnTo>
                    <a:pt x="188" y="528"/>
                  </a:lnTo>
                  <a:lnTo>
                    <a:pt x="180" y="523"/>
                  </a:lnTo>
                  <a:lnTo>
                    <a:pt x="167" y="515"/>
                  </a:lnTo>
                  <a:lnTo>
                    <a:pt x="152" y="506"/>
                  </a:lnTo>
                  <a:lnTo>
                    <a:pt x="144" y="498"/>
                  </a:lnTo>
                  <a:lnTo>
                    <a:pt x="135" y="490"/>
                  </a:lnTo>
                  <a:lnTo>
                    <a:pt x="127" y="483"/>
                  </a:lnTo>
                  <a:lnTo>
                    <a:pt x="119" y="473"/>
                  </a:lnTo>
                  <a:lnTo>
                    <a:pt x="110" y="464"/>
                  </a:lnTo>
                  <a:lnTo>
                    <a:pt x="102" y="454"/>
                  </a:lnTo>
                  <a:lnTo>
                    <a:pt x="93" y="443"/>
                  </a:lnTo>
                  <a:lnTo>
                    <a:pt x="87" y="433"/>
                  </a:lnTo>
                  <a:lnTo>
                    <a:pt x="80" y="420"/>
                  </a:lnTo>
                  <a:lnTo>
                    <a:pt x="72" y="407"/>
                  </a:lnTo>
                  <a:lnTo>
                    <a:pt x="64" y="393"/>
                  </a:lnTo>
                  <a:lnTo>
                    <a:pt x="59" y="380"/>
                  </a:lnTo>
                  <a:lnTo>
                    <a:pt x="51" y="365"/>
                  </a:lnTo>
                  <a:lnTo>
                    <a:pt x="45" y="352"/>
                  </a:lnTo>
                  <a:lnTo>
                    <a:pt x="38" y="338"/>
                  </a:lnTo>
                  <a:lnTo>
                    <a:pt x="32" y="325"/>
                  </a:lnTo>
                  <a:lnTo>
                    <a:pt x="24" y="308"/>
                  </a:lnTo>
                  <a:lnTo>
                    <a:pt x="19" y="295"/>
                  </a:lnTo>
                  <a:lnTo>
                    <a:pt x="13" y="279"/>
                  </a:lnTo>
                  <a:lnTo>
                    <a:pt x="9" y="266"/>
                  </a:lnTo>
                  <a:lnTo>
                    <a:pt x="5" y="251"/>
                  </a:lnTo>
                  <a:lnTo>
                    <a:pt x="4" y="238"/>
                  </a:lnTo>
                  <a:lnTo>
                    <a:pt x="2" y="224"/>
                  </a:lnTo>
                  <a:lnTo>
                    <a:pt x="2" y="211"/>
                  </a:lnTo>
                  <a:lnTo>
                    <a:pt x="0" y="198"/>
                  </a:lnTo>
                  <a:lnTo>
                    <a:pt x="2" y="184"/>
                  </a:lnTo>
                  <a:lnTo>
                    <a:pt x="4" y="173"/>
                  </a:lnTo>
                  <a:lnTo>
                    <a:pt x="7" y="160"/>
                  </a:lnTo>
                  <a:lnTo>
                    <a:pt x="11" y="146"/>
                  </a:lnTo>
                  <a:lnTo>
                    <a:pt x="15" y="135"/>
                  </a:lnTo>
                  <a:lnTo>
                    <a:pt x="21" y="124"/>
                  </a:lnTo>
                  <a:lnTo>
                    <a:pt x="26" y="114"/>
                  </a:lnTo>
                  <a:lnTo>
                    <a:pt x="32" y="103"/>
                  </a:lnTo>
                  <a:lnTo>
                    <a:pt x="38" y="91"/>
                  </a:lnTo>
                  <a:lnTo>
                    <a:pt x="43" y="84"/>
                  </a:lnTo>
                  <a:lnTo>
                    <a:pt x="49" y="74"/>
                  </a:lnTo>
                  <a:lnTo>
                    <a:pt x="53" y="65"/>
                  </a:lnTo>
                  <a:lnTo>
                    <a:pt x="57" y="57"/>
                  </a:lnTo>
                  <a:lnTo>
                    <a:pt x="62" y="51"/>
                  </a:lnTo>
                  <a:lnTo>
                    <a:pt x="66" y="46"/>
                  </a:lnTo>
                  <a:lnTo>
                    <a:pt x="70" y="34"/>
                  </a:lnTo>
                  <a:lnTo>
                    <a:pt x="80" y="27"/>
                  </a:lnTo>
                  <a:lnTo>
                    <a:pt x="89" y="19"/>
                  </a:lnTo>
                  <a:lnTo>
                    <a:pt x="97" y="13"/>
                  </a:lnTo>
                  <a:lnTo>
                    <a:pt x="110" y="8"/>
                  </a:lnTo>
                  <a:lnTo>
                    <a:pt x="118" y="6"/>
                  </a:lnTo>
                  <a:close/>
                </a:path>
              </a:pathLst>
            </a:custGeom>
            <a:solidFill>
              <a:srgbClr val="52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79" name="Freeform 128"/>
            <p:cNvSpPr>
              <a:spLocks/>
            </p:cNvSpPr>
            <p:nvPr/>
          </p:nvSpPr>
          <p:spPr bwMode="auto">
            <a:xfrm>
              <a:off x="3844" y="2882"/>
              <a:ext cx="131" cy="76"/>
            </a:xfrm>
            <a:custGeom>
              <a:avLst/>
              <a:gdLst>
                <a:gd name="T0" fmla="*/ 0 w 260"/>
                <a:gd name="T1" fmla="*/ 1 h 152"/>
                <a:gd name="T2" fmla="*/ 2 w 260"/>
                <a:gd name="T3" fmla="*/ 0 h 152"/>
                <a:gd name="T4" fmla="*/ 8 w 260"/>
                <a:gd name="T5" fmla="*/ 1 h 152"/>
                <a:gd name="T6" fmla="*/ 9 w 260"/>
                <a:gd name="T7" fmla="*/ 2 h 152"/>
                <a:gd name="T8" fmla="*/ 9 w 260"/>
                <a:gd name="T9" fmla="*/ 2 h 152"/>
                <a:gd name="T10" fmla="*/ 8 w 260"/>
                <a:gd name="T11" fmla="*/ 2 h 152"/>
                <a:gd name="T12" fmla="*/ 8 w 260"/>
                <a:gd name="T13" fmla="*/ 3 h 152"/>
                <a:gd name="T14" fmla="*/ 8 w 260"/>
                <a:gd name="T15" fmla="*/ 3 h 152"/>
                <a:gd name="T16" fmla="*/ 8 w 260"/>
                <a:gd name="T17" fmla="*/ 3 h 152"/>
                <a:gd name="T18" fmla="*/ 8 w 260"/>
                <a:gd name="T19" fmla="*/ 3 h 152"/>
                <a:gd name="T20" fmla="*/ 8 w 260"/>
                <a:gd name="T21" fmla="*/ 3 h 152"/>
                <a:gd name="T22" fmla="*/ 8 w 260"/>
                <a:gd name="T23" fmla="*/ 4 h 152"/>
                <a:gd name="T24" fmla="*/ 8 w 260"/>
                <a:gd name="T25" fmla="*/ 4 h 152"/>
                <a:gd name="T26" fmla="*/ 7 w 260"/>
                <a:gd name="T27" fmla="*/ 4 h 152"/>
                <a:gd name="T28" fmla="*/ 7 w 260"/>
                <a:gd name="T29" fmla="*/ 5 h 152"/>
                <a:gd name="T30" fmla="*/ 7 w 260"/>
                <a:gd name="T31" fmla="*/ 5 h 152"/>
                <a:gd name="T32" fmla="*/ 6 w 260"/>
                <a:gd name="T33" fmla="*/ 5 h 152"/>
                <a:gd name="T34" fmla="*/ 6 w 260"/>
                <a:gd name="T35" fmla="*/ 5 h 152"/>
                <a:gd name="T36" fmla="*/ 6 w 260"/>
                <a:gd name="T37" fmla="*/ 5 h 152"/>
                <a:gd name="T38" fmla="*/ 6 w 260"/>
                <a:gd name="T39" fmla="*/ 4 h 152"/>
                <a:gd name="T40" fmla="*/ 7 w 260"/>
                <a:gd name="T41" fmla="*/ 4 h 152"/>
                <a:gd name="T42" fmla="*/ 7 w 260"/>
                <a:gd name="T43" fmla="*/ 4 h 152"/>
                <a:gd name="T44" fmla="*/ 7 w 260"/>
                <a:gd name="T45" fmla="*/ 3 h 152"/>
                <a:gd name="T46" fmla="*/ 7 w 260"/>
                <a:gd name="T47" fmla="*/ 3 h 152"/>
                <a:gd name="T48" fmla="*/ 7 w 260"/>
                <a:gd name="T49" fmla="*/ 3 h 152"/>
                <a:gd name="T50" fmla="*/ 8 w 260"/>
                <a:gd name="T51" fmla="*/ 3 h 152"/>
                <a:gd name="T52" fmla="*/ 8 w 260"/>
                <a:gd name="T53" fmla="*/ 3 h 152"/>
                <a:gd name="T54" fmla="*/ 8 w 260"/>
                <a:gd name="T55" fmla="*/ 2 h 152"/>
                <a:gd name="T56" fmla="*/ 6 w 260"/>
                <a:gd name="T57" fmla="*/ 3 h 152"/>
                <a:gd name="T58" fmla="*/ 5 w 260"/>
                <a:gd name="T59" fmla="*/ 1 h 152"/>
                <a:gd name="T60" fmla="*/ 7 w 260"/>
                <a:gd name="T61" fmla="*/ 1 h 152"/>
                <a:gd name="T62" fmla="*/ 2 w 260"/>
                <a:gd name="T63" fmla="*/ 1 h 152"/>
                <a:gd name="T64" fmla="*/ 2 w 260"/>
                <a:gd name="T65" fmla="*/ 1 h 152"/>
                <a:gd name="T66" fmla="*/ 0 w 260"/>
                <a:gd name="T67" fmla="*/ 1 h 152"/>
                <a:gd name="T68" fmla="*/ 0 w 260"/>
                <a:gd name="T69" fmla="*/ 1 h 1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0"/>
                <a:gd name="T106" fmla="*/ 0 h 152"/>
                <a:gd name="T107" fmla="*/ 260 w 260"/>
                <a:gd name="T108" fmla="*/ 152 h 1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0" h="152">
                  <a:moveTo>
                    <a:pt x="0" y="5"/>
                  </a:moveTo>
                  <a:lnTo>
                    <a:pt x="47" y="0"/>
                  </a:lnTo>
                  <a:lnTo>
                    <a:pt x="243" y="38"/>
                  </a:lnTo>
                  <a:lnTo>
                    <a:pt x="260" y="51"/>
                  </a:lnTo>
                  <a:lnTo>
                    <a:pt x="256" y="55"/>
                  </a:lnTo>
                  <a:lnTo>
                    <a:pt x="254" y="64"/>
                  </a:lnTo>
                  <a:lnTo>
                    <a:pt x="251" y="70"/>
                  </a:lnTo>
                  <a:lnTo>
                    <a:pt x="247" y="79"/>
                  </a:lnTo>
                  <a:lnTo>
                    <a:pt x="243" y="87"/>
                  </a:lnTo>
                  <a:lnTo>
                    <a:pt x="241" y="97"/>
                  </a:lnTo>
                  <a:lnTo>
                    <a:pt x="235" y="104"/>
                  </a:lnTo>
                  <a:lnTo>
                    <a:pt x="230" y="114"/>
                  </a:lnTo>
                  <a:lnTo>
                    <a:pt x="226" y="119"/>
                  </a:lnTo>
                  <a:lnTo>
                    <a:pt x="222" y="125"/>
                  </a:lnTo>
                  <a:lnTo>
                    <a:pt x="215" y="133"/>
                  </a:lnTo>
                  <a:lnTo>
                    <a:pt x="211" y="138"/>
                  </a:lnTo>
                  <a:lnTo>
                    <a:pt x="178" y="152"/>
                  </a:lnTo>
                  <a:lnTo>
                    <a:pt x="173" y="131"/>
                  </a:lnTo>
                  <a:lnTo>
                    <a:pt x="175" y="129"/>
                  </a:lnTo>
                  <a:lnTo>
                    <a:pt x="182" y="127"/>
                  </a:lnTo>
                  <a:lnTo>
                    <a:pt x="192" y="123"/>
                  </a:lnTo>
                  <a:lnTo>
                    <a:pt x="203" y="114"/>
                  </a:lnTo>
                  <a:lnTo>
                    <a:pt x="209" y="106"/>
                  </a:lnTo>
                  <a:lnTo>
                    <a:pt x="215" y="97"/>
                  </a:lnTo>
                  <a:lnTo>
                    <a:pt x="220" y="87"/>
                  </a:lnTo>
                  <a:lnTo>
                    <a:pt x="226" y="79"/>
                  </a:lnTo>
                  <a:lnTo>
                    <a:pt x="228" y="68"/>
                  </a:lnTo>
                  <a:lnTo>
                    <a:pt x="235" y="57"/>
                  </a:lnTo>
                  <a:lnTo>
                    <a:pt x="161" y="70"/>
                  </a:lnTo>
                  <a:lnTo>
                    <a:pt x="154" y="47"/>
                  </a:lnTo>
                  <a:lnTo>
                    <a:pt x="209" y="47"/>
                  </a:lnTo>
                  <a:lnTo>
                    <a:pt x="62" y="17"/>
                  </a:lnTo>
                  <a:lnTo>
                    <a:pt x="42" y="26"/>
                  </a:lnTo>
                  <a:lnTo>
                    <a:pt x="0" y="5"/>
                  </a:lnTo>
                  <a:close/>
                </a:path>
              </a:pathLst>
            </a:custGeom>
            <a:solidFill>
              <a:srgbClr val="2E3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0" name="Freeform 129"/>
            <p:cNvSpPr>
              <a:spLocks/>
            </p:cNvSpPr>
            <p:nvPr/>
          </p:nvSpPr>
          <p:spPr bwMode="auto">
            <a:xfrm>
              <a:off x="4112" y="3018"/>
              <a:ext cx="266" cy="486"/>
            </a:xfrm>
            <a:custGeom>
              <a:avLst/>
              <a:gdLst>
                <a:gd name="T0" fmla="*/ 1 w 530"/>
                <a:gd name="T1" fmla="*/ 24 h 972"/>
                <a:gd name="T2" fmla="*/ 1 w 530"/>
                <a:gd name="T3" fmla="*/ 23 h 972"/>
                <a:gd name="T4" fmla="*/ 2 w 530"/>
                <a:gd name="T5" fmla="*/ 21 h 972"/>
                <a:gd name="T6" fmla="*/ 4 w 530"/>
                <a:gd name="T7" fmla="*/ 19 h 972"/>
                <a:gd name="T8" fmla="*/ 6 w 530"/>
                <a:gd name="T9" fmla="*/ 18 h 972"/>
                <a:gd name="T10" fmla="*/ 7 w 530"/>
                <a:gd name="T11" fmla="*/ 16 h 972"/>
                <a:gd name="T12" fmla="*/ 9 w 530"/>
                <a:gd name="T13" fmla="*/ 15 h 972"/>
                <a:gd name="T14" fmla="*/ 9 w 530"/>
                <a:gd name="T15" fmla="*/ 15 h 972"/>
                <a:gd name="T16" fmla="*/ 8 w 530"/>
                <a:gd name="T17" fmla="*/ 13 h 972"/>
                <a:gd name="T18" fmla="*/ 7 w 530"/>
                <a:gd name="T19" fmla="*/ 12 h 972"/>
                <a:gd name="T20" fmla="*/ 7 w 530"/>
                <a:gd name="T21" fmla="*/ 10 h 972"/>
                <a:gd name="T22" fmla="*/ 7 w 530"/>
                <a:gd name="T23" fmla="*/ 9 h 972"/>
                <a:gd name="T24" fmla="*/ 5 w 530"/>
                <a:gd name="T25" fmla="*/ 8 h 972"/>
                <a:gd name="T26" fmla="*/ 6 w 530"/>
                <a:gd name="T27" fmla="*/ 7 h 972"/>
                <a:gd name="T28" fmla="*/ 7 w 530"/>
                <a:gd name="T29" fmla="*/ 7 h 972"/>
                <a:gd name="T30" fmla="*/ 8 w 530"/>
                <a:gd name="T31" fmla="*/ 7 h 972"/>
                <a:gd name="T32" fmla="*/ 9 w 530"/>
                <a:gd name="T33" fmla="*/ 8 h 972"/>
                <a:gd name="T34" fmla="*/ 10 w 530"/>
                <a:gd name="T35" fmla="*/ 8 h 972"/>
                <a:gd name="T36" fmla="*/ 11 w 530"/>
                <a:gd name="T37" fmla="*/ 7 h 972"/>
                <a:gd name="T38" fmla="*/ 11 w 530"/>
                <a:gd name="T39" fmla="*/ 6 h 972"/>
                <a:gd name="T40" fmla="*/ 11 w 530"/>
                <a:gd name="T41" fmla="*/ 5 h 972"/>
                <a:gd name="T42" fmla="*/ 11 w 530"/>
                <a:gd name="T43" fmla="*/ 4 h 972"/>
                <a:gd name="T44" fmla="*/ 14 w 530"/>
                <a:gd name="T45" fmla="*/ 1 h 972"/>
                <a:gd name="T46" fmla="*/ 14 w 530"/>
                <a:gd name="T47" fmla="*/ 4 h 972"/>
                <a:gd name="T48" fmla="*/ 15 w 530"/>
                <a:gd name="T49" fmla="*/ 3 h 972"/>
                <a:gd name="T50" fmla="*/ 16 w 530"/>
                <a:gd name="T51" fmla="*/ 2 h 972"/>
                <a:gd name="T52" fmla="*/ 17 w 530"/>
                <a:gd name="T53" fmla="*/ 1 h 972"/>
                <a:gd name="T54" fmla="*/ 17 w 530"/>
                <a:gd name="T55" fmla="*/ 3 h 972"/>
                <a:gd name="T56" fmla="*/ 16 w 530"/>
                <a:gd name="T57" fmla="*/ 4 h 972"/>
                <a:gd name="T58" fmla="*/ 16 w 530"/>
                <a:gd name="T59" fmla="*/ 5 h 972"/>
                <a:gd name="T60" fmla="*/ 15 w 530"/>
                <a:gd name="T61" fmla="*/ 7 h 972"/>
                <a:gd name="T62" fmla="*/ 15 w 530"/>
                <a:gd name="T63" fmla="*/ 8 h 972"/>
                <a:gd name="T64" fmla="*/ 15 w 530"/>
                <a:gd name="T65" fmla="*/ 8 h 972"/>
                <a:gd name="T66" fmla="*/ 15 w 530"/>
                <a:gd name="T67" fmla="*/ 9 h 972"/>
                <a:gd name="T68" fmla="*/ 15 w 530"/>
                <a:gd name="T69" fmla="*/ 10 h 972"/>
                <a:gd name="T70" fmla="*/ 16 w 530"/>
                <a:gd name="T71" fmla="*/ 11 h 972"/>
                <a:gd name="T72" fmla="*/ 16 w 530"/>
                <a:gd name="T73" fmla="*/ 12 h 972"/>
                <a:gd name="T74" fmla="*/ 16 w 530"/>
                <a:gd name="T75" fmla="*/ 13 h 972"/>
                <a:gd name="T76" fmla="*/ 15 w 530"/>
                <a:gd name="T77" fmla="*/ 15 h 972"/>
                <a:gd name="T78" fmla="*/ 13 w 530"/>
                <a:gd name="T79" fmla="*/ 16 h 972"/>
                <a:gd name="T80" fmla="*/ 12 w 530"/>
                <a:gd name="T81" fmla="*/ 17 h 972"/>
                <a:gd name="T82" fmla="*/ 12 w 530"/>
                <a:gd name="T83" fmla="*/ 18 h 972"/>
                <a:gd name="T84" fmla="*/ 11 w 530"/>
                <a:gd name="T85" fmla="*/ 19 h 972"/>
                <a:gd name="T86" fmla="*/ 10 w 530"/>
                <a:gd name="T87" fmla="*/ 20 h 972"/>
                <a:gd name="T88" fmla="*/ 11 w 530"/>
                <a:gd name="T89" fmla="*/ 21 h 972"/>
                <a:gd name="T90" fmla="*/ 10 w 530"/>
                <a:gd name="T91" fmla="*/ 22 h 972"/>
                <a:gd name="T92" fmla="*/ 10 w 530"/>
                <a:gd name="T93" fmla="*/ 24 h 972"/>
                <a:gd name="T94" fmla="*/ 9 w 530"/>
                <a:gd name="T95" fmla="*/ 26 h 972"/>
                <a:gd name="T96" fmla="*/ 7 w 530"/>
                <a:gd name="T97" fmla="*/ 29 h 972"/>
                <a:gd name="T98" fmla="*/ 6 w 530"/>
                <a:gd name="T99" fmla="*/ 30 h 972"/>
                <a:gd name="T100" fmla="*/ 0 w 530"/>
                <a:gd name="T101" fmla="*/ 24 h 9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0"/>
                <a:gd name="T154" fmla="*/ 0 h 972"/>
                <a:gd name="T155" fmla="*/ 530 w 530"/>
                <a:gd name="T156" fmla="*/ 972 h 9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0" h="972">
                  <a:moveTo>
                    <a:pt x="0" y="759"/>
                  </a:moveTo>
                  <a:lnTo>
                    <a:pt x="0" y="753"/>
                  </a:lnTo>
                  <a:lnTo>
                    <a:pt x="4" y="746"/>
                  </a:lnTo>
                  <a:lnTo>
                    <a:pt x="6" y="740"/>
                  </a:lnTo>
                  <a:lnTo>
                    <a:pt x="9" y="734"/>
                  </a:lnTo>
                  <a:lnTo>
                    <a:pt x="15" y="725"/>
                  </a:lnTo>
                  <a:lnTo>
                    <a:pt x="21" y="717"/>
                  </a:lnTo>
                  <a:lnTo>
                    <a:pt x="25" y="706"/>
                  </a:lnTo>
                  <a:lnTo>
                    <a:pt x="32" y="694"/>
                  </a:lnTo>
                  <a:lnTo>
                    <a:pt x="42" y="683"/>
                  </a:lnTo>
                  <a:lnTo>
                    <a:pt x="49" y="673"/>
                  </a:lnTo>
                  <a:lnTo>
                    <a:pt x="59" y="660"/>
                  </a:lnTo>
                  <a:lnTo>
                    <a:pt x="68" y="647"/>
                  </a:lnTo>
                  <a:lnTo>
                    <a:pt x="80" y="633"/>
                  </a:lnTo>
                  <a:lnTo>
                    <a:pt x="93" y="620"/>
                  </a:lnTo>
                  <a:lnTo>
                    <a:pt x="104" y="605"/>
                  </a:lnTo>
                  <a:lnTo>
                    <a:pt x="118" y="592"/>
                  </a:lnTo>
                  <a:lnTo>
                    <a:pt x="131" y="576"/>
                  </a:lnTo>
                  <a:lnTo>
                    <a:pt x="146" y="563"/>
                  </a:lnTo>
                  <a:lnTo>
                    <a:pt x="161" y="550"/>
                  </a:lnTo>
                  <a:lnTo>
                    <a:pt x="175" y="536"/>
                  </a:lnTo>
                  <a:lnTo>
                    <a:pt x="190" y="523"/>
                  </a:lnTo>
                  <a:lnTo>
                    <a:pt x="205" y="512"/>
                  </a:lnTo>
                  <a:lnTo>
                    <a:pt x="217" y="498"/>
                  </a:lnTo>
                  <a:lnTo>
                    <a:pt x="228" y="491"/>
                  </a:lnTo>
                  <a:lnTo>
                    <a:pt x="238" y="479"/>
                  </a:lnTo>
                  <a:lnTo>
                    <a:pt x="249" y="474"/>
                  </a:lnTo>
                  <a:lnTo>
                    <a:pt x="257" y="466"/>
                  </a:lnTo>
                  <a:lnTo>
                    <a:pt x="262" y="464"/>
                  </a:lnTo>
                  <a:lnTo>
                    <a:pt x="264" y="460"/>
                  </a:lnTo>
                  <a:lnTo>
                    <a:pt x="268" y="460"/>
                  </a:lnTo>
                  <a:lnTo>
                    <a:pt x="264" y="459"/>
                  </a:lnTo>
                  <a:lnTo>
                    <a:pt x="262" y="453"/>
                  </a:lnTo>
                  <a:lnTo>
                    <a:pt x="257" y="441"/>
                  </a:lnTo>
                  <a:lnTo>
                    <a:pt x="251" y="430"/>
                  </a:lnTo>
                  <a:lnTo>
                    <a:pt x="241" y="415"/>
                  </a:lnTo>
                  <a:lnTo>
                    <a:pt x="236" y="402"/>
                  </a:lnTo>
                  <a:lnTo>
                    <a:pt x="228" y="388"/>
                  </a:lnTo>
                  <a:lnTo>
                    <a:pt x="224" y="375"/>
                  </a:lnTo>
                  <a:lnTo>
                    <a:pt x="220" y="358"/>
                  </a:lnTo>
                  <a:lnTo>
                    <a:pt x="220" y="346"/>
                  </a:lnTo>
                  <a:lnTo>
                    <a:pt x="220" y="333"/>
                  </a:lnTo>
                  <a:lnTo>
                    <a:pt x="220" y="322"/>
                  </a:lnTo>
                  <a:lnTo>
                    <a:pt x="219" y="310"/>
                  </a:lnTo>
                  <a:lnTo>
                    <a:pt x="217" y="301"/>
                  </a:lnTo>
                  <a:lnTo>
                    <a:pt x="213" y="289"/>
                  </a:lnTo>
                  <a:lnTo>
                    <a:pt x="209" y="280"/>
                  </a:lnTo>
                  <a:lnTo>
                    <a:pt x="199" y="268"/>
                  </a:lnTo>
                  <a:lnTo>
                    <a:pt x="190" y="257"/>
                  </a:lnTo>
                  <a:lnTo>
                    <a:pt x="179" y="246"/>
                  </a:lnTo>
                  <a:lnTo>
                    <a:pt x="167" y="236"/>
                  </a:lnTo>
                  <a:lnTo>
                    <a:pt x="156" y="229"/>
                  </a:lnTo>
                  <a:lnTo>
                    <a:pt x="148" y="223"/>
                  </a:lnTo>
                  <a:lnTo>
                    <a:pt x="142" y="217"/>
                  </a:lnTo>
                  <a:lnTo>
                    <a:pt x="161" y="200"/>
                  </a:lnTo>
                  <a:lnTo>
                    <a:pt x="161" y="198"/>
                  </a:lnTo>
                  <a:lnTo>
                    <a:pt x="169" y="198"/>
                  </a:lnTo>
                  <a:lnTo>
                    <a:pt x="179" y="196"/>
                  </a:lnTo>
                  <a:lnTo>
                    <a:pt x="194" y="198"/>
                  </a:lnTo>
                  <a:lnTo>
                    <a:pt x="205" y="198"/>
                  </a:lnTo>
                  <a:lnTo>
                    <a:pt x="219" y="202"/>
                  </a:lnTo>
                  <a:lnTo>
                    <a:pt x="234" y="210"/>
                  </a:lnTo>
                  <a:lnTo>
                    <a:pt x="249" y="221"/>
                  </a:lnTo>
                  <a:lnTo>
                    <a:pt x="255" y="225"/>
                  </a:lnTo>
                  <a:lnTo>
                    <a:pt x="260" y="234"/>
                  </a:lnTo>
                  <a:lnTo>
                    <a:pt x="266" y="242"/>
                  </a:lnTo>
                  <a:lnTo>
                    <a:pt x="272" y="249"/>
                  </a:lnTo>
                  <a:lnTo>
                    <a:pt x="279" y="263"/>
                  </a:lnTo>
                  <a:lnTo>
                    <a:pt x="283" y="268"/>
                  </a:lnTo>
                  <a:lnTo>
                    <a:pt x="289" y="263"/>
                  </a:lnTo>
                  <a:lnTo>
                    <a:pt x="300" y="255"/>
                  </a:lnTo>
                  <a:lnTo>
                    <a:pt x="308" y="246"/>
                  </a:lnTo>
                  <a:lnTo>
                    <a:pt x="314" y="236"/>
                  </a:lnTo>
                  <a:lnTo>
                    <a:pt x="321" y="225"/>
                  </a:lnTo>
                  <a:lnTo>
                    <a:pt x="331" y="211"/>
                  </a:lnTo>
                  <a:lnTo>
                    <a:pt x="333" y="204"/>
                  </a:lnTo>
                  <a:lnTo>
                    <a:pt x="334" y="194"/>
                  </a:lnTo>
                  <a:lnTo>
                    <a:pt x="336" y="185"/>
                  </a:lnTo>
                  <a:lnTo>
                    <a:pt x="340" y="179"/>
                  </a:lnTo>
                  <a:lnTo>
                    <a:pt x="340" y="170"/>
                  </a:lnTo>
                  <a:lnTo>
                    <a:pt x="342" y="160"/>
                  </a:lnTo>
                  <a:lnTo>
                    <a:pt x="342" y="153"/>
                  </a:lnTo>
                  <a:lnTo>
                    <a:pt x="346" y="145"/>
                  </a:lnTo>
                  <a:lnTo>
                    <a:pt x="346" y="130"/>
                  </a:lnTo>
                  <a:lnTo>
                    <a:pt x="348" y="118"/>
                  </a:lnTo>
                  <a:lnTo>
                    <a:pt x="348" y="111"/>
                  </a:lnTo>
                  <a:lnTo>
                    <a:pt x="350" y="109"/>
                  </a:lnTo>
                  <a:lnTo>
                    <a:pt x="352" y="63"/>
                  </a:lnTo>
                  <a:lnTo>
                    <a:pt x="374" y="14"/>
                  </a:lnTo>
                  <a:lnTo>
                    <a:pt x="401" y="0"/>
                  </a:lnTo>
                  <a:lnTo>
                    <a:pt x="416" y="16"/>
                  </a:lnTo>
                  <a:lnTo>
                    <a:pt x="414" y="78"/>
                  </a:lnTo>
                  <a:lnTo>
                    <a:pt x="418" y="118"/>
                  </a:lnTo>
                  <a:lnTo>
                    <a:pt x="420" y="113"/>
                  </a:lnTo>
                  <a:lnTo>
                    <a:pt x="428" y="101"/>
                  </a:lnTo>
                  <a:lnTo>
                    <a:pt x="433" y="92"/>
                  </a:lnTo>
                  <a:lnTo>
                    <a:pt x="441" y="84"/>
                  </a:lnTo>
                  <a:lnTo>
                    <a:pt x="449" y="75"/>
                  </a:lnTo>
                  <a:lnTo>
                    <a:pt x="458" y="67"/>
                  </a:lnTo>
                  <a:lnTo>
                    <a:pt x="466" y="59"/>
                  </a:lnTo>
                  <a:lnTo>
                    <a:pt x="477" y="50"/>
                  </a:lnTo>
                  <a:lnTo>
                    <a:pt x="485" y="40"/>
                  </a:lnTo>
                  <a:lnTo>
                    <a:pt x="494" y="37"/>
                  </a:lnTo>
                  <a:lnTo>
                    <a:pt x="502" y="31"/>
                  </a:lnTo>
                  <a:lnTo>
                    <a:pt x="507" y="27"/>
                  </a:lnTo>
                  <a:lnTo>
                    <a:pt x="511" y="25"/>
                  </a:lnTo>
                  <a:lnTo>
                    <a:pt x="513" y="25"/>
                  </a:lnTo>
                  <a:lnTo>
                    <a:pt x="530" y="46"/>
                  </a:lnTo>
                  <a:lnTo>
                    <a:pt x="528" y="50"/>
                  </a:lnTo>
                  <a:lnTo>
                    <a:pt x="523" y="59"/>
                  </a:lnTo>
                  <a:lnTo>
                    <a:pt x="517" y="65"/>
                  </a:lnTo>
                  <a:lnTo>
                    <a:pt x="513" y="73"/>
                  </a:lnTo>
                  <a:lnTo>
                    <a:pt x="509" y="82"/>
                  </a:lnTo>
                  <a:lnTo>
                    <a:pt x="504" y="92"/>
                  </a:lnTo>
                  <a:lnTo>
                    <a:pt x="498" y="103"/>
                  </a:lnTo>
                  <a:lnTo>
                    <a:pt x="494" y="115"/>
                  </a:lnTo>
                  <a:lnTo>
                    <a:pt x="490" y="124"/>
                  </a:lnTo>
                  <a:lnTo>
                    <a:pt x="485" y="135"/>
                  </a:lnTo>
                  <a:lnTo>
                    <a:pt x="481" y="147"/>
                  </a:lnTo>
                  <a:lnTo>
                    <a:pt x="479" y="158"/>
                  </a:lnTo>
                  <a:lnTo>
                    <a:pt x="475" y="170"/>
                  </a:lnTo>
                  <a:lnTo>
                    <a:pt x="473" y="183"/>
                  </a:lnTo>
                  <a:lnTo>
                    <a:pt x="468" y="194"/>
                  </a:lnTo>
                  <a:lnTo>
                    <a:pt x="466" y="206"/>
                  </a:lnTo>
                  <a:lnTo>
                    <a:pt x="462" y="217"/>
                  </a:lnTo>
                  <a:lnTo>
                    <a:pt x="460" y="230"/>
                  </a:lnTo>
                  <a:lnTo>
                    <a:pt x="458" y="236"/>
                  </a:lnTo>
                  <a:lnTo>
                    <a:pt x="456" y="244"/>
                  </a:lnTo>
                  <a:lnTo>
                    <a:pt x="456" y="249"/>
                  </a:lnTo>
                  <a:lnTo>
                    <a:pt x="456" y="251"/>
                  </a:lnTo>
                  <a:lnTo>
                    <a:pt x="458" y="253"/>
                  </a:lnTo>
                  <a:lnTo>
                    <a:pt x="464" y="259"/>
                  </a:lnTo>
                  <a:lnTo>
                    <a:pt x="471" y="267"/>
                  </a:lnTo>
                  <a:lnTo>
                    <a:pt x="477" y="276"/>
                  </a:lnTo>
                  <a:lnTo>
                    <a:pt x="477" y="284"/>
                  </a:lnTo>
                  <a:lnTo>
                    <a:pt x="477" y="291"/>
                  </a:lnTo>
                  <a:lnTo>
                    <a:pt x="475" y="297"/>
                  </a:lnTo>
                  <a:lnTo>
                    <a:pt x="477" y="305"/>
                  </a:lnTo>
                  <a:lnTo>
                    <a:pt x="479" y="308"/>
                  </a:lnTo>
                  <a:lnTo>
                    <a:pt x="487" y="318"/>
                  </a:lnTo>
                  <a:lnTo>
                    <a:pt x="492" y="326"/>
                  </a:lnTo>
                  <a:lnTo>
                    <a:pt x="500" y="339"/>
                  </a:lnTo>
                  <a:lnTo>
                    <a:pt x="500" y="346"/>
                  </a:lnTo>
                  <a:lnTo>
                    <a:pt x="502" y="356"/>
                  </a:lnTo>
                  <a:lnTo>
                    <a:pt x="502" y="364"/>
                  </a:lnTo>
                  <a:lnTo>
                    <a:pt x="504" y="371"/>
                  </a:lnTo>
                  <a:lnTo>
                    <a:pt x="504" y="384"/>
                  </a:lnTo>
                  <a:lnTo>
                    <a:pt x="504" y="390"/>
                  </a:lnTo>
                  <a:lnTo>
                    <a:pt x="502" y="392"/>
                  </a:lnTo>
                  <a:lnTo>
                    <a:pt x="498" y="398"/>
                  </a:lnTo>
                  <a:lnTo>
                    <a:pt x="492" y="405"/>
                  </a:lnTo>
                  <a:lnTo>
                    <a:pt x="485" y="417"/>
                  </a:lnTo>
                  <a:lnTo>
                    <a:pt x="475" y="428"/>
                  </a:lnTo>
                  <a:lnTo>
                    <a:pt x="466" y="443"/>
                  </a:lnTo>
                  <a:lnTo>
                    <a:pt x="452" y="457"/>
                  </a:lnTo>
                  <a:lnTo>
                    <a:pt x="441" y="470"/>
                  </a:lnTo>
                  <a:lnTo>
                    <a:pt x="424" y="481"/>
                  </a:lnTo>
                  <a:lnTo>
                    <a:pt x="411" y="493"/>
                  </a:lnTo>
                  <a:lnTo>
                    <a:pt x="397" y="502"/>
                  </a:lnTo>
                  <a:lnTo>
                    <a:pt x="384" y="512"/>
                  </a:lnTo>
                  <a:lnTo>
                    <a:pt x="373" y="517"/>
                  </a:lnTo>
                  <a:lnTo>
                    <a:pt x="365" y="523"/>
                  </a:lnTo>
                  <a:lnTo>
                    <a:pt x="359" y="527"/>
                  </a:lnTo>
                  <a:lnTo>
                    <a:pt x="359" y="531"/>
                  </a:lnTo>
                  <a:lnTo>
                    <a:pt x="359" y="533"/>
                  </a:lnTo>
                  <a:lnTo>
                    <a:pt x="361" y="542"/>
                  </a:lnTo>
                  <a:lnTo>
                    <a:pt x="361" y="550"/>
                  </a:lnTo>
                  <a:lnTo>
                    <a:pt x="361" y="557"/>
                  </a:lnTo>
                  <a:lnTo>
                    <a:pt x="359" y="567"/>
                  </a:lnTo>
                  <a:lnTo>
                    <a:pt x="359" y="575"/>
                  </a:lnTo>
                  <a:lnTo>
                    <a:pt x="348" y="590"/>
                  </a:lnTo>
                  <a:lnTo>
                    <a:pt x="338" y="605"/>
                  </a:lnTo>
                  <a:lnTo>
                    <a:pt x="327" y="618"/>
                  </a:lnTo>
                  <a:lnTo>
                    <a:pt x="321" y="632"/>
                  </a:lnTo>
                  <a:lnTo>
                    <a:pt x="319" y="635"/>
                  </a:lnTo>
                  <a:lnTo>
                    <a:pt x="319" y="639"/>
                  </a:lnTo>
                  <a:lnTo>
                    <a:pt x="319" y="647"/>
                  </a:lnTo>
                  <a:lnTo>
                    <a:pt x="323" y="656"/>
                  </a:lnTo>
                  <a:lnTo>
                    <a:pt x="321" y="662"/>
                  </a:lnTo>
                  <a:lnTo>
                    <a:pt x="321" y="670"/>
                  </a:lnTo>
                  <a:lnTo>
                    <a:pt x="319" y="677"/>
                  </a:lnTo>
                  <a:lnTo>
                    <a:pt x="319" y="689"/>
                  </a:lnTo>
                  <a:lnTo>
                    <a:pt x="315" y="696"/>
                  </a:lnTo>
                  <a:lnTo>
                    <a:pt x="314" y="709"/>
                  </a:lnTo>
                  <a:lnTo>
                    <a:pt x="308" y="721"/>
                  </a:lnTo>
                  <a:lnTo>
                    <a:pt x="302" y="738"/>
                  </a:lnTo>
                  <a:lnTo>
                    <a:pt x="295" y="753"/>
                  </a:lnTo>
                  <a:lnTo>
                    <a:pt x="287" y="770"/>
                  </a:lnTo>
                  <a:lnTo>
                    <a:pt x="276" y="787"/>
                  </a:lnTo>
                  <a:lnTo>
                    <a:pt x="268" y="806"/>
                  </a:lnTo>
                  <a:lnTo>
                    <a:pt x="257" y="825"/>
                  </a:lnTo>
                  <a:lnTo>
                    <a:pt x="247" y="844"/>
                  </a:lnTo>
                  <a:lnTo>
                    <a:pt x="238" y="863"/>
                  </a:lnTo>
                  <a:lnTo>
                    <a:pt x="228" y="884"/>
                  </a:lnTo>
                  <a:lnTo>
                    <a:pt x="219" y="900"/>
                  </a:lnTo>
                  <a:lnTo>
                    <a:pt x="207" y="917"/>
                  </a:lnTo>
                  <a:lnTo>
                    <a:pt x="199" y="930"/>
                  </a:lnTo>
                  <a:lnTo>
                    <a:pt x="194" y="945"/>
                  </a:lnTo>
                  <a:lnTo>
                    <a:pt x="186" y="957"/>
                  </a:lnTo>
                  <a:lnTo>
                    <a:pt x="182" y="964"/>
                  </a:lnTo>
                  <a:lnTo>
                    <a:pt x="180" y="970"/>
                  </a:lnTo>
                  <a:lnTo>
                    <a:pt x="180" y="972"/>
                  </a:lnTo>
                  <a:lnTo>
                    <a:pt x="0" y="759"/>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1" name="Freeform 130"/>
            <p:cNvSpPr>
              <a:spLocks/>
            </p:cNvSpPr>
            <p:nvPr/>
          </p:nvSpPr>
          <p:spPr bwMode="auto">
            <a:xfrm>
              <a:off x="4126" y="3051"/>
              <a:ext cx="240" cy="433"/>
            </a:xfrm>
            <a:custGeom>
              <a:avLst/>
              <a:gdLst>
                <a:gd name="T0" fmla="*/ 0 w 481"/>
                <a:gd name="T1" fmla="*/ 23 h 867"/>
                <a:gd name="T2" fmla="*/ 1 w 481"/>
                <a:gd name="T3" fmla="*/ 22 h 867"/>
                <a:gd name="T4" fmla="*/ 2 w 481"/>
                <a:gd name="T5" fmla="*/ 21 h 867"/>
                <a:gd name="T6" fmla="*/ 3 w 481"/>
                <a:gd name="T7" fmla="*/ 19 h 867"/>
                <a:gd name="T8" fmla="*/ 4 w 481"/>
                <a:gd name="T9" fmla="*/ 17 h 867"/>
                <a:gd name="T10" fmla="*/ 5 w 481"/>
                <a:gd name="T11" fmla="*/ 16 h 867"/>
                <a:gd name="T12" fmla="*/ 4 w 481"/>
                <a:gd name="T13" fmla="*/ 16 h 867"/>
                <a:gd name="T14" fmla="*/ 5 w 481"/>
                <a:gd name="T15" fmla="*/ 15 h 867"/>
                <a:gd name="T16" fmla="*/ 6 w 481"/>
                <a:gd name="T17" fmla="*/ 13 h 867"/>
                <a:gd name="T18" fmla="*/ 7 w 481"/>
                <a:gd name="T19" fmla="*/ 12 h 867"/>
                <a:gd name="T20" fmla="*/ 7 w 481"/>
                <a:gd name="T21" fmla="*/ 12 h 867"/>
                <a:gd name="T22" fmla="*/ 6 w 481"/>
                <a:gd name="T23" fmla="*/ 11 h 867"/>
                <a:gd name="T24" fmla="*/ 6 w 481"/>
                <a:gd name="T25" fmla="*/ 9 h 867"/>
                <a:gd name="T26" fmla="*/ 7 w 481"/>
                <a:gd name="T27" fmla="*/ 9 h 867"/>
                <a:gd name="T28" fmla="*/ 7 w 481"/>
                <a:gd name="T29" fmla="*/ 8 h 867"/>
                <a:gd name="T30" fmla="*/ 7 w 481"/>
                <a:gd name="T31" fmla="*/ 7 h 867"/>
                <a:gd name="T32" fmla="*/ 6 w 481"/>
                <a:gd name="T33" fmla="*/ 6 h 867"/>
                <a:gd name="T34" fmla="*/ 5 w 481"/>
                <a:gd name="T35" fmla="*/ 5 h 867"/>
                <a:gd name="T36" fmla="*/ 5 w 481"/>
                <a:gd name="T37" fmla="*/ 5 h 867"/>
                <a:gd name="T38" fmla="*/ 6 w 481"/>
                <a:gd name="T39" fmla="*/ 5 h 867"/>
                <a:gd name="T40" fmla="*/ 7 w 481"/>
                <a:gd name="T41" fmla="*/ 6 h 867"/>
                <a:gd name="T42" fmla="*/ 8 w 481"/>
                <a:gd name="T43" fmla="*/ 7 h 867"/>
                <a:gd name="T44" fmla="*/ 11 w 481"/>
                <a:gd name="T45" fmla="*/ 4 h 867"/>
                <a:gd name="T46" fmla="*/ 11 w 481"/>
                <a:gd name="T47" fmla="*/ 5 h 867"/>
                <a:gd name="T48" fmla="*/ 12 w 481"/>
                <a:gd name="T49" fmla="*/ 3 h 867"/>
                <a:gd name="T50" fmla="*/ 13 w 481"/>
                <a:gd name="T51" fmla="*/ 1 h 867"/>
                <a:gd name="T52" fmla="*/ 13 w 481"/>
                <a:gd name="T53" fmla="*/ 0 h 867"/>
                <a:gd name="T54" fmla="*/ 14 w 481"/>
                <a:gd name="T55" fmla="*/ 0 h 867"/>
                <a:gd name="T56" fmla="*/ 14 w 481"/>
                <a:gd name="T57" fmla="*/ 0 h 867"/>
                <a:gd name="T58" fmla="*/ 14 w 481"/>
                <a:gd name="T59" fmla="*/ 1 h 867"/>
                <a:gd name="T60" fmla="*/ 14 w 481"/>
                <a:gd name="T61" fmla="*/ 2 h 867"/>
                <a:gd name="T62" fmla="*/ 13 w 481"/>
                <a:gd name="T63" fmla="*/ 4 h 867"/>
                <a:gd name="T64" fmla="*/ 13 w 481"/>
                <a:gd name="T65" fmla="*/ 5 h 867"/>
                <a:gd name="T66" fmla="*/ 13 w 481"/>
                <a:gd name="T67" fmla="*/ 6 h 867"/>
                <a:gd name="T68" fmla="*/ 13 w 481"/>
                <a:gd name="T69" fmla="*/ 8 h 867"/>
                <a:gd name="T70" fmla="*/ 13 w 481"/>
                <a:gd name="T71" fmla="*/ 9 h 867"/>
                <a:gd name="T72" fmla="*/ 14 w 481"/>
                <a:gd name="T73" fmla="*/ 10 h 867"/>
                <a:gd name="T74" fmla="*/ 13 w 481"/>
                <a:gd name="T75" fmla="*/ 11 h 867"/>
                <a:gd name="T76" fmla="*/ 12 w 481"/>
                <a:gd name="T77" fmla="*/ 12 h 867"/>
                <a:gd name="T78" fmla="*/ 11 w 481"/>
                <a:gd name="T79" fmla="*/ 13 h 867"/>
                <a:gd name="T80" fmla="*/ 10 w 481"/>
                <a:gd name="T81" fmla="*/ 15 h 867"/>
                <a:gd name="T82" fmla="*/ 10 w 481"/>
                <a:gd name="T83" fmla="*/ 16 h 867"/>
                <a:gd name="T84" fmla="*/ 10 w 481"/>
                <a:gd name="T85" fmla="*/ 17 h 867"/>
                <a:gd name="T86" fmla="*/ 9 w 481"/>
                <a:gd name="T87" fmla="*/ 18 h 867"/>
                <a:gd name="T88" fmla="*/ 9 w 481"/>
                <a:gd name="T89" fmla="*/ 19 h 867"/>
                <a:gd name="T90" fmla="*/ 9 w 481"/>
                <a:gd name="T91" fmla="*/ 20 h 867"/>
                <a:gd name="T92" fmla="*/ 8 w 481"/>
                <a:gd name="T93" fmla="*/ 21 h 867"/>
                <a:gd name="T94" fmla="*/ 7 w 481"/>
                <a:gd name="T95" fmla="*/ 22 h 867"/>
                <a:gd name="T96" fmla="*/ 6 w 481"/>
                <a:gd name="T97" fmla="*/ 24 h 867"/>
                <a:gd name="T98" fmla="*/ 5 w 481"/>
                <a:gd name="T99" fmla="*/ 25 h 867"/>
                <a:gd name="T100" fmla="*/ 4 w 481"/>
                <a:gd name="T101" fmla="*/ 26 h 867"/>
                <a:gd name="T102" fmla="*/ 0 w 481"/>
                <a:gd name="T103" fmla="*/ 24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1"/>
                <a:gd name="T157" fmla="*/ 0 h 867"/>
                <a:gd name="T158" fmla="*/ 481 w 481"/>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1" h="867">
                  <a:moveTo>
                    <a:pt x="0" y="772"/>
                  </a:moveTo>
                  <a:lnTo>
                    <a:pt x="0" y="770"/>
                  </a:lnTo>
                  <a:lnTo>
                    <a:pt x="4" y="764"/>
                  </a:lnTo>
                  <a:lnTo>
                    <a:pt x="10" y="755"/>
                  </a:lnTo>
                  <a:lnTo>
                    <a:pt x="21" y="743"/>
                  </a:lnTo>
                  <a:lnTo>
                    <a:pt x="25" y="734"/>
                  </a:lnTo>
                  <a:lnTo>
                    <a:pt x="33" y="726"/>
                  </a:lnTo>
                  <a:lnTo>
                    <a:pt x="39" y="717"/>
                  </a:lnTo>
                  <a:lnTo>
                    <a:pt x="48" y="707"/>
                  </a:lnTo>
                  <a:lnTo>
                    <a:pt x="54" y="696"/>
                  </a:lnTo>
                  <a:lnTo>
                    <a:pt x="63" y="686"/>
                  </a:lnTo>
                  <a:lnTo>
                    <a:pt x="73" y="675"/>
                  </a:lnTo>
                  <a:lnTo>
                    <a:pt x="84" y="662"/>
                  </a:lnTo>
                  <a:lnTo>
                    <a:pt x="92" y="648"/>
                  </a:lnTo>
                  <a:lnTo>
                    <a:pt x="103" y="635"/>
                  </a:lnTo>
                  <a:lnTo>
                    <a:pt x="113" y="620"/>
                  </a:lnTo>
                  <a:lnTo>
                    <a:pt x="124" y="606"/>
                  </a:lnTo>
                  <a:lnTo>
                    <a:pt x="134" y="591"/>
                  </a:lnTo>
                  <a:lnTo>
                    <a:pt x="145" y="578"/>
                  </a:lnTo>
                  <a:lnTo>
                    <a:pt x="154" y="565"/>
                  </a:lnTo>
                  <a:lnTo>
                    <a:pt x="166" y="553"/>
                  </a:lnTo>
                  <a:lnTo>
                    <a:pt x="173" y="540"/>
                  </a:lnTo>
                  <a:lnTo>
                    <a:pt x="181" y="529"/>
                  </a:lnTo>
                  <a:lnTo>
                    <a:pt x="189" y="519"/>
                  </a:lnTo>
                  <a:lnTo>
                    <a:pt x="196" y="511"/>
                  </a:lnTo>
                  <a:lnTo>
                    <a:pt x="206" y="498"/>
                  </a:lnTo>
                  <a:lnTo>
                    <a:pt x="210" y="496"/>
                  </a:lnTo>
                  <a:lnTo>
                    <a:pt x="128" y="529"/>
                  </a:lnTo>
                  <a:lnTo>
                    <a:pt x="130" y="525"/>
                  </a:lnTo>
                  <a:lnTo>
                    <a:pt x="135" y="517"/>
                  </a:lnTo>
                  <a:lnTo>
                    <a:pt x="147" y="508"/>
                  </a:lnTo>
                  <a:lnTo>
                    <a:pt x="160" y="496"/>
                  </a:lnTo>
                  <a:lnTo>
                    <a:pt x="173" y="481"/>
                  </a:lnTo>
                  <a:lnTo>
                    <a:pt x="189" y="466"/>
                  </a:lnTo>
                  <a:lnTo>
                    <a:pt x="202" y="452"/>
                  </a:lnTo>
                  <a:lnTo>
                    <a:pt x="215" y="441"/>
                  </a:lnTo>
                  <a:lnTo>
                    <a:pt x="225" y="432"/>
                  </a:lnTo>
                  <a:lnTo>
                    <a:pt x="232" y="422"/>
                  </a:lnTo>
                  <a:lnTo>
                    <a:pt x="238" y="416"/>
                  </a:lnTo>
                  <a:lnTo>
                    <a:pt x="244" y="414"/>
                  </a:lnTo>
                  <a:lnTo>
                    <a:pt x="250" y="409"/>
                  </a:lnTo>
                  <a:lnTo>
                    <a:pt x="253" y="409"/>
                  </a:lnTo>
                  <a:lnTo>
                    <a:pt x="242" y="390"/>
                  </a:lnTo>
                  <a:lnTo>
                    <a:pt x="238" y="388"/>
                  </a:lnTo>
                  <a:lnTo>
                    <a:pt x="236" y="382"/>
                  </a:lnTo>
                  <a:lnTo>
                    <a:pt x="229" y="373"/>
                  </a:lnTo>
                  <a:lnTo>
                    <a:pt x="223" y="363"/>
                  </a:lnTo>
                  <a:lnTo>
                    <a:pt x="215" y="352"/>
                  </a:lnTo>
                  <a:lnTo>
                    <a:pt x="210" y="342"/>
                  </a:lnTo>
                  <a:lnTo>
                    <a:pt x="206" y="331"/>
                  </a:lnTo>
                  <a:lnTo>
                    <a:pt x="206" y="323"/>
                  </a:lnTo>
                  <a:lnTo>
                    <a:pt x="204" y="314"/>
                  </a:lnTo>
                  <a:lnTo>
                    <a:pt x="206" y="308"/>
                  </a:lnTo>
                  <a:lnTo>
                    <a:pt x="212" y="304"/>
                  </a:lnTo>
                  <a:lnTo>
                    <a:pt x="215" y="302"/>
                  </a:lnTo>
                  <a:lnTo>
                    <a:pt x="225" y="300"/>
                  </a:lnTo>
                  <a:lnTo>
                    <a:pt x="231" y="300"/>
                  </a:lnTo>
                  <a:lnTo>
                    <a:pt x="231" y="297"/>
                  </a:lnTo>
                  <a:lnTo>
                    <a:pt x="231" y="291"/>
                  </a:lnTo>
                  <a:lnTo>
                    <a:pt x="231" y="281"/>
                  </a:lnTo>
                  <a:lnTo>
                    <a:pt x="231" y="274"/>
                  </a:lnTo>
                  <a:lnTo>
                    <a:pt x="229" y="262"/>
                  </a:lnTo>
                  <a:lnTo>
                    <a:pt x="227" y="253"/>
                  </a:lnTo>
                  <a:lnTo>
                    <a:pt x="225" y="241"/>
                  </a:lnTo>
                  <a:lnTo>
                    <a:pt x="223" y="236"/>
                  </a:lnTo>
                  <a:lnTo>
                    <a:pt x="217" y="226"/>
                  </a:lnTo>
                  <a:lnTo>
                    <a:pt x="212" y="221"/>
                  </a:lnTo>
                  <a:lnTo>
                    <a:pt x="206" y="217"/>
                  </a:lnTo>
                  <a:lnTo>
                    <a:pt x="202" y="217"/>
                  </a:lnTo>
                  <a:lnTo>
                    <a:pt x="193" y="213"/>
                  </a:lnTo>
                  <a:lnTo>
                    <a:pt x="191" y="215"/>
                  </a:lnTo>
                  <a:lnTo>
                    <a:pt x="168" y="188"/>
                  </a:lnTo>
                  <a:lnTo>
                    <a:pt x="166" y="158"/>
                  </a:lnTo>
                  <a:lnTo>
                    <a:pt x="168" y="158"/>
                  </a:lnTo>
                  <a:lnTo>
                    <a:pt x="175" y="160"/>
                  </a:lnTo>
                  <a:lnTo>
                    <a:pt x="179" y="160"/>
                  </a:lnTo>
                  <a:lnTo>
                    <a:pt x="187" y="165"/>
                  </a:lnTo>
                  <a:lnTo>
                    <a:pt x="196" y="167"/>
                  </a:lnTo>
                  <a:lnTo>
                    <a:pt x="206" y="175"/>
                  </a:lnTo>
                  <a:lnTo>
                    <a:pt x="212" y="179"/>
                  </a:lnTo>
                  <a:lnTo>
                    <a:pt x="223" y="188"/>
                  </a:lnTo>
                  <a:lnTo>
                    <a:pt x="231" y="196"/>
                  </a:lnTo>
                  <a:lnTo>
                    <a:pt x="240" y="203"/>
                  </a:lnTo>
                  <a:lnTo>
                    <a:pt x="248" y="209"/>
                  </a:lnTo>
                  <a:lnTo>
                    <a:pt x="255" y="215"/>
                  </a:lnTo>
                  <a:lnTo>
                    <a:pt x="257" y="217"/>
                  </a:lnTo>
                  <a:lnTo>
                    <a:pt x="261" y="221"/>
                  </a:lnTo>
                  <a:lnTo>
                    <a:pt x="278" y="243"/>
                  </a:lnTo>
                  <a:lnTo>
                    <a:pt x="335" y="145"/>
                  </a:lnTo>
                  <a:lnTo>
                    <a:pt x="339" y="141"/>
                  </a:lnTo>
                  <a:lnTo>
                    <a:pt x="347" y="139"/>
                  </a:lnTo>
                  <a:lnTo>
                    <a:pt x="358" y="137"/>
                  </a:lnTo>
                  <a:lnTo>
                    <a:pt x="367" y="139"/>
                  </a:lnTo>
                  <a:lnTo>
                    <a:pt x="373" y="146"/>
                  </a:lnTo>
                  <a:lnTo>
                    <a:pt x="377" y="158"/>
                  </a:lnTo>
                  <a:lnTo>
                    <a:pt x="377" y="165"/>
                  </a:lnTo>
                  <a:lnTo>
                    <a:pt x="379" y="171"/>
                  </a:lnTo>
                  <a:lnTo>
                    <a:pt x="390" y="129"/>
                  </a:lnTo>
                  <a:lnTo>
                    <a:pt x="396" y="108"/>
                  </a:lnTo>
                  <a:lnTo>
                    <a:pt x="396" y="105"/>
                  </a:lnTo>
                  <a:lnTo>
                    <a:pt x="402" y="97"/>
                  </a:lnTo>
                  <a:lnTo>
                    <a:pt x="405" y="88"/>
                  </a:lnTo>
                  <a:lnTo>
                    <a:pt x="413" y="76"/>
                  </a:lnTo>
                  <a:lnTo>
                    <a:pt x="421" y="63"/>
                  </a:lnTo>
                  <a:lnTo>
                    <a:pt x="428" y="50"/>
                  </a:lnTo>
                  <a:lnTo>
                    <a:pt x="434" y="38"/>
                  </a:lnTo>
                  <a:lnTo>
                    <a:pt x="443" y="27"/>
                  </a:lnTo>
                  <a:lnTo>
                    <a:pt x="447" y="17"/>
                  </a:lnTo>
                  <a:lnTo>
                    <a:pt x="451" y="11"/>
                  </a:lnTo>
                  <a:lnTo>
                    <a:pt x="453" y="6"/>
                  </a:lnTo>
                  <a:lnTo>
                    <a:pt x="455" y="4"/>
                  </a:lnTo>
                  <a:lnTo>
                    <a:pt x="457" y="0"/>
                  </a:lnTo>
                  <a:lnTo>
                    <a:pt x="459" y="2"/>
                  </a:lnTo>
                  <a:lnTo>
                    <a:pt x="466" y="13"/>
                  </a:lnTo>
                  <a:lnTo>
                    <a:pt x="481" y="11"/>
                  </a:lnTo>
                  <a:lnTo>
                    <a:pt x="478" y="13"/>
                  </a:lnTo>
                  <a:lnTo>
                    <a:pt x="476" y="21"/>
                  </a:lnTo>
                  <a:lnTo>
                    <a:pt x="472" y="25"/>
                  </a:lnTo>
                  <a:lnTo>
                    <a:pt x="470" y="34"/>
                  </a:lnTo>
                  <a:lnTo>
                    <a:pt x="466" y="42"/>
                  </a:lnTo>
                  <a:lnTo>
                    <a:pt x="466" y="53"/>
                  </a:lnTo>
                  <a:lnTo>
                    <a:pt x="461" y="63"/>
                  </a:lnTo>
                  <a:lnTo>
                    <a:pt x="457" y="76"/>
                  </a:lnTo>
                  <a:lnTo>
                    <a:pt x="453" y="89"/>
                  </a:lnTo>
                  <a:lnTo>
                    <a:pt x="451" y="101"/>
                  </a:lnTo>
                  <a:lnTo>
                    <a:pt x="447" y="114"/>
                  </a:lnTo>
                  <a:lnTo>
                    <a:pt x="445" y="127"/>
                  </a:lnTo>
                  <a:lnTo>
                    <a:pt x="440" y="139"/>
                  </a:lnTo>
                  <a:lnTo>
                    <a:pt x="440" y="152"/>
                  </a:lnTo>
                  <a:lnTo>
                    <a:pt x="434" y="164"/>
                  </a:lnTo>
                  <a:lnTo>
                    <a:pt x="432" y="173"/>
                  </a:lnTo>
                  <a:lnTo>
                    <a:pt x="428" y="181"/>
                  </a:lnTo>
                  <a:lnTo>
                    <a:pt x="424" y="190"/>
                  </a:lnTo>
                  <a:lnTo>
                    <a:pt x="421" y="200"/>
                  </a:lnTo>
                  <a:lnTo>
                    <a:pt x="419" y="203"/>
                  </a:lnTo>
                  <a:lnTo>
                    <a:pt x="421" y="207"/>
                  </a:lnTo>
                  <a:lnTo>
                    <a:pt x="424" y="219"/>
                  </a:lnTo>
                  <a:lnTo>
                    <a:pt x="430" y="232"/>
                  </a:lnTo>
                  <a:lnTo>
                    <a:pt x="434" y="247"/>
                  </a:lnTo>
                  <a:lnTo>
                    <a:pt x="432" y="257"/>
                  </a:lnTo>
                  <a:lnTo>
                    <a:pt x="428" y="268"/>
                  </a:lnTo>
                  <a:lnTo>
                    <a:pt x="426" y="280"/>
                  </a:lnTo>
                  <a:lnTo>
                    <a:pt x="428" y="291"/>
                  </a:lnTo>
                  <a:lnTo>
                    <a:pt x="432" y="299"/>
                  </a:lnTo>
                  <a:lnTo>
                    <a:pt x="442" y="306"/>
                  </a:lnTo>
                  <a:lnTo>
                    <a:pt x="453" y="312"/>
                  </a:lnTo>
                  <a:lnTo>
                    <a:pt x="459" y="318"/>
                  </a:lnTo>
                  <a:lnTo>
                    <a:pt x="461" y="327"/>
                  </a:lnTo>
                  <a:lnTo>
                    <a:pt x="459" y="338"/>
                  </a:lnTo>
                  <a:lnTo>
                    <a:pt x="455" y="344"/>
                  </a:lnTo>
                  <a:lnTo>
                    <a:pt x="453" y="354"/>
                  </a:lnTo>
                  <a:lnTo>
                    <a:pt x="447" y="361"/>
                  </a:lnTo>
                  <a:lnTo>
                    <a:pt x="440" y="373"/>
                  </a:lnTo>
                  <a:lnTo>
                    <a:pt x="428" y="382"/>
                  </a:lnTo>
                  <a:lnTo>
                    <a:pt x="417" y="395"/>
                  </a:lnTo>
                  <a:lnTo>
                    <a:pt x="405" y="407"/>
                  </a:lnTo>
                  <a:lnTo>
                    <a:pt x="396" y="420"/>
                  </a:lnTo>
                  <a:lnTo>
                    <a:pt x="385" y="432"/>
                  </a:lnTo>
                  <a:lnTo>
                    <a:pt x="377" y="439"/>
                  </a:lnTo>
                  <a:lnTo>
                    <a:pt x="371" y="445"/>
                  </a:lnTo>
                  <a:lnTo>
                    <a:pt x="371" y="449"/>
                  </a:lnTo>
                  <a:lnTo>
                    <a:pt x="339" y="475"/>
                  </a:lnTo>
                  <a:lnTo>
                    <a:pt x="339" y="481"/>
                  </a:lnTo>
                  <a:lnTo>
                    <a:pt x="339" y="487"/>
                  </a:lnTo>
                  <a:lnTo>
                    <a:pt x="341" y="496"/>
                  </a:lnTo>
                  <a:lnTo>
                    <a:pt x="339" y="504"/>
                  </a:lnTo>
                  <a:lnTo>
                    <a:pt x="339" y="513"/>
                  </a:lnTo>
                  <a:lnTo>
                    <a:pt x="339" y="523"/>
                  </a:lnTo>
                  <a:lnTo>
                    <a:pt x="339" y="532"/>
                  </a:lnTo>
                  <a:lnTo>
                    <a:pt x="333" y="544"/>
                  </a:lnTo>
                  <a:lnTo>
                    <a:pt x="327" y="555"/>
                  </a:lnTo>
                  <a:lnTo>
                    <a:pt x="320" y="565"/>
                  </a:lnTo>
                  <a:lnTo>
                    <a:pt x="316" y="572"/>
                  </a:lnTo>
                  <a:lnTo>
                    <a:pt x="314" y="574"/>
                  </a:lnTo>
                  <a:lnTo>
                    <a:pt x="314" y="580"/>
                  </a:lnTo>
                  <a:lnTo>
                    <a:pt x="312" y="580"/>
                  </a:lnTo>
                  <a:lnTo>
                    <a:pt x="312" y="586"/>
                  </a:lnTo>
                  <a:lnTo>
                    <a:pt x="308" y="593"/>
                  </a:lnTo>
                  <a:lnTo>
                    <a:pt x="307" y="605"/>
                  </a:lnTo>
                  <a:lnTo>
                    <a:pt x="303" y="610"/>
                  </a:lnTo>
                  <a:lnTo>
                    <a:pt x="301" y="618"/>
                  </a:lnTo>
                  <a:lnTo>
                    <a:pt x="295" y="624"/>
                  </a:lnTo>
                  <a:lnTo>
                    <a:pt x="293" y="633"/>
                  </a:lnTo>
                  <a:lnTo>
                    <a:pt x="288" y="641"/>
                  </a:lnTo>
                  <a:lnTo>
                    <a:pt x="284" y="650"/>
                  </a:lnTo>
                  <a:lnTo>
                    <a:pt x="280" y="660"/>
                  </a:lnTo>
                  <a:lnTo>
                    <a:pt x="274" y="671"/>
                  </a:lnTo>
                  <a:lnTo>
                    <a:pt x="269" y="681"/>
                  </a:lnTo>
                  <a:lnTo>
                    <a:pt x="263" y="692"/>
                  </a:lnTo>
                  <a:lnTo>
                    <a:pt x="255" y="701"/>
                  </a:lnTo>
                  <a:lnTo>
                    <a:pt x="250" y="713"/>
                  </a:lnTo>
                  <a:lnTo>
                    <a:pt x="244" y="724"/>
                  </a:lnTo>
                  <a:lnTo>
                    <a:pt x="236" y="736"/>
                  </a:lnTo>
                  <a:lnTo>
                    <a:pt x="229" y="747"/>
                  </a:lnTo>
                  <a:lnTo>
                    <a:pt x="223" y="759"/>
                  </a:lnTo>
                  <a:lnTo>
                    <a:pt x="213" y="768"/>
                  </a:lnTo>
                  <a:lnTo>
                    <a:pt x="206" y="778"/>
                  </a:lnTo>
                  <a:lnTo>
                    <a:pt x="196" y="789"/>
                  </a:lnTo>
                  <a:lnTo>
                    <a:pt x="187" y="798"/>
                  </a:lnTo>
                  <a:lnTo>
                    <a:pt x="179" y="808"/>
                  </a:lnTo>
                  <a:lnTo>
                    <a:pt x="170" y="816"/>
                  </a:lnTo>
                  <a:lnTo>
                    <a:pt x="162" y="825"/>
                  </a:lnTo>
                  <a:lnTo>
                    <a:pt x="154" y="835"/>
                  </a:lnTo>
                  <a:lnTo>
                    <a:pt x="141" y="846"/>
                  </a:lnTo>
                  <a:lnTo>
                    <a:pt x="132" y="857"/>
                  </a:lnTo>
                  <a:lnTo>
                    <a:pt x="124" y="865"/>
                  </a:lnTo>
                  <a:lnTo>
                    <a:pt x="122" y="867"/>
                  </a:lnTo>
                  <a:lnTo>
                    <a:pt x="0" y="772"/>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2" name="Freeform 131"/>
            <p:cNvSpPr>
              <a:spLocks/>
            </p:cNvSpPr>
            <p:nvPr/>
          </p:nvSpPr>
          <p:spPr bwMode="auto">
            <a:xfrm>
              <a:off x="4321" y="3056"/>
              <a:ext cx="91" cy="45"/>
            </a:xfrm>
            <a:custGeom>
              <a:avLst/>
              <a:gdLst>
                <a:gd name="T0" fmla="*/ 0 w 183"/>
                <a:gd name="T1" fmla="*/ 2 h 90"/>
                <a:gd name="T2" fmla="*/ 0 w 183"/>
                <a:gd name="T3" fmla="*/ 2 h 90"/>
                <a:gd name="T4" fmla="*/ 0 w 183"/>
                <a:gd name="T5" fmla="*/ 2 h 90"/>
                <a:gd name="T6" fmla="*/ 0 w 183"/>
                <a:gd name="T7" fmla="*/ 2 h 90"/>
                <a:gd name="T8" fmla="*/ 0 w 183"/>
                <a:gd name="T9" fmla="*/ 1 h 90"/>
                <a:gd name="T10" fmla="*/ 1 w 183"/>
                <a:gd name="T11" fmla="*/ 1 h 90"/>
                <a:gd name="T12" fmla="*/ 1 w 183"/>
                <a:gd name="T13" fmla="*/ 1 h 90"/>
                <a:gd name="T14" fmla="*/ 2 w 183"/>
                <a:gd name="T15" fmla="*/ 1 h 90"/>
                <a:gd name="T16" fmla="*/ 2 w 183"/>
                <a:gd name="T17" fmla="*/ 1 h 90"/>
                <a:gd name="T18" fmla="*/ 2 w 183"/>
                <a:gd name="T19" fmla="*/ 1 h 90"/>
                <a:gd name="T20" fmla="*/ 2 w 183"/>
                <a:gd name="T21" fmla="*/ 1 h 90"/>
                <a:gd name="T22" fmla="*/ 3 w 183"/>
                <a:gd name="T23" fmla="*/ 1 h 90"/>
                <a:gd name="T24" fmla="*/ 3 w 183"/>
                <a:gd name="T25" fmla="*/ 1 h 90"/>
                <a:gd name="T26" fmla="*/ 4 w 183"/>
                <a:gd name="T27" fmla="*/ 1 h 90"/>
                <a:gd name="T28" fmla="*/ 4 w 183"/>
                <a:gd name="T29" fmla="*/ 1 h 90"/>
                <a:gd name="T30" fmla="*/ 4 w 183"/>
                <a:gd name="T31" fmla="*/ 1 h 90"/>
                <a:gd name="T32" fmla="*/ 4 w 183"/>
                <a:gd name="T33" fmla="*/ 1 h 90"/>
                <a:gd name="T34" fmla="*/ 5 w 183"/>
                <a:gd name="T35" fmla="*/ 1 h 90"/>
                <a:gd name="T36" fmla="*/ 5 w 183"/>
                <a:gd name="T37" fmla="*/ 1 h 90"/>
                <a:gd name="T38" fmla="*/ 5 w 183"/>
                <a:gd name="T39" fmla="*/ 0 h 90"/>
                <a:gd name="T40" fmla="*/ 5 w 183"/>
                <a:gd name="T41" fmla="*/ 1 h 90"/>
                <a:gd name="T42" fmla="*/ 5 w 183"/>
                <a:gd name="T43" fmla="*/ 1 h 90"/>
                <a:gd name="T44" fmla="*/ 5 w 183"/>
                <a:gd name="T45" fmla="*/ 1 h 90"/>
                <a:gd name="T46" fmla="*/ 5 w 183"/>
                <a:gd name="T47" fmla="*/ 1 h 90"/>
                <a:gd name="T48" fmla="*/ 5 w 183"/>
                <a:gd name="T49" fmla="*/ 1 h 90"/>
                <a:gd name="T50" fmla="*/ 4 w 183"/>
                <a:gd name="T51" fmla="*/ 1 h 90"/>
                <a:gd name="T52" fmla="*/ 4 w 183"/>
                <a:gd name="T53" fmla="*/ 1 h 90"/>
                <a:gd name="T54" fmla="*/ 4 w 183"/>
                <a:gd name="T55" fmla="*/ 2 h 90"/>
                <a:gd name="T56" fmla="*/ 4 w 183"/>
                <a:gd name="T57" fmla="*/ 2 h 90"/>
                <a:gd name="T58" fmla="*/ 3 w 183"/>
                <a:gd name="T59" fmla="*/ 2 h 90"/>
                <a:gd name="T60" fmla="*/ 3 w 183"/>
                <a:gd name="T61" fmla="*/ 2 h 90"/>
                <a:gd name="T62" fmla="*/ 3 w 183"/>
                <a:gd name="T63" fmla="*/ 2 h 90"/>
                <a:gd name="T64" fmla="*/ 3 w 183"/>
                <a:gd name="T65" fmla="*/ 2 h 90"/>
                <a:gd name="T66" fmla="*/ 2 w 183"/>
                <a:gd name="T67" fmla="*/ 2 h 90"/>
                <a:gd name="T68" fmla="*/ 2 w 183"/>
                <a:gd name="T69" fmla="*/ 2 h 90"/>
                <a:gd name="T70" fmla="*/ 2 w 183"/>
                <a:gd name="T71" fmla="*/ 2 h 90"/>
                <a:gd name="T72" fmla="*/ 2 w 183"/>
                <a:gd name="T73" fmla="*/ 2 h 90"/>
                <a:gd name="T74" fmla="*/ 2 w 183"/>
                <a:gd name="T75" fmla="*/ 3 h 90"/>
                <a:gd name="T76" fmla="*/ 1 w 183"/>
                <a:gd name="T77" fmla="*/ 3 h 90"/>
                <a:gd name="T78" fmla="*/ 1 w 183"/>
                <a:gd name="T79" fmla="*/ 3 h 90"/>
                <a:gd name="T80" fmla="*/ 1 w 183"/>
                <a:gd name="T81" fmla="*/ 3 h 90"/>
                <a:gd name="T82" fmla="*/ 0 w 183"/>
                <a:gd name="T83" fmla="*/ 3 h 90"/>
                <a:gd name="T84" fmla="*/ 0 w 183"/>
                <a:gd name="T85" fmla="*/ 3 h 90"/>
                <a:gd name="T86" fmla="*/ 0 w 183"/>
                <a:gd name="T87" fmla="*/ 3 h 90"/>
                <a:gd name="T88" fmla="*/ 0 w 183"/>
                <a:gd name="T89" fmla="*/ 3 h 90"/>
                <a:gd name="T90" fmla="*/ 0 w 183"/>
                <a:gd name="T91" fmla="*/ 3 h 90"/>
                <a:gd name="T92" fmla="*/ 0 w 183"/>
                <a:gd name="T93" fmla="*/ 3 h 90"/>
                <a:gd name="T94" fmla="*/ 0 w 183"/>
                <a:gd name="T95" fmla="*/ 3 h 90"/>
                <a:gd name="T96" fmla="*/ 0 w 183"/>
                <a:gd name="T97" fmla="*/ 3 h 90"/>
                <a:gd name="T98" fmla="*/ 0 w 183"/>
                <a:gd name="T99" fmla="*/ 3 h 90"/>
                <a:gd name="T100" fmla="*/ 0 w 183"/>
                <a:gd name="T101" fmla="*/ 3 h 90"/>
                <a:gd name="T102" fmla="*/ 0 w 183"/>
                <a:gd name="T103" fmla="*/ 2 h 90"/>
                <a:gd name="T104" fmla="*/ 0 w 183"/>
                <a:gd name="T105" fmla="*/ 2 h 90"/>
                <a:gd name="T106" fmla="*/ 0 w 183"/>
                <a:gd name="T107" fmla="*/ 2 h 90"/>
                <a:gd name="T108" fmla="*/ 0 w 183"/>
                <a:gd name="T109" fmla="*/ 2 h 90"/>
                <a:gd name="T110" fmla="*/ 0 w 183"/>
                <a:gd name="T111" fmla="*/ 2 h 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3"/>
                <a:gd name="T169" fmla="*/ 0 h 90"/>
                <a:gd name="T170" fmla="*/ 183 w 183"/>
                <a:gd name="T171" fmla="*/ 90 h 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3" h="90">
                  <a:moveTo>
                    <a:pt x="2" y="42"/>
                  </a:moveTo>
                  <a:lnTo>
                    <a:pt x="4" y="40"/>
                  </a:lnTo>
                  <a:lnTo>
                    <a:pt x="10" y="39"/>
                  </a:lnTo>
                  <a:lnTo>
                    <a:pt x="19" y="33"/>
                  </a:lnTo>
                  <a:lnTo>
                    <a:pt x="31" y="31"/>
                  </a:lnTo>
                  <a:lnTo>
                    <a:pt x="44" y="25"/>
                  </a:lnTo>
                  <a:lnTo>
                    <a:pt x="61" y="20"/>
                  </a:lnTo>
                  <a:lnTo>
                    <a:pt x="69" y="16"/>
                  </a:lnTo>
                  <a:lnTo>
                    <a:pt x="76" y="14"/>
                  </a:lnTo>
                  <a:lnTo>
                    <a:pt x="84" y="12"/>
                  </a:lnTo>
                  <a:lnTo>
                    <a:pt x="93" y="10"/>
                  </a:lnTo>
                  <a:lnTo>
                    <a:pt x="107" y="6"/>
                  </a:lnTo>
                  <a:lnTo>
                    <a:pt x="120" y="2"/>
                  </a:lnTo>
                  <a:lnTo>
                    <a:pt x="133" y="2"/>
                  </a:lnTo>
                  <a:lnTo>
                    <a:pt x="145" y="2"/>
                  </a:lnTo>
                  <a:lnTo>
                    <a:pt x="150" y="2"/>
                  </a:lnTo>
                  <a:lnTo>
                    <a:pt x="158" y="2"/>
                  </a:lnTo>
                  <a:lnTo>
                    <a:pt x="164" y="2"/>
                  </a:lnTo>
                  <a:lnTo>
                    <a:pt x="166" y="2"/>
                  </a:lnTo>
                  <a:lnTo>
                    <a:pt x="179" y="0"/>
                  </a:lnTo>
                  <a:lnTo>
                    <a:pt x="183" y="6"/>
                  </a:lnTo>
                  <a:lnTo>
                    <a:pt x="175" y="10"/>
                  </a:lnTo>
                  <a:lnTo>
                    <a:pt x="171" y="21"/>
                  </a:lnTo>
                  <a:lnTo>
                    <a:pt x="169" y="21"/>
                  </a:lnTo>
                  <a:lnTo>
                    <a:pt x="166" y="23"/>
                  </a:lnTo>
                  <a:lnTo>
                    <a:pt x="158" y="25"/>
                  </a:lnTo>
                  <a:lnTo>
                    <a:pt x="150" y="29"/>
                  </a:lnTo>
                  <a:lnTo>
                    <a:pt x="141" y="33"/>
                  </a:lnTo>
                  <a:lnTo>
                    <a:pt x="133" y="37"/>
                  </a:lnTo>
                  <a:lnTo>
                    <a:pt x="124" y="40"/>
                  </a:lnTo>
                  <a:lnTo>
                    <a:pt x="114" y="46"/>
                  </a:lnTo>
                  <a:lnTo>
                    <a:pt x="107" y="48"/>
                  </a:lnTo>
                  <a:lnTo>
                    <a:pt x="99" y="52"/>
                  </a:lnTo>
                  <a:lnTo>
                    <a:pt x="93" y="54"/>
                  </a:lnTo>
                  <a:lnTo>
                    <a:pt x="88" y="58"/>
                  </a:lnTo>
                  <a:lnTo>
                    <a:pt x="82" y="59"/>
                  </a:lnTo>
                  <a:lnTo>
                    <a:pt x="76" y="63"/>
                  </a:lnTo>
                  <a:lnTo>
                    <a:pt x="69" y="65"/>
                  </a:lnTo>
                  <a:lnTo>
                    <a:pt x="61" y="71"/>
                  </a:lnTo>
                  <a:lnTo>
                    <a:pt x="50" y="73"/>
                  </a:lnTo>
                  <a:lnTo>
                    <a:pt x="40" y="77"/>
                  </a:lnTo>
                  <a:lnTo>
                    <a:pt x="31" y="78"/>
                  </a:lnTo>
                  <a:lnTo>
                    <a:pt x="21" y="84"/>
                  </a:lnTo>
                  <a:lnTo>
                    <a:pt x="12" y="84"/>
                  </a:lnTo>
                  <a:lnTo>
                    <a:pt x="6" y="88"/>
                  </a:lnTo>
                  <a:lnTo>
                    <a:pt x="0" y="90"/>
                  </a:lnTo>
                  <a:lnTo>
                    <a:pt x="2" y="86"/>
                  </a:lnTo>
                  <a:lnTo>
                    <a:pt x="4" y="80"/>
                  </a:lnTo>
                  <a:lnTo>
                    <a:pt x="6" y="73"/>
                  </a:lnTo>
                  <a:lnTo>
                    <a:pt x="4" y="63"/>
                  </a:lnTo>
                  <a:lnTo>
                    <a:pt x="4" y="52"/>
                  </a:lnTo>
                  <a:lnTo>
                    <a:pt x="2" y="46"/>
                  </a:lnTo>
                  <a:lnTo>
                    <a:pt x="2" y="42"/>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3" name="Freeform 132"/>
            <p:cNvSpPr>
              <a:spLocks/>
            </p:cNvSpPr>
            <p:nvPr/>
          </p:nvSpPr>
          <p:spPr bwMode="auto">
            <a:xfrm>
              <a:off x="4177" y="3089"/>
              <a:ext cx="109" cy="70"/>
            </a:xfrm>
            <a:custGeom>
              <a:avLst/>
              <a:gdLst>
                <a:gd name="T0" fmla="*/ 6 w 219"/>
                <a:gd name="T1" fmla="*/ 0 h 141"/>
                <a:gd name="T2" fmla="*/ 6 w 219"/>
                <a:gd name="T3" fmla="*/ 0 h 141"/>
                <a:gd name="T4" fmla="*/ 6 w 219"/>
                <a:gd name="T5" fmla="*/ 0 h 141"/>
                <a:gd name="T6" fmla="*/ 6 w 219"/>
                <a:gd name="T7" fmla="*/ 0 h 141"/>
                <a:gd name="T8" fmla="*/ 5 w 219"/>
                <a:gd name="T9" fmla="*/ 0 h 141"/>
                <a:gd name="T10" fmla="*/ 5 w 219"/>
                <a:gd name="T11" fmla="*/ 0 h 141"/>
                <a:gd name="T12" fmla="*/ 5 w 219"/>
                <a:gd name="T13" fmla="*/ 0 h 141"/>
                <a:gd name="T14" fmla="*/ 4 w 219"/>
                <a:gd name="T15" fmla="*/ 0 h 141"/>
                <a:gd name="T16" fmla="*/ 4 w 219"/>
                <a:gd name="T17" fmla="*/ 0 h 141"/>
                <a:gd name="T18" fmla="*/ 4 w 219"/>
                <a:gd name="T19" fmla="*/ 0 h 141"/>
                <a:gd name="T20" fmla="*/ 4 w 219"/>
                <a:gd name="T21" fmla="*/ 1 h 141"/>
                <a:gd name="T22" fmla="*/ 4 w 219"/>
                <a:gd name="T23" fmla="*/ 0 h 141"/>
                <a:gd name="T24" fmla="*/ 4 w 219"/>
                <a:gd name="T25" fmla="*/ 0 h 141"/>
                <a:gd name="T26" fmla="*/ 3 w 219"/>
                <a:gd name="T27" fmla="*/ 0 h 141"/>
                <a:gd name="T28" fmla="*/ 2 w 219"/>
                <a:gd name="T29" fmla="*/ 1 h 141"/>
                <a:gd name="T30" fmla="*/ 2 w 219"/>
                <a:gd name="T31" fmla="*/ 1 h 141"/>
                <a:gd name="T32" fmla="*/ 2 w 219"/>
                <a:gd name="T33" fmla="*/ 1 h 141"/>
                <a:gd name="T34" fmla="*/ 2 w 219"/>
                <a:gd name="T35" fmla="*/ 1 h 141"/>
                <a:gd name="T36" fmla="*/ 1 w 219"/>
                <a:gd name="T37" fmla="*/ 1 h 141"/>
                <a:gd name="T38" fmla="*/ 1 w 219"/>
                <a:gd name="T39" fmla="*/ 2 h 141"/>
                <a:gd name="T40" fmla="*/ 1 w 219"/>
                <a:gd name="T41" fmla="*/ 2 h 141"/>
                <a:gd name="T42" fmla="*/ 0 w 219"/>
                <a:gd name="T43" fmla="*/ 2 h 141"/>
                <a:gd name="T44" fmla="*/ 0 w 219"/>
                <a:gd name="T45" fmla="*/ 3 h 141"/>
                <a:gd name="T46" fmla="*/ 0 w 219"/>
                <a:gd name="T47" fmla="*/ 3 h 141"/>
                <a:gd name="T48" fmla="*/ 0 w 219"/>
                <a:gd name="T49" fmla="*/ 3 h 141"/>
                <a:gd name="T50" fmla="*/ 0 w 219"/>
                <a:gd name="T51" fmla="*/ 4 h 141"/>
                <a:gd name="T52" fmla="*/ 0 w 219"/>
                <a:gd name="T53" fmla="*/ 4 h 141"/>
                <a:gd name="T54" fmla="*/ 0 w 219"/>
                <a:gd name="T55" fmla="*/ 4 h 141"/>
                <a:gd name="T56" fmla="*/ 1 w 219"/>
                <a:gd name="T57" fmla="*/ 4 h 141"/>
                <a:gd name="T58" fmla="*/ 1 w 219"/>
                <a:gd name="T59" fmla="*/ 4 h 141"/>
                <a:gd name="T60" fmla="*/ 1 w 219"/>
                <a:gd name="T61" fmla="*/ 4 h 141"/>
                <a:gd name="T62" fmla="*/ 1 w 219"/>
                <a:gd name="T63" fmla="*/ 4 h 141"/>
                <a:gd name="T64" fmla="*/ 1 w 219"/>
                <a:gd name="T65" fmla="*/ 4 h 141"/>
                <a:gd name="T66" fmla="*/ 2 w 219"/>
                <a:gd name="T67" fmla="*/ 4 h 141"/>
                <a:gd name="T68" fmla="*/ 2 w 219"/>
                <a:gd name="T69" fmla="*/ 4 h 141"/>
                <a:gd name="T70" fmla="*/ 2 w 219"/>
                <a:gd name="T71" fmla="*/ 3 h 141"/>
                <a:gd name="T72" fmla="*/ 3 w 219"/>
                <a:gd name="T73" fmla="*/ 3 h 141"/>
                <a:gd name="T74" fmla="*/ 3 w 219"/>
                <a:gd name="T75" fmla="*/ 3 h 141"/>
                <a:gd name="T76" fmla="*/ 4 w 219"/>
                <a:gd name="T77" fmla="*/ 3 h 141"/>
                <a:gd name="T78" fmla="*/ 4 w 219"/>
                <a:gd name="T79" fmla="*/ 3 h 141"/>
                <a:gd name="T80" fmla="*/ 4 w 219"/>
                <a:gd name="T81" fmla="*/ 2 h 141"/>
                <a:gd name="T82" fmla="*/ 5 w 219"/>
                <a:gd name="T83" fmla="*/ 2 h 141"/>
                <a:gd name="T84" fmla="*/ 5 w 219"/>
                <a:gd name="T85" fmla="*/ 2 h 141"/>
                <a:gd name="T86" fmla="*/ 5 w 219"/>
                <a:gd name="T87" fmla="*/ 2 h 141"/>
                <a:gd name="T88" fmla="*/ 6 w 219"/>
                <a:gd name="T89" fmla="*/ 2 h 141"/>
                <a:gd name="T90" fmla="*/ 6 w 219"/>
                <a:gd name="T91" fmla="*/ 2 h 141"/>
                <a:gd name="T92" fmla="*/ 6 w 219"/>
                <a:gd name="T93" fmla="*/ 2 h 141"/>
                <a:gd name="T94" fmla="*/ 6 w 219"/>
                <a:gd name="T95" fmla="*/ 1 h 141"/>
                <a:gd name="T96" fmla="*/ 6 w 219"/>
                <a:gd name="T97" fmla="*/ 1 h 141"/>
                <a:gd name="T98" fmla="*/ 6 w 219"/>
                <a:gd name="T99" fmla="*/ 1 h 141"/>
                <a:gd name="T100" fmla="*/ 6 w 219"/>
                <a:gd name="T101" fmla="*/ 0 h 141"/>
                <a:gd name="T102" fmla="*/ 6 w 219"/>
                <a:gd name="T103" fmla="*/ 0 h 141"/>
                <a:gd name="T104" fmla="*/ 6 w 219"/>
                <a:gd name="T105" fmla="*/ 0 h 141"/>
                <a:gd name="T106" fmla="*/ 6 w 219"/>
                <a:gd name="T107" fmla="*/ 0 h 141"/>
                <a:gd name="T108" fmla="*/ 6 w 219"/>
                <a:gd name="T109" fmla="*/ 0 h 1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9"/>
                <a:gd name="T166" fmla="*/ 0 h 141"/>
                <a:gd name="T167" fmla="*/ 219 w 219"/>
                <a:gd name="T168" fmla="*/ 141 h 1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9" h="141">
                  <a:moveTo>
                    <a:pt x="217" y="0"/>
                  </a:moveTo>
                  <a:lnTo>
                    <a:pt x="213" y="0"/>
                  </a:lnTo>
                  <a:lnTo>
                    <a:pt x="205" y="4"/>
                  </a:lnTo>
                  <a:lnTo>
                    <a:pt x="192" y="6"/>
                  </a:lnTo>
                  <a:lnTo>
                    <a:pt x="181" y="13"/>
                  </a:lnTo>
                  <a:lnTo>
                    <a:pt x="171" y="15"/>
                  </a:lnTo>
                  <a:lnTo>
                    <a:pt x="164" y="19"/>
                  </a:lnTo>
                  <a:lnTo>
                    <a:pt x="156" y="21"/>
                  </a:lnTo>
                  <a:lnTo>
                    <a:pt x="150" y="25"/>
                  </a:lnTo>
                  <a:lnTo>
                    <a:pt x="141" y="31"/>
                  </a:lnTo>
                  <a:lnTo>
                    <a:pt x="139" y="32"/>
                  </a:lnTo>
                  <a:lnTo>
                    <a:pt x="147" y="25"/>
                  </a:lnTo>
                  <a:lnTo>
                    <a:pt x="135" y="13"/>
                  </a:lnTo>
                  <a:lnTo>
                    <a:pt x="124" y="29"/>
                  </a:lnTo>
                  <a:lnTo>
                    <a:pt x="88" y="44"/>
                  </a:lnTo>
                  <a:lnTo>
                    <a:pt x="84" y="44"/>
                  </a:lnTo>
                  <a:lnTo>
                    <a:pt x="76" y="50"/>
                  </a:lnTo>
                  <a:lnTo>
                    <a:pt x="65" y="55"/>
                  </a:lnTo>
                  <a:lnTo>
                    <a:pt x="55" y="63"/>
                  </a:lnTo>
                  <a:lnTo>
                    <a:pt x="46" y="70"/>
                  </a:lnTo>
                  <a:lnTo>
                    <a:pt x="36" y="80"/>
                  </a:lnTo>
                  <a:lnTo>
                    <a:pt x="31" y="89"/>
                  </a:lnTo>
                  <a:lnTo>
                    <a:pt x="27" y="99"/>
                  </a:lnTo>
                  <a:lnTo>
                    <a:pt x="23" y="108"/>
                  </a:lnTo>
                  <a:lnTo>
                    <a:pt x="25" y="110"/>
                  </a:lnTo>
                  <a:lnTo>
                    <a:pt x="0" y="131"/>
                  </a:lnTo>
                  <a:lnTo>
                    <a:pt x="4" y="141"/>
                  </a:lnTo>
                  <a:lnTo>
                    <a:pt x="25" y="133"/>
                  </a:lnTo>
                  <a:lnTo>
                    <a:pt x="44" y="139"/>
                  </a:lnTo>
                  <a:lnTo>
                    <a:pt x="44" y="137"/>
                  </a:lnTo>
                  <a:lnTo>
                    <a:pt x="48" y="137"/>
                  </a:lnTo>
                  <a:lnTo>
                    <a:pt x="51" y="135"/>
                  </a:lnTo>
                  <a:lnTo>
                    <a:pt x="61" y="135"/>
                  </a:lnTo>
                  <a:lnTo>
                    <a:pt x="70" y="133"/>
                  </a:lnTo>
                  <a:lnTo>
                    <a:pt x="84" y="129"/>
                  </a:lnTo>
                  <a:lnTo>
                    <a:pt x="95" y="124"/>
                  </a:lnTo>
                  <a:lnTo>
                    <a:pt x="110" y="120"/>
                  </a:lnTo>
                  <a:lnTo>
                    <a:pt x="126" y="110"/>
                  </a:lnTo>
                  <a:lnTo>
                    <a:pt x="141" y="103"/>
                  </a:lnTo>
                  <a:lnTo>
                    <a:pt x="148" y="97"/>
                  </a:lnTo>
                  <a:lnTo>
                    <a:pt x="158" y="93"/>
                  </a:lnTo>
                  <a:lnTo>
                    <a:pt x="166" y="89"/>
                  </a:lnTo>
                  <a:lnTo>
                    <a:pt x="171" y="84"/>
                  </a:lnTo>
                  <a:lnTo>
                    <a:pt x="185" y="76"/>
                  </a:lnTo>
                  <a:lnTo>
                    <a:pt x="194" y="70"/>
                  </a:lnTo>
                  <a:lnTo>
                    <a:pt x="200" y="65"/>
                  </a:lnTo>
                  <a:lnTo>
                    <a:pt x="204" y="65"/>
                  </a:lnTo>
                  <a:lnTo>
                    <a:pt x="204" y="61"/>
                  </a:lnTo>
                  <a:lnTo>
                    <a:pt x="209" y="51"/>
                  </a:lnTo>
                  <a:lnTo>
                    <a:pt x="213" y="38"/>
                  </a:lnTo>
                  <a:lnTo>
                    <a:pt x="217" y="25"/>
                  </a:lnTo>
                  <a:lnTo>
                    <a:pt x="217" y="13"/>
                  </a:lnTo>
                  <a:lnTo>
                    <a:pt x="219" y="6"/>
                  </a:lnTo>
                  <a:lnTo>
                    <a:pt x="217" y="0"/>
                  </a:lnTo>
                  <a:close/>
                </a:path>
              </a:pathLst>
            </a:custGeom>
            <a:solidFill>
              <a:srgbClr val="FFA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4" name="Freeform 133"/>
            <p:cNvSpPr>
              <a:spLocks/>
            </p:cNvSpPr>
            <p:nvPr/>
          </p:nvSpPr>
          <p:spPr bwMode="auto">
            <a:xfrm>
              <a:off x="4195" y="3097"/>
              <a:ext cx="52" cy="33"/>
            </a:xfrm>
            <a:custGeom>
              <a:avLst/>
              <a:gdLst>
                <a:gd name="T0" fmla="*/ 2 w 105"/>
                <a:gd name="T1" fmla="*/ 0 h 67"/>
                <a:gd name="T2" fmla="*/ 3 w 105"/>
                <a:gd name="T3" fmla="*/ 0 h 67"/>
                <a:gd name="T4" fmla="*/ 3 w 105"/>
                <a:gd name="T5" fmla="*/ 0 h 67"/>
                <a:gd name="T6" fmla="*/ 3 w 105"/>
                <a:gd name="T7" fmla="*/ 0 h 67"/>
                <a:gd name="T8" fmla="*/ 2 w 105"/>
                <a:gd name="T9" fmla="*/ 0 h 67"/>
                <a:gd name="T10" fmla="*/ 2 w 105"/>
                <a:gd name="T11" fmla="*/ 0 h 67"/>
                <a:gd name="T12" fmla="*/ 2 w 105"/>
                <a:gd name="T13" fmla="*/ 0 h 67"/>
                <a:gd name="T14" fmla="*/ 2 w 105"/>
                <a:gd name="T15" fmla="*/ 1 h 67"/>
                <a:gd name="T16" fmla="*/ 1 w 105"/>
                <a:gd name="T17" fmla="*/ 1 h 67"/>
                <a:gd name="T18" fmla="*/ 1 w 105"/>
                <a:gd name="T19" fmla="*/ 1 h 67"/>
                <a:gd name="T20" fmla="*/ 1 w 105"/>
                <a:gd name="T21" fmla="*/ 1 h 67"/>
                <a:gd name="T22" fmla="*/ 0 w 105"/>
                <a:gd name="T23" fmla="*/ 1 h 67"/>
                <a:gd name="T24" fmla="*/ 0 w 105"/>
                <a:gd name="T25" fmla="*/ 1 h 67"/>
                <a:gd name="T26" fmla="*/ 0 w 105"/>
                <a:gd name="T27" fmla="*/ 1 h 67"/>
                <a:gd name="T28" fmla="*/ 0 w 105"/>
                <a:gd name="T29" fmla="*/ 2 h 67"/>
                <a:gd name="T30" fmla="*/ 0 w 105"/>
                <a:gd name="T31" fmla="*/ 2 h 67"/>
                <a:gd name="T32" fmla="*/ 0 w 105"/>
                <a:gd name="T33" fmla="*/ 2 h 67"/>
                <a:gd name="T34" fmla="*/ 0 w 105"/>
                <a:gd name="T35" fmla="*/ 1 h 67"/>
                <a:gd name="T36" fmla="*/ 0 w 105"/>
                <a:gd name="T37" fmla="*/ 1 h 67"/>
                <a:gd name="T38" fmla="*/ 0 w 105"/>
                <a:gd name="T39" fmla="*/ 1 h 67"/>
                <a:gd name="T40" fmla="*/ 0 w 105"/>
                <a:gd name="T41" fmla="*/ 1 h 67"/>
                <a:gd name="T42" fmla="*/ 1 w 105"/>
                <a:gd name="T43" fmla="*/ 1 h 67"/>
                <a:gd name="T44" fmla="*/ 1 w 105"/>
                <a:gd name="T45" fmla="*/ 0 h 67"/>
                <a:gd name="T46" fmla="*/ 1 w 105"/>
                <a:gd name="T47" fmla="*/ 0 h 67"/>
                <a:gd name="T48" fmla="*/ 2 w 105"/>
                <a:gd name="T49" fmla="*/ 0 h 67"/>
                <a:gd name="T50" fmla="*/ 2 w 105"/>
                <a:gd name="T51" fmla="*/ 0 h 67"/>
                <a:gd name="T52" fmla="*/ 2 w 105"/>
                <a:gd name="T53" fmla="*/ 0 h 67"/>
                <a:gd name="T54" fmla="*/ 2 w 105"/>
                <a:gd name="T55" fmla="*/ 0 h 67"/>
                <a:gd name="T56" fmla="*/ 2 w 105"/>
                <a:gd name="T57" fmla="*/ 0 h 67"/>
                <a:gd name="T58" fmla="*/ 3 w 105"/>
                <a:gd name="T59" fmla="*/ 0 h 67"/>
                <a:gd name="T60" fmla="*/ 2 w 105"/>
                <a:gd name="T61" fmla="*/ 0 h 67"/>
                <a:gd name="T62" fmla="*/ 2 w 105"/>
                <a:gd name="T63" fmla="*/ 0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67"/>
                <a:gd name="T98" fmla="*/ 105 w 105"/>
                <a:gd name="T99" fmla="*/ 67 h 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67">
                  <a:moveTo>
                    <a:pt x="95" y="0"/>
                  </a:moveTo>
                  <a:lnTo>
                    <a:pt x="105" y="4"/>
                  </a:lnTo>
                  <a:lnTo>
                    <a:pt x="105" y="6"/>
                  </a:lnTo>
                  <a:lnTo>
                    <a:pt x="101" y="10"/>
                  </a:lnTo>
                  <a:lnTo>
                    <a:pt x="95" y="15"/>
                  </a:lnTo>
                  <a:lnTo>
                    <a:pt x="92" y="23"/>
                  </a:lnTo>
                  <a:lnTo>
                    <a:pt x="80" y="27"/>
                  </a:lnTo>
                  <a:lnTo>
                    <a:pt x="69" y="33"/>
                  </a:lnTo>
                  <a:lnTo>
                    <a:pt x="55" y="36"/>
                  </a:lnTo>
                  <a:lnTo>
                    <a:pt x="42" y="42"/>
                  </a:lnTo>
                  <a:lnTo>
                    <a:pt x="34" y="46"/>
                  </a:lnTo>
                  <a:lnTo>
                    <a:pt x="25" y="50"/>
                  </a:lnTo>
                  <a:lnTo>
                    <a:pt x="17" y="53"/>
                  </a:lnTo>
                  <a:lnTo>
                    <a:pt x="12" y="57"/>
                  </a:lnTo>
                  <a:lnTo>
                    <a:pt x="2" y="65"/>
                  </a:lnTo>
                  <a:lnTo>
                    <a:pt x="0" y="67"/>
                  </a:lnTo>
                  <a:lnTo>
                    <a:pt x="0" y="65"/>
                  </a:lnTo>
                  <a:lnTo>
                    <a:pt x="4" y="59"/>
                  </a:lnTo>
                  <a:lnTo>
                    <a:pt x="10" y="52"/>
                  </a:lnTo>
                  <a:lnTo>
                    <a:pt x="23" y="44"/>
                  </a:lnTo>
                  <a:lnTo>
                    <a:pt x="29" y="38"/>
                  </a:lnTo>
                  <a:lnTo>
                    <a:pt x="38" y="34"/>
                  </a:lnTo>
                  <a:lnTo>
                    <a:pt x="48" y="29"/>
                  </a:lnTo>
                  <a:lnTo>
                    <a:pt x="57" y="25"/>
                  </a:lnTo>
                  <a:lnTo>
                    <a:pt x="65" y="21"/>
                  </a:lnTo>
                  <a:lnTo>
                    <a:pt x="73" y="15"/>
                  </a:lnTo>
                  <a:lnTo>
                    <a:pt x="80" y="14"/>
                  </a:lnTo>
                  <a:lnTo>
                    <a:pt x="88" y="12"/>
                  </a:lnTo>
                  <a:lnTo>
                    <a:pt x="93" y="6"/>
                  </a:lnTo>
                  <a:lnTo>
                    <a:pt x="97" y="2"/>
                  </a:lnTo>
                  <a:lnTo>
                    <a:pt x="95" y="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5" name="Freeform 134"/>
            <p:cNvSpPr>
              <a:spLocks/>
            </p:cNvSpPr>
            <p:nvPr/>
          </p:nvSpPr>
          <p:spPr bwMode="auto">
            <a:xfrm>
              <a:off x="4325" y="3072"/>
              <a:ext cx="17" cy="15"/>
            </a:xfrm>
            <a:custGeom>
              <a:avLst/>
              <a:gdLst>
                <a:gd name="T0" fmla="*/ 0 w 34"/>
                <a:gd name="T1" fmla="*/ 1 h 28"/>
                <a:gd name="T2" fmla="*/ 1 w 34"/>
                <a:gd name="T3" fmla="*/ 0 h 28"/>
                <a:gd name="T4" fmla="*/ 1 w 34"/>
                <a:gd name="T5" fmla="*/ 1 h 28"/>
                <a:gd name="T6" fmla="*/ 0 w 34"/>
                <a:gd name="T7" fmla="*/ 1 h 28"/>
                <a:gd name="T8" fmla="*/ 0 w 34"/>
                <a:gd name="T9" fmla="*/ 1 h 28"/>
                <a:gd name="T10" fmla="*/ 0 w 34"/>
                <a:gd name="T11" fmla="*/ 1 h 28"/>
                <a:gd name="T12" fmla="*/ 0 60000 65536"/>
                <a:gd name="T13" fmla="*/ 0 60000 65536"/>
                <a:gd name="T14" fmla="*/ 0 60000 65536"/>
                <a:gd name="T15" fmla="*/ 0 60000 65536"/>
                <a:gd name="T16" fmla="*/ 0 60000 65536"/>
                <a:gd name="T17" fmla="*/ 0 60000 65536"/>
                <a:gd name="T18" fmla="*/ 0 w 34"/>
                <a:gd name="T19" fmla="*/ 0 h 28"/>
                <a:gd name="T20" fmla="*/ 34 w 3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34" h="28">
                  <a:moveTo>
                    <a:pt x="0" y="9"/>
                  </a:moveTo>
                  <a:lnTo>
                    <a:pt x="34" y="0"/>
                  </a:lnTo>
                  <a:lnTo>
                    <a:pt x="23" y="13"/>
                  </a:lnTo>
                  <a:lnTo>
                    <a:pt x="0" y="28"/>
                  </a:lnTo>
                  <a:lnTo>
                    <a:pt x="0" y="9"/>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6" name="Freeform 135"/>
            <p:cNvSpPr>
              <a:spLocks/>
            </p:cNvSpPr>
            <p:nvPr/>
          </p:nvSpPr>
          <p:spPr bwMode="auto">
            <a:xfrm>
              <a:off x="4369" y="3059"/>
              <a:ext cx="35" cy="7"/>
            </a:xfrm>
            <a:custGeom>
              <a:avLst/>
              <a:gdLst>
                <a:gd name="T0" fmla="*/ 0 w 71"/>
                <a:gd name="T1" fmla="*/ 1 h 14"/>
                <a:gd name="T2" fmla="*/ 0 w 71"/>
                <a:gd name="T3" fmla="*/ 1 h 14"/>
                <a:gd name="T4" fmla="*/ 2 w 71"/>
                <a:gd name="T5" fmla="*/ 1 h 14"/>
                <a:gd name="T6" fmla="*/ 1 w 71"/>
                <a:gd name="T7" fmla="*/ 0 h 14"/>
                <a:gd name="T8" fmla="*/ 0 w 71"/>
                <a:gd name="T9" fmla="*/ 1 h 14"/>
                <a:gd name="T10" fmla="*/ 0 w 71"/>
                <a:gd name="T11" fmla="*/ 1 h 14"/>
                <a:gd name="T12" fmla="*/ 0 w 71"/>
                <a:gd name="T13" fmla="*/ 1 h 14"/>
                <a:gd name="T14" fmla="*/ 0 60000 65536"/>
                <a:gd name="T15" fmla="*/ 0 60000 65536"/>
                <a:gd name="T16" fmla="*/ 0 60000 65536"/>
                <a:gd name="T17" fmla="*/ 0 60000 65536"/>
                <a:gd name="T18" fmla="*/ 0 60000 65536"/>
                <a:gd name="T19" fmla="*/ 0 60000 65536"/>
                <a:gd name="T20" fmla="*/ 0 60000 65536"/>
                <a:gd name="T21" fmla="*/ 0 w 71"/>
                <a:gd name="T22" fmla="*/ 0 h 14"/>
                <a:gd name="T23" fmla="*/ 71 w 7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4">
                  <a:moveTo>
                    <a:pt x="0" y="6"/>
                  </a:moveTo>
                  <a:lnTo>
                    <a:pt x="12" y="14"/>
                  </a:lnTo>
                  <a:lnTo>
                    <a:pt x="71" y="2"/>
                  </a:lnTo>
                  <a:lnTo>
                    <a:pt x="53" y="0"/>
                  </a:lnTo>
                  <a:lnTo>
                    <a:pt x="27" y="4"/>
                  </a:lnTo>
                  <a:lnTo>
                    <a:pt x="0" y="6"/>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7" name="Freeform 136"/>
            <p:cNvSpPr>
              <a:spLocks/>
            </p:cNvSpPr>
            <p:nvPr/>
          </p:nvSpPr>
          <p:spPr bwMode="auto">
            <a:xfrm>
              <a:off x="4193" y="3103"/>
              <a:ext cx="91" cy="49"/>
            </a:xfrm>
            <a:custGeom>
              <a:avLst/>
              <a:gdLst>
                <a:gd name="T0" fmla="*/ 0 w 183"/>
                <a:gd name="T1" fmla="*/ 3 h 98"/>
                <a:gd name="T2" fmla="*/ 0 w 183"/>
                <a:gd name="T3" fmla="*/ 3 h 98"/>
                <a:gd name="T4" fmla="*/ 0 w 183"/>
                <a:gd name="T5" fmla="*/ 2 h 98"/>
                <a:gd name="T6" fmla="*/ 0 w 183"/>
                <a:gd name="T7" fmla="*/ 2 h 98"/>
                <a:gd name="T8" fmla="*/ 0 w 183"/>
                <a:gd name="T9" fmla="*/ 2 h 98"/>
                <a:gd name="T10" fmla="*/ 0 w 183"/>
                <a:gd name="T11" fmla="*/ 2 h 98"/>
                <a:gd name="T12" fmla="*/ 1 w 183"/>
                <a:gd name="T13" fmla="*/ 2 h 98"/>
                <a:gd name="T14" fmla="*/ 1 w 183"/>
                <a:gd name="T15" fmla="*/ 2 h 98"/>
                <a:gd name="T16" fmla="*/ 1 w 183"/>
                <a:gd name="T17" fmla="*/ 2 h 98"/>
                <a:gd name="T18" fmla="*/ 2 w 183"/>
                <a:gd name="T19" fmla="*/ 1 h 98"/>
                <a:gd name="T20" fmla="*/ 2 w 183"/>
                <a:gd name="T21" fmla="*/ 1 h 98"/>
                <a:gd name="T22" fmla="*/ 2 w 183"/>
                <a:gd name="T23" fmla="*/ 1 h 98"/>
                <a:gd name="T24" fmla="*/ 2 w 183"/>
                <a:gd name="T25" fmla="*/ 1 h 98"/>
                <a:gd name="T26" fmla="*/ 3 w 183"/>
                <a:gd name="T27" fmla="*/ 1 h 98"/>
                <a:gd name="T28" fmla="*/ 3 w 183"/>
                <a:gd name="T29" fmla="*/ 1 h 98"/>
                <a:gd name="T30" fmla="*/ 3 w 183"/>
                <a:gd name="T31" fmla="*/ 2 h 98"/>
                <a:gd name="T32" fmla="*/ 3 w 183"/>
                <a:gd name="T33" fmla="*/ 1 h 98"/>
                <a:gd name="T34" fmla="*/ 3 w 183"/>
                <a:gd name="T35" fmla="*/ 1 h 98"/>
                <a:gd name="T36" fmla="*/ 4 w 183"/>
                <a:gd name="T37" fmla="*/ 1 h 98"/>
                <a:gd name="T38" fmla="*/ 4 w 183"/>
                <a:gd name="T39" fmla="*/ 1 h 98"/>
                <a:gd name="T40" fmla="*/ 4 w 183"/>
                <a:gd name="T41" fmla="*/ 1 h 98"/>
                <a:gd name="T42" fmla="*/ 5 w 183"/>
                <a:gd name="T43" fmla="*/ 1 h 98"/>
                <a:gd name="T44" fmla="*/ 5 w 183"/>
                <a:gd name="T45" fmla="*/ 1 h 98"/>
                <a:gd name="T46" fmla="*/ 5 w 183"/>
                <a:gd name="T47" fmla="*/ 0 h 98"/>
                <a:gd name="T48" fmla="*/ 5 w 183"/>
                <a:gd name="T49" fmla="*/ 1 h 98"/>
                <a:gd name="T50" fmla="*/ 5 w 183"/>
                <a:gd name="T51" fmla="*/ 1 h 98"/>
                <a:gd name="T52" fmla="*/ 5 w 183"/>
                <a:gd name="T53" fmla="*/ 1 h 98"/>
                <a:gd name="T54" fmla="*/ 4 w 183"/>
                <a:gd name="T55" fmla="*/ 2 h 98"/>
                <a:gd name="T56" fmla="*/ 4 w 183"/>
                <a:gd name="T57" fmla="*/ 2 h 98"/>
                <a:gd name="T58" fmla="*/ 4 w 183"/>
                <a:gd name="T59" fmla="*/ 2 h 98"/>
                <a:gd name="T60" fmla="*/ 3 w 183"/>
                <a:gd name="T61" fmla="*/ 2 h 98"/>
                <a:gd name="T62" fmla="*/ 3 w 183"/>
                <a:gd name="T63" fmla="*/ 2 h 98"/>
                <a:gd name="T64" fmla="*/ 3 w 183"/>
                <a:gd name="T65" fmla="*/ 3 h 98"/>
                <a:gd name="T66" fmla="*/ 2 w 183"/>
                <a:gd name="T67" fmla="*/ 3 h 98"/>
                <a:gd name="T68" fmla="*/ 2 w 183"/>
                <a:gd name="T69" fmla="*/ 3 h 98"/>
                <a:gd name="T70" fmla="*/ 2 w 183"/>
                <a:gd name="T71" fmla="*/ 3 h 98"/>
                <a:gd name="T72" fmla="*/ 1 w 183"/>
                <a:gd name="T73" fmla="*/ 3 h 98"/>
                <a:gd name="T74" fmla="*/ 1 w 183"/>
                <a:gd name="T75" fmla="*/ 3 h 98"/>
                <a:gd name="T76" fmla="*/ 1 w 183"/>
                <a:gd name="T77" fmla="*/ 3 h 98"/>
                <a:gd name="T78" fmla="*/ 1 w 183"/>
                <a:gd name="T79" fmla="*/ 3 h 98"/>
                <a:gd name="T80" fmla="*/ 0 w 183"/>
                <a:gd name="T81" fmla="*/ 3 h 98"/>
                <a:gd name="T82" fmla="*/ 0 w 183"/>
                <a:gd name="T83" fmla="*/ 3 h 98"/>
                <a:gd name="T84" fmla="*/ 0 w 183"/>
                <a:gd name="T85" fmla="*/ 3 h 98"/>
                <a:gd name="T86" fmla="*/ 0 w 183"/>
                <a:gd name="T87" fmla="*/ 3 h 98"/>
                <a:gd name="T88" fmla="*/ 0 w 183"/>
                <a:gd name="T89" fmla="*/ 2 h 98"/>
                <a:gd name="T90" fmla="*/ 0 w 183"/>
                <a:gd name="T91" fmla="*/ 3 h 98"/>
                <a:gd name="T92" fmla="*/ 0 w 183"/>
                <a:gd name="T93" fmla="*/ 3 h 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3"/>
                <a:gd name="T142" fmla="*/ 0 h 98"/>
                <a:gd name="T143" fmla="*/ 183 w 183"/>
                <a:gd name="T144" fmla="*/ 98 h 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3" h="98">
                  <a:moveTo>
                    <a:pt x="0" y="72"/>
                  </a:moveTo>
                  <a:lnTo>
                    <a:pt x="2" y="68"/>
                  </a:lnTo>
                  <a:lnTo>
                    <a:pt x="12" y="60"/>
                  </a:lnTo>
                  <a:lnTo>
                    <a:pt x="16" y="57"/>
                  </a:lnTo>
                  <a:lnTo>
                    <a:pt x="23" y="53"/>
                  </a:lnTo>
                  <a:lnTo>
                    <a:pt x="31" y="47"/>
                  </a:lnTo>
                  <a:lnTo>
                    <a:pt x="38" y="43"/>
                  </a:lnTo>
                  <a:lnTo>
                    <a:pt x="48" y="40"/>
                  </a:lnTo>
                  <a:lnTo>
                    <a:pt x="58" y="34"/>
                  </a:lnTo>
                  <a:lnTo>
                    <a:pt x="65" y="30"/>
                  </a:lnTo>
                  <a:lnTo>
                    <a:pt x="75" y="28"/>
                  </a:lnTo>
                  <a:lnTo>
                    <a:pt x="86" y="24"/>
                  </a:lnTo>
                  <a:lnTo>
                    <a:pt x="92" y="24"/>
                  </a:lnTo>
                  <a:lnTo>
                    <a:pt x="103" y="21"/>
                  </a:lnTo>
                  <a:lnTo>
                    <a:pt x="120" y="21"/>
                  </a:lnTo>
                  <a:lnTo>
                    <a:pt x="107" y="34"/>
                  </a:lnTo>
                  <a:lnTo>
                    <a:pt x="116" y="32"/>
                  </a:lnTo>
                  <a:lnTo>
                    <a:pt x="122" y="32"/>
                  </a:lnTo>
                  <a:lnTo>
                    <a:pt x="128" y="28"/>
                  </a:lnTo>
                  <a:lnTo>
                    <a:pt x="137" y="28"/>
                  </a:lnTo>
                  <a:lnTo>
                    <a:pt x="151" y="19"/>
                  </a:lnTo>
                  <a:lnTo>
                    <a:pt x="166" y="9"/>
                  </a:lnTo>
                  <a:lnTo>
                    <a:pt x="177" y="3"/>
                  </a:lnTo>
                  <a:lnTo>
                    <a:pt x="183" y="0"/>
                  </a:lnTo>
                  <a:lnTo>
                    <a:pt x="179" y="15"/>
                  </a:lnTo>
                  <a:lnTo>
                    <a:pt x="172" y="30"/>
                  </a:lnTo>
                  <a:lnTo>
                    <a:pt x="166" y="32"/>
                  </a:lnTo>
                  <a:lnTo>
                    <a:pt x="153" y="40"/>
                  </a:lnTo>
                  <a:lnTo>
                    <a:pt x="143" y="43"/>
                  </a:lnTo>
                  <a:lnTo>
                    <a:pt x="134" y="49"/>
                  </a:lnTo>
                  <a:lnTo>
                    <a:pt x="124" y="55"/>
                  </a:lnTo>
                  <a:lnTo>
                    <a:pt x="115" y="62"/>
                  </a:lnTo>
                  <a:lnTo>
                    <a:pt x="103" y="66"/>
                  </a:lnTo>
                  <a:lnTo>
                    <a:pt x="92" y="72"/>
                  </a:lnTo>
                  <a:lnTo>
                    <a:pt x="80" y="78"/>
                  </a:lnTo>
                  <a:lnTo>
                    <a:pt x="71" y="83"/>
                  </a:lnTo>
                  <a:lnTo>
                    <a:pt x="59" y="85"/>
                  </a:lnTo>
                  <a:lnTo>
                    <a:pt x="52" y="91"/>
                  </a:lnTo>
                  <a:lnTo>
                    <a:pt x="42" y="93"/>
                  </a:lnTo>
                  <a:lnTo>
                    <a:pt x="37" y="98"/>
                  </a:lnTo>
                  <a:lnTo>
                    <a:pt x="25" y="98"/>
                  </a:lnTo>
                  <a:lnTo>
                    <a:pt x="19" y="98"/>
                  </a:lnTo>
                  <a:lnTo>
                    <a:pt x="16" y="98"/>
                  </a:lnTo>
                  <a:lnTo>
                    <a:pt x="8" y="85"/>
                  </a:lnTo>
                  <a:lnTo>
                    <a:pt x="31" y="62"/>
                  </a:lnTo>
                  <a:lnTo>
                    <a:pt x="0" y="72"/>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8" name="Freeform 137"/>
            <p:cNvSpPr>
              <a:spLocks/>
            </p:cNvSpPr>
            <p:nvPr/>
          </p:nvSpPr>
          <p:spPr bwMode="auto">
            <a:xfrm>
              <a:off x="4180" y="3147"/>
              <a:ext cx="10" cy="12"/>
            </a:xfrm>
            <a:custGeom>
              <a:avLst/>
              <a:gdLst>
                <a:gd name="T0" fmla="*/ 0 w 21"/>
                <a:gd name="T1" fmla="*/ 0 h 25"/>
                <a:gd name="T2" fmla="*/ 0 w 21"/>
                <a:gd name="T3" fmla="*/ 0 h 25"/>
                <a:gd name="T4" fmla="*/ 0 w 21"/>
                <a:gd name="T5" fmla="*/ 0 h 25"/>
                <a:gd name="T6" fmla="*/ 0 w 21"/>
                <a:gd name="T7" fmla="*/ 0 h 25"/>
                <a:gd name="T8" fmla="*/ 0 w 21"/>
                <a:gd name="T9" fmla="*/ 0 h 25"/>
                <a:gd name="T10" fmla="*/ 0 w 21"/>
                <a:gd name="T11" fmla="*/ 0 h 25"/>
                <a:gd name="T12" fmla="*/ 0 60000 65536"/>
                <a:gd name="T13" fmla="*/ 0 60000 65536"/>
                <a:gd name="T14" fmla="*/ 0 60000 65536"/>
                <a:gd name="T15" fmla="*/ 0 60000 65536"/>
                <a:gd name="T16" fmla="*/ 0 60000 65536"/>
                <a:gd name="T17" fmla="*/ 0 60000 65536"/>
                <a:gd name="T18" fmla="*/ 0 w 21"/>
                <a:gd name="T19" fmla="*/ 0 h 25"/>
                <a:gd name="T20" fmla="*/ 21 w 2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1" h="25">
                  <a:moveTo>
                    <a:pt x="21" y="0"/>
                  </a:moveTo>
                  <a:lnTo>
                    <a:pt x="21" y="15"/>
                  </a:lnTo>
                  <a:lnTo>
                    <a:pt x="0" y="25"/>
                  </a:lnTo>
                  <a:lnTo>
                    <a:pt x="6" y="15"/>
                  </a:lnTo>
                  <a:lnTo>
                    <a:pt x="21" y="0"/>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89" name="Freeform 138"/>
            <p:cNvSpPr>
              <a:spLocks/>
            </p:cNvSpPr>
            <p:nvPr/>
          </p:nvSpPr>
          <p:spPr bwMode="auto">
            <a:xfrm>
              <a:off x="4323" y="3064"/>
              <a:ext cx="81" cy="35"/>
            </a:xfrm>
            <a:custGeom>
              <a:avLst/>
              <a:gdLst>
                <a:gd name="T0" fmla="*/ 1 w 162"/>
                <a:gd name="T1" fmla="*/ 2 h 70"/>
                <a:gd name="T2" fmla="*/ 2 w 162"/>
                <a:gd name="T3" fmla="*/ 1 h 70"/>
                <a:gd name="T4" fmla="*/ 3 w 162"/>
                <a:gd name="T5" fmla="*/ 1 h 70"/>
                <a:gd name="T6" fmla="*/ 3 w 162"/>
                <a:gd name="T7" fmla="*/ 1 h 70"/>
                <a:gd name="T8" fmla="*/ 3 w 162"/>
                <a:gd name="T9" fmla="*/ 1 h 70"/>
                <a:gd name="T10" fmla="*/ 2 w 162"/>
                <a:gd name="T11" fmla="*/ 1 h 70"/>
                <a:gd name="T12" fmla="*/ 2 w 162"/>
                <a:gd name="T13" fmla="*/ 1 h 70"/>
                <a:gd name="T14" fmla="*/ 2 w 162"/>
                <a:gd name="T15" fmla="*/ 1 h 70"/>
                <a:gd name="T16" fmla="*/ 2 w 162"/>
                <a:gd name="T17" fmla="*/ 1 h 70"/>
                <a:gd name="T18" fmla="*/ 3 w 162"/>
                <a:gd name="T19" fmla="*/ 1 h 70"/>
                <a:gd name="T20" fmla="*/ 3 w 162"/>
                <a:gd name="T21" fmla="*/ 1 h 70"/>
                <a:gd name="T22" fmla="*/ 3 w 162"/>
                <a:gd name="T23" fmla="*/ 1 h 70"/>
                <a:gd name="T24" fmla="*/ 3 w 162"/>
                <a:gd name="T25" fmla="*/ 1 h 70"/>
                <a:gd name="T26" fmla="*/ 3 w 162"/>
                <a:gd name="T27" fmla="*/ 1 h 70"/>
                <a:gd name="T28" fmla="*/ 3 w 162"/>
                <a:gd name="T29" fmla="*/ 1 h 70"/>
                <a:gd name="T30" fmla="*/ 3 w 162"/>
                <a:gd name="T31" fmla="*/ 1 h 70"/>
                <a:gd name="T32" fmla="*/ 3 w 162"/>
                <a:gd name="T33" fmla="*/ 1 h 70"/>
                <a:gd name="T34" fmla="*/ 3 w 162"/>
                <a:gd name="T35" fmla="*/ 1 h 70"/>
                <a:gd name="T36" fmla="*/ 4 w 162"/>
                <a:gd name="T37" fmla="*/ 1 h 70"/>
                <a:gd name="T38" fmla="*/ 4 w 162"/>
                <a:gd name="T39" fmla="*/ 1 h 70"/>
                <a:gd name="T40" fmla="*/ 5 w 162"/>
                <a:gd name="T41" fmla="*/ 1 h 70"/>
                <a:gd name="T42" fmla="*/ 5 w 162"/>
                <a:gd name="T43" fmla="*/ 1 h 70"/>
                <a:gd name="T44" fmla="*/ 5 w 162"/>
                <a:gd name="T45" fmla="*/ 0 h 70"/>
                <a:gd name="T46" fmla="*/ 5 w 162"/>
                <a:gd name="T47" fmla="*/ 0 h 70"/>
                <a:gd name="T48" fmla="*/ 5 w 162"/>
                <a:gd name="T49" fmla="*/ 0 h 70"/>
                <a:gd name="T50" fmla="*/ 5 w 162"/>
                <a:gd name="T51" fmla="*/ 1 h 70"/>
                <a:gd name="T52" fmla="*/ 5 w 162"/>
                <a:gd name="T53" fmla="*/ 1 h 70"/>
                <a:gd name="T54" fmla="*/ 5 w 162"/>
                <a:gd name="T55" fmla="*/ 1 h 70"/>
                <a:gd name="T56" fmla="*/ 4 w 162"/>
                <a:gd name="T57" fmla="*/ 1 h 70"/>
                <a:gd name="T58" fmla="*/ 3 w 162"/>
                <a:gd name="T59" fmla="*/ 1 h 70"/>
                <a:gd name="T60" fmla="*/ 3 w 162"/>
                <a:gd name="T61" fmla="*/ 1 h 70"/>
                <a:gd name="T62" fmla="*/ 3 w 162"/>
                <a:gd name="T63" fmla="*/ 1 h 70"/>
                <a:gd name="T64" fmla="*/ 3 w 162"/>
                <a:gd name="T65" fmla="*/ 1 h 70"/>
                <a:gd name="T66" fmla="*/ 3 w 162"/>
                <a:gd name="T67" fmla="*/ 1 h 70"/>
                <a:gd name="T68" fmla="*/ 3 w 162"/>
                <a:gd name="T69" fmla="*/ 1 h 70"/>
                <a:gd name="T70" fmla="*/ 2 w 162"/>
                <a:gd name="T71" fmla="*/ 1 h 70"/>
                <a:gd name="T72" fmla="*/ 2 w 162"/>
                <a:gd name="T73" fmla="*/ 2 h 70"/>
                <a:gd name="T74" fmla="*/ 2 w 162"/>
                <a:gd name="T75" fmla="*/ 2 h 70"/>
                <a:gd name="T76" fmla="*/ 1 w 162"/>
                <a:gd name="T77" fmla="*/ 2 h 70"/>
                <a:gd name="T78" fmla="*/ 1 w 162"/>
                <a:gd name="T79" fmla="*/ 2 h 70"/>
                <a:gd name="T80" fmla="*/ 1 w 162"/>
                <a:gd name="T81" fmla="*/ 2 h 70"/>
                <a:gd name="T82" fmla="*/ 1 w 162"/>
                <a:gd name="T83" fmla="*/ 2 h 70"/>
                <a:gd name="T84" fmla="*/ 0 w 162"/>
                <a:gd name="T85" fmla="*/ 2 h 70"/>
                <a:gd name="T86" fmla="*/ 1 w 162"/>
                <a:gd name="T87" fmla="*/ 2 h 70"/>
                <a:gd name="T88" fmla="*/ 1 w 162"/>
                <a:gd name="T89" fmla="*/ 2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2"/>
                <a:gd name="T136" fmla="*/ 0 h 70"/>
                <a:gd name="T137" fmla="*/ 162 w 162"/>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2" h="70">
                  <a:moveTo>
                    <a:pt x="11" y="62"/>
                  </a:moveTo>
                  <a:lnTo>
                    <a:pt x="47" y="45"/>
                  </a:lnTo>
                  <a:lnTo>
                    <a:pt x="70" y="30"/>
                  </a:lnTo>
                  <a:lnTo>
                    <a:pt x="70" y="28"/>
                  </a:lnTo>
                  <a:lnTo>
                    <a:pt x="70" y="23"/>
                  </a:lnTo>
                  <a:lnTo>
                    <a:pt x="63" y="17"/>
                  </a:lnTo>
                  <a:lnTo>
                    <a:pt x="55" y="13"/>
                  </a:lnTo>
                  <a:lnTo>
                    <a:pt x="47" y="11"/>
                  </a:lnTo>
                  <a:lnTo>
                    <a:pt x="46" y="11"/>
                  </a:lnTo>
                  <a:lnTo>
                    <a:pt x="87" y="4"/>
                  </a:lnTo>
                  <a:lnTo>
                    <a:pt x="84" y="5"/>
                  </a:lnTo>
                  <a:lnTo>
                    <a:pt x="82" y="15"/>
                  </a:lnTo>
                  <a:lnTo>
                    <a:pt x="78" y="17"/>
                  </a:lnTo>
                  <a:lnTo>
                    <a:pt x="78" y="19"/>
                  </a:lnTo>
                  <a:lnTo>
                    <a:pt x="82" y="17"/>
                  </a:lnTo>
                  <a:lnTo>
                    <a:pt x="95" y="17"/>
                  </a:lnTo>
                  <a:lnTo>
                    <a:pt x="101" y="15"/>
                  </a:lnTo>
                  <a:lnTo>
                    <a:pt x="110" y="11"/>
                  </a:lnTo>
                  <a:lnTo>
                    <a:pt x="120" y="9"/>
                  </a:lnTo>
                  <a:lnTo>
                    <a:pt x="127" y="5"/>
                  </a:lnTo>
                  <a:lnTo>
                    <a:pt x="135" y="4"/>
                  </a:lnTo>
                  <a:lnTo>
                    <a:pt x="143" y="2"/>
                  </a:lnTo>
                  <a:lnTo>
                    <a:pt x="146" y="0"/>
                  </a:lnTo>
                  <a:lnTo>
                    <a:pt x="150" y="0"/>
                  </a:lnTo>
                  <a:lnTo>
                    <a:pt x="162" y="0"/>
                  </a:lnTo>
                  <a:lnTo>
                    <a:pt x="158" y="2"/>
                  </a:lnTo>
                  <a:lnTo>
                    <a:pt x="146" y="5"/>
                  </a:lnTo>
                  <a:lnTo>
                    <a:pt x="133" y="13"/>
                  </a:lnTo>
                  <a:lnTo>
                    <a:pt x="118" y="23"/>
                  </a:lnTo>
                  <a:lnTo>
                    <a:pt x="108" y="24"/>
                  </a:lnTo>
                  <a:lnTo>
                    <a:pt x="101" y="30"/>
                  </a:lnTo>
                  <a:lnTo>
                    <a:pt x="93" y="32"/>
                  </a:lnTo>
                  <a:lnTo>
                    <a:pt x="85" y="36"/>
                  </a:lnTo>
                  <a:lnTo>
                    <a:pt x="76" y="40"/>
                  </a:lnTo>
                  <a:lnTo>
                    <a:pt x="68" y="43"/>
                  </a:lnTo>
                  <a:lnTo>
                    <a:pt x="59" y="47"/>
                  </a:lnTo>
                  <a:lnTo>
                    <a:pt x="51" y="51"/>
                  </a:lnTo>
                  <a:lnTo>
                    <a:pt x="42" y="55"/>
                  </a:lnTo>
                  <a:lnTo>
                    <a:pt x="32" y="57"/>
                  </a:lnTo>
                  <a:lnTo>
                    <a:pt x="25" y="61"/>
                  </a:lnTo>
                  <a:lnTo>
                    <a:pt x="17" y="64"/>
                  </a:lnTo>
                  <a:lnTo>
                    <a:pt x="6" y="68"/>
                  </a:lnTo>
                  <a:lnTo>
                    <a:pt x="0" y="70"/>
                  </a:lnTo>
                  <a:lnTo>
                    <a:pt x="11" y="62"/>
                  </a:lnTo>
                  <a:close/>
                </a:path>
              </a:pathLst>
            </a:custGeom>
            <a:solidFill>
              <a:srgbClr val="E68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0" name="Freeform 139"/>
            <p:cNvSpPr>
              <a:spLocks/>
            </p:cNvSpPr>
            <p:nvPr/>
          </p:nvSpPr>
          <p:spPr bwMode="auto">
            <a:xfrm>
              <a:off x="4041" y="3521"/>
              <a:ext cx="457" cy="225"/>
            </a:xfrm>
            <a:custGeom>
              <a:avLst/>
              <a:gdLst>
                <a:gd name="T0" fmla="*/ 11 w 915"/>
                <a:gd name="T1" fmla="*/ 2 h 450"/>
                <a:gd name="T2" fmla="*/ 11 w 915"/>
                <a:gd name="T3" fmla="*/ 1 h 450"/>
                <a:gd name="T4" fmla="*/ 12 w 915"/>
                <a:gd name="T5" fmla="*/ 1 h 450"/>
                <a:gd name="T6" fmla="*/ 12 w 915"/>
                <a:gd name="T7" fmla="*/ 0 h 450"/>
                <a:gd name="T8" fmla="*/ 13 w 915"/>
                <a:gd name="T9" fmla="*/ 1 h 450"/>
                <a:gd name="T10" fmla="*/ 14 w 915"/>
                <a:gd name="T11" fmla="*/ 1 h 450"/>
                <a:gd name="T12" fmla="*/ 14 w 915"/>
                <a:gd name="T13" fmla="*/ 1 h 450"/>
                <a:gd name="T14" fmla="*/ 15 w 915"/>
                <a:gd name="T15" fmla="*/ 1 h 450"/>
                <a:gd name="T16" fmla="*/ 16 w 915"/>
                <a:gd name="T17" fmla="*/ 1 h 450"/>
                <a:gd name="T18" fmla="*/ 17 w 915"/>
                <a:gd name="T19" fmla="*/ 2 h 450"/>
                <a:gd name="T20" fmla="*/ 19 w 915"/>
                <a:gd name="T21" fmla="*/ 2 h 450"/>
                <a:gd name="T22" fmla="*/ 20 w 915"/>
                <a:gd name="T23" fmla="*/ 2 h 450"/>
                <a:gd name="T24" fmla="*/ 22 w 915"/>
                <a:gd name="T25" fmla="*/ 3 h 450"/>
                <a:gd name="T26" fmla="*/ 23 w 915"/>
                <a:gd name="T27" fmla="*/ 3 h 450"/>
                <a:gd name="T28" fmla="*/ 25 w 915"/>
                <a:gd name="T29" fmla="*/ 3 h 450"/>
                <a:gd name="T30" fmla="*/ 26 w 915"/>
                <a:gd name="T31" fmla="*/ 3 h 450"/>
                <a:gd name="T32" fmla="*/ 26 w 915"/>
                <a:gd name="T33" fmla="*/ 3 h 450"/>
                <a:gd name="T34" fmla="*/ 26 w 915"/>
                <a:gd name="T35" fmla="*/ 3 h 450"/>
                <a:gd name="T36" fmla="*/ 27 w 915"/>
                <a:gd name="T37" fmla="*/ 4 h 450"/>
                <a:gd name="T38" fmla="*/ 27 w 915"/>
                <a:gd name="T39" fmla="*/ 5 h 450"/>
                <a:gd name="T40" fmla="*/ 27 w 915"/>
                <a:gd name="T41" fmla="*/ 5 h 450"/>
                <a:gd name="T42" fmla="*/ 27 w 915"/>
                <a:gd name="T43" fmla="*/ 6 h 450"/>
                <a:gd name="T44" fmla="*/ 27 w 915"/>
                <a:gd name="T45" fmla="*/ 6 h 450"/>
                <a:gd name="T46" fmla="*/ 27 w 915"/>
                <a:gd name="T47" fmla="*/ 7 h 450"/>
                <a:gd name="T48" fmla="*/ 27 w 915"/>
                <a:gd name="T49" fmla="*/ 7 h 450"/>
                <a:gd name="T50" fmla="*/ 27 w 915"/>
                <a:gd name="T51" fmla="*/ 7 h 450"/>
                <a:gd name="T52" fmla="*/ 27 w 915"/>
                <a:gd name="T53" fmla="*/ 9 h 450"/>
                <a:gd name="T54" fmla="*/ 27 w 915"/>
                <a:gd name="T55" fmla="*/ 9 h 450"/>
                <a:gd name="T56" fmla="*/ 27 w 915"/>
                <a:gd name="T57" fmla="*/ 10 h 450"/>
                <a:gd name="T58" fmla="*/ 27 w 915"/>
                <a:gd name="T59" fmla="*/ 10 h 450"/>
                <a:gd name="T60" fmla="*/ 27 w 915"/>
                <a:gd name="T61" fmla="*/ 11 h 450"/>
                <a:gd name="T62" fmla="*/ 28 w 915"/>
                <a:gd name="T63" fmla="*/ 12 h 450"/>
                <a:gd name="T64" fmla="*/ 28 w 915"/>
                <a:gd name="T65" fmla="*/ 12 h 450"/>
                <a:gd name="T66" fmla="*/ 28 w 915"/>
                <a:gd name="T67" fmla="*/ 13 h 450"/>
                <a:gd name="T68" fmla="*/ 24 w 915"/>
                <a:gd name="T69" fmla="*/ 14 h 450"/>
                <a:gd name="T70" fmla="*/ 19 w 915"/>
                <a:gd name="T71" fmla="*/ 13 h 450"/>
                <a:gd name="T72" fmla="*/ 11 w 915"/>
                <a:gd name="T73" fmla="*/ 14 h 450"/>
                <a:gd name="T74" fmla="*/ 1 w 915"/>
                <a:gd name="T75" fmla="*/ 11 h 450"/>
                <a:gd name="T76" fmla="*/ 0 w 915"/>
                <a:gd name="T77" fmla="*/ 11 h 450"/>
                <a:gd name="T78" fmla="*/ 0 w 915"/>
                <a:gd name="T79" fmla="*/ 11 h 450"/>
                <a:gd name="T80" fmla="*/ 1 w 915"/>
                <a:gd name="T81" fmla="*/ 10 h 450"/>
                <a:gd name="T82" fmla="*/ 2 w 915"/>
                <a:gd name="T83" fmla="*/ 10 h 450"/>
                <a:gd name="T84" fmla="*/ 2 w 915"/>
                <a:gd name="T85" fmla="*/ 10 h 450"/>
                <a:gd name="T86" fmla="*/ 3 w 915"/>
                <a:gd name="T87" fmla="*/ 9 h 450"/>
                <a:gd name="T88" fmla="*/ 4 w 915"/>
                <a:gd name="T89" fmla="*/ 9 h 450"/>
                <a:gd name="T90" fmla="*/ 4 w 915"/>
                <a:gd name="T91" fmla="*/ 8 h 450"/>
                <a:gd name="T92" fmla="*/ 5 w 915"/>
                <a:gd name="T93" fmla="*/ 8 h 450"/>
                <a:gd name="T94" fmla="*/ 5 w 915"/>
                <a:gd name="T95" fmla="*/ 7 h 450"/>
                <a:gd name="T96" fmla="*/ 6 w 915"/>
                <a:gd name="T97" fmla="*/ 7 h 450"/>
                <a:gd name="T98" fmla="*/ 6 w 915"/>
                <a:gd name="T99" fmla="*/ 7 h 450"/>
                <a:gd name="T100" fmla="*/ 7 w 915"/>
                <a:gd name="T101" fmla="*/ 6 h 450"/>
                <a:gd name="T102" fmla="*/ 8 w 915"/>
                <a:gd name="T103" fmla="*/ 6 h 450"/>
                <a:gd name="T104" fmla="*/ 8 w 915"/>
                <a:gd name="T105" fmla="*/ 5 h 450"/>
                <a:gd name="T106" fmla="*/ 11 w 915"/>
                <a:gd name="T107" fmla="*/ 4 h 450"/>
                <a:gd name="T108" fmla="*/ 11 w 915"/>
                <a:gd name="T109" fmla="*/ 2 h 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15"/>
                <a:gd name="T166" fmla="*/ 0 h 450"/>
                <a:gd name="T167" fmla="*/ 915 w 915"/>
                <a:gd name="T168" fmla="*/ 450 h 4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15" h="450">
                  <a:moveTo>
                    <a:pt x="367" y="55"/>
                  </a:moveTo>
                  <a:lnTo>
                    <a:pt x="367" y="49"/>
                  </a:lnTo>
                  <a:lnTo>
                    <a:pt x="375" y="36"/>
                  </a:lnTo>
                  <a:lnTo>
                    <a:pt x="379" y="27"/>
                  </a:lnTo>
                  <a:lnTo>
                    <a:pt x="384" y="21"/>
                  </a:lnTo>
                  <a:lnTo>
                    <a:pt x="394" y="11"/>
                  </a:lnTo>
                  <a:lnTo>
                    <a:pt x="403" y="6"/>
                  </a:lnTo>
                  <a:lnTo>
                    <a:pt x="413" y="0"/>
                  </a:lnTo>
                  <a:lnTo>
                    <a:pt x="422" y="0"/>
                  </a:lnTo>
                  <a:lnTo>
                    <a:pt x="432" y="2"/>
                  </a:lnTo>
                  <a:lnTo>
                    <a:pt x="445" y="6"/>
                  </a:lnTo>
                  <a:lnTo>
                    <a:pt x="451" y="8"/>
                  </a:lnTo>
                  <a:lnTo>
                    <a:pt x="460" y="9"/>
                  </a:lnTo>
                  <a:lnTo>
                    <a:pt x="470" y="13"/>
                  </a:lnTo>
                  <a:lnTo>
                    <a:pt x="483" y="19"/>
                  </a:lnTo>
                  <a:lnTo>
                    <a:pt x="495" y="21"/>
                  </a:lnTo>
                  <a:lnTo>
                    <a:pt x="508" y="27"/>
                  </a:lnTo>
                  <a:lnTo>
                    <a:pt x="527" y="30"/>
                  </a:lnTo>
                  <a:lnTo>
                    <a:pt x="546" y="36"/>
                  </a:lnTo>
                  <a:lnTo>
                    <a:pt x="565" y="40"/>
                  </a:lnTo>
                  <a:lnTo>
                    <a:pt x="588" y="46"/>
                  </a:lnTo>
                  <a:lnTo>
                    <a:pt x="612" y="49"/>
                  </a:lnTo>
                  <a:lnTo>
                    <a:pt x="639" y="53"/>
                  </a:lnTo>
                  <a:lnTo>
                    <a:pt x="664" y="57"/>
                  </a:lnTo>
                  <a:lnTo>
                    <a:pt x="690" y="61"/>
                  </a:lnTo>
                  <a:lnTo>
                    <a:pt x="715" y="65"/>
                  </a:lnTo>
                  <a:lnTo>
                    <a:pt x="742" y="70"/>
                  </a:lnTo>
                  <a:lnTo>
                    <a:pt x="763" y="72"/>
                  </a:lnTo>
                  <a:lnTo>
                    <a:pt x="785" y="74"/>
                  </a:lnTo>
                  <a:lnTo>
                    <a:pt x="804" y="78"/>
                  </a:lnTo>
                  <a:lnTo>
                    <a:pt x="824" y="80"/>
                  </a:lnTo>
                  <a:lnTo>
                    <a:pt x="837" y="82"/>
                  </a:lnTo>
                  <a:lnTo>
                    <a:pt x="850" y="84"/>
                  </a:lnTo>
                  <a:lnTo>
                    <a:pt x="856" y="84"/>
                  </a:lnTo>
                  <a:lnTo>
                    <a:pt x="860" y="84"/>
                  </a:lnTo>
                  <a:lnTo>
                    <a:pt x="862" y="91"/>
                  </a:lnTo>
                  <a:lnTo>
                    <a:pt x="867" y="99"/>
                  </a:lnTo>
                  <a:lnTo>
                    <a:pt x="873" y="110"/>
                  </a:lnTo>
                  <a:lnTo>
                    <a:pt x="879" y="124"/>
                  </a:lnTo>
                  <a:lnTo>
                    <a:pt x="884" y="139"/>
                  </a:lnTo>
                  <a:lnTo>
                    <a:pt x="886" y="148"/>
                  </a:lnTo>
                  <a:lnTo>
                    <a:pt x="888" y="156"/>
                  </a:lnTo>
                  <a:lnTo>
                    <a:pt x="888" y="165"/>
                  </a:lnTo>
                  <a:lnTo>
                    <a:pt x="892" y="173"/>
                  </a:lnTo>
                  <a:lnTo>
                    <a:pt x="890" y="181"/>
                  </a:lnTo>
                  <a:lnTo>
                    <a:pt x="890" y="190"/>
                  </a:lnTo>
                  <a:lnTo>
                    <a:pt x="890" y="198"/>
                  </a:lnTo>
                  <a:lnTo>
                    <a:pt x="890" y="205"/>
                  </a:lnTo>
                  <a:lnTo>
                    <a:pt x="888" y="213"/>
                  </a:lnTo>
                  <a:lnTo>
                    <a:pt x="888" y="222"/>
                  </a:lnTo>
                  <a:lnTo>
                    <a:pt x="888" y="230"/>
                  </a:lnTo>
                  <a:lnTo>
                    <a:pt x="888" y="239"/>
                  </a:lnTo>
                  <a:lnTo>
                    <a:pt x="886" y="247"/>
                  </a:lnTo>
                  <a:lnTo>
                    <a:pt x="884" y="257"/>
                  </a:lnTo>
                  <a:lnTo>
                    <a:pt x="882" y="264"/>
                  </a:lnTo>
                  <a:lnTo>
                    <a:pt x="882" y="274"/>
                  </a:lnTo>
                  <a:lnTo>
                    <a:pt x="882" y="281"/>
                  </a:lnTo>
                  <a:lnTo>
                    <a:pt x="882" y="289"/>
                  </a:lnTo>
                  <a:lnTo>
                    <a:pt x="882" y="298"/>
                  </a:lnTo>
                  <a:lnTo>
                    <a:pt x="884" y="308"/>
                  </a:lnTo>
                  <a:lnTo>
                    <a:pt x="886" y="321"/>
                  </a:lnTo>
                  <a:lnTo>
                    <a:pt x="890" y="338"/>
                  </a:lnTo>
                  <a:lnTo>
                    <a:pt x="894" y="352"/>
                  </a:lnTo>
                  <a:lnTo>
                    <a:pt x="900" y="365"/>
                  </a:lnTo>
                  <a:lnTo>
                    <a:pt x="905" y="374"/>
                  </a:lnTo>
                  <a:lnTo>
                    <a:pt x="909" y="384"/>
                  </a:lnTo>
                  <a:lnTo>
                    <a:pt x="913" y="388"/>
                  </a:lnTo>
                  <a:lnTo>
                    <a:pt x="915" y="390"/>
                  </a:lnTo>
                  <a:lnTo>
                    <a:pt x="818" y="433"/>
                  </a:lnTo>
                  <a:lnTo>
                    <a:pt x="776" y="437"/>
                  </a:lnTo>
                  <a:lnTo>
                    <a:pt x="766" y="194"/>
                  </a:lnTo>
                  <a:lnTo>
                    <a:pt x="609" y="392"/>
                  </a:lnTo>
                  <a:lnTo>
                    <a:pt x="540" y="450"/>
                  </a:lnTo>
                  <a:lnTo>
                    <a:pt x="367" y="449"/>
                  </a:lnTo>
                  <a:lnTo>
                    <a:pt x="33" y="369"/>
                  </a:lnTo>
                  <a:lnTo>
                    <a:pt x="52" y="352"/>
                  </a:lnTo>
                  <a:lnTo>
                    <a:pt x="0" y="335"/>
                  </a:lnTo>
                  <a:lnTo>
                    <a:pt x="4" y="333"/>
                  </a:lnTo>
                  <a:lnTo>
                    <a:pt x="15" y="329"/>
                  </a:lnTo>
                  <a:lnTo>
                    <a:pt x="23" y="327"/>
                  </a:lnTo>
                  <a:lnTo>
                    <a:pt x="33" y="323"/>
                  </a:lnTo>
                  <a:lnTo>
                    <a:pt x="44" y="319"/>
                  </a:lnTo>
                  <a:lnTo>
                    <a:pt x="57" y="316"/>
                  </a:lnTo>
                  <a:lnTo>
                    <a:pt x="69" y="308"/>
                  </a:lnTo>
                  <a:lnTo>
                    <a:pt x="82" y="300"/>
                  </a:lnTo>
                  <a:lnTo>
                    <a:pt x="95" y="293"/>
                  </a:lnTo>
                  <a:lnTo>
                    <a:pt x="112" y="283"/>
                  </a:lnTo>
                  <a:lnTo>
                    <a:pt x="120" y="278"/>
                  </a:lnTo>
                  <a:lnTo>
                    <a:pt x="128" y="272"/>
                  </a:lnTo>
                  <a:lnTo>
                    <a:pt x="135" y="266"/>
                  </a:lnTo>
                  <a:lnTo>
                    <a:pt x="145" y="262"/>
                  </a:lnTo>
                  <a:lnTo>
                    <a:pt x="152" y="255"/>
                  </a:lnTo>
                  <a:lnTo>
                    <a:pt x="162" y="249"/>
                  </a:lnTo>
                  <a:lnTo>
                    <a:pt x="171" y="243"/>
                  </a:lnTo>
                  <a:lnTo>
                    <a:pt x="181" y="238"/>
                  </a:lnTo>
                  <a:lnTo>
                    <a:pt x="190" y="230"/>
                  </a:lnTo>
                  <a:lnTo>
                    <a:pt x="198" y="222"/>
                  </a:lnTo>
                  <a:lnTo>
                    <a:pt x="208" y="215"/>
                  </a:lnTo>
                  <a:lnTo>
                    <a:pt x="217" y="209"/>
                  </a:lnTo>
                  <a:lnTo>
                    <a:pt x="223" y="200"/>
                  </a:lnTo>
                  <a:lnTo>
                    <a:pt x="232" y="194"/>
                  </a:lnTo>
                  <a:lnTo>
                    <a:pt x="242" y="186"/>
                  </a:lnTo>
                  <a:lnTo>
                    <a:pt x="249" y="182"/>
                  </a:lnTo>
                  <a:lnTo>
                    <a:pt x="263" y="169"/>
                  </a:lnTo>
                  <a:lnTo>
                    <a:pt x="274" y="162"/>
                  </a:lnTo>
                  <a:lnTo>
                    <a:pt x="282" y="156"/>
                  </a:lnTo>
                  <a:lnTo>
                    <a:pt x="285" y="154"/>
                  </a:lnTo>
                  <a:lnTo>
                    <a:pt x="371" y="105"/>
                  </a:lnTo>
                  <a:lnTo>
                    <a:pt x="367" y="55"/>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1" name="Freeform 140"/>
            <p:cNvSpPr>
              <a:spLocks/>
            </p:cNvSpPr>
            <p:nvPr/>
          </p:nvSpPr>
          <p:spPr bwMode="auto">
            <a:xfrm>
              <a:off x="4232" y="3525"/>
              <a:ext cx="253" cy="67"/>
            </a:xfrm>
            <a:custGeom>
              <a:avLst/>
              <a:gdLst>
                <a:gd name="T0" fmla="*/ 1 w 506"/>
                <a:gd name="T1" fmla="*/ 0 h 135"/>
                <a:gd name="T2" fmla="*/ 1 w 506"/>
                <a:gd name="T3" fmla="*/ 0 h 135"/>
                <a:gd name="T4" fmla="*/ 2 w 506"/>
                <a:gd name="T5" fmla="*/ 0 h 135"/>
                <a:gd name="T6" fmla="*/ 3 w 506"/>
                <a:gd name="T7" fmla="*/ 0 h 135"/>
                <a:gd name="T8" fmla="*/ 3 w 506"/>
                <a:gd name="T9" fmla="*/ 0 h 135"/>
                <a:gd name="T10" fmla="*/ 3 w 506"/>
                <a:gd name="T11" fmla="*/ 0 h 135"/>
                <a:gd name="T12" fmla="*/ 4 w 506"/>
                <a:gd name="T13" fmla="*/ 0 h 135"/>
                <a:gd name="T14" fmla="*/ 4 w 506"/>
                <a:gd name="T15" fmla="*/ 0 h 135"/>
                <a:gd name="T16" fmla="*/ 5 w 506"/>
                <a:gd name="T17" fmla="*/ 0 h 135"/>
                <a:gd name="T18" fmla="*/ 6 w 506"/>
                <a:gd name="T19" fmla="*/ 0 h 135"/>
                <a:gd name="T20" fmla="*/ 6 w 506"/>
                <a:gd name="T21" fmla="*/ 1 h 135"/>
                <a:gd name="T22" fmla="*/ 7 w 506"/>
                <a:gd name="T23" fmla="*/ 1 h 135"/>
                <a:gd name="T24" fmla="*/ 8 w 506"/>
                <a:gd name="T25" fmla="*/ 1 h 135"/>
                <a:gd name="T26" fmla="*/ 9 w 506"/>
                <a:gd name="T27" fmla="*/ 1 h 135"/>
                <a:gd name="T28" fmla="*/ 10 w 506"/>
                <a:gd name="T29" fmla="*/ 1 h 135"/>
                <a:gd name="T30" fmla="*/ 11 w 506"/>
                <a:gd name="T31" fmla="*/ 1 h 135"/>
                <a:gd name="T32" fmla="*/ 12 w 506"/>
                <a:gd name="T33" fmla="*/ 1 h 135"/>
                <a:gd name="T34" fmla="*/ 13 w 506"/>
                <a:gd name="T35" fmla="*/ 2 h 135"/>
                <a:gd name="T36" fmla="*/ 14 w 506"/>
                <a:gd name="T37" fmla="*/ 2 h 135"/>
                <a:gd name="T38" fmla="*/ 14 w 506"/>
                <a:gd name="T39" fmla="*/ 2 h 135"/>
                <a:gd name="T40" fmla="*/ 15 w 506"/>
                <a:gd name="T41" fmla="*/ 2 h 135"/>
                <a:gd name="T42" fmla="*/ 15 w 506"/>
                <a:gd name="T43" fmla="*/ 2 h 135"/>
                <a:gd name="T44" fmla="*/ 15 w 506"/>
                <a:gd name="T45" fmla="*/ 2 h 135"/>
                <a:gd name="T46" fmla="*/ 16 w 506"/>
                <a:gd name="T47" fmla="*/ 4 h 135"/>
                <a:gd name="T48" fmla="*/ 15 w 506"/>
                <a:gd name="T49" fmla="*/ 2 h 135"/>
                <a:gd name="T50" fmla="*/ 15 w 506"/>
                <a:gd name="T51" fmla="*/ 2 h 135"/>
                <a:gd name="T52" fmla="*/ 14 w 506"/>
                <a:gd name="T53" fmla="*/ 3 h 135"/>
                <a:gd name="T54" fmla="*/ 13 w 506"/>
                <a:gd name="T55" fmla="*/ 3 h 135"/>
                <a:gd name="T56" fmla="*/ 13 w 506"/>
                <a:gd name="T57" fmla="*/ 3 h 135"/>
                <a:gd name="T58" fmla="*/ 13 w 506"/>
                <a:gd name="T59" fmla="*/ 3 h 135"/>
                <a:gd name="T60" fmla="*/ 12 w 506"/>
                <a:gd name="T61" fmla="*/ 3 h 135"/>
                <a:gd name="T62" fmla="*/ 11 w 506"/>
                <a:gd name="T63" fmla="*/ 3 h 135"/>
                <a:gd name="T64" fmla="*/ 11 w 506"/>
                <a:gd name="T65" fmla="*/ 2 h 135"/>
                <a:gd name="T66" fmla="*/ 9 w 506"/>
                <a:gd name="T67" fmla="*/ 2 h 135"/>
                <a:gd name="T68" fmla="*/ 8 w 506"/>
                <a:gd name="T69" fmla="*/ 2 h 135"/>
                <a:gd name="T70" fmla="*/ 7 w 506"/>
                <a:gd name="T71" fmla="*/ 1 h 135"/>
                <a:gd name="T72" fmla="*/ 6 w 506"/>
                <a:gd name="T73" fmla="*/ 1 h 135"/>
                <a:gd name="T74" fmla="*/ 6 w 506"/>
                <a:gd name="T75" fmla="*/ 1 h 135"/>
                <a:gd name="T76" fmla="*/ 5 w 506"/>
                <a:gd name="T77" fmla="*/ 1 h 135"/>
                <a:gd name="T78" fmla="*/ 4 w 506"/>
                <a:gd name="T79" fmla="*/ 1 h 135"/>
                <a:gd name="T80" fmla="*/ 4 w 506"/>
                <a:gd name="T81" fmla="*/ 1 h 135"/>
                <a:gd name="T82" fmla="*/ 3 w 506"/>
                <a:gd name="T83" fmla="*/ 1 h 135"/>
                <a:gd name="T84" fmla="*/ 2 w 506"/>
                <a:gd name="T85" fmla="*/ 1 h 135"/>
                <a:gd name="T86" fmla="*/ 2 w 506"/>
                <a:gd name="T87" fmla="*/ 1 h 135"/>
                <a:gd name="T88" fmla="*/ 1 w 506"/>
                <a:gd name="T89" fmla="*/ 1 h 135"/>
                <a:gd name="T90" fmla="*/ 1 w 506"/>
                <a:gd name="T91" fmla="*/ 0 h 135"/>
                <a:gd name="T92" fmla="*/ 0 w 506"/>
                <a:gd name="T93" fmla="*/ 0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6"/>
                <a:gd name="T142" fmla="*/ 0 h 135"/>
                <a:gd name="T143" fmla="*/ 506 w 50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6" h="135">
                  <a:moveTo>
                    <a:pt x="0" y="24"/>
                  </a:moveTo>
                  <a:lnTo>
                    <a:pt x="4" y="19"/>
                  </a:lnTo>
                  <a:lnTo>
                    <a:pt x="12" y="13"/>
                  </a:lnTo>
                  <a:lnTo>
                    <a:pt x="23" y="5"/>
                  </a:lnTo>
                  <a:lnTo>
                    <a:pt x="37" y="3"/>
                  </a:lnTo>
                  <a:lnTo>
                    <a:pt x="50" y="0"/>
                  </a:lnTo>
                  <a:lnTo>
                    <a:pt x="61" y="3"/>
                  </a:lnTo>
                  <a:lnTo>
                    <a:pt x="71" y="5"/>
                  </a:lnTo>
                  <a:lnTo>
                    <a:pt x="75" y="7"/>
                  </a:lnTo>
                  <a:lnTo>
                    <a:pt x="76" y="7"/>
                  </a:lnTo>
                  <a:lnTo>
                    <a:pt x="84" y="9"/>
                  </a:lnTo>
                  <a:lnTo>
                    <a:pt x="88" y="9"/>
                  </a:lnTo>
                  <a:lnTo>
                    <a:pt x="95" y="13"/>
                  </a:lnTo>
                  <a:lnTo>
                    <a:pt x="103" y="13"/>
                  </a:lnTo>
                  <a:lnTo>
                    <a:pt x="113" y="17"/>
                  </a:lnTo>
                  <a:lnTo>
                    <a:pt x="120" y="19"/>
                  </a:lnTo>
                  <a:lnTo>
                    <a:pt x="130" y="21"/>
                  </a:lnTo>
                  <a:lnTo>
                    <a:pt x="139" y="22"/>
                  </a:lnTo>
                  <a:lnTo>
                    <a:pt x="153" y="26"/>
                  </a:lnTo>
                  <a:lnTo>
                    <a:pt x="164" y="26"/>
                  </a:lnTo>
                  <a:lnTo>
                    <a:pt x="177" y="32"/>
                  </a:lnTo>
                  <a:lnTo>
                    <a:pt x="192" y="32"/>
                  </a:lnTo>
                  <a:lnTo>
                    <a:pt x="208" y="38"/>
                  </a:lnTo>
                  <a:lnTo>
                    <a:pt x="221" y="38"/>
                  </a:lnTo>
                  <a:lnTo>
                    <a:pt x="236" y="43"/>
                  </a:lnTo>
                  <a:lnTo>
                    <a:pt x="251" y="45"/>
                  </a:lnTo>
                  <a:lnTo>
                    <a:pt x="268" y="49"/>
                  </a:lnTo>
                  <a:lnTo>
                    <a:pt x="284" y="51"/>
                  </a:lnTo>
                  <a:lnTo>
                    <a:pt x="299" y="53"/>
                  </a:lnTo>
                  <a:lnTo>
                    <a:pt x="316" y="55"/>
                  </a:lnTo>
                  <a:lnTo>
                    <a:pt x="331" y="57"/>
                  </a:lnTo>
                  <a:lnTo>
                    <a:pt x="346" y="59"/>
                  </a:lnTo>
                  <a:lnTo>
                    <a:pt x="360" y="60"/>
                  </a:lnTo>
                  <a:lnTo>
                    <a:pt x="375" y="62"/>
                  </a:lnTo>
                  <a:lnTo>
                    <a:pt x="390" y="64"/>
                  </a:lnTo>
                  <a:lnTo>
                    <a:pt x="402" y="64"/>
                  </a:lnTo>
                  <a:lnTo>
                    <a:pt x="413" y="68"/>
                  </a:lnTo>
                  <a:lnTo>
                    <a:pt x="422" y="68"/>
                  </a:lnTo>
                  <a:lnTo>
                    <a:pt x="436" y="70"/>
                  </a:lnTo>
                  <a:lnTo>
                    <a:pt x="442" y="70"/>
                  </a:lnTo>
                  <a:lnTo>
                    <a:pt x="449" y="70"/>
                  </a:lnTo>
                  <a:lnTo>
                    <a:pt x="455" y="70"/>
                  </a:lnTo>
                  <a:lnTo>
                    <a:pt x="461" y="72"/>
                  </a:lnTo>
                  <a:lnTo>
                    <a:pt x="468" y="74"/>
                  </a:lnTo>
                  <a:lnTo>
                    <a:pt x="474" y="76"/>
                  </a:lnTo>
                  <a:lnTo>
                    <a:pt x="478" y="76"/>
                  </a:lnTo>
                  <a:lnTo>
                    <a:pt x="493" y="95"/>
                  </a:lnTo>
                  <a:lnTo>
                    <a:pt x="506" y="135"/>
                  </a:lnTo>
                  <a:lnTo>
                    <a:pt x="474" y="89"/>
                  </a:lnTo>
                  <a:lnTo>
                    <a:pt x="470" y="89"/>
                  </a:lnTo>
                  <a:lnTo>
                    <a:pt x="461" y="89"/>
                  </a:lnTo>
                  <a:lnTo>
                    <a:pt x="449" y="89"/>
                  </a:lnTo>
                  <a:lnTo>
                    <a:pt x="440" y="97"/>
                  </a:lnTo>
                  <a:lnTo>
                    <a:pt x="426" y="102"/>
                  </a:lnTo>
                  <a:lnTo>
                    <a:pt x="419" y="110"/>
                  </a:lnTo>
                  <a:lnTo>
                    <a:pt x="413" y="116"/>
                  </a:lnTo>
                  <a:lnTo>
                    <a:pt x="411" y="119"/>
                  </a:lnTo>
                  <a:lnTo>
                    <a:pt x="409" y="117"/>
                  </a:lnTo>
                  <a:lnTo>
                    <a:pt x="403" y="116"/>
                  </a:lnTo>
                  <a:lnTo>
                    <a:pt x="398" y="114"/>
                  </a:lnTo>
                  <a:lnTo>
                    <a:pt x="390" y="112"/>
                  </a:lnTo>
                  <a:lnTo>
                    <a:pt x="379" y="108"/>
                  </a:lnTo>
                  <a:lnTo>
                    <a:pt x="365" y="102"/>
                  </a:lnTo>
                  <a:lnTo>
                    <a:pt x="352" y="98"/>
                  </a:lnTo>
                  <a:lnTo>
                    <a:pt x="339" y="97"/>
                  </a:lnTo>
                  <a:lnTo>
                    <a:pt x="322" y="89"/>
                  </a:lnTo>
                  <a:lnTo>
                    <a:pt x="303" y="83"/>
                  </a:lnTo>
                  <a:lnTo>
                    <a:pt x="286" y="79"/>
                  </a:lnTo>
                  <a:lnTo>
                    <a:pt x="270" y="76"/>
                  </a:lnTo>
                  <a:lnTo>
                    <a:pt x="253" y="70"/>
                  </a:lnTo>
                  <a:lnTo>
                    <a:pt x="236" y="66"/>
                  </a:lnTo>
                  <a:lnTo>
                    <a:pt x="219" y="62"/>
                  </a:lnTo>
                  <a:lnTo>
                    <a:pt x="206" y="60"/>
                  </a:lnTo>
                  <a:lnTo>
                    <a:pt x="189" y="57"/>
                  </a:lnTo>
                  <a:lnTo>
                    <a:pt x="175" y="55"/>
                  </a:lnTo>
                  <a:lnTo>
                    <a:pt x="162" y="51"/>
                  </a:lnTo>
                  <a:lnTo>
                    <a:pt x="151" y="51"/>
                  </a:lnTo>
                  <a:lnTo>
                    <a:pt x="139" y="51"/>
                  </a:lnTo>
                  <a:lnTo>
                    <a:pt x="128" y="49"/>
                  </a:lnTo>
                  <a:lnTo>
                    <a:pt x="118" y="49"/>
                  </a:lnTo>
                  <a:lnTo>
                    <a:pt x="109" y="49"/>
                  </a:lnTo>
                  <a:lnTo>
                    <a:pt x="101" y="47"/>
                  </a:lnTo>
                  <a:lnTo>
                    <a:pt x="92" y="47"/>
                  </a:lnTo>
                  <a:lnTo>
                    <a:pt x="84" y="47"/>
                  </a:lnTo>
                  <a:lnTo>
                    <a:pt x="76" y="47"/>
                  </a:lnTo>
                  <a:lnTo>
                    <a:pt x="63" y="47"/>
                  </a:lnTo>
                  <a:lnTo>
                    <a:pt x="54" y="47"/>
                  </a:lnTo>
                  <a:lnTo>
                    <a:pt x="42" y="43"/>
                  </a:lnTo>
                  <a:lnTo>
                    <a:pt x="31" y="40"/>
                  </a:lnTo>
                  <a:lnTo>
                    <a:pt x="23" y="36"/>
                  </a:lnTo>
                  <a:lnTo>
                    <a:pt x="16" y="32"/>
                  </a:lnTo>
                  <a:lnTo>
                    <a:pt x="4" y="26"/>
                  </a:lnTo>
                  <a:lnTo>
                    <a:pt x="0" y="24"/>
                  </a:lnTo>
                  <a:close/>
                </a:path>
              </a:pathLst>
            </a:custGeom>
            <a:solidFill>
              <a:srgbClr val="FFFF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2" name="Freeform 141"/>
            <p:cNvSpPr>
              <a:spLocks/>
            </p:cNvSpPr>
            <p:nvPr/>
          </p:nvSpPr>
          <p:spPr bwMode="auto">
            <a:xfrm>
              <a:off x="4122" y="3598"/>
              <a:ext cx="270" cy="143"/>
            </a:xfrm>
            <a:custGeom>
              <a:avLst/>
              <a:gdLst>
                <a:gd name="T0" fmla="*/ 17 w 540"/>
                <a:gd name="T1" fmla="*/ 3 h 285"/>
                <a:gd name="T2" fmla="*/ 17 w 540"/>
                <a:gd name="T3" fmla="*/ 2 h 285"/>
                <a:gd name="T4" fmla="*/ 16 w 540"/>
                <a:gd name="T5" fmla="*/ 2 h 285"/>
                <a:gd name="T6" fmla="*/ 15 w 540"/>
                <a:gd name="T7" fmla="*/ 2 h 285"/>
                <a:gd name="T8" fmla="*/ 14 w 540"/>
                <a:gd name="T9" fmla="*/ 1 h 285"/>
                <a:gd name="T10" fmla="*/ 14 w 540"/>
                <a:gd name="T11" fmla="*/ 1 h 285"/>
                <a:gd name="T12" fmla="*/ 13 w 540"/>
                <a:gd name="T13" fmla="*/ 1 h 285"/>
                <a:gd name="T14" fmla="*/ 12 w 540"/>
                <a:gd name="T15" fmla="*/ 1 h 285"/>
                <a:gd name="T16" fmla="*/ 11 w 540"/>
                <a:gd name="T17" fmla="*/ 1 h 285"/>
                <a:gd name="T18" fmla="*/ 11 w 540"/>
                <a:gd name="T19" fmla="*/ 1 h 285"/>
                <a:gd name="T20" fmla="*/ 10 w 540"/>
                <a:gd name="T21" fmla="*/ 1 h 285"/>
                <a:gd name="T22" fmla="*/ 10 w 540"/>
                <a:gd name="T23" fmla="*/ 1 h 285"/>
                <a:gd name="T24" fmla="*/ 9 w 540"/>
                <a:gd name="T25" fmla="*/ 1 h 285"/>
                <a:gd name="T26" fmla="*/ 9 w 540"/>
                <a:gd name="T27" fmla="*/ 1 h 285"/>
                <a:gd name="T28" fmla="*/ 8 w 540"/>
                <a:gd name="T29" fmla="*/ 1 h 285"/>
                <a:gd name="T30" fmla="*/ 7 w 540"/>
                <a:gd name="T31" fmla="*/ 1 h 285"/>
                <a:gd name="T32" fmla="*/ 7 w 540"/>
                <a:gd name="T33" fmla="*/ 0 h 285"/>
                <a:gd name="T34" fmla="*/ 7 w 540"/>
                <a:gd name="T35" fmla="*/ 1 h 285"/>
                <a:gd name="T36" fmla="*/ 7 w 540"/>
                <a:gd name="T37" fmla="*/ 1 h 285"/>
                <a:gd name="T38" fmla="*/ 8 w 540"/>
                <a:gd name="T39" fmla="*/ 2 h 285"/>
                <a:gd name="T40" fmla="*/ 9 w 540"/>
                <a:gd name="T41" fmla="*/ 3 h 285"/>
                <a:gd name="T42" fmla="*/ 9 w 540"/>
                <a:gd name="T43" fmla="*/ 4 h 285"/>
                <a:gd name="T44" fmla="*/ 9 w 540"/>
                <a:gd name="T45" fmla="*/ 4 h 285"/>
                <a:gd name="T46" fmla="*/ 9 w 540"/>
                <a:gd name="T47" fmla="*/ 5 h 285"/>
                <a:gd name="T48" fmla="*/ 9 w 540"/>
                <a:gd name="T49" fmla="*/ 6 h 285"/>
                <a:gd name="T50" fmla="*/ 8 w 540"/>
                <a:gd name="T51" fmla="*/ 6 h 285"/>
                <a:gd name="T52" fmla="*/ 7 w 540"/>
                <a:gd name="T53" fmla="*/ 6 h 285"/>
                <a:gd name="T54" fmla="*/ 7 w 540"/>
                <a:gd name="T55" fmla="*/ 6 h 285"/>
                <a:gd name="T56" fmla="*/ 6 w 540"/>
                <a:gd name="T57" fmla="*/ 6 h 285"/>
                <a:gd name="T58" fmla="*/ 6 w 540"/>
                <a:gd name="T59" fmla="*/ 6 h 285"/>
                <a:gd name="T60" fmla="*/ 5 w 540"/>
                <a:gd name="T61" fmla="*/ 6 h 285"/>
                <a:gd name="T62" fmla="*/ 0 w 540"/>
                <a:gd name="T63" fmla="*/ 7 h 285"/>
                <a:gd name="T64" fmla="*/ 1 w 540"/>
                <a:gd name="T65" fmla="*/ 7 h 285"/>
                <a:gd name="T66" fmla="*/ 1 w 540"/>
                <a:gd name="T67" fmla="*/ 7 h 285"/>
                <a:gd name="T68" fmla="*/ 2 w 540"/>
                <a:gd name="T69" fmla="*/ 7 h 285"/>
                <a:gd name="T70" fmla="*/ 3 w 540"/>
                <a:gd name="T71" fmla="*/ 7 h 285"/>
                <a:gd name="T72" fmla="*/ 4 w 540"/>
                <a:gd name="T73" fmla="*/ 8 h 285"/>
                <a:gd name="T74" fmla="*/ 5 w 540"/>
                <a:gd name="T75" fmla="*/ 8 h 285"/>
                <a:gd name="T76" fmla="*/ 6 w 540"/>
                <a:gd name="T77" fmla="*/ 8 h 285"/>
                <a:gd name="T78" fmla="*/ 7 w 540"/>
                <a:gd name="T79" fmla="*/ 8 h 285"/>
                <a:gd name="T80" fmla="*/ 8 w 540"/>
                <a:gd name="T81" fmla="*/ 8 h 285"/>
                <a:gd name="T82" fmla="*/ 9 w 540"/>
                <a:gd name="T83" fmla="*/ 9 h 285"/>
                <a:gd name="T84" fmla="*/ 9 w 540"/>
                <a:gd name="T85" fmla="*/ 9 h 285"/>
                <a:gd name="T86" fmla="*/ 10 w 540"/>
                <a:gd name="T87" fmla="*/ 9 h 285"/>
                <a:gd name="T88" fmla="*/ 10 w 540"/>
                <a:gd name="T89" fmla="*/ 9 h 285"/>
                <a:gd name="T90" fmla="*/ 11 w 540"/>
                <a:gd name="T91" fmla="*/ 9 h 285"/>
                <a:gd name="T92" fmla="*/ 11 w 540"/>
                <a:gd name="T93" fmla="*/ 9 h 285"/>
                <a:gd name="T94" fmla="*/ 11 w 540"/>
                <a:gd name="T95" fmla="*/ 9 h 285"/>
                <a:gd name="T96" fmla="*/ 12 w 540"/>
                <a:gd name="T97" fmla="*/ 9 h 285"/>
                <a:gd name="T98" fmla="*/ 13 w 540"/>
                <a:gd name="T99" fmla="*/ 8 h 285"/>
                <a:gd name="T100" fmla="*/ 13 w 540"/>
                <a:gd name="T101" fmla="*/ 8 h 285"/>
                <a:gd name="T102" fmla="*/ 14 w 540"/>
                <a:gd name="T103" fmla="*/ 7 h 285"/>
                <a:gd name="T104" fmla="*/ 14 w 540"/>
                <a:gd name="T105" fmla="*/ 7 h 285"/>
                <a:gd name="T106" fmla="*/ 15 w 540"/>
                <a:gd name="T107" fmla="*/ 6 h 285"/>
                <a:gd name="T108" fmla="*/ 15 w 540"/>
                <a:gd name="T109" fmla="*/ 5 h 285"/>
                <a:gd name="T110" fmla="*/ 16 w 540"/>
                <a:gd name="T111" fmla="*/ 5 h 285"/>
                <a:gd name="T112" fmla="*/ 17 w 540"/>
                <a:gd name="T113" fmla="*/ 4 h 285"/>
                <a:gd name="T114" fmla="*/ 17 w 540"/>
                <a:gd name="T115" fmla="*/ 3 h 285"/>
                <a:gd name="T116" fmla="*/ 17 w 540"/>
                <a:gd name="T117" fmla="*/ 3 h 285"/>
                <a:gd name="T118" fmla="*/ 17 w 540"/>
                <a:gd name="T119" fmla="*/ 3 h 2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0"/>
                <a:gd name="T181" fmla="*/ 0 h 285"/>
                <a:gd name="T182" fmla="*/ 540 w 540"/>
                <a:gd name="T183" fmla="*/ 285 h 2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0" h="285">
                  <a:moveTo>
                    <a:pt x="540" y="66"/>
                  </a:moveTo>
                  <a:lnTo>
                    <a:pt x="536" y="65"/>
                  </a:lnTo>
                  <a:lnTo>
                    <a:pt x="525" y="59"/>
                  </a:lnTo>
                  <a:lnTo>
                    <a:pt x="517" y="55"/>
                  </a:lnTo>
                  <a:lnTo>
                    <a:pt x="509" y="51"/>
                  </a:lnTo>
                  <a:lnTo>
                    <a:pt x="500" y="47"/>
                  </a:lnTo>
                  <a:lnTo>
                    <a:pt x="492" y="44"/>
                  </a:lnTo>
                  <a:lnTo>
                    <a:pt x="479" y="40"/>
                  </a:lnTo>
                  <a:lnTo>
                    <a:pt x="469" y="36"/>
                  </a:lnTo>
                  <a:lnTo>
                    <a:pt x="458" y="32"/>
                  </a:lnTo>
                  <a:lnTo>
                    <a:pt x="447" y="27"/>
                  </a:lnTo>
                  <a:lnTo>
                    <a:pt x="433" y="23"/>
                  </a:lnTo>
                  <a:lnTo>
                    <a:pt x="422" y="19"/>
                  </a:lnTo>
                  <a:lnTo>
                    <a:pt x="409" y="17"/>
                  </a:lnTo>
                  <a:lnTo>
                    <a:pt x="399" y="15"/>
                  </a:lnTo>
                  <a:lnTo>
                    <a:pt x="386" y="11"/>
                  </a:lnTo>
                  <a:lnTo>
                    <a:pt x="376" y="9"/>
                  </a:lnTo>
                  <a:lnTo>
                    <a:pt x="365" y="6"/>
                  </a:lnTo>
                  <a:lnTo>
                    <a:pt x="357" y="6"/>
                  </a:lnTo>
                  <a:lnTo>
                    <a:pt x="346" y="4"/>
                  </a:lnTo>
                  <a:lnTo>
                    <a:pt x="338" y="4"/>
                  </a:lnTo>
                  <a:lnTo>
                    <a:pt x="329" y="4"/>
                  </a:lnTo>
                  <a:lnTo>
                    <a:pt x="321" y="4"/>
                  </a:lnTo>
                  <a:lnTo>
                    <a:pt x="312" y="4"/>
                  </a:lnTo>
                  <a:lnTo>
                    <a:pt x="302" y="4"/>
                  </a:lnTo>
                  <a:lnTo>
                    <a:pt x="295" y="4"/>
                  </a:lnTo>
                  <a:lnTo>
                    <a:pt x="289" y="4"/>
                  </a:lnTo>
                  <a:lnTo>
                    <a:pt x="276" y="4"/>
                  </a:lnTo>
                  <a:lnTo>
                    <a:pt x="264" y="6"/>
                  </a:lnTo>
                  <a:lnTo>
                    <a:pt x="251" y="4"/>
                  </a:lnTo>
                  <a:lnTo>
                    <a:pt x="243" y="4"/>
                  </a:lnTo>
                  <a:lnTo>
                    <a:pt x="232" y="2"/>
                  </a:lnTo>
                  <a:lnTo>
                    <a:pt x="224" y="2"/>
                  </a:lnTo>
                  <a:lnTo>
                    <a:pt x="215" y="0"/>
                  </a:lnTo>
                  <a:lnTo>
                    <a:pt x="213" y="0"/>
                  </a:lnTo>
                  <a:lnTo>
                    <a:pt x="217" y="2"/>
                  </a:lnTo>
                  <a:lnTo>
                    <a:pt x="230" y="15"/>
                  </a:lnTo>
                  <a:lnTo>
                    <a:pt x="238" y="23"/>
                  </a:lnTo>
                  <a:lnTo>
                    <a:pt x="245" y="34"/>
                  </a:lnTo>
                  <a:lnTo>
                    <a:pt x="255" y="46"/>
                  </a:lnTo>
                  <a:lnTo>
                    <a:pt x="264" y="59"/>
                  </a:lnTo>
                  <a:lnTo>
                    <a:pt x="272" y="72"/>
                  </a:lnTo>
                  <a:lnTo>
                    <a:pt x="279" y="85"/>
                  </a:lnTo>
                  <a:lnTo>
                    <a:pt x="281" y="99"/>
                  </a:lnTo>
                  <a:lnTo>
                    <a:pt x="287" y="114"/>
                  </a:lnTo>
                  <a:lnTo>
                    <a:pt x="285" y="125"/>
                  </a:lnTo>
                  <a:lnTo>
                    <a:pt x="283" y="139"/>
                  </a:lnTo>
                  <a:lnTo>
                    <a:pt x="277" y="148"/>
                  </a:lnTo>
                  <a:lnTo>
                    <a:pt x="270" y="160"/>
                  </a:lnTo>
                  <a:lnTo>
                    <a:pt x="262" y="162"/>
                  </a:lnTo>
                  <a:lnTo>
                    <a:pt x="255" y="165"/>
                  </a:lnTo>
                  <a:lnTo>
                    <a:pt x="245" y="169"/>
                  </a:lnTo>
                  <a:lnTo>
                    <a:pt x="238" y="173"/>
                  </a:lnTo>
                  <a:lnTo>
                    <a:pt x="228" y="173"/>
                  </a:lnTo>
                  <a:lnTo>
                    <a:pt x="219" y="177"/>
                  </a:lnTo>
                  <a:lnTo>
                    <a:pt x="211" y="179"/>
                  </a:lnTo>
                  <a:lnTo>
                    <a:pt x="201" y="181"/>
                  </a:lnTo>
                  <a:lnTo>
                    <a:pt x="194" y="181"/>
                  </a:lnTo>
                  <a:lnTo>
                    <a:pt x="184" y="182"/>
                  </a:lnTo>
                  <a:lnTo>
                    <a:pt x="177" y="182"/>
                  </a:lnTo>
                  <a:lnTo>
                    <a:pt x="173" y="184"/>
                  </a:lnTo>
                  <a:lnTo>
                    <a:pt x="163" y="184"/>
                  </a:lnTo>
                  <a:lnTo>
                    <a:pt x="161" y="186"/>
                  </a:lnTo>
                  <a:lnTo>
                    <a:pt x="0" y="205"/>
                  </a:lnTo>
                  <a:lnTo>
                    <a:pt x="4" y="205"/>
                  </a:lnTo>
                  <a:lnTo>
                    <a:pt x="15" y="207"/>
                  </a:lnTo>
                  <a:lnTo>
                    <a:pt x="23" y="207"/>
                  </a:lnTo>
                  <a:lnTo>
                    <a:pt x="32" y="211"/>
                  </a:lnTo>
                  <a:lnTo>
                    <a:pt x="44" y="211"/>
                  </a:lnTo>
                  <a:lnTo>
                    <a:pt x="57" y="217"/>
                  </a:lnTo>
                  <a:lnTo>
                    <a:pt x="70" y="217"/>
                  </a:lnTo>
                  <a:lnTo>
                    <a:pt x="84" y="220"/>
                  </a:lnTo>
                  <a:lnTo>
                    <a:pt x="99" y="222"/>
                  </a:lnTo>
                  <a:lnTo>
                    <a:pt x="116" y="226"/>
                  </a:lnTo>
                  <a:lnTo>
                    <a:pt x="129" y="230"/>
                  </a:lnTo>
                  <a:lnTo>
                    <a:pt x="148" y="232"/>
                  </a:lnTo>
                  <a:lnTo>
                    <a:pt x="163" y="236"/>
                  </a:lnTo>
                  <a:lnTo>
                    <a:pt x="180" y="241"/>
                  </a:lnTo>
                  <a:lnTo>
                    <a:pt x="196" y="243"/>
                  </a:lnTo>
                  <a:lnTo>
                    <a:pt x="211" y="249"/>
                  </a:lnTo>
                  <a:lnTo>
                    <a:pt x="224" y="251"/>
                  </a:lnTo>
                  <a:lnTo>
                    <a:pt x="241" y="255"/>
                  </a:lnTo>
                  <a:lnTo>
                    <a:pt x="255" y="258"/>
                  </a:lnTo>
                  <a:lnTo>
                    <a:pt x="270" y="262"/>
                  </a:lnTo>
                  <a:lnTo>
                    <a:pt x="281" y="266"/>
                  </a:lnTo>
                  <a:lnTo>
                    <a:pt x="295" y="270"/>
                  </a:lnTo>
                  <a:lnTo>
                    <a:pt x="302" y="272"/>
                  </a:lnTo>
                  <a:lnTo>
                    <a:pt x="314" y="274"/>
                  </a:lnTo>
                  <a:lnTo>
                    <a:pt x="321" y="277"/>
                  </a:lnTo>
                  <a:lnTo>
                    <a:pt x="329" y="279"/>
                  </a:lnTo>
                  <a:lnTo>
                    <a:pt x="340" y="283"/>
                  </a:lnTo>
                  <a:lnTo>
                    <a:pt x="344" y="285"/>
                  </a:lnTo>
                  <a:lnTo>
                    <a:pt x="346" y="281"/>
                  </a:lnTo>
                  <a:lnTo>
                    <a:pt x="354" y="277"/>
                  </a:lnTo>
                  <a:lnTo>
                    <a:pt x="359" y="274"/>
                  </a:lnTo>
                  <a:lnTo>
                    <a:pt x="365" y="268"/>
                  </a:lnTo>
                  <a:lnTo>
                    <a:pt x="374" y="264"/>
                  </a:lnTo>
                  <a:lnTo>
                    <a:pt x="384" y="260"/>
                  </a:lnTo>
                  <a:lnTo>
                    <a:pt x="392" y="253"/>
                  </a:lnTo>
                  <a:lnTo>
                    <a:pt x="401" y="247"/>
                  </a:lnTo>
                  <a:lnTo>
                    <a:pt x="411" y="239"/>
                  </a:lnTo>
                  <a:lnTo>
                    <a:pt x="422" y="232"/>
                  </a:lnTo>
                  <a:lnTo>
                    <a:pt x="430" y="224"/>
                  </a:lnTo>
                  <a:lnTo>
                    <a:pt x="441" y="215"/>
                  </a:lnTo>
                  <a:lnTo>
                    <a:pt x="450" y="205"/>
                  </a:lnTo>
                  <a:lnTo>
                    <a:pt x="460" y="198"/>
                  </a:lnTo>
                  <a:lnTo>
                    <a:pt x="468" y="186"/>
                  </a:lnTo>
                  <a:lnTo>
                    <a:pt x="477" y="175"/>
                  </a:lnTo>
                  <a:lnTo>
                    <a:pt x="485" y="163"/>
                  </a:lnTo>
                  <a:lnTo>
                    <a:pt x="492" y="154"/>
                  </a:lnTo>
                  <a:lnTo>
                    <a:pt x="498" y="141"/>
                  </a:lnTo>
                  <a:lnTo>
                    <a:pt x="504" y="131"/>
                  </a:lnTo>
                  <a:lnTo>
                    <a:pt x="511" y="120"/>
                  </a:lnTo>
                  <a:lnTo>
                    <a:pt x="517" y="110"/>
                  </a:lnTo>
                  <a:lnTo>
                    <a:pt x="521" y="101"/>
                  </a:lnTo>
                  <a:lnTo>
                    <a:pt x="525" y="91"/>
                  </a:lnTo>
                  <a:lnTo>
                    <a:pt x="528" y="84"/>
                  </a:lnTo>
                  <a:lnTo>
                    <a:pt x="532" y="78"/>
                  </a:lnTo>
                  <a:lnTo>
                    <a:pt x="536" y="70"/>
                  </a:lnTo>
                  <a:lnTo>
                    <a:pt x="540" y="66"/>
                  </a:lnTo>
                  <a:close/>
                </a:path>
              </a:pathLst>
            </a:custGeom>
            <a:solidFill>
              <a:srgbClr val="FFFF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3" name="Freeform 142"/>
            <p:cNvSpPr>
              <a:spLocks/>
            </p:cNvSpPr>
            <p:nvPr/>
          </p:nvSpPr>
          <p:spPr bwMode="auto">
            <a:xfrm>
              <a:off x="3328" y="3087"/>
              <a:ext cx="907" cy="558"/>
            </a:xfrm>
            <a:custGeom>
              <a:avLst/>
              <a:gdLst>
                <a:gd name="T0" fmla="*/ 2 w 1814"/>
                <a:gd name="T1" fmla="*/ 11 h 1118"/>
                <a:gd name="T2" fmla="*/ 2 w 1814"/>
                <a:gd name="T3" fmla="*/ 9 h 1118"/>
                <a:gd name="T4" fmla="*/ 3 w 1814"/>
                <a:gd name="T5" fmla="*/ 8 h 1118"/>
                <a:gd name="T6" fmla="*/ 4 w 1814"/>
                <a:gd name="T7" fmla="*/ 7 h 1118"/>
                <a:gd name="T8" fmla="*/ 6 w 1814"/>
                <a:gd name="T9" fmla="*/ 6 h 1118"/>
                <a:gd name="T10" fmla="*/ 7 w 1814"/>
                <a:gd name="T11" fmla="*/ 6 h 1118"/>
                <a:gd name="T12" fmla="*/ 8 w 1814"/>
                <a:gd name="T13" fmla="*/ 6 h 1118"/>
                <a:gd name="T14" fmla="*/ 9 w 1814"/>
                <a:gd name="T15" fmla="*/ 6 h 1118"/>
                <a:gd name="T16" fmla="*/ 10 w 1814"/>
                <a:gd name="T17" fmla="*/ 5 h 1118"/>
                <a:gd name="T18" fmla="*/ 12 w 1814"/>
                <a:gd name="T19" fmla="*/ 5 h 1118"/>
                <a:gd name="T20" fmla="*/ 14 w 1814"/>
                <a:gd name="T21" fmla="*/ 4 h 1118"/>
                <a:gd name="T22" fmla="*/ 15 w 1814"/>
                <a:gd name="T23" fmla="*/ 4 h 1118"/>
                <a:gd name="T24" fmla="*/ 17 w 1814"/>
                <a:gd name="T25" fmla="*/ 3 h 1118"/>
                <a:gd name="T26" fmla="*/ 18 w 1814"/>
                <a:gd name="T27" fmla="*/ 3 h 1118"/>
                <a:gd name="T28" fmla="*/ 22 w 1814"/>
                <a:gd name="T29" fmla="*/ 0 h 1118"/>
                <a:gd name="T30" fmla="*/ 23 w 1814"/>
                <a:gd name="T31" fmla="*/ 0 h 1118"/>
                <a:gd name="T32" fmla="*/ 25 w 1814"/>
                <a:gd name="T33" fmla="*/ 0 h 1118"/>
                <a:gd name="T34" fmla="*/ 27 w 1814"/>
                <a:gd name="T35" fmla="*/ 0 h 1118"/>
                <a:gd name="T36" fmla="*/ 29 w 1814"/>
                <a:gd name="T37" fmla="*/ 0 h 1118"/>
                <a:gd name="T38" fmla="*/ 30 w 1814"/>
                <a:gd name="T39" fmla="*/ 1 h 1118"/>
                <a:gd name="T40" fmla="*/ 33 w 1814"/>
                <a:gd name="T41" fmla="*/ 2 h 1118"/>
                <a:gd name="T42" fmla="*/ 34 w 1814"/>
                <a:gd name="T43" fmla="*/ 3 h 1118"/>
                <a:gd name="T44" fmla="*/ 35 w 1814"/>
                <a:gd name="T45" fmla="*/ 4 h 1118"/>
                <a:gd name="T46" fmla="*/ 37 w 1814"/>
                <a:gd name="T47" fmla="*/ 4 h 1118"/>
                <a:gd name="T48" fmla="*/ 38 w 1814"/>
                <a:gd name="T49" fmla="*/ 7 h 1118"/>
                <a:gd name="T50" fmla="*/ 39 w 1814"/>
                <a:gd name="T51" fmla="*/ 7 h 1118"/>
                <a:gd name="T52" fmla="*/ 40 w 1814"/>
                <a:gd name="T53" fmla="*/ 8 h 1118"/>
                <a:gd name="T54" fmla="*/ 42 w 1814"/>
                <a:gd name="T55" fmla="*/ 8 h 1118"/>
                <a:gd name="T56" fmla="*/ 43 w 1814"/>
                <a:gd name="T57" fmla="*/ 9 h 1118"/>
                <a:gd name="T58" fmla="*/ 45 w 1814"/>
                <a:gd name="T59" fmla="*/ 9 h 1118"/>
                <a:gd name="T60" fmla="*/ 46 w 1814"/>
                <a:gd name="T61" fmla="*/ 10 h 1118"/>
                <a:gd name="T62" fmla="*/ 47 w 1814"/>
                <a:gd name="T63" fmla="*/ 10 h 1118"/>
                <a:gd name="T64" fmla="*/ 47 w 1814"/>
                <a:gd name="T65" fmla="*/ 12 h 1118"/>
                <a:gd name="T66" fmla="*/ 47 w 1814"/>
                <a:gd name="T67" fmla="*/ 13 h 1118"/>
                <a:gd name="T68" fmla="*/ 48 w 1814"/>
                <a:gd name="T69" fmla="*/ 14 h 1118"/>
                <a:gd name="T70" fmla="*/ 48 w 1814"/>
                <a:gd name="T71" fmla="*/ 16 h 1118"/>
                <a:gd name="T72" fmla="*/ 49 w 1814"/>
                <a:gd name="T73" fmla="*/ 16 h 1118"/>
                <a:gd name="T74" fmla="*/ 50 w 1814"/>
                <a:gd name="T75" fmla="*/ 18 h 1118"/>
                <a:gd name="T76" fmla="*/ 51 w 1814"/>
                <a:gd name="T77" fmla="*/ 19 h 1118"/>
                <a:gd name="T78" fmla="*/ 51 w 1814"/>
                <a:gd name="T79" fmla="*/ 20 h 1118"/>
                <a:gd name="T80" fmla="*/ 52 w 1814"/>
                <a:gd name="T81" fmla="*/ 21 h 1118"/>
                <a:gd name="T82" fmla="*/ 53 w 1814"/>
                <a:gd name="T83" fmla="*/ 21 h 1118"/>
                <a:gd name="T84" fmla="*/ 54 w 1814"/>
                <a:gd name="T85" fmla="*/ 23 h 1118"/>
                <a:gd name="T86" fmla="*/ 55 w 1814"/>
                <a:gd name="T87" fmla="*/ 23 h 1118"/>
                <a:gd name="T88" fmla="*/ 56 w 1814"/>
                <a:gd name="T89" fmla="*/ 23 h 1118"/>
                <a:gd name="T90" fmla="*/ 56 w 1814"/>
                <a:gd name="T91" fmla="*/ 23 h 1118"/>
                <a:gd name="T92" fmla="*/ 57 w 1814"/>
                <a:gd name="T93" fmla="*/ 25 h 1118"/>
                <a:gd name="T94" fmla="*/ 57 w 1814"/>
                <a:gd name="T95" fmla="*/ 26 h 1118"/>
                <a:gd name="T96" fmla="*/ 57 w 1814"/>
                <a:gd name="T97" fmla="*/ 27 h 1118"/>
                <a:gd name="T98" fmla="*/ 57 w 1814"/>
                <a:gd name="T99" fmla="*/ 28 h 1118"/>
                <a:gd name="T100" fmla="*/ 56 w 1814"/>
                <a:gd name="T101" fmla="*/ 30 h 1118"/>
                <a:gd name="T102" fmla="*/ 55 w 1814"/>
                <a:gd name="T103" fmla="*/ 31 h 1118"/>
                <a:gd name="T104" fmla="*/ 54 w 1814"/>
                <a:gd name="T105" fmla="*/ 32 h 1118"/>
                <a:gd name="T106" fmla="*/ 52 w 1814"/>
                <a:gd name="T107" fmla="*/ 33 h 1118"/>
                <a:gd name="T108" fmla="*/ 50 w 1814"/>
                <a:gd name="T109" fmla="*/ 34 h 1118"/>
                <a:gd name="T110" fmla="*/ 49 w 1814"/>
                <a:gd name="T111" fmla="*/ 34 h 1118"/>
                <a:gd name="T112" fmla="*/ 47 w 1814"/>
                <a:gd name="T113" fmla="*/ 34 h 1118"/>
                <a:gd name="T114" fmla="*/ 46 w 1814"/>
                <a:gd name="T115" fmla="*/ 33 h 1118"/>
                <a:gd name="T116" fmla="*/ 44 w 1814"/>
                <a:gd name="T117" fmla="*/ 32 h 1118"/>
                <a:gd name="T118" fmla="*/ 43 w 1814"/>
                <a:gd name="T119" fmla="*/ 31 h 1118"/>
                <a:gd name="T120" fmla="*/ 41 w 1814"/>
                <a:gd name="T121" fmla="*/ 29 h 1118"/>
                <a:gd name="T122" fmla="*/ 40 w 1814"/>
                <a:gd name="T123" fmla="*/ 28 h 1118"/>
                <a:gd name="T124" fmla="*/ 1 w 1814"/>
                <a:gd name="T125" fmla="*/ 11 h 11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14"/>
                <a:gd name="T190" fmla="*/ 0 h 1118"/>
                <a:gd name="T191" fmla="*/ 1814 w 1814"/>
                <a:gd name="T192" fmla="*/ 1118 h 11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14" h="1118">
                  <a:moveTo>
                    <a:pt x="27" y="380"/>
                  </a:moveTo>
                  <a:lnTo>
                    <a:pt x="27" y="375"/>
                  </a:lnTo>
                  <a:lnTo>
                    <a:pt x="33" y="363"/>
                  </a:lnTo>
                  <a:lnTo>
                    <a:pt x="36" y="354"/>
                  </a:lnTo>
                  <a:lnTo>
                    <a:pt x="40" y="344"/>
                  </a:lnTo>
                  <a:lnTo>
                    <a:pt x="46" y="333"/>
                  </a:lnTo>
                  <a:lnTo>
                    <a:pt x="52" y="323"/>
                  </a:lnTo>
                  <a:lnTo>
                    <a:pt x="56" y="310"/>
                  </a:lnTo>
                  <a:lnTo>
                    <a:pt x="63" y="297"/>
                  </a:lnTo>
                  <a:lnTo>
                    <a:pt x="71" y="285"/>
                  </a:lnTo>
                  <a:lnTo>
                    <a:pt x="78" y="274"/>
                  </a:lnTo>
                  <a:lnTo>
                    <a:pt x="86" y="261"/>
                  </a:lnTo>
                  <a:lnTo>
                    <a:pt x="95" y="251"/>
                  </a:lnTo>
                  <a:lnTo>
                    <a:pt x="105" y="240"/>
                  </a:lnTo>
                  <a:lnTo>
                    <a:pt x="114" y="234"/>
                  </a:lnTo>
                  <a:lnTo>
                    <a:pt x="124" y="225"/>
                  </a:lnTo>
                  <a:lnTo>
                    <a:pt x="135" y="217"/>
                  </a:lnTo>
                  <a:lnTo>
                    <a:pt x="147" y="211"/>
                  </a:lnTo>
                  <a:lnTo>
                    <a:pt x="158" y="209"/>
                  </a:lnTo>
                  <a:lnTo>
                    <a:pt x="168" y="204"/>
                  </a:lnTo>
                  <a:lnTo>
                    <a:pt x="179" y="202"/>
                  </a:lnTo>
                  <a:lnTo>
                    <a:pt x="189" y="202"/>
                  </a:lnTo>
                  <a:lnTo>
                    <a:pt x="200" y="202"/>
                  </a:lnTo>
                  <a:lnTo>
                    <a:pt x="208" y="202"/>
                  </a:lnTo>
                  <a:lnTo>
                    <a:pt x="215" y="202"/>
                  </a:lnTo>
                  <a:lnTo>
                    <a:pt x="223" y="202"/>
                  </a:lnTo>
                  <a:lnTo>
                    <a:pt x="230" y="202"/>
                  </a:lnTo>
                  <a:lnTo>
                    <a:pt x="240" y="204"/>
                  </a:lnTo>
                  <a:lnTo>
                    <a:pt x="244" y="206"/>
                  </a:lnTo>
                  <a:lnTo>
                    <a:pt x="248" y="202"/>
                  </a:lnTo>
                  <a:lnTo>
                    <a:pt x="259" y="200"/>
                  </a:lnTo>
                  <a:lnTo>
                    <a:pt x="267" y="196"/>
                  </a:lnTo>
                  <a:lnTo>
                    <a:pt x="276" y="194"/>
                  </a:lnTo>
                  <a:lnTo>
                    <a:pt x="287" y="190"/>
                  </a:lnTo>
                  <a:lnTo>
                    <a:pt x="301" y="189"/>
                  </a:lnTo>
                  <a:lnTo>
                    <a:pt x="312" y="185"/>
                  </a:lnTo>
                  <a:lnTo>
                    <a:pt x="325" y="181"/>
                  </a:lnTo>
                  <a:lnTo>
                    <a:pt x="341" y="177"/>
                  </a:lnTo>
                  <a:lnTo>
                    <a:pt x="356" y="173"/>
                  </a:lnTo>
                  <a:lnTo>
                    <a:pt x="371" y="169"/>
                  </a:lnTo>
                  <a:lnTo>
                    <a:pt x="388" y="166"/>
                  </a:lnTo>
                  <a:lnTo>
                    <a:pt x="403" y="162"/>
                  </a:lnTo>
                  <a:lnTo>
                    <a:pt x="421" y="158"/>
                  </a:lnTo>
                  <a:lnTo>
                    <a:pt x="434" y="154"/>
                  </a:lnTo>
                  <a:lnTo>
                    <a:pt x="449" y="150"/>
                  </a:lnTo>
                  <a:lnTo>
                    <a:pt x="464" y="145"/>
                  </a:lnTo>
                  <a:lnTo>
                    <a:pt x="478" y="143"/>
                  </a:lnTo>
                  <a:lnTo>
                    <a:pt x="491" y="137"/>
                  </a:lnTo>
                  <a:lnTo>
                    <a:pt x="504" y="135"/>
                  </a:lnTo>
                  <a:lnTo>
                    <a:pt x="516" y="131"/>
                  </a:lnTo>
                  <a:lnTo>
                    <a:pt x="527" y="131"/>
                  </a:lnTo>
                  <a:lnTo>
                    <a:pt x="537" y="126"/>
                  </a:lnTo>
                  <a:lnTo>
                    <a:pt x="546" y="126"/>
                  </a:lnTo>
                  <a:lnTo>
                    <a:pt x="554" y="122"/>
                  </a:lnTo>
                  <a:lnTo>
                    <a:pt x="563" y="122"/>
                  </a:lnTo>
                  <a:lnTo>
                    <a:pt x="571" y="120"/>
                  </a:lnTo>
                  <a:lnTo>
                    <a:pt x="576" y="120"/>
                  </a:lnTo>
                  <a:lnTo>
                    <a:pt x="679" y="17"/>
                  </a:lnTo>
                  <a:lnTo>
                    <a:pt x="681" y="14"/>
                  </a:lnTo>
                  <a:lnTo>
                    <a:pt x="691" y="12"/>
                  </a:lnTo>
                  <a:lnTo>
                    <a:pt x="696" y="10"/>
                  </a:lnTo>
                  <a:lnTo>
                    <a:pt x="704" y="8"/>
                  </a:lnTo>
                  <a:lnTo>
                    <a:pt x="713" y="4"/>
                  </a:lnTo>
                  <a:lnTo>
                    <a:pt x="725" y="4"/>
                  </a:lnTo>
                  <a:lnTo>
                    <a:pt x="736" y="2"/>
                  </a:lnTo>
                  <a:lnTo>
                    <a:pt x="748" y="0"/>
                  </a:lnTo>
                  <a:lnTo>
                    <a:pt x="761" y="0"/>
                  </a:lnTo>
                  <a:lnTo>
                    <a:pt x="776" y="0"/>
                  </a:lnTo>
                  <a:lnTo>
                    <a:pt x="789" y="0"/>
                  </a:lnTo>
                  <a:lnTo>
                    <a:pt x="805" y="2"/>
                  </a:lnTo>
                  <a:lnTo>
                    <a:pt x="822" y="4"/>
                  </a:lnTo>
                  <a:lnTo>
                    <a:pt x="839" y="10"/>
                  </a:lnTo>
                  <a:lnTo>
                    <a:pt x="854" y="12"/>
                  </a:lnTo>
                  <a:lnTo>
                    <a:pt x="869" y="17"/>
                  </a:lnTo>
                  <a:lnTo>
                    <a:pt x="886" y="23"/>
                  </a:lnTo>
                  <a:lnTo>
                    <a:pt x="903" y="29"/>
                  </a:lnTo>
                  <a:lnTo>
                    <a:pt x="921" y="36"/>
                  </a:lnTo>
                  <a:lnTo>
                    <a:pt x="936" y="42"/>
                  </a:lnTo>
                  <a:lnTo>
                    <a:pt x="951" y="52"/>
                  </a:lnTo>
                  <a:lnTo>
                    <a:pt x="970" y="61"/>
                  </a:lnTo>
                  <a:lnTo>
                    <a:pt x="983" y="67"/>
                  </a:lnTo>
                  <a:lnTo>
                    <a:pt x="999" y="76"/>
                  </a:lnTo>
                  <a:lnTo>
                    <a:pt x="1014" y="84"/>
                  </a:lnTo>
                  <a:lnTo>
                    <a:pt x="1029" y="93"/>
                  </a:lnTo>
                  <a:lnTo>
                    <a:pt x="1040" y="99"/>
                  </a:lnTo>
                  <a:lnTo>
                    <a:pt x="1054" y="107"/>
                  </a:lnTo>
                  <a:lnTo>
                    <a:pt x="1067" y="112"/>
                  </a:lnTo>
                  <a:lnTo>
                    <a:pt x="1080" y="120"/>
                  </a:lnTo>
                  <a:lnTo>
                    <a:pt x="1090" y="126"/>
                  </a:lnTo>
                  <a:lnTo>
                    <a:pt x="1099" y="130"/>
                  </a:lnTo>
                  <a:lnTo>
                    <a:pt x="1109" y="133"/>
                  </a:lnTo>
                  <a:lnTo>
                    <a:pt x="1116" y="137"/>
                  </a:lnTo>
                  <a:lnTo>
                    <a:pt x="1130" y="143"/>
                  </a:lnTo>
                  <a:lnTo>
                    <a:pt x="1143" y="147"/>
                  </a:lnTo>
                  <a:lnTo>
                    <a:pt x="1151" y="147"/>
                  </a:lnTo>
                  <a:lnTo>
                    <a:pt x="1156" y="149"/>
                  </a:lnTo>
                  <a:lnTo>
                    <a:pt x="1160" y="149"/>
                  </a:lnTo>
                  <a:lnTo>
                    <a:pt x="1162" y="149"/>
                  </a:lnTo>
                  <a:lnTo>
                    <a:pt x="1191" y="242"/>
                  </a:lnTo>
                  <a:lnTo>
                    <a:pt x="1192" y="242"/>
                  </a:lnTo>
                  <a:lnTo>
                    <a:pt x="1202" y="244"/>
                  </a:lnTo>
                  <a:lnTo>
                    <a:pt x="1206" y="244"/>
                  </a:lnTo>
                  <a:lnTo>
                    <a:pt x="1215" y="246"/>
                  </a:lnTo>
                  <a:lnTo>
                    <a:pt x="1223" y="247"/>
                  </a:lnTo>
                  <a:lnTo>
                    <a:pt x="1234" y="253"/>
                  </a:lnTo>
                  <a:lnTo>
                    <a:pt x="1242" y="253"/>
                  </a:lnTo>
                  <a:lnTo>
                    <a:pt x="1255" y="257"/>
                  </a:lnTo>
                  <a:lnTo>
                    <a:pt x="1268" y="259"/>
                  </a:lnTo>
                  <a:lnTo>
                    <a:pt x="1280" y="265"/>
                  </a:lnTo>
                  <a:lnTo>
                    <a:pt x="1293" y="266"/>
                  </a:lnTo>
                  <a:lnTo>
                    <a:pt x="1306" y="272"/>
                  </a:lnTo>
                  <a:lnTo>
                    <a:pt x="1320" y="276"/>
                  </a:lnTo>
                  <a:lnTo>
                    <a:pt x="1335" y="282"/>
                  </a:lnTo>
                  <a:lnTo>
                    <a:pt x="1346" y="285"/>
                  </a:lnTo>
                  <a:lnTo>
                    <a:pt x="1360" y="291"/>
                  </a:lnTo>
                  <a:lnTo>
                    <a:pt x="1371" y="295"/>
                  </a:lnTo>
                  <a:lnTo>
                    <a:pt x="1384" y="301"/>
                  </a:lnTo>
                  <a:lnTo>
                    <a:pt x="1396" y="304"/>
                  </a:lnTo>
                  <a:lnTo>
                    <a:pt x="1407" y="310"/>
                  </a:lnTo>
                  <a:lnTo>
                    <a:pt x="1419" y="316"/>
                  </a:lnTo>
                  <a:lnTo>
                    <a:pt x="1430" y="322"/>
                  </a:lnTo>
                  <a:lnTo>
                    <a:pt x="1440" y="323"/>
                  </a:lnTo>
                  <a:lnTo>
                    <a:pt x="1447" y="329"/>
                  </a:lnTo>
                  <a:lnTo>
                    <a:pt x="1453" y="331"/>
                  </a:lnTo>
                  <a:lnTo>
                    <a:pt x="1460" y="335"/>
                  </a:lnTo>
                  <a:lnTo>
                    <a:pt x="1470" y="339"/>
                  </a:lnTo>
                  <a:lnTo>
                    <a:pt x="1474" y="342"/>
                  </a:lnTo>
                  <a:lnTo>
                    <a:pt x="1478" y="348"/>
                  </a:lnTo>
                  <a:lnTo>
                    <a:pt x="1480" y="358"/>
                  </a:lnTo>
                  <a:lnTo>
                    <a:pt x="1483" y="371"/>
                  </a:lnTo>
                  <a:lnTo>
                    <a:pt x="1489" y="384"/>
                  </a:lnTo>
                  <a:lnTo>
                    <a:pt x="1495" y="399"/>
                  </a:lnTo>
                  <a:lnTo>
                    <a:pt x="1497" y="405"/>
                  </a:lnTo>
                  <a:lnTo>
                    <a:pt x="1500" y="415"/>
                  </a:lnTo>
                  <a:lnTo>
                    <a:pt x="1502" y="422"/>
                  </a:lnTo>
                  <a:lnTo>
                    <a:pt x="1506" y="432"/>
                  </a:lnTo>
                  <a:lnTo>
                    <a:pt x="1510" y="443"/>
                  </a:lnTo>
                  <a:lnTo>
                    <a:pt x="1512" y="457"/>
                  </a:lnTo>
                  <a:lnTo>
                    <a:pt x="1516" y="468"/>
                  </a:lnTo>
                  <a:lnTo>
                    <a:pt x="1519" y="481"/>
                  </a:lnTo>
                  <a:lnTo>
                    <a:pt x="1521" y="491"/>
                  </a:lnTo>
                  <a:lnTo>
                    <a:pt x="1525" y="500"/>
                  </a:lnTo>
                  <a:lnTo>
                    <a:pt x="1529" y="512"/>
                  </a:lnTo>
                  <a:lnTo>
                    <a:pt x="1537" y="521"/>
                  </a:lnTo>
                  <a:lnTo>
                    <a:pt x="1540" y="527"/>
                  </a:lnTo>
                  <a:lnTo>
                    <a:pt x="1548" y="536"/>
                  </a:lnTo>
                  <a:lnTo>
                    <a:pt x="1557" y="542"/>
                  </a:lnTo>
                  <a:lnTo>
                    <a:pt x="1567" y="552"/>
                  </a:lnTo>
                  <a:lnTo>
                    <a:pt x="1573" y="557"/>
                  </a:lnTo>
                  <a:lnTo>
                    <a:pt x="1582" y="569"/>
                  </a:lnTo>
                  <a:lnTo>
                    <a:pt x="1592" y="578"/>
                  </a:lnTo>
                  <a:lnTo>
                    <a:pt x="1599" y="593"/>
                  </a:lnTo>
                  <a:lnTo>
                    <a:pt x="1603" y="599"/>
                  </a:lnTo>
                  <a:lnTo>
                    <a:pt x="1607" y="607"/>
                  </a:lnTo>
                  <a:lnTo>
                    <a:pt x="1611" y="616"/>
                  </a:lnTo>
                  <a:lnTo>
                    <a:pt x="1614" y="624"/>
                  </a:lnTo>
                  <a:lnTo>
                    <a:pt x="1616" y="631"/>
                  </a:lnTo>
                  <a:lnTo>
                    <a:pt x="1620" y="641"/>
                  </a:lnTo>
                  <a:lnTo>
                    <a:pt x="1624" y="648"/>
                  </a:lnTo>
                  <a:lnTo>
                    <a:pt x="1628" y="656"/>
                  </a:lnTo>
                  <a:lnTo>
                    <a:pt x="1630" y="668"/>
                  </a:lnTo>
                  <a:lnTo>
                    <a:pt x="1635" y="679"/>
                  </a:lnTo>
                  <a:lnTo>
                    <a:pt x="1637" y="687"/>
                  </a:lnTo>
                  <a:lnTo>
                    <a:pt x="1639" y="692"/>
                  </a:lnTo>
                  <a:lnTo>
                    <a:pt x="1643" y="692"/>
                  </a:lnTo>
                  <a:lnTo>
                    <a:pt x="1654" y="692"/>
                  </a:lnTo>
                  <a:lnTo>
                    <a:pt x="1670" y="696"/>
                  </a:lnTo>
                  <a:lnTo>
                    <a:pt x="1683" y="706"/>
                  </a:lnTo>
                  <a:lnTo>
                    <a:pt x="1692" y="717"/>
                  </a:lnTo>
                  <a:lnTo>
                    <a:pt x="1698" y="730"/>
                  </a:lnTo>
                  <a:lnTo>
                    <a:pt x="1702" y="742"/>
                  </a:lnTo>
                  <a:lnTo>
                    <a:pt x="1711" y="749"/>
                  </a:lnTo>
                  <a:lnTo>
                    <a:pt x="1715" y="749"/>
                  </a:lnTo>
                  <a:lnTo>
                    <a:pt x="1725" y="749"/>
                  </a:lnTo>
                  <a:lnTo>
                    <a:pt x="1732" y="749"/>
                  </a:lnTo>
                  <a:lnTo>
                    <a:pt x="1744" y="749"/>
                  </a:lnTo>
                  <a:lnTo>
                    <a:pt x="1753" y="749"/>
                  </a:lnTo>
                  <a:lnTo>
                    <a:pt x="1763" y="747"/>
                  </a:lnTo>
                  <a:lnTo>
                    <a:pt x="1768" y="747"/>
                  </a:lnTo>
                  <a:lnTo>
                    <a:pt x="1770" y="747"/>
                  </a:lnTo>
                  <a:lnTo>
                    <a:pt x="1774" y="751"/>
                  </a:lnTo>
                  <a:lnTo>
                    <a:pt x="1780" y="755"/>
                  </a:lnTo>
                  <a:lnTo>
                    <a:pt x="1788" y="764"/>
                  </a:lnTo>
                  <a:lnTo>
                    <a:pt x="1793" y="772"/>
                  </a:lnTo>
                  <a:lnTo>
                    <a:pt x="1801" y="783"/>
                  </a:lnTo>
                  <a:lnTo>
                    <a:pt x="1807" y="797"/>
                  </a:lnTo>
                  <a:lnTo>
                    <a:pt x="1812" y="812"/>
                  </a:lnTo>
                  <a:lnTo>
                    <a:pt x="1812" y="827"/>
                  </a:lnTo>
                  <a:lnTo>
                    <a:pt x="1814" y="844"/>
                  </a:lnTo>
                  <a:lnTo>
                    <a:pt x="1812" y="852"/>
                  </a:lnTo>
                  <a:lnTo>
                    <a:pt x="1812" y="861"/>
                  </a:lnTo>
                  <a:lnTo>
                    <a:pt x="1810" y="871"/>
                  </a:lnTo>
                  <a:lnTo>
                    <a:pt x="1810" y="878"/>
                  </a:lnTo>
                  <a:lnTo>
                    <a:pt x="1807" y="886"/>
                  </a:lnTo>
                  <a:lnTo>
                    <a:pt x="1807" y="896"/>
                  </a:lnTo>
                  <a:lnTo>
                    <a:pt x="1803" y="903"/>
                  </a:lnTo>
                  <a:lnTo>
                    <a:pt x="1801" y="913"/>
                  </a:lnTo>
                  <a:lnTo>
                    <a:pt x="1799" y="920"/>
                  </a:lnTo>
                  <a:lnTo>
                    <a:pt x="1797" y="928"/>
                  </a:lnTo>
                  <a:lnTo>
                    <a:pt x="1793" y="936"/>
                  </a:lnTo>
                  <a:lnTo>
                    <a:pt x="1793" y="945"/>
                  </a:lnTo>
                  <a:lnTo>
                    <a:pt x="1786" y="958"/>
                  </a:lnTo>
                  <a:lnTo>
                    <a:pt x="1780" y="974"/>
                  </a:lnTo>
                  <a:lnTo>
                    <a:pt x="1774" y="985"/>
                  </a:lnTo>
                  <a:lnTo>
                    <a:pt x="1768" y="996"/>
                  </a:lnTo>
                  <a:lnTo>
                    <a:pt x="1761" y="1006"/>
                  </a:lnTo>
                  <a:lnTo>
                    <a:pt x="1753" y="1017"/>
                  </a:lnTo>
                  <a:lnTo>
                    <a:pt x="1744" y="1025"/>
                  </a:lnTo>
                  <a:lnTo>
                    <a:pt x="1734" y="1036"/>
                  </a:lnTo>
                  <a:lnTo>
                    <a:pt x="1721" y="1042"/>
                  </a:lnTo>
                  <a:lnTo>
                    <a:pt x="1708" y="1051"/>
                  </a:lnTo>
                  <a:lnTo>
                    <a:pt x="1692" y="1059"/>
                  </a:lnTo>
                  <a:lnTo>
                    <a:pt x="1679" y="1067"/>
                  </a:lnTo>
                  <a:lnTo>
                    <a:pt x="1662" y="1072"/>
                  </a:lnTo>
                  <a:lnTo>
                    <a:pt x="1649" y="1080"/>
                  </a:lnTo>
                  <a:lnTo>
                    <a:pt x="1632" y="1088"/>
                  </a:lnTo>
                  <a:lnTo>
                    <a:pt x="1618" y="1093"/>
                  </a:lnTo>
                  <a:lnTo>
                    <a:pt x="1603" y="1097"/>
                  </a:lnTo>
                  <a:lnTo>
                    <a:pt x="1590" y="1101"/>
                  </a:lnTo>
                  <a:lnTo>
                    <a:pt x="1576" y="1107"/>
                  </a:lnTo>
                  <a:lnTo>
                    <a:pt x="1567" y="1110"/>
                  </a:lnTo>
                  <a:lnTo>
                    <a:pt x="1556" y="1112"/>
                  </a:lnTo>
                  <a:lnTo>
                    <a:pt x="1550" y="1114"/>
                  </a:lnTo>
                  <a:lnTo>
                    <a:pt x="1546" y="1116"/>
                  </a:lnTo>
                  <a:lnTo>
                    <a:pt x="1546" y="1118"/>
                  </a:lnTo>
                  <a:lnTo>
                    <a:pt x="1478" y="1095"/>
                  </a:lnTo>
                  <a:lnTo>
                    <a:pt x="1476" y="1093"/>
                  </a:lnTo>
                  <a:lnTo>
                    <a:pt x="1468" y="1089"/>
                  </a:lnTo>
                  <a:lnTo>
                    <a:pt x="1459" y="1084"/>
                  </a:lnTo>
                  <a:lnTo>
                    <a:pt x="1449" y="1074"/>
                  </a:lnTo>
                  <a:lnTo>
                    <a:pt x="1441" y="1069"/>
                  </a:lnTo>
                  <a:lnTo>
                    <a:pt x="1436" y="1063"/>
                  </a:lnTo>
                  <a:lnTo>
                    <a:pt x="1426" y="1055"/>
                  </a:lnTo>
                  <a:lnTo>
                    <a:pt x="1419" y="1050"/>
                  </a:lnTo>
                  <a:lnTo>
                    <a:pt x="1407" y="1040"/>
                  </a:lnTo>
                  <a:lnTo>
                    <a:pt x="1396" y="1029"/>
                  </a:lnTo>
                  <a:lnTo>
                    <a:pt x="1384" y="1017"/>
                  </a:lnTo>
                  <a:lnTo>
                    <a:pt x="1373" y="1008"/>
                  </a:lnTo>
                  <a:lnTo>
                    <a:pt x="1360" y="994"/>
                  </a:lnTo>
                  <a:lnTo>
                    <a:pt x="1346" y="983"/>
                  </a:lnTo>
                  <a:lnTo>
                    <a:pt x="1335" y="972"/>
                  </a:lnTo>
                  <a:lnTo>
                    <a:pt x="1324" y="960"/>
                  </a:lnTo>
                  <a:lnTo>
                    <a:pt x="1310" y="949"/>
                  </a:lnTo>
                  <a:lnTo>
                    <a:pt x="1301" y="939"/>
                  </a:lnTo>
                  <a:lnTo>
                    <a:pt x="1291" y="930"/>
                  </a:lnTo>
                  <a:lnTo>
                    <a:pt x="1284" y="922"/>
                  </a:lnTo>
                  <a:lnTo>
                    <a:pt x="1272" y="911"/>
                  </a:lnTo>
                  <a:lnTo>
                    <a:pt x="1268" y="909"/>
                  </a:lnTo>
                  <a:lnTo>
                    <a:pt x="983" y="584"/>
                  </a:lnTo>
                  <a:lnTo>
                    <a:pt x="0" y="424"/>
                  </a:lnTo>
                  <a:lnTo>
                    <a:pt x="27" y="380"/>
                  </a:lnTo>
                  <a:close/>
                </a:path>
              </a:pathLst>
            </a:custGeom>
            <a:solidFill>
              <a:srgbClr val="CFF0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4" name="Freeform 143"/>
            <p:cNvSpPr>
              <a:spLocks/>
            </p:cNvSpPr>
            <p:nvPr/>
          </p:nvSpPr>
          <p:spPr bwMode="auto">
            <a:xfrm>
              <a:off x="3338" y="3094"/>
              <a:ext cx="876" cy="611"/>
            </a:xfrm>
            <a:custGeom>
              <a:avLst/>
              <a:gdLst>
                <a:gd name="T0" fmla="*/ 0 w 1753"/>
                <a:gd name="T1" fmla="*/ 12 h 1222"/>
                <a:gd name="T2" fmla="*/ 2 w 1753"/>
                <a:gd name="T3" fmla="*/ 10 h 1222"/>
                <a:gd name="T4" fmla="*/ 3 w 1753"/>
                <a:gd name="T5" fmla="*/ 9 h 1222"/>
                <a:gd name="T6" fmla="*/ 5 w 1753"/>
                <a:gd name="T7" fmla="*/ 7 h 1222"/>
                <a:gd name="T8" fmla="*/ 6 w 1753"/>
                <a:gd name="T9" fmla="*/ 8 h 1222"/>
                <a:gd name="T10" fmla="*/ 8 w 1753"/>
                <a:gd name="T11" fmla="*/ 7 h 1222"/>
                <a:gd name="T12" fmla="*/ 12 w 1753"/>
                <a:gd name="T13" fmla="*/ 6 h 1222"/>
                <a:gd name="T14" fmla="*/ 15 w 1753"/>
                <a:gd name="T15" fmla="*/ 5 h 1222"/>
                <a:gd name="T16" fmla="*/ 17 w 1753"/>
                <a:gd name="T17" fmla="*/ 5 h 1222"/>
                <a:gd name="T18" fmla="*/ 20 w 1753"/>
                <a:gd name="T19" fmla="*/ 1 h 1222"/>
                <a:gd name="T20" fmla="*/ 21 w 1753"/>
                <a:gd name="T21" fmla="*/ 1 h 1222"/>
                <a:gd name="T22" fmla="*/ 23 w 1753"/>
                <a:gd name="T23" fmla="*/ 0 h 1222"/>
                <a:gd name="T24" fmla="*/ 25 w 1753"/>
                <a:gd name="T25" fmla="*/ 1 h 1222"/>
                <a:gd name="T26" fmla="*/ 27 w 1753"/>
                <a:gd name="T27" fmla="*/ 1 h 1222"/>
                <a:gd name="T28" fmla="*/ 29 w 1753"/>
                <a:gd name="T29" fmla="*/ 3 h 1222"/>
                <a:gd name="T30" fmla="*/ 31 w 1753"/>
                <a:gd name="T31" fmla="*/ 5 h 1222"/>
                <a:gd name="T32" fmla="*/ 28 w 1753"/>
                <a:gd name="T33" fmla="*/ 6 h 1222"/>
                <a:gd name="T34" fmla="*/ 32 w 1753"/>
                <a:gd name="T35" fmla="*/ 6 h 1222"/>
                <a:gd name="T36" fmla="*/ 34 w 1753"/>
                <a:gd name="T37" fmla="*/ 8 h 1222"/>
                <a:gd name="T38" fmla="*/ 37 w 1753"/>
                <a:gd name="T39" fmla="*/ 10 h 1222"/>
                <a:gd name="T40" fmla="*/ 39 w 1753"/>
                <a:gd name="T41" fmla="*/ 11 h 1222"/>
                <a:gd name="T42" fmla="*/ 41 w 1753"/>
                <a:gd name="T43" fmla="*/ 11 h 1222"/>
                <a:gd name="T44" fmla="*/ 42 w 1753"/>
                <a:gd name="T45" fmla="*/ 11 h 1222"/>
                <a:gd name="T46" fmla="*/ 42 w 1753"/>
                <a:gd name="T47" fmla="*/ 13 h 1222"/>
                <a:gd name="T48" fmla="*/ 41 w 1753"/>
                <a:gd name="T49" fmla="*/ 15 h 1222"/>
                <a:gd name="T50" fmla="*/ 41 w 1753"/>
                <a:gd name="T51" fmla="*/ 18 h 1222"/>
                <a:gd name="T52" fmla="*/ 42 w 1753"/>
                <a:gd name="T53" fmla="*/ 17 h 1222"/>
                <a:gd name="T54" fmla="*/ 43 w 1753"/>
                <a:gd name="T55" fmla="*/ 15 h 1222"/>
                <a:gd name="T56" fmla="*/ 45 w 1753"/>
                <a:gd name="T57" fmla="*/ 15 h 1222"/>
                <a:gd name="T58" fmla="*/ 45 w 1753"/>
                <a:gd name="T59" fmla="*/ 17 h 1222"/>
                <a:gd name="T60" fmla="*/ 45 w 1753"/>
                <a:gd name="T61" fmla="*/ 19 h 1222"/>
                <a:gd name="T62" fmla="*/ 45 w 1753"/>
                <a:gd name="T63" fmla="*/ 22 h 1222"/>
                <a:gd name="T64" fmla="*/ 46 w 1753"/>
                <a:gd name="T65" fmla="*/ 24 h 1222"/>
                <a:gd name="T66" fmla="*/ 47 w 1753"/>
                <a:gd name="T67" fmla="*/ 25 h 1222"/>
                <a:gd name="T68" fmla="*/ 49 w 1753"/>
                <a:gd name="T69" fmla="*/ 24 h 1222"/>
                <a:gd name="T70" fmla="*/ 52 w 1753"/>
                <a:gd name="T71" fmla="*/ 23 h 1222"/>
                <a:gd name="T72" fmla="*/ 52 w 1753"/>
                <a:gd name="T73" fmla="*/ 25 h 1222"/>
                <a:gd name="T74" fmla="*/ 51 w 1753"/>
                <a:gd name="T75" fmla="*/ 26 h 1222"/>
                <a:gd name="T76" fmla="*/ 51 w 1753"/>
                <a:gd name="T77" fmla="*/ 28 h 1222"/>
                <a:gd name="T78" fmla="*/ 54 w 1753"/>
                <a:gd name="T79" fmla="*/ 24 h 1222"/>
                <a:gd name="T80" fmla="*/ 54 w 1753"/>
                <a:gd name="T81" fmla="*/ 25 h 1222"/>
                <a:gd name="T82" fmla="*/ 54 w 1753"/>
                <a:gd name="T83" fmla="*/ 27 h 1222"/>
                <a:gd name="T84" fmla="*/ 54 w 1753"/>
                <a:gd name="T85" fmla="*/ 29 h 1222"/>
                <a:gd name="T86" fmla="*/ 53 w 1753"/>
                <a:gd name="T87" fmla="*/ 32 h 1222"/>
                <a:gd name="T88" fmla="*/ 52 w 1753"/>
                <a:gd name="T89" fmla="*/ 33 h 1222"/>
                <a:gd name="T90" fmla="*/ 51 w 1753"/>
                <a:gd name="T91" fmla="*/ 35 h 1222"/>
                <a:gd name="T92" fmla="*/ 49 w 1753"/>
                <a:gd name="T93" fmla="*/ 36 h 1222"/>
                <a:gd name="T94" fmla="*/ 47 w 1753"/>
                <a:gd name="T95" fmla="*/ 36 h 1222"/>
                <a:gd name="T96" fmla="*/ 46 w 1753"/>
                <a:gd name="T97" fmla="*/ 35 h 1222"/>
                <a:gd name="T98" fmla="*/ 47 w 1753"/>
                <a:gd name="T99" fmla="*/ 34 h 1222"/>
                <a:gd name="T100" fmla="*/ 48 w 1753"/>
                <a:gd name="T101" fmla="*/ 33 h 1222"/>
                <a:gd name="T102" fmla="*/ 46 w 1753"/>
                <a:gd name="T103" fmla="*/ 33 h 1222"/>
                <a:gd name="T104" fmla="*/ 44 w 1753"/>
                <a:gd name="T105" fmla="*/ 32 h 1222"/>
                <a:gd name="T106" fmla="*/ 44 w 1753"/>
                <a:gd name="T107" fmla="*/ 34 h 1222"/>
                <a:gd name="T108" fmla="*/ 45 w 1753"/>
                <a:gd name="T109" fmla="*/ 36 h 1222"/>
                <a:gd name="T110" fmla="*/ 4 w 1753"/>
                <a:gd name="T111" fmla="*/ 16 h 1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53"/>
                <a:gd name="T169" fmla="*/ 0 h 1222"/>
                <a:gd name="T170" fmla="*/ 1753 w 1753"/>
                <a:gd name="T171" fmla="*/ 1222 h 1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53" h="1222">
                  <a:moveTo>
                    <a:pt x="0" y="427"/>
                  </a:moveTo>
                  <a:lnTo>
                    <a:pt x="0" y="423"/>
                  </a:lnTo>
                  <a:lnTo>
                    <a:pt x="4" y="420"/>
                  </a:lnTo>
                  <a:lnTo>
                    <a:pt x="8" y="410"/>
                  </a:lnTo>
                  <a:lnTo>
                    <a:pt x="14" y="401"/>
                  </a:lnTo>
                  <a:lnTo>
                    <a:pt x="21" y="387"/>
                  </a:lnTo>
                  <a:lnTo>
                    <a:pt x="33" y="372"/>
                  </a:lnTo>
                  <a:lnTo>
                    <a:pt x="38" y="364"/>
                  </a:lnTo>
                  <a:lnTo>
                    <a:pt x="46" y="357"/>
                  </a:lnTo>
                  <a:lnTo>
                    <a:pt x="52" y="347"/>
                  </a:lnTo>
                  <a:lnTo>
                    <a:pt x="59" y="340"/>
                  </a:lnTo>
                  <a:lnTo>
                    <a:pt x="65" y="330"/>
                  </a:lnTo>
                  <a:lnTo>
                    <a:pt x="75" y="319"/>
                  </a:lnTo>
                  <a:lnTo>
                    <a:pt x="84" y="309"/>
                  </a:lnTo>
                  <a:lnTo>
                    <a:pt x="92" y="300"/>
                  </a:lnTo>
                  <a:lnTo>
                    <a:pt x="101" y="292"/>
                  </a:lnTo>
                  <a:lnTo>
                    <a:pt x="109" y="283"/>
                  </a:lnTo>
                  <a:lnTo>
                    <a:pt x="118" y="275"/>
                  </a:lnTo>
                  <a:lnTo>
                    <a:pt x="128" y="268"/>
                  </a:lnTo>
                  <a:lnTo>
                    <a:pt x="133" y="258"/>
                  </a:lnTo>
                  <a:lnTo>
                    <a:pt x="141" y="250"/>
                  </a:lnTo>
                  <a:lnTo>
                    <a:pt x="147" y="243"/>
                  </a:lnTo>
                  <a:lnTo>
                    <a:pt x="152" y="239"/>
                  </a:lnTo>
                  <a:lnTo>
                    <a:pt x="160" y="231"/>
                  </a:lnTo>
                  <a:lnTo>
                    <a:pt x="166" y="230"/>
                  </a:lnTo>
                  <a:lnTo>
                    <a:pt x="190" y="268"/>
                  </a:lnTo>
                  <a:lnTo>
                    <a:pt x="190" y="266"/>
                  </a:lnTo>
                  <a:lnTo>
                    <a:pt x="196" y="262"/>
                  </a:lnTo>
                  <a:lnTo>
                    <a:pt x="204" y="254"/>
                  </a:lnTo>
                  <a:lnTo>
                    <a:pt x="215" y="247"/>
                  </a:lnTo>
                  <a:lnTo>
                    <a:pt x="223" y="241"/>
                  </a:lnTo>
                  <a:lnTo>
                    <a:pt x="232" y="237"/>
                  </a:lnTo>
                  <a:lnTo>
                    <a:pt x="242" y="230"/>
                  </a:lnTo>
                  <a:lnTo>
                    <a:pt x="253" y="226"/>
                  </a:lnTo>
                  <a:lnTo>
                    <a:pt x="267" y="218"/>
                  </a:lnTo>
                  <a:lnTo>
                    <a:pt x="280" y="214"/>
                  </a:lnTo>
                  <a:lnTo>
                    <a:pt x="295" y="207"/>
                  </a:lnTo>
                  <a:lnTo>
                    <a:pt x="312" y="203"/>
                  </a:lnTo>
                  <a:lnTo>
                    <a:pt x="329" y="195"/>
                  </a:lnTo>
                  <a:lnTo>
                    <a:pt x="348" y="190"/>
                  </a:lnTo>
                  <a:lnTo>
                    <a:pt x="367" y="182"/>
                  </a:lnTo>
                  <a:lnTo>
                    <a:pt x="388" y="176"/>
                  </a:lnTo>
                  <a:lnTo>
                    <a:pt x="407" y="171"/>
                  </a:lnTo>
                  <a:lnTo>
                    <a:pt x="426" y="165"/>
                  </a:lnTo>
                  <a:lnTo>
                    <a:pt x="445" y="161"/>
                  </a:lnTo>
                  <a:lnTo>
                    <a:pt x="464" y="155"/>
                  </a:lnTo>
                  <a:lnTo>
                    <a:pt x="481" y="150"/>
                  </a:lnTo>
                  <a:lnTo>
                    <a:pt x="497" y="146"/>
                  </a:lnTo>
                  <a:lnTo>
                    <a:pt x="512" y="142"/>
                  </a:lnTo>
                  <a:lnTo>
                    <a:pt x="525" y="140"/>
                  </a:lnTo>
                  <a:lnTo>
                    <a:pt x="535" y="136"/>
                  </a:lnTo>
                  <a:lnTo>
                    <a:pt x="544" y="134"/>
                  </a:lnTo>
                  <a:lnTo>
                    <a:pt x="548" y="134"/>
                  </a:lnTo>
                  <a:lnTo>
                    <a:pt x="552" y="134"/>
                  </a:lnTo>
                  <a:lnTo>
                    <a:pt x="654" y="121"/>
                  </a:lnTo>
                  <a:lnTo>
                    <a:pt x="573" y="108"/>
                  </a:lnTo>
                  <a:lnTo>
                    <a:pt x="630" y="45"/>
                  </a:lnTo>
                  <a:lnTo>
                    <a:pt x="632" y="41"/>
                  </a:lnTo>
                  <a:lnTo>
                    <a:pt x="637" y="39"/>
                  </a:lnTo>
                  <a:lnTo>
                    <a:pt x="647" y="32"/>
                  </a:lnTo>
                  <a:lnTo>
                    <a:pt x="660" y="26"/>
                  </a:lnTo>
                  <a:lnTo>
                    <a:pt x="666" y="22"/>
                  </a:lnTo>
                  <a:lnTo>
                    <a:pt x="675" y="19"/>
                  </a:lnTo>
                  <a:lnTo>
                    <a:pt x="685" y="15"/>
                  </a:lnTo>
                  <a:lnTo>
                    <a:pt x="692" y="13"/>
                  </a:lnTo>
                  <a:lnTo>
                    <a:pt x="702" y="7"/>
                  </a:lnTo>
                  <a:lnTo>
                    <a:pt x="710" y="5"/>
                  </a:lnTo>
                  <a:lnTo>
                    <a:pt x="721" y="1"/>
                  </a:lnTo>
                  <a:lnTo>
                    <a:pt x="732" y="1"/>
                  </a:lnTo>
                  <a:lnTo>
                    <a:pt x="742" y="0"/>
                  </a:lnTo>
                  <a:lnTo>
                    <a:pt x="753" y="0"/>
                  </a:lnTo>
                  <a:lnTo>
                    <a:pt x="761" y="0"/>
                  </a:lnTo>
                  <a:lnTo>
                    <a:pt x="774" y="0"/>
                  </a:lnTo>
                  <a:lnTo>
                    <a:pt x="784" y="0"/>
                  </a:lnTo>
                  <a:lnTo>
                    <a:pt x="795" y="1"/>
                  </a:lnTo>
                  <a:lnTo>
                    <a:pt x="805" y="3"/>
                  </a:lnTo>
                  <a:lnTo>
                    <a:pt x="818" y="7"/>
                  </a:lnTo>
                  <a:lnTo>
                    <a:pt x="827" y="11"/>
                  </a:lnTo>
                  <a:lnTo>
                    <a:pt x="839" y="15"/>
                  </a:lnTo>
                  <a:lnTo>
                    <a:pt x="850" y="20"/>
                  </a:lnTo>
                  <a:lnTo>
                    <a:pt x="862" y="26"/>
                  </a:lnTo>
                  <a:lnTo>
                    <a:pt x="871" y="30"/>
                  </a:lnTo>
                  <a:lnTo>
                    <a:pt x="883" y="38"/>
                  </a:lnTo>
                  <a:lnTo>
                    <a:pt x="894" y="45"/>
                  </a:lnTo>
                  <a:lnTo>
                    <a:pt x="907" y="53"/>
                  </a:lnTo>
                  <a:lnTo>
                    <a:pt x="917" y="60"/>
                  </a:lnTo>
                  <a:lnTo>
                    <a:pt x="926" y="70"/>
                  </a:lnTo>
                  <a:lnTo>
                    <a:pt x="938" y="77"/>
                  </a:lnTo>
                  <a:lnTo>
                    <a:pt x="947" y="89"/>
                  </a:lnTo>
                  <a:lnTo>
                    <a:pt x="957" y="96"/>
                  </a:lnTo>
                  <a:lnTo>
                    <a:pt x="966" y="108"/>
                  </a:lnTo>
                  <a:lnTo>
                    <a:pt x="976" y="115"/>
                  </a:lnTo>
                  <a:lnTo>
                    <a:pt x="983" y="127"/>
                  </a:lnTo>
                  <a:lnTo>
                    <a:pt x="997" y="142"/>
                  </a:lnTo>
                  <a:lnTo>
                    <a:pt x="1008" y="153"/>
                  </a:lnTo>
                  <a:lnTo>
                    <a:pt x="1018" y="167"/>
                  </a:lnTo>
                  <a:lnTo>
                    <a:pt x="845" y="161"/>
                  </a:lnTo>
                  <a:lnTo>
                    <a:pt x="864" y="165"/>
                  </a:lnTo>
                  <a:lnTo>
                    <a:pt x="873" y="167"/>
                  </a:lnTo>
                  <a:lnTo>
                    <a:pt x="888" y="169"/>
                  </a:lnTo>
                  <a:lnTo>
                    <a:pt x="902" y="173"/>
                  </a:lnTo>
                  <a:lnTo>
                    <a:pt x="921" y="178"/>
                  </a:lnTo>
                  <a:lnTo>
                    <a:pt x="936" y="182"/>
                  </a:lnTo>
                  <a:lnTo>
                    <a:pt x="953" y="186"/>
                  </a:lnTo>
                  <a:lnTo>
                    <a:pt x="972" y="192"/>
                  </a:lnTo>
                  <a:lnTo>
                    <a:pt x="991" y="197"/>
                  </a:lnTo>
                  <a:lnTo>
                    <a:pt x="1010" y="201"/>
                  </a:lnTo>
                  <a:lnTo>
                    <a:pt x="1029" y="207"/>
                  </a:lnTo>
                  <a:lnTo>
                    <a:pt x="1046" y="212"/>
                  </a:lnTo>
                  <a:lnTo>
                    <a:pt x="1065" y="218"/>
                  </a:lnTo>
                  <a:lnTo>
                    <a:pt x="1078" y="224"/>
                  </a:lnTo>
                  <a:lnTo>
                    <a:pt x="1094" y="230"/>
                  </a:lnTo>
                  <a:lnTo>
                    <a:pt x="1105" y="237"/>
                  </a:lnTo>
                  <a:lnTo>
                    <a:pt x="1118" y="243"/>
                  </a:lnTo>
                  <a:lnTo>
                    <a:pt x="1130" y="249"/>
                  </a:lnTo>
                  <a:lnTo>
                    <a:pt x="1141" y="256"/>
                  </a:lnTo>
                  <a:lnTo>
                    <a:pt x="1151" y="262"/>
                  </a:lnTo>
                  <a:lnTo>
                    <a:pt x="1160" y="268"/>
                  </a:lnTo>
                  <a:lnTo>
                    <a:pt x="1175" y="281"/>
                  </a:lnTo>
                  <a:lnTo>
                    <a:pt x="1189" y="294"/>
                  </a:lnTo>
                  <a:lnTo>
                    <a:pt x="1200" y="307"/>
                  </a:lnTo>
                  <a:lnTo>
                    <a:pt x="1213" y="319"/>
                  </a:lnTo>
                  <a:lnTo>
                    <a:pt x="1221" y="330"/>
                  </a:lnTo>
                  <a:lnTo>
                    <a:pt x="1230" y="342"/>
                  </a:lnTo>
                  <a:lnTo>
                    <a:pt x="1238" y="351"/>
                  </a:lnTo>
                  <a:lnTo>
                    <a:pt x="1248" y="361"/>
                  </a:lnTo>
                  <a:lnTo>
                    <a:pt x="1261" y="372"/>
                  </a:lnTo>
                  <a:lnTo>
                    <a:pt x="1276" y="378"/>
                  </a:lnTo>
                  <a:lnTo>
                    <a:pt x="1291" y="370"/>
                  </a:lnTo>
                  <a:lnTo>
                    <a:pt x="1307" y="357"/>
                  </a:lnTo>
                  <a:lnTo>
                    <a:pt x="1316" y="345"/>
                  </a:lnTo>
                  <a:lnTo>
                    <a:pt x="1320" y="342"/>
                  </a:lnTo>
                  <a:lnTo>
                    <a:pt x="1367" y="336"/>
                  </a:lnTo>
                  <a:lnTo>
                    <a:pt x="1402" y="345"/>
                  </a:lnTo>
                  <a:lnTo>
                    <a:pt x="1396" y="344"/>
                  </a:lnTo>
                  <a:lnTo>
                    <a:pt x="1384" y="345"/>
                  </a:lnTo>
                  <a:lnTo>
                    <a:pt x="1377" y="347"/>
                  </a:lnTo>
                  <a:lnTo>
                    <a:pt x="1369" y="357"/>
                  </a:lnTo>
                  <a:lnTo>
                    <a:pt x="1365" y="361"/>
                  </a:lnTo>
                  <a:lnTo>
                    <a:pt x="1362" y="368"/>
                  </a:lnTo>
                  <a:lnTo>
                    <a:pt x="1358" y="378"/>
                  </a:lnTo>
                  <a:lnTo>
                    <a:pt x="1358" y="387"/>
                  </a:lnTo>
                  <a:lnTo>
                    <a:pt x="1352" y="397"/>
                  </a:lnTo>
                  <a:lnTo>
                    <a:pt x="1350" y="408"/>
                  </a:lnTo>
                  <a:lnTo>
                    <a:pt x="1346" y="422"/>
                  </a:lnTo>
                  <a:lnTo>
                    <a:pt x="1345" y="435"/>
                  </a:lnTo>
                  <a:lnTo>
                    <a:pt x="1341" y="448"/>
                  </a:lnTo>
                  <a:lnTo>
                    <a:pt x="1339" y="463"/>
                  </a:lnTo>
                  <a:lnTo>
                    <a:pt x="1337" y="479"/>
                  </a:lnTo>
                  <a:lnTo>
                    <a:pt x="1337" y="492"/>
                  </a:lnTo>
                  <a:lnTo>
                    <a:pt x="1337" y="503"/>
                  </a:lnTo>
                  <a:lnTo>
                    <a:pt x="1335" y="517"/>
                  </a:lnTo>
                  <a:lnTo>
                    <a:pt x="1335" y="530"/>
                  </a:lnTo>
                  <a:lnTo>
                    <a:pt x="1337" y="539"/>
                  </a:lnTo>
                  <a:lnTo>
                    <a:pt x="1337" y="547"/>
                  </a:lnTo>
                  <a:lnTo>
                    <a:pt x="1339" y="555"/>
                  </a:lnTo>
                  <a:lnTo>
                    <a:pt x="1341" y="560"/>
                  </a:lnTo>
                  <a:lnTo>
                    <a:pt x="1345" y="564"/>
                  </a:lnTo>
                  <a:lnTo>
                    <a:pt x="1350" y="562"/>
                  </a:lnTo>
                  <a:lnTo>
                    <a:pt x="1362" y="551"/>
                  </a:lnTo>
                  <a:lnTo>
                    <a:pt x="1365" y="541"/>
                  </a:lnTo>
                  <a:lnTo>
                    <a:pt x="1371" y="536"/>
                  </a:lnTo>
                  <a:lnTo>
                    <a:pt x="1377" y="526"/>
                  </a:lnTo>
                  <a:lnTo>
                    <a:pt x="1384" y="517"/>
                  </a:lnTo>
                  <a:lnTo>
                    <a:pt x="1388" y="507"/>
                  </a:lnTo>
                  <a:lnTo>
                    <a:pt x="1396" y="498"/>
                  </a:lnTo>
                  <a:lnTo>
                    <a:pt x="1402" y="488"/>
                  </a:lnTo>
                  <a:lnTo>
                    <a:pt x="1407" y="480"/>
                  </a:lnTo>
                  <a:lnTo>
                    <a:pt x="1415" y="473"/>
                  </a:lnTo>
                  <a:lnTo>
                    <a:pt x="1421" y="467"/>
                  </a:lnTo>
                  <a:lnTo>
                    <a:pt x="1426" y="460"/>
                  </a:lnTo>
                  <a:lnTo>
                    <a:pt x="1432" y="460"/>
                  </a:lnTo>
                  <a:lnTo>
                    <a:pt x="1440" y="458"/>
                  </a:lnTo>
                  <a:lnTo>
                    <a:pt x="1445" y="467"/>
                  </a:lnTo>
                  <a:lnTo>
                    <a:pt x="1447" y="471"/>
                  </a:lnTo>
                  <a:lnTo>
                    <a:pt x="1451" y="479"/>
                  </a:lnTo>
                  <a:lnTo>
                    <a:pt x="1453" y="488"/>
                  </a:lnTo>
                  <a:lnTo>
                    <a:pt x="1457" y="499"/>
                  </a:lnTo>
                  <a:lnTo>
                    <a:pt x="1459" y="511"/>
                  </a:lnTo>
                  <a:lnTo>
                    <a:pt x="1459" y="522"/>
                  </a:lnTo>
                  <a:lnTo>
                    <a:pt x="1461" y="536"/>
                  </a:lnTo>
                  <a:lnTo>
                    <a:pt x="1462" y="551"/>
                  </a:lnTo>
                  <a:lnTo>
                    <a:pt x="1462" y="564"/>
                  </a:lnTo>
                  <a:lnTo>
                    <a:pt x="1462" y="581"/>
                  </a:lnTo>
                  <a:lnTo>
                    <a:pt x="1462" y="594"/>
                  </a:lnTo>
                  <a:lnTo>
                    <a:pt x="1464" y="612"/>
                  </a:lnTo>
                  <a:lnTo>
                    <a:pt x="1464" y="627"/>
                  </a:lnTo>
                  <a:lnTo>
                    <a:pt x="1464" y="644"/>
                  </a:lnTo>
                  <a:lnTo>
                    <a:pt x="1464" y="657"/>
                  </a:lnTo>
                  <a:lnTo>
                    <a:pt x="1464" y="674"/>
                  </a:lnTo>
                  <a:lnTo>
                    <a:pt x="1464" y="690"/>
                  </a:lnTo>
                  <a:lnTo>
                    <a:pt x="1464" y="703"/>
                  </a:lnTo>
                  <a:lnTo>
                    <a:pt x="1464" y="716"/>
                  </a:lnTo>
                  <a:lnTo>
                    <a:pt x="1466" y="731"/>
                  </a:lnTo>
                  <a:lnTo>
                    <a:pt x="1466" y="743"/>
                  </a:lnTo>
                  <a:lnTo>
                    <a:pt x="1468" y="754"/>
                  </a:lnTo>
                  <a:lnTo>
                    <a:pt x="1470" y="766"/>
                  </a:lnTo>
                  <a:lnTo>
                    <a:pt x="1474" y="775"/>
                  </a:lnTo>
                  <a:lnTo>
                    <a:pt x="1476" y="783"/>
                  </a:lnTo>
                  <a:lnTo>
                    <a:pt x="1480" y="788"/>
                  </a:lnTo>
                  <a:lnTo>
                    <a:pt x="1483" y="792"/>
                  </a:lnTo>
                  <a:lnTo>
                    <a:pt x="1491" y="798"/>
                  </a:lnTo>
                  <a:lnTo>
                    <a:pt x="1502" y="800"/>
                  </a:lnTo>
                  <a:lnTo>
                    <a:pt x="1516" y="796"/>
                  </a:lnTo>
                  <a:lnTo>
                    <a:pt x="1529" y="790"/>
                  </a:lnTo>
                  <a:lnTo>
                    <a:pt x="1546" y="783"/>
                  </a:lnTo>
                  <a:lnTo>
                    <a:pt x="1557" y="771"/>
                  </a:lnTo>
                  <a:lnTo>
                    <a:pt x="1569" y="764"/>
                  </a:lnTo>
                  <a:lnTo>
                    <a:pt x="1576" y="756"/>
                  </a:lnTo>
                  <a:lnTo>
                    <a:pt x="1580" y="754"/>
                  </a:lnTo>
                  <a:lnTo>
                    <a:pt x="1599" y="882"/>
                  </a:lnTo>
                  <a:lnTo>
                    <a:pt x="1635" y="785"/>
                  </a:lnTo>
                  <a:lnTo>
                    <a:pt x="1624" y="695"/>
                  </a:lnTo>
                  <a:lnTo>
                    <a:pt x="1656" y="720"/>
                  </a:lnTo>
                  <a:lnTo>
                    <a:pt x="1660" y="722"/>
                  </a:lnTo>
                  <a:lnTo>
                    <a:pt x="1668" y="731"/>
                  </a:lnTo>
                  <a:lnTo>
                    <a:pt x="1670" y="737"/>
                  </a:lnTo>
                  <a:lnTo>
                    <a:pt x="1673" y="747"/>
                  </a:lnTo>
                  <a:lnTo>
                    <a:pt x="1677" y="758"/>
                  </a:lnTo>
                  <a:lnTo>
                    <a:pt x="1679" y="773"/>
                  </a:lnTo>
                  <a:lnTo>
                    <a:pt x="1675" y="781"/>
                  </a:lnTo>
                  <a:lnTo>
                    <a:pt x="1673" y="790"/>
                  </a:lnTo>
                  <a:lnTo>
                    <a:pt x="1672" y="798"/>
                  </a:lnTo>
                  <a:lnTo>
                    <a:pt x="1670" y="807"/>
                  </a:lnTo>
                  <a:lnTo>
                    <a:pt x="1668" y="817"/>
                  </a:lnTo>
                  <a:lnTo>
                    <a:pt x="1664" y="824"/>
                  </a:lnTo>
                  <a:lnTo>
                    <a:pt x="1660" y="834"/>
                  </a:lnTo>
                  <a:lnTo>
                    <a:pt x="1660" y="843"/>
                  </a:lnTo>
                  <a:lnTo>
                    <a:pt x="1654" y="851"/>
                  </a:lnTo>
                  <a:lnTo>
                    <a:pt x="1653" y="861"/>
                  </a:lnTo>
                  <a:lnTo>
                    <a:pt x="1649" y="866"/>
                  </a:lnTo>
                  <a:lnTo>
                    <a:pt x="1649" y="874"/>
                  </a:lnTo>
                  <a:lnTo>
                    <a:pt x="1645" y="880"/>
                  </a:lnTo>
                  <a:lnTo>
                    <a:pt x="1645" y="885"/>
                  </a:lnTo>
                  <a:lnTo>
                    <a:pt x="1727" y="842"/>
                  </a:lnTo>
                  <a:lnTo>
                    <a:pt x="1700" y="735"/>
                  </a:lnTo>
                  <a:lnTo>
                    <a:pt x="1736" y="743"/>
                  </a:lnTo>
                  <a:lnTo>
                    <a:pt x="1736" y="745"/>
                  </a:lnTo>
                  <a:lnTo>
                    <a:pt x="1736" y="752"/>
                  </a:lnTo>
                  <a:lnTo>
                    <a:pt x="1736" y="758"/>
                  </a:lnTo>
                  <a:lnTo>
                    <a:pt x="1738" y="766"/>
                  </a:lnTo>
                  <a:lnTo>
                    <a:pt x="1740" y="773"/>
                  </a:lnTo>
                  <a:lnTo>
                    <a:pt x="1742" y="783"/>
                  </a:lnTo>
                  <a:lnTo>
                    <a:pt x="1742" y="790"/>
                  </a:lnTo>
                  <a:lnTo>
                    <a:pt x="1744" y="800"/>
                  </a:lnTo>
                  <a:lnTo>
                    <a:pt x="1744" y="809"/>
                  </a:lnTo>
                  <a:lnTo>
                    <a:pt x="1746" y="821"/>
                  </a:lnTo>
                  <a:lnTo>
                    <a:pt x="1746" y="828"/>
                  </a:lnTo>
                  <a:lnTo>
                    <a:pt x="1749" y="842"/>
                  </a:lnTo>
                  <a:lnTo>
                    <a:pt x="1749" y="849"/>
                  </a:lnTo>
                  <a:lnTo>
                    <a:pt x="1751" y="861"/>
                  </a:lnTo>
                  <a:lnTo>
                    <a:pt x="1751" y="868"/>
                  </a:lnTo>
                  <a:lnTo>
                    <a:pt x="1751" y="878"/>
                  </a:lnTo>
                  <a:lnTo>
                    <a:pt x="1751" y="885"/>
                  </a:lnTo>
                  <a:lnTo>
                    <a:pt x="1753" y="893"/>
                  </a:lnTo>
                  <a:lnTo>
                    <a:pt x="1751" y="908"/>
                  </a:lnTo>
                  <a:lnTo>
                    <a:pt x="1751" y="925"/>
                  </a:lnTo>
                  <a:lnTo>
                    <a:pt x="1749" y="937"/>
                  </a:lnTo>
                  <a:lnTo>
                    <a:pt x="1746" y="950"/>
                  </a:lnTo>
                  <a:lnTo>
                    <a:pt x="1740" y="963"/>
                  </a:lnTo>
                  <a:lnTo>
                    <a:pt x="1734" y="978"/>
                  </a:lnTo>
                  <a:lnTo>
                    <a:pt x="1725" y="992"/>
                  </a:lnTo>
                  <a:lnTo>
                    <a:pt x="1713" y="1005"/>
                  </a:lnTo>
                  <a:lnTo>
                    <a:pt x="1702" y="1016"/>
                  </a:lnTo>
                  <a:lnTo>
                    <a:pt x="1692" y="1028"/>
                  </a:lnTo>
                  <a:lnTo>
                    <a:pt x="1683" y="1035"/>
                  </a:lnTo>
                  <a:lnTo>
                    <a:pt x="1677" y="1045"/>
                  </a:lnTo>
                  <a:lnTo>
                    <a:pt x="1672" y="1049"/>
                  </a:lnTo>
                  <a:lnTo>
                    <a:pt x="1672" y="1051"/>
                  </a:lnTo>
                  <a:lnTo>
                    <a:pt x="1672" y="1056"/>
                  </a:lnTo>
                  <a:lnTo>
                    <a:pt x="1673" y="1070"/>
                  </a:lnTo>
                  <a:lnTo>
                    <a:pt x="1670" y="1077"/>
                  </a:lnTo>
                  <a:lnTo>
                    <a:pt x="1666" y="1085"/>
                  </a:lnTo>
                  <a:lnTo>
                    <a:pt x="1658" y="1092"/>
                  </a:lnTo>
                  <a:lnTo>
                    <a:pt x="1649" y="1102"/>
                  </a:lnTo>
                  <a:lnTo>
                    <a:pt x="1639" y="1104"/>
                  </a:lnTo>
                  <a:lnTo>
                    <a:pt x="1630" y="1108"/>
                  </a:lnTo>
                  <a:lnTo>
                    <a:pt x="1622" y="1110"/>
                  </a:lnTo>
                  <a:lnTo>
                    <a:pt x="1613" y="1115"/>
                  </a:lnTo>
                  <a:lnTo>
                    <a:pt x="1603" y="1117"/>
                  </a:lnTo>
                  <a:lnTo>
                    <a:pt x="1592" y="1121"/>
                  </a:lnTo>
                  <a:lnTo>
                    <a:pt x="1584" y="1125"/>
                  </a:lnTo>
                  <a:lnTo>
                    <a:pt x="1575" y="1129"/>
                  </a:lnTo>
                  <a:lnTo>
                    <a:pt x="1567" y="1129"/>
                  </a:lnTo>
                  <a:lnTo>
                    <a:pt x="1557" y="1131"/>
                  </a:lnTo>
                  <a:lnTo>
                    <a:pt x="1548" y="1132"/>
                  </a:lnTo>
                  <a:lnTo>
                    <a:pt x="1542" y="1134"/>
                  </a:lnTo>
                  <a:lnTo>
                    <a:pt x="1533" y="1132"/>
                  </a:lnTo>
                  <a:lnTo>
                    <a:pt x="1529" y="1129"/>
                  </a:lnTo>
                  <a:lnTo>
                    <a:pt x="1525" y="1121"/>
                  </a:lnTo>
                  <a:lnTo>
                    <a:pt x="1521" y="1115"/>
                  </a:lnTo>
                  <a:lnTo>
                    <a:pt x="1512" y="1110"/>
                  </a:lnTo>
                  <a:lnTo>
                    <a:pt x="1504" y="1102"/>
                  </a:lnTo>
                  <a:lnTo>
                    <a:pt x="1497" y="1096"/>
                  </a:lnTo>
                  <a:lnTo>
                    <a:pt x="1489" y="1092"/>
                  </a:lnTo>
                  <a:lnTo>
                    <a:pt x="1483" y="1091"/>
                  </a:lnTo>
                  <a:lnTo>
                    <a:pt x="1483" y="1087"/>
                  </a:lnTo>
                  <a:lnTo>
                    <a:pt x="1493" y="1083"/>
                  </a:lnTo>
                  <a:lnTo>
                    <a:pt x="1502" y="1077"/>
                  </a:lnTo>
                  <a:lnTo>
                    <a:pt x="1516" y="1072"/>
                  </a:lnTo>
                  <a:lnTo>
                    <a:pt x="1529" y="1064"/>
                  </a:lnTo>
                  <a:lnTo>
                    <a:pt x="1540" y="1058"/>
                  </a:lnTo>
                  <a:lnTo>
                    <a:pt x="1548" y="1053"/>
                  </a:lnTo>
                  <a:lnTo>
                    <a:pt x="1554" y="1051"/>
                  </a:lnTo>
                  <a:lnTo>
                    <a:pt x="1548" y="1053"/>
                  </a:lnTo>
                  <a:lnTo>
                    <a:pt x="1540" y="1053"/>
                  </a:lnTo>
                  <a:lnTo>
                    <a:pt x="1535" y="1054"/>
                  </a:lnTo>
                  <a:lnTo>
                    <a:pt x="1527" y="1056"/>
                  </a:lnTo>
                  <a:lnTo>
                    <a:pt x="1519" y="1058"/>
                  </a:lnTo>
                  <a:lnTo>
                    <a:pt x="1510" y="1056"/>
                  </a:lnTo>
                  <a:lnTo>
                    <a:pt x="1499" y="1054"/>
                  </a:lnTo>
                  <a:lnTo>
                    <a:pt x="1485" y="1051"/>
                  </a:lnTo>
                  <a:lnTo>
                    <a:pt x="1474" y="1049"/>
                  </a:lnTo>
                  <a:lnTo>
                    <a:pt x="1459" y="1041"/>
                  </a:lnTo>
                  <a:lnTo>
                    <a:pt x="1443" y="1034"/>
                  </a:lnTo>
                  <a:lnTo>
                    <a:pt x="1426" y="1026"/>
                  </a:lnTo>
                  <a:lnTo>
                    <a:pt x="1411" y="1015"/>
                  </a:lnTo>
                  <a:lnTo>
                    <a:pt x="1415" y="1020"/>
                  </a:lnTo>
                  <a:lnTo>
                    <a:pt x="1419" y="1030"/>
                  </a:lnTo>
                  <a:lnTo>
                    <a:pt x="1421" y="1039"/>
                  </a:lnTo>
                  <a:lnTo>
                    <a:pt x="1426" y="1049"/>
                  </a:lnTo>
                  <a:lnTo>
                    <a:pt x="1426" y="1058"/>
                  </a:lnTo>
                  <a:lnTo>
                    <a:pt x="1430" y="1070"/>
                  </a:lnTo>
                  <a:lnTo>
                    <a:pt x="1434" y="1077"/>
                  </a:lnTo>
                  <a:lnTo>
                    <a:pt x="1436" y="1091"/>
                  </a:lnTo>
                  <a:lnTo>
                    <a:pt x="1438" y="1098"/>
                  </a:lnTo>
                  <a:lnTo>
                    <a:pt x="1440" y="1110"/>
                  </a:lnTo>
                  <a:lnTo>
                    <a:pt x="1440" y="1119"/>
                  </a:lnTo>
                  <a:lnTo>
                    <a:pt x="1440" y="1129"/>
                  </a:lnTo>
                  <a:lnTo>
                    <a:pt x="1440" y="1136"/>
                  </a:lnTo>
                  <a:lnTo>
                    <a:pt x="1440" y="1146"/>
                  </a:lnTo>
                  <a:lnTo>
                    <a:pt x="1440" y="1153"/>
                  </a:lnTo>
                  <a:lnTo>
                    <a:pt x="1440" y="1161"/>
                  </a:lnTo>
                  <a:lnTo>
                    <a:pt x="1350" y="1222"/>
                  </a:lnTo>
                  <a:lnTo>
                    <a:pt x="137" y="511"/>
                  </a:lnTo>
                  <a:lnTo>
                    <a:pt x="0" y="427"/>
                  </a:lnTo>
                  <a:close/>
                </a:path>
              </a:pathLst>
            </a:custGeom>
            <a:solidFill>
              <a:srgbClr val="7DB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5" name="Freeform 144"/>
            <p:cNvSpPr>
              <a:spLocks/>
            </p:cNvSpPr>
            <p:nvPr/>
          </p:nvSpPr>
          <p:spPr bwMode="auto">
            <a:xfrm>
              <a:off x="3120" y="3280"/>
              <a:ext cx="921" cy="462"/>
            </a:xfrm>
            <a:custGeom>
              <a:avLst/>
              <a:gdLst>
                <a:gd name="T0" fmla="*/ 2 w 1842"/>
                <a:gd name="T1" fmla="*/ 27 h 926"/>
                <a:gd name="T2" fmla="*/ 54 w 1842"/>
                <a:gd name="T3" fmla="*/ 9 h 926"/>
                <a:gd name="T4" fmla="*/ 53 w 1842"/>
                <a:gd name="T5" fmla="*/ 6 h 926"/>
                <a:gd name="T6" fmla="*/ 52 w 1842"/>
                <a:gd name="T7" fmla="*/ 6 h 926"/>
                <a:gd name="T8" fmla="*/ 51 w 1842"/>
                <a:gd name="T9" fmla="*/ 5 h 926"/>
                <a:gd name="T10" fmla="*/ 50 w 1842"/>
                <a:gd name="T11" fmla="*/ 5 h 926"/>
                <a:gd name="T12" fmla="*/ 49 w 1842"/>
                <a:gd name="T13" fmla="*/ 4 h 926"/>
                <a:gd name="T14" fmla="*/ 47 w 1842"/>
                <a:gd name="T15" fmla="*/ 4 h 926"/>
                <a:gd name="T16" fmla="*/ 45 w 1842"/>
                <a:gd name="T17" fmla="*/ 3 h 926"/>
                <a:gd name="T18" fmla="*/ 43 w 1842"/>
                <a:gd name="T19" fmla="*/ 2 h 926"/>
                <a:gd name="T20" fmla="*/ 40 w 1842"/>
                <a:gd name="T21" fmla="*/ 2 h 926"/>
                <a:gd name="T22" fmla="*/ 37 w 1842"/>
                <a:gd name="T23" fmla="*/ 1 h 926"/>
                <a:gd name="T24" fmla="*/ 34 w 1842"/>
                <a:gd name="T25" fmla="*/ 1 h 926"/>
                <a:gd name="T26" fmla="*/ 30 w 1842"/>
                <a:gd name="T27" fmla="*/ 0 h 926"/>
                <a:gd name="T28" fmla="*/ 28 w 1842"/>
                <a:gd name="T29" fmla="*/ 0 h 926"/>
                <a:gd name="T30" fmla="*/ 25 w 1842"/>
                <a:gd name="T31" fmla="*/ 0 h 926"/>
                <a:gd name="T32" fmla="*/ 22 w 1842"/>
                <a:gd name="T33" fmla="*/ 0 h 926"/>
                <a:gd name="T34" fmla="*/ 19 w 1842"/>
                <a:gd name="T35" fmla="*/ 0 h 926"/>
                <a:gd name="T36" fmla="*/ 17 w 1842"/>
                <a:gd name="T37" fmla="*/ 0 h 926"/>
                <a:gd name="T38" fmla="*/ 15 w 1842"/>
                <a:gd name="T39" fmla="*/ 0 h 926"/>
                <a:gd name="T40" fmla="*/ 13 w 1842"/>
                <a:gd name="T41" fmla="*/ 0 h 926"/>
                <a:gd name="T42" fmla="*/ 12 w 1842"/>
                <a:gd name="T43" fmla="*/ 0 h 926"/>
                <a:gd name="T44" fmla="*/ 10 w 1842"/>
                <a:gd name="T45" fmla="*/ 0 h 926"/>
                <a:gd name="T46" fmla="*/ 9 w 1842"/>
                <a:gd name="T47" fmla="*/ 0 h 926"/>
                <a:gd name="T48" fmla="*/ 8 w 1842"/>
                <a:gd name="T49" fmla="*/ 0 h 926"/>
                <a:gd name="T50" fmla="*/ 7 w 1842"/>
                <a:gd name="T51" fmla="*/ 1 h 926"/>
                <a:gd name="T52" fmla="*/ 7 w 1842"/>
                <a:gd name="T53" fmla="*/ 1 h 926"/>
                <a:gd name="T54" fmla="*/ 6 w 1842"/>
                <a:gd name="T55" fmla="*/ 1 h 926"/>
                <a:gd name="T56" fmla="*/ 6 w 1842"/>
                <a:gd name="T57" fmla="*/ 1 h 926"/>
                <a:gd name="T58" fmla="*/ 6 w 1842"/>
                <a:gd name="T59" fmla="*/ 2 h 926"/>
                <a:gd name="T60" fmla="*/ 5 w 1842"/>
                <a:gd name="T61" fmla="*/ 2 h 926"/>
                <a:gd name="T62" fmla="*/ 5 w 1842"/>
                <a:gd name="T63" fmla="*/ 2 h 926"/>
                <a:gd name="T64" fmla="*/ 4 w 1842"/>
                <a:gd name="T65" fmla="*/ 2 h 926"/>
                <a:gd name="T66" fmla="*/ 4 w 1842"/>
                <a:gd name="T67" fmla="*/ 3 h 926"/>
                <a:gd name="T68" fmla="*/ 3 w 1842"/>
                <a:gd name="T69" fmla="*/ 3 h 926"/>
                <a:gd name="T70" fmla="*/ 3 w 1842"/>
                <a:gd name="T71" fmla="*/ 3 h 926"/>
                <a:gd name="T72" fmla="*/ 2 w 1842"/>
                <a:gd name="T73" fmla="*/ 4 h 926"/>
                <a:gd name="T74" fmla="*/ 1 w 1842"/>
                <a:gd name="T75" fmla="*/ 4 h 926"/>
                <a:gd name="T76" fmla="*/ 1 w 1842"/>
                <a:gd name="T77" fmla="*/ 4 h 926"/>
                <a:gd name="T78" fmla="*/ 0 w 1842"/>
                <a:gd name="T79" fmla="*/ 6 h 9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2"/>
                <a:gd name="T121" fmla="*/ 0 h 926"/>
                <a:gd name="T122" fmla="*/ 1842 w 1842"/>
                <a:gd name="T123" fmla="*/ 926 h 9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2" h="926">
                  <a:moveTo>
                    <a:pt x="0" y="211"/>
                  </a:moveTo>
                  <a:lnTo>
                    <a:pt x="36" y="894"/>
                  </a:lnTo>
                  <a:lnTo>
                    <a:pt x="1842" y="926"/>
                  </a:lnTo>
                  <a:lnTo>
                    <a:pt x="1705" y="310"/>
                  </a:lnTo>
                  <a:lnTo>
                    <a:pt x="1671" y="223"/>
                  </a:lnTo>
                  <a:lnTo>
                    <a:pt x="1667" y="217"/>
                  </a:lnTo>
                  <a:lnTo>
                    <a:pt x="1656" y="209"/>
                  </a:lnTo>
                  <a:lnTo>
                    <a:pt x="1646" y="202"/>
                  </a:lnTo>
                  <a:lnTo>
                    <a:pt x="1635" y="196"/>
                  </a:lnTo>
                  <a:lnTo>
                    <a:pt x="1622" y="186"/>
                  </a:lnTo>
                  <a:lnTo>
                    <a:pt x="1608" y="179"/>
                  </a:lnTo>
                  <a:lnTo>
                    <a:pt x="1589" y="169"/>
                  </a:lnTo>
                  <a:lnTo>
                    <a:pt x="1569" y="160"/>
                  </a:lnTo>
                  <a:lnTo>
                    <a:pt x="1546" y="148"/>
                  </a:lnTo>
                  <a:lnTo>
                    <a:pt x="1521" y="139"/>
                  </a:lnTo>
                  <a:lnTo>
                    <a:pt x="1492" y="128"/>
                  </a:lnTo>
                  <a:lnTo>
                    <a:pt x="1462" y="116"/>
                  </a:lnTo>
                  <a:lnTo>
                    <a:pt x="1430" y="107"/>
                  </a:lnTo>
                  <a:lnTo>
                    <a:pt x="1394" y="97"/>
                  </a:lnTo>
                  <a:lnTo>
                    <a:pt x="1354" y="88"/>
                  </a:lnTo>
                  <a:lnTo>
                    <a:pt x="1312" y="78"/>
                  </a:lnTo>
                  <a:lnTo>
                    <a:pt x="1266" y="69"/>
                  </a:lnTo>
                  <a:lnTo>
                    <a:pt x="1221" y="61"/>
                  </a:lnTo>
                  <a:lnTo>
                    <a:pt x="1173" y="52"/>
                  </a:lnTo>
                  <a:lnTo>
                    <a:pt x="1126" y="46"/>
                  </a:lnTo>
                  <a:lnTo>
                    <a:pt x="1076" y="38"/>
                  </a:lnTo>
                  <a:lnTo>
                    <a:pt x="1025" y="32"/>
                  </a:lnTo>
                  <a:lnTo>
                    <a:pt x="973" y="25"/>
                  </a:lnTo>
                  <a:lnTo>
                    <a:pt x="922" y="19"/>
                  </a:lnTo>
                  <a:lnTo>
                    <a:pt x="873" y="15"/>
                  </a:lnTo>
                  <a:lnTo>
                    <a:pt x="823" y="12"/>
                  </a:lnTo>
                  <a:lnTo>
                    <a:pt x="774" y="8"/>
                  </a:lnTo>
                  <a:lnTo>
                    <a:pt x="726" y="6"/>
                  </a:lnTo>
                  <a:lnTo>
                    <a:pt x="683" y="2"/>
                  </a:lnTo>
                  <a:lnTo>
                    <a:pt x="641" y="2"/>
                  </a:lnTo>
                  <a:lnTo>
                    <a:pt x="601" y="0"/>
                  </a:lnTo>
                  <a:lnTo>
                    <a:pt x="563" y="0"/>
                  </a:lnTo>
                  <a:lnTo>
                    <a:pt x="525" y="0"/>
                  </a:lnTo>
                  <a:lnTo>
                    <a:pt x="492" y="0"/>
                  </a:lnTo>
                  <a:lnTo>
                    <a:pt x="460" y="0"/>
                  </a:lnTo>
                  <a:lnTo>
                    <a:pt x="430" y="4"/>
                  </a:lnTo>
                  <a:lnTo>
                    <a:pt x="403" y="6"/>
                  </a:lnTo>
                  <a:lnTo>
                    <a:pt x="378" y="8"/>
                  </a:lnTo>
                  <a:lnTo>
                    <a:pt x="354" y="10"/>
                  </a:lnTo>
                  <a:lnTo>
                    <a:pt x="333" y="13"/>
                  </a:lnTo>
                  <a:lnTo>
                    <a:pt x="312" y="15"/>
                  </a:lnTo>
                  <a:lnTo>
                    <a:pt x="297" y="19"/>
                  </a:lnTo>
                  <a:lnTo>
                    <a:pt x="278" y="23"/>
                  </a:lnTo>
                  <a:lnTo>
                    <a:pt x="264" y="27"/>
                  </a:lnTo>
                  <a:lnTo>
                    <a:pt x="249" y="29"/>
                  </a:lnTo>
                  <a:lnTo>
                    <a:pt x="240" y="32"/>
                  </a:lnTo>
                  <a:lnTo>
                    <a:pt x="226" y="34"/>
                  </a:lnTo>
                  <a:lnTo>
                    <a:pt x="217" y="38"/>
                  </a:lnTo>
                  <a:lnTo>
                    <a:pt x="207" y="40"/>
                  </a:lnTo>
                  <a:lnTo>
                    <a:pt x="202" y="46"/>
                  </a:lnTo>
                  <a:lnTo>
                    <a:pt x="188" y="50"/>
                  </a:lnTo>
                  <a:lnTo>
                    <a:pt x="183" y="55"/>
                  </a:lnTo>
                  <a:lnTo>
                    <a:pt x="175" y="61"/>
                  </a:lnTo>
                  <a:lnTo>
                    <a:pt x="175" y="65"/>
                  </a:lnTo>
                  <a:lnTo>
                    <a:pt x="169" y="65"/>
                  </a:lnTo>
                  <a:lnTo>
                    <a:pt x="162" y="69"/>
                  </a:lnTo>
                  <a:lnTo>
                    <a:pt x="154" y="71"/>
                  </a:lnTo>
                  <a:lnTo>
                    <a:pt x="148" y="74"/>
                  </a:lnTo>
                  <a:lnTo>
                    <a:pt x="139" y="78"/>
                  </a:lnTo>
                  <a:lnTo>
                    <a:pt x="131" y="84"/>
                  </a:lnTo>
                  <a:lnTo>
                    <a:pt x="122" y="88"/>
                  </a:lnTo>
                  <a:lnTo>
                    <a:pt x="112" y="91"/>
                  </a:lnTo>
                  <a:lnTo>
                    <a:pt x="103" y="97"/>
                  </a:lnTo>
                  <a:lnTo>
                    <a:pt x="93" y="103"/>
                  </a:lnTo>
                  <a:lnTo>
                    <a:pt x="84" y="107"/>
                  </a:lnTo>
                  <a:lnTo>
                    <a:pt x="74" y="110"/>
                  </a:lnTo>
                  <a:lnTo>
                    <a:pt x="67" y="114"/>
                  </a:lnTo>
                  <a:lnTo>
                    <a:pt x="61" y="122"/>
                  </a:lnTo>
                  <a:lnTo>
                    <a:pt x="46" y="128"/>
                  </a:lnTo>
                  <a:lnTo>
                    <a:pt x="36" y="135"/>
                  </a:lnTo>
                  <a:lnTo>
                    <a:pt x="30" y="141"/>
                  </a:lnTo>
                  <a:lnTo>
                    <a:pt x="25" y="147"/>
                  </a:lnTo>
                  <a:lnTo>
                    <a:pt x="21" y="152"/>
                  </a:lnTo>
                  <a:lnTo>
                    <a:pt x="21" y="156"/>
                  </a:lnTo>
                  <a:lnTo>
                    <a:pt x="0" y="211"/>
                  </a:lnTo>
                  <a:close/>
                </a:path>
              </a:pathLst>
            </a:custGeom>
            <a:solidFill>
              <a:srgbClr val="C9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6" name="Freeform 145"/>
            <p:cNvSpPr>
              <a:spLocks/>
            </p:cNvSpPr>
            <p:nvPr/>
          </p:nvSpPr>
          <p:spPr bwMode="auto">
            <a:xfrm>
              <a:off x="3120" y="3282"/>
              <a:ext cx="848" cy="458"/>
            </a:xfrm>
            <a:custGeom>
              <a:avLst/>
              <a:gdLst>
                <a:gd name="T0" fmla="*/ 5 w 1696"/>
                <a:gd name="T1" fmla="*/ 4 h 914"/>
                <a:gd name="T2" fmla="*/ 6 w 1696"/>
                <a:gd name="T3" fmla="*/ 3 h 914"/>
                <a:gd name="T4" fmla="*/ 7 w 1696"/>
                <a:gd name="T5" fmla="*/ 3 h 914"/>
                <a:gd name="T6" fmla="*/ 9 w 1696"/>
                <a:gd name="T7" fmla="*/ 2 h 914"/>
                <a:gd name="T8" fmla="*/ 11 w 1696"/>
                <a:gd name="T9" fmla="*/ 1 h 914"/>
                <a:gd name="T10" fmla="*/ 12 w 1696"/>
                <a:gd name="T11" fmla="*/ 1 h 914"/>
                <a:gd name="T12" fmla="*/ 13 w 1696"/>
                <a:gd name="T13" fmla="*/ 1 h 914"/>
                <a:gd name="T14" fmla="*/ 22 w 1696"/>
                <a:gd name="T15" fmla="*/ 1 h 914"/>
                <a:gd name="T16" fmla="*/ 24 w 1696"/>
                <a:gd name="T17" fmla="*/ 1 h 914"/>
                <a:gd name="T18" fmla="*/ 27 w 1696"/>
                <a:gd name="T19" fmla="*/ 1 h 914"/>
                <a:gd name="T20" fmla="*/ 33 w 1696"/>
                <a:gd name="T21" fmla="*/ 1 h 914"/>
                <a:gd name="T22" fmla="*/ 37 w 1696"/>
                <a:gd name="T23" fmla="*/ 2 h 914"/>
                <a:gd name="T24" fmla="*/ 41 w 1696"/>
                <a:gd name="T25" fmla="*/ 3 h 914"/>
                <a:gd name="T26" fmla="*/ 44 w 1696"/>
                <a:gd name="T27" fmla="*/ 3 h 914"/>
                <a:gd name="T28" fmla="*/ 46 w 1696"/>
                <a:gd name="T29" fmla="*/ 4 h 914"/>
                <a:gd name="T30" fmla="*/ 45 w 1696"/>
                <a:gd name="T31" fmla="*/ 5 h 914"/>
                <a:gd name="T32" fmla="*/ 44 w 1696"/>
                <a:gd name="T33" fmla="*/ 6 h 914"/>
                <a:gd name="T34" fmla="*/ 46 w 1696"/>
                <a:gd name="T35" fmla="*/ 6 h 914"/>
                <a:gd name="T36" fmla="*/ 47 w 1696"/>
                <a:gd name="T37" fmla="*/ 6 h 914"/>
                <a:gd name="T38" fmla="*/ 48 w 1696"/>
                <a:gd name="T39" fmla="*/ 7 h 914"/>
                <a:gd name="T40" fmla="*/ 49 w 1696"/>
                <a:gd name="T41" fmla="*/ 7 h 914"/>
                <a:gd name="T42" fmla="*/ 50 w 1696"/>
                <a:gd name="T43" fmla="*/ 8 h 914"/>
                <a:gd name="T44" fmla="*/ 51 w 1696"/>
                <a:gd name="T45" fmla="*/ 11 h 914"/>
                <a:gd name="T46" fmla="*/ 51 w 1696"/>
                <a:gd name="T47" fmla="*/ 12 h 914"/>
                <a:gd name="T48" fmla="*/ 52 w 1696"/>
                <a:gd name="T49" fmla="*/ 14 h 914"/>
                <a:gd name="T50" fmla="*/ 53 w 1696"/>
                <a:gd name="T51" fmla="*/ 16 h 914"/>
                <a:gd name="T52" fmla="*/ 53 w 1696"/>
                <a:gd name="T53" fmla="*/ 19 h 914"/>
                <a:gd name="T54" fmla="*/ 53 w 1696"/>
                <a:gd name="T55" fmla="*/ 22 h 914"/>
                <a:gd name="T56" fmla="*/ 53 w 1696"/>
                <a:gd name="T57" fmla="*/ 24 h 914"/>
                <a:gd name="T58" fmla="*/ 53 w 1696"/>
                <a:gd name="T59" fmla="*/ 25 h 914"/>
                <a:gd name="T60" fmla="*/ 53 w 1696"/>
                <a:gd name="T61" fmla="*/ 25 h 914"/>
                <a:gd name="T62" fmla="*/ 53 w 1696"/>
                <a:gd name="T63" fmla="*/ 24 h 914"/>
                <a:gd name="T64" fmla="*/ 53 w 1696"/>
                <a:gd name="T65" fmla="*/ 22 h 914"/>
                <a:gd name="T66" fmla="*/ 53 w 1696"/>
                <a:gd name="T67" fmla="*/ 20 h 914"/>
                <a:gd name="T68" fmla="*/ 52 w 1696"/>
                <a:gd name="T69" fmla="*/ 19 h 914"/>
                <a:gd name="T70" fmla="*/ 52 w 1696"/>
                <a:gd name="T71" fmla="*/ 18 h 914"/>
                <a:gd name="T72" fmla="*/ 52 w 1696"/>
                <a:gd name="T73" fmla="*/ 17 h 914"/>
                <a:gd name="T74" fmla="*/ 51 w 1696"/>
                <a:gd name="T75" fmla="*/ 15 h 914"/>
                <a:gd name="T76" fmla="*/ 51 w 1696"/>
                <a:gd name="T77" fmla="*/ 14 h 914"/>
                <a:gd name="T78" fmla="*/ 50 w 1696"/>
                <a:gd name="T79" fmla="*/ 13 h 914"/>
                <a:gd name="T80" fmla="*/ 50 w 1696"/>
                <a:gd name="T81" fmla="*/ 11 h 914"/>
                <a:gd name="T82" fmla="*/ 49 w 1696"/>
                <a:gd name="T83" fmla="*/ 10 h 914"/>
                <a:gd name="T84" fmla="*/ 48 w 1696"/>
                <a:gd name="T85" fmla="*/ 9 h 914"/>
                <a:gd name="T86" fmla="*/ 48 w 1696"/>
                <a:gd name="T87" fmla="*/ 10 h 914"/>
                <a:gd name="T88" fmla="*/ 49 w 1696"/>
                <a:gd name="T89" fmla="*/ 11 h 914"/>
                <a:gd name="T90" fmla="*/ 49 w 1696"/>
                <a:gd name="T91" fmla="*/ 12 h 914"/>
                <a:gd name="T92" fmla="*/ 49 w 1696"/>
                <a:gd name="T93" fmla="*/ 13 h 914"/>
                <a:gd name="T94" fmla="*/ 50 w 1696"/>
                <a:gd name="T95" fmla="*/ 18 h 914"/>
                <a:gd name="T96" fmla="*/ 51 w 1696"/>
                <a:gd name="T97" fmla="*/ 23 h 914"/>
                <a:gd name="T98" fmla="*/ 52 w 1696"/>
                <a:gd name="T99" fmla="*/ 27 h 914"/>
                <a:gd name="T100" fmla="*/ 52 w 1696"/>
                <a:gd name="T101" fmla="*/ 29 h 914"/>
                <a:gd name="T102" fmla="*/ 3 w 1696"/>
                <a:gd name="T103" fmla="*/ 5 h 9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96"/>
                <a:gd name="T157" fmla="*/ 0 h 914"/>
                <a:gd name="T158" fmla="*/ 1696 w 1696"/>
                <a:gd name="T159" fmla="*/ 914 h 9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96" h="914">
                  <a:moveTo>
                    <a:pt x="68" y="154"/>
                  </a:moveTo>
                  <a:lnTo>
                    <a:pt x="200" y="135"/>
                  </a:lnTo>
                  <a:lnTo>
                    <a:pt x="144" y="110"/>
                  </a:lnTo>
                  <a:lnTo>
                    <a:pt x="146" y="108"/>
                  </a:lnTo>
                  <a:lnTo>
                    <a:pt x="158" y="103"/>
                  </a:lnTo>
                  <a:lnTo>
                    <a:pt x="164" y="97"/>
                  </a:lnTo>
                  <a:lnTo>
                    <a:pt x="175" y="93"/>
                  </a:lnTo>
                  <a:lnTo>
                    <a:pt x="183" y="89"/>
                  </a:lnTo>
                  <a:lnTo>
                    <a:pt x="196" y="84"/>
                  </a:lnTo>
                  <a:lnTo>
                    <a:pt x="207" y="78"/>
                  </a:lnTo>
                  <a:lnTo>
                    <a:pt x="221" y="72"/>
                  </a:lnTo>
                  <a:lnTo>
                    <a:pt x="234" y="65"/>
                  </a:lnTo>
                  <a:lnTo>
                    <a:pt x="247" y="61"/>
                  </a:lnTo>
                  <a:lnTo>
                    <a:pt x="260" y="55"/>
                  </a:lnTo>
                  <a:lnTo>
                    <a:pt x="274" y="49"/>
                  </a:lnTo>
                  <a:lnTo>
                    <a:pt x="287" y="46"/>
                  </a:lnTo>
                  <a:lnTo>
                    <a:pt x="302" y="40"/>
                  </a:lnTo>
                  <a:lnTo>
                    <a:pt x="314" y="36"/>
                  </a:lnTo>
                  <a:lnTo>
                    <a:pt x="325" y="32"/>
                  </a:lnTo>
                  <a:lnTo>
                    <a:pt x="335" y="26"/>
                  </a:lnTo>
                  <a:lnTo>
                    <a:pt x="348" y="26"/>
                  </a:lnTo>
                  <a:lnTo>
                    <a:pt x="356" y="21"/>
                  </a:lnTo>
                  <a:lnTo>
                    <a:pt x="367" y="21"/>
                  </a:lnTo>
                  <a:lnTo>
                    <a:pt x="375" y="17"/>
                  </a:lnTo>
                  <a:lnTo>
                    <a:pt x="384" y="17"/>
                  </a:lnTo>
                  <a:lnTo>
                    <a:pt x="397" y="13"/>
                  </a:lnTo>
                  <a:lnTo>
                    <a:pt x="407" y="13"/>
                  </a:lnTo>
                  <a:lnTo>
                    <a:pt x="413" y="13"/>
                  </a:lnTo>
                  <a:lnTo>
                    <a:pt x="416" y="13"/>
                  </a:lnTo>
                  <a:lnTo>
                    <a:pt x="553" y="0"/>
                  </a:lnTo>
                  <a:lnTo>
                    <a:pt x="683" y="2"/>
                  </a:lnTo>
                  <a:lnTo>
                    <a:pt x="684" y="2"/>
                  </a:lnTo>
                  <a:lnTo>
                    <a:pt x="694" y="2"/>
                  </a:lnTo>
                  <a:lnTo>
                    <a:pt x="707" y="2"/>
                  </a:lnTo>
                  <a:lnTo>
                    <a:pt x="726" y="2"/>
                  </a:lnTo>
                  <a:lnTo>
                    <a:pt x="749" y="2"/>
                  </a:lnTo>
                  <a:lnTo>
                    <a:pt x="778" y="6"/>
                  </a:lnTo>
                  <a:lnTo>
                    <a:pt x="808" y="7"/>
                  </a:lnTo>
                  <a:lnTo>
                    <a:pt x="842" y="9"/>
                  </a:lnTo>
                  <a:lnTo>
                    <a:pt x="875" y="11"/>
                  </a:lnTo>
                  <a:lnTo>
                    <a:pt x="913" y="13"/>
                  </a:lnTo>
                  <a:lnTo>
                    <a:pt x="951" y="19"/>
                  </a:lnTo>
                  <a:lnTo>
                    <a:pt x="991" y="23"/>
                  </a:lnTo>
                  <a:lnTo>
                    <a:pt x="1030" y="26"/>
                  </a:lnTo>
                  <a:lnTo>
                    <a:pt x="1070" y="32"/>
                  </a:lnTo>
                  <a:lnTo>
                    <a:pt x="1107" y="36"/>
                  </a:lnTo>
                  <a:lnTo>
                    <a:pt x="1145" y="44"/>
                  </a:lnTo>
                  <a:lnTo>
                    <a:pt x="1179" y="47"/>
                  </a:lnTo>
                  <a:lnTo>
                    <a:pt x="1215" y="53"/>
                  </a:lnTo>
                  <a:lnTo>
                    <a:pt x="1245" y="59"/>
                  </a:lnTo>
                  <a:lnTo>
                    <a:pt x="1276" y="65"/>
                  </a:lnTo>
                  <a:lnTo>
                    <a:pt x="1302" y="72"/>
                  </a:lnTo>
                  <a:lnTo>
                    <a:pt x="1329" y="78"/>
                  </a:lnTo>
                  <a:lnTo>
                    <a:pt x="1352" y="84"/>
                  </a:lnTo>
                  <a:lnTo>
                    <a:pt x="1375" y="91"/>
                  </a:lnTo>
                  <a:lnTo>
                    <a:pt x="1394" y="95"/>
                  </a:lnTo>
                  <a:lnTo>
                    <a:pt x="1411" y="101"/>
                  </a:lnTo>
                  <a:lnTo>
                    <a:pt x="1424" y="104"/>
                  </a:lnTo>
                  <a:lnTo>
                    <a:pt x="1437" y="108"/>
                  </a:lnTo>
                  <a:lnTo>
                    <a:pt x="1445" y="112"/>
                  </a:lnTo>
                  <a:lnTo>
                    <a:pt x="1453" y="116"/>
                  </a:lnTo>
                  <a:lnTo>
                    <a:pt x="1456" y="116"/>
                  </a:lnTo>
                  <a:lnTo>
                    <a:pt x="1460" y="118"/>
                  </a:lnTo>
                  <a:lnTo>
                    <a:pt x="1411" y="141"/>
                  </a:lnTo>
                  <a:lnTo>
                    <a:pt x="1369" y="161"/>
                  </a:lnTo>
                  <a:lnTo>
                    <a:pt x="1375" y="161"/>
                  </a:lnTo>
                  <a:lnTo>
                    <a:pt x="1380" y="163"/>
                  </a:lnTo>
                  <a:lnTo>
                    <a:pt x="1392" y="165"/>
                  </a:lnTo>
                  <a:lnTo>
                    <a:pt x="1401" y="167"/>
                  </a:lnTo>
                  <a:lnTo>
                    <a:pt x="1416" y="173"/>
                  </a:lnTo>
                  <a:lnTo>
                    <a:pt x="1430" y="177"/>
                  </a:lnTo>
                  <a:lnTo>
                    <a:pt x="1445" y="180"/>
                  </a:lnTo>
                  <a:lnTo>
                    <a:pt x="1454" y="182"/>
                  </a:lnTo>
                  <a:lnTo>
                    <a:pt x="1466" y="186"/>
                  </a:lnTo>
                  <a:lnTo>
                    <a:pt x="1475" y="188"/>
                  </a:lnTo>
                  <a:lnTo>
                    <a:pt x="1487" y="192"/>
                  </a:lnTo>
                  <a:lnTo>
                    <a:pt x="1496" y="196"/>
                  </a:lnTo>
                  <a:lnTo>
                    <a:pt x="1508" y="199"/>
                  </a:lnTo>
                  <a:lnTo>
                    <a:pt x="1515" y="205"/>
                  </a:lnTo>
                  <a:lnTo>
                    <a:pt x="1525" y="209"/>
                  </a:lnTo>
                  <a:lnTo>
                    <a:pt x="1532" y="211"/>
                  </a:lnTo>
                  <a:lnTo>
                    <a:pt x="1538" y="217"/>
                  </a:lnTo>
                  <a:lnTo>
                    <a:pt x="1546" y="220"/>
                  </a:lnTo>
                  <a:lnTo>
                    <a:pt x="1551" y="224"/>
                  </a:lnTo>
                  <a:lnTo>
                    <a:pt x="1559" y="232"/>
                  </a:lnTo>
                  <a:lnTo>
                    <a:pt x="1565" y="241"/>
                  </a:lnTo>
                  <a:lnTo>
                    <a:pt x="1569" y="251"/>
                  </a:lnTo>
                  <a:lnTo>
                    <a:pt x="1570" y="256"/>
                  </a:lnTo>
                  <a:lnTo>
                    <a:pt x="1601" y="253"/>
                  </a:lnTo>
                  <a:lnTo>
                    <a:pt x="1610" y="287"/>
                  </a:lnTo>
                  <a:lnTo>
                    <a:pt x="1614" y="319"/>
                  </a:lnTo>
                  <a:lnTo>
                    <a:pt x="1616" y="325"/>
                  </a:lnTo>
                  <a:lnTo>
                    <a:pt x="1618" y="329"/>
                  </a:lnTo>
                  <a:lnTo>
                    <a:pt x="1622" y="338"/>
                  </a:lnTo>
                  <a:lnTo>
                    <a:pt x="1626" y="348"/>
                  </a:lnTo>
                  <a:lnTo>
                    <a:pt x="1629" y="361"/>
                  </a:lnTo>
                  <a:lnTo>
                    <a:pt x="1633" y="374"/>
                  </a:lnTo>
                  <a:lnTo>
                    <a:pt x="1639" y="391"/>
                  </a:lnTo>
                  <a:lnTo>
                    <a:pt x="1645" y="407"/>
                  </a:lnTo>
                  <a:lnTo>
                    <a:pt x="1650" y="426"/>
                  </a:lnTo>
                  <a:lnTo>
                    <a:pt x="1656" y="443"/>
                  </a:lnTo>
                  <a:lnTo>
                    <a:pt x="1662" y="466"/>
                  </a:lnTo>
                  <a:lnTo>
                    <a:pt x="1665" y="485"/>
                  </a:lnTo>
                  <a:lnTo>
                    <a:pt x="1671" y="507"/>
                  </a:lnTo>
                  <a:lnTo>
                    <a:pt x="1677" y="530"/>
                  </a:lnTo>
                  <a:lnTo>
                    <a:pt x="1683" y="553"/>
                  </a:lnTo>
                  <a:lnTo>
                    <a:pt x="1684" y="574"/>
                  </a:lnTo>
                  <a:lnTo>
                    <a:pt x="1688" y="597"/>
                  </a:lnTo>
                  <a:lnTo>
                    <a:pt x="1690" y="620"/>
                  </a:lnTo>
                  <a:lnTo>
                    <a:pt x="1692" y="640"/>
                  </a:lnTo>
                  <a:lnTo>
                    <a:pt x="1694" y="661"/>
                  </a:lnTo>
                  <a:lnTo>
                    <a:pt x="1696" y="682"/>
                  </a:lnTo>
                  <a:lnTo>
                    <a:pt x="1696" y="701"/>
                  </a:lnTo>
                  <a:lnTo>
                    <a:pt x="1696" y="720"/>
                  </a:lnTo>
                  <a:lnTo>
                    <a:pt x="1696" y="737"/>
                  </a:lnTo>
                  <a:lnTo>
                    <a:pt x="1696" y="753"/>
                  </a:lnTo>
                  <a:lnTo>
                    <a:pt x="1696" y="766"/>
                  </a:lnTo>
                  <a:lnTo>
                    <a:pt x="1696" y="777"/>
                  </a:lnTo>
                  <a:lnTo>
                    <a:pt x="1696" y="785"/>
                  </a:lnTo>
                  <a:lnTo>
                    <a:pt x="1696" y="793"/>
                  </a:lnTo>
                  <a:lnTo>
                    <a:pt x="1696" y="796"/>
                  </a:lnTo>
                  <a:lnTo>
                    <a:pt x="1696" y="800"/>
                  </a:lnTo>
                  <a:lnTo>
                    <a:pt x="1696" y="796"/>
                  </a:lnTo>
                  <a:lnTo>
                    <a:pt x="1694" y="787"/>
                  </a:lnTo>
                  <a:lnTo>
                    <a:pt x="1692" y="777"/>
                  </a:lnTo>
                  <a:lnTo>
                    <a:pt x="1692" y="772"/>
                  </a:lnTo>
                  <a:lnTo>
                    <a:pt x="1690" y="760"/>
                  </a:lnTo>
                  <a:lnTo>
                    <a:pt x="1690" y="753"/>
                  </a:lnTo>
                  <a:lnTo>
                    <a:pt x="1688" y="739"/>
                  </a:lnTo>
                  <a:lnTo>
                    <a:pt x="1686" y="726"/>
                  </a:lnTo>
                  <a:lnTo>
                    <a:pt x="1684" y="715"/>
                  </a:lnTo>
                  <a:lnTo>
                    <a:pt x="1683" y="701"/>
                  </a:lnTo>
                  <a:lnTo>
                    <a:pt x="1679" y="684"/>
                  </a:lnTo>
                  <a:lnTo>
                    <a:pt x="1677" y="669"/>
                  </a:lnTo>
                  <a:lnTo>
                    <a:pt x="1673" y="654"/>
                  </a:lnTo>
                  <a:lnTo>
                    <a:pt x="1671" y="639"/>
                  </a:lnTo>
                  <a:lnTo>
                    <a:pt x="1667" y="631"/>
                  </a:lnTo>
                  <a:lnTo>
                    <a:pt x="1665" y="621"/>
                  </a:lnTo>
                  <a:lnTo>
                    <a:pt x="1664" y="612"/>
                  </a:lnTo>
                  <a:lnTo>
                    <a:pt x="1662" y="606"/>
                  </a:lnTo>
                  <a:lnTo>
                    <a:pt x="1658" y="597"/>
                  </a:lnTo>
                  <a:lnTo>
                    <a:pt x="1658" y="587"/>
                  </a:lnTo>
                  <a:lnTo>
                    <a:pt x="1654" y="580"/>
                  </a:lnTo>
                  <a:lnTo>
                    <a:pt x="1652" y="572"/>
                  </a:lnTo>
                  <a:lnTo>
                    <a:pt x="1648" y="559"/>
                  </a:lnTo>
                  <a:lnTo>
                    <a:pt x="1645" y="547"/>
                  </a:lnTo>
                  <a:lnTo>
                    <a:pt x="1641" y="536"/>
                  </a:lnTo>
                  <a:lnTo>
                    <a:pt x="1639" y="523"/>
                  </a:lnTo>
                  <a:lnTo>
                    <a:pt x="1633" y="511"/>
                  </a:lnTo>
                  <a:lnTo>
                    <a:pt x="1633" y="498"/>
                  </a:lnTo>
                  <a:lnTo>
                    <a:pt x="1627" y="486"/>
                  </a:lnTo>
                  <a:lnTo>
                    <a:pt x="1627" y="477"/>
                  </a:lnTo>
                  <a:lnTo>
                    <a:pt x="1622" y="464"/>
                  </a:lnTo>
                  <a:lnTo>
                    <a:pt x="1620" y="452"/>
                  </a:lnTo>
                  <a:lnTo>
                    <a:pt x="1614" y="441"/>
                  </a:lnTo>
                  <a:lnTo>
                    <a:pt x="1612" y="429"/>
                  </a:lnTo>
                  <a:lnTo>
                    <a:pt x="1608" y="418"/>
                  </a:lnTo>
                  <a:lnTo>
                    <a:pt x="1605" y="409"/>
                  </a:lnTo>
                  <a:lnTo>
                    <a:pt x="1601" y="395"/>
                  </a:lnTo>
                  <a:lnTo>
                    <a:pt x="1599" y="388"/>
                  </a:lnTo>
                  <a:lnTo>
                    <a:pt x="1593" y="376"/>
                  </a:lnTo>
                  <a:lnTo>
                    <a:pt x="1589" y="369"/>
                  </a:lnTo>
                  <a:lnTo>
                    <a:pt x="1584" y="359"/>
                  </a:lnTo>
                  <a:lnTo>
                    <a:pt x="1580" y="352"/>
                  </a:lnTo>
                  <a:lnTo>
                    <a:pt x="1576" y="342"/>
                  </a:lnTo>
                  <a:lnTo>
                    <a:pt x="1570" y="333"/>
                  </a:lnTo>
                  <a:lnTo>
                    <a:pt x="1567" y="327"/>
                  </a:lnTo>
                  <a:lnTo>
                    <a:pt x="1563" y="319"/>
                  </a:lnTo>
                  <a:lnTo>
                    <a:pt x="1551" y="306"/>
                  </a:lnTo>
                  <a:lnTo>
                    <a:pt x="1542" y="295"/>
                  </a:lnTo>
                  <a:lnTo>
                    <a:pt x="1530" y="283"/>
                  </a:lnTo>
                  <a:lnTo>
                    <a:pt x="1519" y="274"/>
                  </a:lnTo>
                  <a:lnTo>
                    <a:pt x="1519" y="276"/>
                  </a:lnTo>
                  <a:lnTo>
                    <a:pt x="1521" y="283"/>
                  </a:lnTo>
                  <a:lnTo>
                    <a:pt x="1523" y="291"/>
                  </a:lnTo>
                  <a:lnTo>
                    <a:pt x="1527" y="300"/>
                  </a:lnTo>
                  <a:lnTo>
                    <a:pt x="1530" y="308"/>
                  </a:lnTo>
                  <a:lnTo>
                    <a:pt x="1532" y="317"/>
                  </a:lnTo>
                  <a:lnTo>
                    <a:pt x="1536" y="327"/>
                  </a:lnTo>
                  <a:lnTo>
                    <a:pt x="1540" y="338"/>
                  </a:lnTo>
                  <a:lnTo>
                    <a:pt x="1544" y="350"/>
                  </a:lnTo>
                  <a:lnTo>
                    <a:pt x="1546" y="359"/>
                  </a:lnTo>
                  <a:lnTo>
                    <a:pt x="1549" y="369"/>
                  </a:lnTo>
                  <a:lnTo>
                    <a:pt x="1551" y="378"/>
                  </a:lnTo>
                  <a:lnTo>
                    <a:pt x="1553" y="386"/>
                  </a:lnTo>
                  <a:lnTo>
                    <a:pt x="1555" y="395"/>
                  </a:lnTo>
                  <a:lnTo>
                    <a:pt x="1557" y="401"/>
                  </a:lnTo>
                  <a:lnTo>
                    <a:pt x="1557" y="407"/>
                  </a:lnTo>
                  <a:lnTo>
                    <a:pt x="1565" y="435"/>
                  </a:lnTo>
                  <a:lnTo>
                    <a:pt x="1574" y="471"/>
                  </a:lnTo>
                  <a:lnTo>
                    <a:pt x="1582" y="509"/>
                  </a:lnTo>
                  <a:lnTo>
                    <a:pt x="1591" y="549"/>
                  </a:lnTo>
                  <a:lnTo>
                    <a:pt x="1599" y="589"/>
                  </a:lnTo>
                  <a:lnTo>
                    <a:pt x="1607" y="633"/>
                  </a:lnTo>
                  <a:lnTo>
                    <a:pt x="1614" y="675"/>
                  </a:lnTo>
                  <a:lnTo>
                    <a:pt x="1622" y="716"/>
                  </a:lnTo>
                  <a:lnTo>
                    <a:pt x="1627" y="755"/>
                  </a:lnTo>
                  <a:lnTo>
                    <a:pt x="1633" y="793"/>
                  </a:lnTo>
                  <a:lnTo>
                    <a:pt x="1639" y="825"/>
                  </a:lnTo>
                  <a:lnTo>
                    <a:pt x="1645" y="855"/>
                  </a:lnTo>
                  <a:lnTo>
                    <a:pt x="1646" y="880"/>
                  </a:lnTo>
                  <a:lnTo>
                    <a:pt x="1652" y="899"/>
                  </a:lnTo>
                  <a:lnTo>
                    <a:pt x="1652" y="910"/>
                  </a:lnTo>
                  <a:lnTo>
                    <a:pt x="1654" y="914"/>
                  </a:lnTo>
                  <a:lnTo>
                    <a:pt x="0" y="891"/>
                  </a:lnTo>
                  <a:lnTo>
                    <a:pt x="0" y="217"/>
                  </a:lnTo>
                  <a:lnTo>
                    <a:pt x="68" y="154"/>
                  </a:lnTo>
                  <a:close/>
                </a:path>
              </a:pathLst>
            </a:custGeom>
            <a:solidFill>
              <a:srgbClr val="B36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7" name="Freeform 147"/>
            <p:cNvSpPr>
              <a:spLocks/>
            </p:cNvSpPr>
            <p:nvPr/>
          </p:nvSpPr>
          <p:spPr bwMode="auto">
            <a:xfrm>
              <a:off x="4665" y="2719"/>
              <a:ext cx="23" cy="15"/>
            </a:xfrm>
            <a:custGeom>
              <a:avLst/>
              <a:gdLst>
                <a:gd name="T0" fmla="*/ 0 w 46"/>
                <a:gd name="T1" fmla="*/ 1 h 30"/>
                <a:gd name="T2" fmla="*/ 1 w 46"/>
                <a:gd name="T3" fmla="*/ 0 h 30"/>
                <a:gd name="T4" fmla="*/ 2 w 46"/>
                <a:gd name="T5" fmla="*/ 1 h 30"/>
                <a:gd name="T6" fmla="*/ 2 w 46"/>
                <a:gd name="T7" fmla="*/ 1 h 30"/>
                <a:gd name="T8" fmla="*/ 1 w 46"/>
                <a:gd name="T9" fmla="*/ 1 h 30"/>
                <a:gd name="T10" fmla="*/ 0 w 46"/>
                <a:gd name="T11" fmla="*/ 1 h 30"/>
                <a:gd name="T12" fmla="*/ 0 w 46"/>
                <a:gd name="T13" fmla="*/ 1 h 30"/>
                <a:gd name="T14" fmla="*/ 0 60000 65536"/>
                <a:gd name="T15" fmla="*/ 0 60000 65536"/>
                <a:gd name="T16" fmla="*/ 0 60000 65536"/>
                <a:gd name="T17" fmla="*/ 0 60000 65536"/>
                <a:gd name="T18" fmla="*/ 0 60000 65536"/>
                <a:gd name="T19" fmla="*/ 0 60000 65536"/>
                <a:gd name="T20" fmla="*/ 0 60000 65536"/>
                <a:gd name="T21" fmla="*/ 0 w 46"/>
                <a:gd name="T22" fmla="*/ 0 h 30"/>
                <a:gd name="T23" fmla="*/ 46 w 4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0">
                  <a:moveTo>
                    <a:pt x="0" y="4"/>
                  </a:moveTo>
                  <a:lnTo>
                    <a:pt x="27" y="0"/>
                  </a:lnTo>
                  <a:lnTo>
                    <a:pt x="46" y="13"/>
                  </a:lnTo>
                  <a:lnTo>
                    <a:pt x="46" y="30"/>
                  </a:lnTo>
                  <a:lnTo>
                    <a:pt x="23" y="26"/>
                  </a:lnTo>
                  <a:lnTo>
                    <a:pt x="0" y="4"/>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5298" name="Freeform 148"/>
            <p:cNvSpPr>
              <a:spLocks/>
            </p:cNvSpPr>
            <p:nvPr/>
          </p:nvSpPr>
          <p:spPr bwMode="auto">
            <a:xfrm>
              <a:off x="4203" y="3552"/>
              <a:ext cx="293" cy="189"/>
            </a:xfrm>
            <a:custGeom>
              <a:avLst/>
              <a:gdLst>
                <a:gd name="T0" fmla="*/ 15 w 588"/>
                <a:gd name="T1" fmla="*/ 2 h 378"/>
                <a:gd name="T2" fmla="*/ 16 w 588"/>
                <a:gd name="T3" fmla="*/ 2 h 378"/>
                <a:gd name="T4" fmla="*/ 17 w 588"/>
                <a:gd name="T5" fmla="*/ 3 h 378"/>
                <a:gd name="T6" fmla="*/ 17 w 588"/>
                <a:gd name="T7" fmla="*/ 3 h 378"/>
                <a:gd name="T8" fmla="*/ 17 w 588"/>
                <a:gd name="T9" fmla="*/ 5 h 378"/>
                <a:gd name="T10" fmla="*/ 17 w 588"/>
                <a:gd name="T11" fmla="*/ 6 h 378"/>
                <a:gd name="T12" fmla="*/ 16 w 588"/>
                <a:gd name="T13" fmla="*/ 6 h 378"/>
                <a:gd name="T14" fmla="*/ 17 w 588"/>
                <a:gd name="T15" fmla="*/ 7 h 378"/>
                <a:gd name="T16" fmla="*/ 17 w 588"/>
                <a:gd name="T17" fmla="*/ 8 h 378"/>
                <a:gd name="T18" fmla="*/ 17 w 588"/>
                <a:gd name="T19" fmla="*/ 9 h 378"/>
                <a:gd name="T20" fmla="*/ 17 w 588"/>
                <a:gd name="T21" fmla="*/ 10 h 378"/>
                <a:gd name="T22" fmla="*/ 18 w 588"/>
                <a:gd name="T23" fmla="*/ 11 h 378"/>
                <a:gd name="T24" fmla="*/ 18 w 588"/>
                <a:gd name="T25" fmla="*/ 11 h 378"/>
                <a:gd name="T26" fmla="*/ 11 w 588"/>
                <a:gd name="T27" fmla="*/ 7 h 378"/>
                <a:gd name="T28" fmla="*/ 11 w 588"/>
                <a:gd name="T29" fmla="*/ 6 h 378"/>
                <a:gd name="T30" fmla="*/ 12 w 588"/>
                <a:gd name="T31" fmla="*/ 6 h 378"/>
                <a:gd name="T32" fmla="*/ 12 w 588"/>
                <a:gd name="T33" fmla="*/ 5 h 378"/>
                <a:gd name="T34" fmla="*/ 13 w 588"/>
                <a:gd name="T35" fmla="*/ 5 h 378"/>
                <a:gd name="T36" fmla="*/ 12 w 588"/>
                <a:gd name="T37" fmla="*/ 4 h 378"/>
                <a:gd name="T38" fmla="*/ 11 w 588"/>
                <a:gd name="T39" fmla="*/ 3 h 378"/>
                <a:gd name="T40" fmla="*/ 10 w 588"/>
                <a:gd name="T41" fmla="*/ 3 h 378"/>
                <a:gd name="T42" fmla="*/ 9 w 588"/>
                <a:gd name="T43" fmla="*/ 3 h 378"/>
                <a:gd name="T44" fmla="*/ 7 w 588"/>
                <a:gd name="T45" fmla="*/ 3 h 378"/>
                <a:gd name="T46" fmla="*/ 5 w 588"/>
                <a:gd name="T47" fmla="*/ 3 h 378"/>
                <a:gd name="T48" fmla="*/ 4 w 588"/>
                <a:gd name="T49" fmla="*/ 3 h 378"/>
                <a:gd name="T50" fmla="*/ 2 w 588"/>
                <a:gd name="T51" fmla="*/ 3 h 378"/>
                <a:gd name="T52" fmla="*/ 1 w 588"/>
                <a:gd name="T53" fmla="*/ 3 h 378"/>
                <a:gd name="T54" fmla="*/ 0 w 588"/>
                <a:gd name="T55" fmla="*/ 3 h 378"/>
                <a:gd name="T56" fmla="*/ 0 w 588"/>
                <a:gd name="T57" fmla="*/ 2 h 378"/>
                <a:gd name="T58" fmla="*/ 1 w 588"/>
                <a:gd name="T59" fmla="*/ 2 h 378"/>
                <a:gd name="T60" fmla="*/ 1 w 588"/>
                <a:gd name="T61" fmla="*/ 1 h 378"/>
                <a:gd name="T62" fmla="*/ 2 w 588"/>
                <a:gd name="T63" fmla="*/ 1 h 378"/>
                <a:gd name="T64" fmla="*/ 3 w 588"/>
                <a:gd name="T65" fmla="*/ 1 h 378"/>
                <a:gd name="T66" fmla="*/ 4 w 588"/>
                <a:gd name="T67" fmla="*/ 1 h 378"/>
                <a:gd name="T68" fmla="*/ 5 w 588"/>
                <a:gd name="T69" fmla="*/ 2 h 378"/>
                <a:gd name="T70" fmla="*/ 6 w 588"/>
                <a:gd name="T71" fmla="*/ 2 h 378"/>
                <a:gd name="T72" fmla="*/ 7 w 588"/>
                <a:gd name="T73" fmla="*/ 2 h 378"/>
                <a:gd name="T74" fmla="*/ 8 w 588"/>
                <a:gd name="T75" fmla="*/ 2 h 378"/>
                <a:gd name="T76" fmla="*/ 9 w 588"/>
                <a:gd name="T77" fmla="*/ 2 h 378"/>
                <a:gd name="T78" fmla="*/ 10 w 588"/>
                <a:gd name="T79" fmla="*/ 2 h 378"/>
                <a:gd name="T80" fmla="*/ 11 w 588"/>
                <a:gd name="T81" fmla="*/ 3 h 378"/>
                <a:gd name="T82" fmla="*/ 12 w 588"/>
                <a:gd name="T83" fmla="*/ 3 h 378"/>
                <a:gd name="T84" fmla="*/ 13 w 588"/>
                <a:gd name="T85" fmla="*/ 3 h 378"/>
                <a:gd name="T86" fmla="*/ 14 w 588"/>
                <a:gd name="T87" fmla="*/ 3 h 378"/>
                <a:gd name="T88" fmla="*/ 15 w 588"/>
                <a:gd name="T89" fmla="*/ 3 h 378"/>
                <a:gd name="T90" fmla="*/ 15 w 588"/>
                <a:gd name="T91" fmla="*/ 3 h 378"/>
                <a:gd name="T92" fmla="*/ 14 w 588"/>
                <a:gd name="T93" fmla="*/ 3 h 378"/>
                <a:gd name="T94" fmla="*/ 15 w 588"/>
                <a:gd name="T95" fmla="*/ 2 h 3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8"/>
                <a:gd name="T145" fmla="*/ 0 h 378"/>
                <a:gd name="T146" fmla="*/ 588 w 588"/>
                <a:gd name="T147" fmla="*/ 378 h 3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8" h="378">
                  <a:moveTo>
                    <a:pt x="481" y="64"/>
                  </a:moveTo>
                  <a:lnTo>
                    <a:pt x="485" y="61"/>
                  </a:lnTo>
                  <a:lnTo>
                    <a:pt x="495" y="53"/>
                  </a:lnTo>
                  <a:lnTo>
                    <a:pt x="508" y="45"/>
                  </a:lnTo>
                  <a:lnTo>
                    <a:pt x="520" y="43"/>
                  </a:lnTo>
                  <a:lnTo>
                    <a:pt x="531" y="47"/>
                  </a:lnTo>
                  <a:lnTo>
                    <a:pt x="540" y="61"/>
                  </a:lnTo>
                  <a:lnTo>
                    <a:pt x="544" y="68"/>
                  </a:lnTo>
                  <a:lnTo>
                    <a:pt x="548" y="78"/>
                  </a:lnTo>
                  <a:lnTo>
                    <a:pt x="552" y="85"/>
                  </a:lnTo>
                  <a:lnTo>
                    <a:pt x="556" y="95"/>
                  </a:lnTo>
                  <a:lnTo>
                    <a:pt x="556" y="108"/>
                  </a:lnTo>
                  <a:lnTo>
                    <a:pt x="558" y="121"/>
                  </a:lnTo>
                  <a:lnTo>
                    <a:pt x="554" y="135"/>
                  </a:lnTo>
                  <a:lnTo>
                    <a:pt x="552" y="148"/>
                  </a:lnTo>
                  <a:lnTo>
                    <a:pt x="550" y="156"/>
                  </a:lnTo>
                  <a:lnTo>
                    <a:pt x="548" y="163"/>
                  </a:lnTo>
                  <a:lnTo>
                    <a:pt x="546" y="173"/>
                  </a:lnTo>
                  <a:lnTo>
                    <a:pt x="546" y="184"/>
                  </a:lnTo>
                  <a:lnTo>
                    <a:pt x="544" y="194"/>
                  </a:lnTo>
                  <a:lnTo>
                    <a:pt x="544" y="207"/>
                  </a:lnTo>
                  <a:lnTo>
                    <a:pt x="544" y="213"/>
                  </a:lnTo>
                  <a:lnTo>
                    <a:pt x="544" y="220"/>
                  </a:lnTo>
                  <a:lnTo>
                    <a:pt x="546" y="228"/>
                  </a:lnTo>
                  <a:lnTo>
                    <a:pt x="548" y="237"/>
                  </a:lnTo>
                  <a:lnTo>
                    <a:pt x="548" y="243"/>
                  </a:lnTo>
                  <a:lnTo>
                    <a:pt x="552" y="251"/>
                  </a:lnTo>
                  <a:lnTo>
                    <a:pt x="552" y="260"/>
                  </a:lnTo>
                  <a:lnTo>
                    <a:pt x="558" y="270"/>
                  </a:lnTo>
                  <a:lnTo>
                    <a:pt x="558" y="279"/>
                  </a:lnTo>
                  <a:lnTo>
                    <a:pt x="563" y="289"/>
                  </a:lnTo>
                  <a:lnTo>
                    <a:pt x="565" y="298"/>
                  </a:lnTo>
                  <a:lnTo>
                    <a:pt x="571" y="308"/>
                  </a:lnTo>
                  <a:lnTo>
                    <a:pt x="573" y="315"/>
                  </a:lnTo>
                  <a:lnTo>
                    <a:pt x="577" y="325"/>
                  </a:lnTo>
                  <a:lnTo>
                    <a:pt x="578" y="330"/>
                  </a:lnTo>
                  <a:lnTo>
                    <a:pt x="582" y="338"/>
                  </a:lnTo>
                  <a:lnTo>
                    <a:pt x="584" y="346"/>
                  </a:lnTo>
                  <a:lnTo>
                    <a:pt x="588" y="351"/>
                  </a:lnTo>
                  <a:lnTo>
                    <a:pt x="443" y="378"/>
                  </a:lnTo>
                  <a:lnTo>
                    <a:pt x="457" y="150"/>
                  </a:lnTo>
                  <a:lnTo>
                    <a:pt x="375" y="209"/>
                  </a:lnTo>
                  <a:lnTo>
                    <a:pt x="375" y="205"/>
                  </a:lnTo>
                  <a:lnTo>
                    <a:pt x="375" y="195"/>
                  </a:lnTo>
                  <a:lnTo>
                    <a:pt x="375" y="188"/>
                  </a:lnTo>
                  <a:lnTo>
                    <a:pt x="379" y="180"/>
                  </a:lnTo>
                  <a:lnTo>
                    <a:pt x="383" y="173"/>
                  </a:lnTo>
                  <a:lnTo>
                    <a:pt x="390" y="163"/>
                  </a:lnTo>
                  <a:lnTo>
                    <a:pt x="394" y="156"/>
                  </a:lnTo>
                  <a:lnTo>
                    <a:pt x="402" y="148"/>
                  </a:lnTo>
                  <a:lnTo>
                    <a:pt x="407" y="142"/>
                  </a:lnTo>
                  <a:lnTo>
                    <a:pt x="415" y="140"/>
                  </a:lnTo>
                  <a:lnTo>
                    <a:pt x="424" y="135"/>
                  </a:lnTo>
                  <a:lnTo>
                    <a:pt x="430" y="135"/>
                  </a:lnTo>
                  <a:lnTo>
                    <a:pt x="424" y="131"/>
                  </a:lnTo>
                  <a:lnTo>
                    <a:pt x="415" y="125"/>
                  </a:lnTo>
                  <a:lnTo>
                    <a:pt x="405" y="121"/>
                  </a:lnTo>
                  <a:lnTo>
                    <a:pt x="400" y="116"/>
                  </a:lnTo>
                  <a:lnTo>
                    <a:pt x="388" y="112"/>
                  </a:lnTo>
                  <a:lnTo>
                    <a:pt x="379" y="110"/>
                  </a:lnTo>
                  <a:lnTo>
                    <a:pt x="366" y="104"/>
                  </a:lnTo>
                  <a:lnTo>
                    <a:pt x="352" y="97"/>
                  </a:lnTo>
                  <a:lnTo>
                    <a:pt x="337" y="93"/>
                  </a:lnTo>
                  <a:lnTo>
                    <a:pt x="322" y="89"/>
                  </a:lnTo>
                  <a:lnTo>
                    <a:pt x="305" y="85"/>
                  </a:lnTo>
                  <a:lnTo>
                    <a:pt x="288" y="80"/>
                  </a:lnTo>
                  <a:lnTo>
                    <a:pt x="270" y="76"/>
                  </a:lnTo>
                  <a:lnTo>
                    <a:pt x="255" y="72"/>
                  </a:lnTo>
                  <a:lnTo>
                    <a:pt x="240" y="70"/>
                  </a:lnTo>
                  <a:lnTo>
                    <a:pt x="225" y="68"/>
                  </a:lnTo>
                  <a:lnTo>
                    <a:pt x="208" y="68"/>
                  </a:lnTo>
                  <a:lnTo>
                    <a:pt x="191" y="68"/>
                  </a:lnTo>
                  <a:lnTo>
                    <a:pt x="172" y="66"/>
                  </a:lnTo>
                  <a:lnTo>
                    <a:pt x="154" y="66"/>
                  </a:lnTo>
                  <a:lnTo>
                    <a:pt x="135" y="66"/>
                  </a:lnTo>
                  <a:lnTo>
                    <a:pt x="118" y="68"/>
                  </a:lnTo>
                  <a:lnTo>
                    <a:pt x="99" y="68"/>
                  </a:lnTo>
                  <a:lnTo>
                    <a:pt x="80" y="68"/>
                  </a:lnTo>
                  <a:lnTo>
                    <a:pt x="63" y="68"/>
                  </a:lnTo>
                  <a:lnTo>
                    <a:pt x="48" y="68"/>
                  </a:lnTo>
                  <a:lnTo>
                    <a:pt x="33" y="68"/>
                  </a:lnTo>
                  <a:lnTo>
                    <a:pt x="19" y="68"/>
                  </a:lnTo>
                  <a:lnTo>
                    <a:pt x="8" y="68"/>
                  </a:lnTo>
                  <a:lnTo>
                    <a:pt x="0" y="68"/>
                  </a:lnTo>
                  <a:lnTo>
                    <a:pt x="6" y="64"/>
                  </a:lnTo>
                  <a:lnTo>
                    <a:pt x="14" y="61"/>
                  </a:lnTo>
                  <a:lnTo>
                    <a:pt x="21" y="57"/>
                  </a:lnTo>
                  <a:lnTo>
                    <a:pt x="31" y="53"/>
                  </a:lnTo>
                  <a:lnTo>
                    <a:pt x="42" y="49"/>
                  </a:lnTo>
                  <a:lnTo>
                    <a:pt x="48" y="47"/>
                  </a:lnTo>
                  <a:lnTo>
                    <a:pt x="44" y="0"/>
                  </a:lnTo>
                  <a:lnTo>
                    <a:pt x="46" y="0"/>
                  </a:lnTo>
                  <a:lnTo>
                    <a:pt x="56" y="2"/>
                  </a:lnTo>
                  <a:lnTo>
                    <a:pt x="59" y="2"/>
                  </a:lnTo>
                  <a:lnTo>
                    <a:pt x="67" y="5"/>
                  </a:lnTo>
                  <a:lnTo>
                    <a:pt x="75" y="7"/>
                  </a:lnTo>
                  <a:lnTo>
                    <a:pt x="84" y="11"/>
                  </a:lnTo>
                  <a:lnTo>
                    <a:pt x="94" y="13"/>
                  </a:lnTo>
                  <a:lnTo>
                    <a:pt x="101" y="15"/>
                  </a:lnTo>
                  <a:lnTo>
                    <a:pt x="113" y="17"/>
                  </a:lnTo>
                  <a:lnTo>
                    <a:pt x="126" y="21"/>
                  </a:lnTo>
                  <a:lnTo>
                    <a:pt x="137" y="23"/>
                  </a:lnTo>
                  <a:lnTo>
                    <a:pt x="149" y="26"/>
                  </a:lnTo>
                  <a:lnTo>
                    <a:pt x="162" y="28"/>
                  </a:lnTo>
                  <a:lnTo>
                    <a:pt x="175" y="34"/>
                  </a:lnTo>
                  <a:lnTo>
                    <a:pt x="187" y="34"/>
                  </a:lnTo>
                  <a:lnTo>
                    <a:pt x="198" y="36"/>
                  </a:lnTo>
                  <a:lnTo>
                    <a:pt x="210" y="38"/>
                  </a:lnTo>
                  <a:lnTo>
                    <a:pt x="223" y="42"/>
                  </a:lnTo>
                  <a:lnTo>
                    <a:pt x="236" y="42"/>
                  </a:lnTo>
                  <a:lnTo>
                    <a:pt x="248" y="43"/>
                  </a:lnTo>
                  <a:lnTo>
                    <a:pt x="259" y="45"/>
                  </a:lnTo>
                  <a:lnTo>
                    <a:pt x="272" y="47"/>
                  </a:lnTo>
                  <a:lnTo>
                    <a:pt x="282" y="47"/>
                  </a:lnTo>
                  <a:lnTo>
                    <a:pt x="293" y="51"/>
                  </a:lnTo>
                  <a:lnTo>
                    <a:pt x="305" y="51"/>
                  </a:lnTo>
                  <a:lnTo>
                    <a:pt x="318" y="53"/>
                  </a:lnTo>
                  <a:lnTo>
                    <a:pt x="327" y="55"/>
                  </a:lnTo>
                  <a:lnTo>
                    <a:pt x="337" y="59"/>
                  </a:lnTo>
                  <a:lnTo>
                    <a:pt x="348" y="61"/>
                  </a:lnTo>
                  <a:lnTo>
                    <a:pt x="360" y="62"/>
                  </a:lnTo>
                  <a:lnTo>
                    <a:pt x="367" y="62"/>
                  </a:lnTo>
                  <a:lnTo>
                    <a:pt x="375" y="66"/>
                  </a:lnTo>
                  <a:lnTo>
                    <a:pt x="385" y="66"/>
                  </a:lnTo>
                  <a:lnTo>
                    <a:pt x="394" y="70"/>
                  </a:lnTo>
                  <a:lnTo>
                    <a:pt x="407" y="74"/>
                  </a:lnTo>
                  <a:lnTo>
                    <a:pt x="423" y="80"/>
                  </a:lnTo>
                  <a:lnTo>
                    <a:pt x="434" y="85"/>
                  </a:lnTo>
                  <a:lnTo>
                    <a:pt x="445" y="89"/>
                  </a:lnTo>
                  <a:lnTo>
                    <a:pt x="455" y="91"/>
                  </a:lnTo>
                  <a:lnTo>
                    <a:pt x="464" y="97"/>
                  </a:lnTo>
                  <a:lnTo>
                    <a:pt x="478" y="100"/>
                  </a:lnTo>
                  <a:lnTo>
                    <a:pt x="487" y="104"/>
                  </a:lnTo>
                  <a:lnTo>
                    <a:pt x="491" y="104"/>
                  </a:lnTo>
                  <a:lnTo>
                    <a:pt x="495" y="106"/>
                  </a:lnTo>
                  <a:lnTo>
                    <a:pt x="491" y="104"/>
                  </a:lnTo>
                  <a:lnTo>
                    <a:pt x="487" y="99"/>
                  </a:lnTo>
                  <a:lnTo>
                    <a:pt x="481" y="91"/>
                  </a:lnTo>
                  <a:lnTo>
                    <a:pt x="478" y="85"/>
                  </a:lnTo>
                  <a:lnTo>
                    <a:pt x="476" y="78"/>
                  </a:lnTo>
                  <a:lnTo>
                    <a:pt x="478" y="70"/>
                  </a:lnTo>
                  <a:lnTo>
                    <a:pt x="480" y="66"/>
                  </a:lnTo>
                  <a:lnTo>
                    <a:pt x="481" y="64"/>
                  </a:lnTo>
                  <a:close/>
                </a:path>
              </a:pathLst>
            </a:custGeom>
            <a:solidFill>
              <a:srgbClr val="9491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grpSp>
    </p:spTree>
    <p:extLst>
      <p:ext uri="{BB962C8B-B14F-4D97-AF65-F5344CB8AC3E}">
        <p14:creationId xmlns:p14="http://schemas.microsoft.com/office/powerpoint/2010/main" val="314033818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Question 6:  External Concern</a:t>
            </a:r>
          </a:p>
        </p:txBody>
      </p:sp>
      <p:sp>
        <p:nvSpPr>
          <p:cNvPr id="96259" name="Rectangle 3"/>
          <p:cNvSpPr>
            <a:spLocks noGrp="1" noChangeArrowheads="1"/>
          </p:cNvSpPr>
          <p:nvPr>
            <p:ph idx="1"/>
          </p:nvPr>
        </p:nvSpPr>
        <p:spPr/>
        <p:txBody>
          <a:bodyPr/>
          <a:lstStyle/>
          <a:p>
            <a:pPr marL="533400" indent="-533400" eaLnBrk="1" hangingPunct="1"/>
            <a:r>
              <a:rPr lang="en-US" sz="2400" smtClean="0"/>
              <a:t>Proximity of someone else’s concern, if any, about the patient’s substance use</a:t>
            </a:r>
          </a:p>
          <a:p>
            <a:pPr marL="533400" indent="-533400" eaLnBrk="1" hangingPunct="1">
              <a:spcBef>
                <a:spcPct val="40000"/>
              </a:spcBef>
              <a:buFont typeface="Wingdings" pitchFamily="2" charset="2"/>
              <a:buAutoNum type="arabicPeriod" startAt="6"/>
            </a:pPr>
            <a:r>
              <a:rPr lang="en-US" sz="2400" b="1" smtClean="0"/>
              <a:t>Has a friend or relative or anyone else </a:t>
            </a:r>
            <a:r>
              <a:rPr lang="en-US" sz="2400" b="1" u="sng" smtClean="0"/>
              <a:t>ever</a:t>
            </a:r>
            <a:r>
              <a:rPr lang="en-US" sz="2400" b="1" smtClean="0"/>
              <a:t> expressed concern about your use of  </a:t>
            </a:r>
            <a:r>
              <a:rPr lang="en-US" sz="2400" b="1" i="1" smtClean="0"/>
              <a:t>(first drug, second drug, etc.)? </a:t>
            </a:r>
          </a:p>
          <a:p>
            <a:pPr marL="952500" lvl="1" indent="-495300" eaLnBrk="1" hangingPunct="1"/>
            <a:r>
              <a:rPr lang="en-US" sz="2400" smtClean="0"/>
              <a:t>No, Never (0)</a:t>
            </a:r>
          </a:p>
          <a:p>
            <a:pPr marL="952500" lvl="1" indent="-495300" eaLnBrk="1" hangingPunct="1"/>
            <a:r>
              <a:rPr lang="en-US" sz="2400" smtClean="0"/>
              <a:t>Yes, in the past 3 months (6)</a:t>
            </a:r>
          </a:p>
          <a:p>
            <a:pPr marL="952500" lvl="1" indent="-495300" eaLnBrk="1" hangingPunct="1"/>
            <a:r>
              <a:rPr lang="en-US" sz="2400" smtClean="0"/>
              <a:t>Yes, but not in the past 3 months (3)</a:t>
            </a:r>
            <a:endParaRPr lang="en-US" sz="2400" b="1" i="1" smtClean="0"/>
          </a:p>
        </p:txBody>
      </p:sp>
      <p:sp>
        <p:nvSpPr>
          <p:cNvPr id="962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1C04F74-9EB6-486F-84F1-741390DDA232}" type="slidenum">
              <a:rPr lang="en-US" smtClean="0">
                <a:solidFill>
                  <a:srgbClr val="000000"/>
                </a:solidFill>
                <a:latin typeface="Arial Black" pitchFamily="34" charset="0"/>
              </a:rPr>
              <a:pPr/>
              <a:t>99</a:t>
            </a:fld>
            <a:endParaRPr lang="en-US" smtClean="0">
              <a:solidFill>
                <a:srgbClr val="000000"/>
              </a:solidFill>
              <a:latin typeface="Arial Black" pitchFamily="34" charset="0"/>
            </a:endParaRPr>
          </a:p>
        </p:txBody>
      </p:sp>
      <p:grpSp>
        <p:nvGrpSpPr>
          <p:cNvPr id="96261" name="Group 142"/>
          <p:cNvGrpSpPr>
            <a:grpSpLocks/>
          </p:cNvGrpSpPr>
          <p:nvPr/>
        </p:nvGrpSpPr>
        <p:grpSpPr bwMode="auto">
          <a:xfrm>
            <a:off x="6705600" y="3987800"/>
            <a:ext cx="2239963" cy="2108200"/>
            <a:chOff x="4176" y="2352"/>
            <a:chExt cx="1411" cy="1328"/>
          </a:xfrm>
        </p:grpSpPr>
        <p:sp>
          <p:nvSpPr>
            <p:cNvPr id="96262" name="AutoShape 5"/>
            <p:cNvSpPr>
              <a:spLocks noChangeAspect="1" noChangeArrowheads="1" noTextEdit="1"/>
            </p:cNvSpPr>
            <p:nvPr/>
          </p:nvSpPr>
          <p:spPr bwMode="auto">
            <a:xfrm>
              <a:off x="4176" y="2352"/>
              <a:ext cx="1411"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mtClean="0">
                <a:solidFill>
                  <a:srgbClr val="000000"/>
                </a:solidFill>
                <a:latin typeface="Arial" pitchFamily="34" charset="0"/>
              </a:endParaRPr>
            </a:p>
          </p:txBody>
        </p:sp>
        <p:sp>
          <p:nvSpPr>
            <p:cNvPr id="96263" name="Freeform 8"/>
            <p:cNvSpPr>
              <a:spLocks/>
            </p:cNvSpPr>
            <p:nvPr/>
          </p:nvSpPr>
          <p:spPr bwMode="auto">
            <a:xfrm>
              <a:off x="4683" y="3475"/>
              <a:ext cx="281" cy="154"/>
            </a:xfrm>
            <a:custGeom>
              <a:avLst/>
              <a:gdLst>
                <a:gd name="T0" fmla="*/ 0 w 562"/>
                <a:gd name="T1" fmla="*/ 1 h 309"/>
                <a:gd name="T2" fmla="*/ 9 w 562"/>
                <a:gd name="T3" fmla="*/ 0 h 309"/>
                <a:gd name="T4" fmla="*/ 18 w 562"/>
                <a:gd name="T5" fmla="*/ 5 h 309"/>
                <a:gd name="T6" fmla="*/ 15 w 562"/>
                <a:gd name="T7" fmla="*/ 9 h 309"/>
                <a:gd name="T8" fmla="*/ 15 w 562"/>
                <a:gd name="T9" fmla="*/ 9 h 309"/>
                <a:gd name="T10" fmla="*/ 14 w 562"/>
                <a:gd name="T11" fmla="*/ 9 h 309"/>
                <a:gd name="T12" fmla="*/ 14 w 562"/>
                <a:gd name="T13" fmla="*/ 9 h 309"/>
                <a:gd name="T14" fmla="*/ 13 w 562"/>
                <a:gd name="T15" fmla="*/ 9 h 309"/>
                <a:gd name="T16" fmla="*/ 13 w 562"/>
                <a:gd name="T17" fmla="*/ 9 h 309"/>
                <a:gd name="T18" fmla="*/ 12 w 562"/>
                <a:gd name="T19" fmla="*/ 9 h 309"/>
                <a:gd name="T20" fmla="*/ 11 w 562"/>
                <a:gd name="T21" fmla="*/ 9 h 309"/>
                <a:gd name="T22" fmla="*/ 10 w 562"/>
                <a:gd name="T23" fmla="*/ 9 h 309"/>
                <a:gd name="T24" fmla="*/ 9 w 562"/>
                <a:gd name="T25" fmla="*/ 9 h 309"/>
                <a:gd name="T26" fmla="*/ 9 w 562"/>
                <a:gd name="T27" fmla="*/ 9 h 309"/>
                <a:gd name="T28" fmla="*/ 7 w 562"/>
                <a:gd name="T29" fmla="*/ 9 h 309"/>
                <a:gd name="T30" fmla="*/ 6 w 562"/>
                <a:gd name="T31" fmla="*/ 9 h 309"/>
                <a:gd name="T32" fmla="*/ 6 w 562"/>
                <a:gd name="T33" fmla="*/ 9 h 309"/>
                <a:gd name="T34" fmla="*/ 5 w 562"/>
                <a:gd name="T35" fmla="*/ 9 h 309"/>
                <a:gd name="T36" fmla="*/ 5 w 562"/>
                <a:gd name="T37" fmla="*/ 9 h 309"/>
                <a:gd name="T38" fmla="*/ 4 w 562"/>
                <a:gd name="T39" fmla="*/ 9 h 309"/>
                <a:gd name="T40" fmla="*/ 4 w 562"/>
                <a:gd name="T41" fmla="*/ 9 h 309"/>
                <a:gd name="T42" fmla="*/ 4 w 562"/>
                <a:gd name="T43" fmla="*/ 9 h 309"/>
                <a:gd name="T44" fmla="*/ 3 w 562"/>
                <a:gd name="T45" fmla="*/ 8 h 309"/>
                <a:gd name="T46" fmla="*/ 3 w 562"/>
                <a:gd name="T47" fmla="*/ 8 h 309"/>
                <a:gd name="T48" fmla="*/ 3 w 562"/>
                <a:gd name="T49" fmla="*/ 7 h 309"/>
                <a:gd name="T50" fmla="*/ 2 w 562"/>
                <a:gd name="T51" fmla="*/ 7 h 309"/>
                <a:gd name="T52" fmla="*/ 2 w 562"/>
                <a:gd name="T53" fmla="*/ 6 h 309"/>
                <a:gd name="T54" fmla="*/ 2 w 562"/>
                <a:gd name="T55" fmla="*/ 5 h 309"/>
                <a:gd name="T56" fmla="*/ 1 w 562"/>
                <a:gd name="T57" fmla="*/ 4 h 309"/>
                <a:gd name="T58" fmla="*/ 1 w 562"/>
                <a:gd name="T59" fmla="*/ 4 h 309"/>
                <a:gd name="T60" fmla="*/ 1 w 562"/>
                <a:gd name="T61" fmla="*/ 3 h 309"/>
                <a:gd name="T62" fmla="*/ 1 w 562"/>
                <a:gd name="T63" fmla="*/ 2 h 309"/>
                <a:gd name="T64" fmla="*/ 1 w 562"/>
                <a:gd name="T65" fmla="*/ 2 h 309"/>
                <a:gd name="T66" fmla="*/ 1 w 562"/>
                <a:gd name="T67" fmla="*/ 1 h 309"/>
                <a:gd name="T68" fmla="*/ 0 w 562"/>
                <a:gd name="T69" fmla="*/ 1 h 309"/>
                <a:gd name="T70" fmla="*/ 0 w 562"/>
                <a:gd name="T71" fmla="*/ 1 h 309"/>
                <a:gd name="T72" fmla="*/ 0 w 562"/>
                <a:gd name="T73" fmla="*/ 1 h 3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2"/>
                <a:gd name="T112" fmla="*/ 0 h 309"/>
                <a:gd name="T113" fmla="*/ 562 w 562"/>
                <a:gd name="T114" fmla="*/ 309 h 3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2" h="309">
                  <a:moveTo>
                    <a:pt x="0" y="52"/>
                  </a:moveTo>
                  <a:lnTo>
                    <a:pt x="287" y="0"/>
                  </a:lnTo>
                  <a:lnTo>
                    <a:pt x="562" y="190"/>
                  </a:lnTo>
                  <a:lnTo>
                    <a:pt x="476" y="288"/>
                  </a:lnTo>
                  <a:lnTo>
                    <a:pt x="473" y="288"/>
                  </a:lnTo>
                  <a:lnTo>
                    <a:pt x="463" y="288"/>
                  </a:lnTo>
                  <a:lnTo>
                    <a:pt x="447" y="288"/>
                  </a:lnTo>
                  <a:lnTo>
                    <a:pt x="429" y="289"/>
                  </a:lnTo>
                  <a:lnTo>
                    <a:pt x="404" y="289"/>
                  </a:lnTo>
                  <a:lnTo>
                    <a:pt x="378" y="292"/>
                  </a:lnTo>
                  <a:lnTo>
                    <a:pt x="349" y="292"/>
                  </a:lnTo>
                  <a:lnTo>
                    <a:pt x="320" y="294"/>
                  </a:lnTo>
                  <a:lnTo>
                    <a:pt x="289" y="296"/>
                  </a:lnTo>
                  <a:lnTo>
                    <a:pt x="258" y="297"/>
                  </a:lnTo>
                  <a:lnTo>
                    <a:pt x="229" y="299"/>
                  </a:lnTo>
                  <a:lnTo>
                    <a:pt x="201" y="301"/>
                  </a:lnTo>
                  <a:lnTo>
                    <a:pt x="177" y="304"/>
                  </a:lnTo>
                  <a:lnTo>
                    <a:pt x="154" y="305"/>
                  </a:lnTo>
                  <a:lnTo>
                    <a:pt x="138" y="307"/>
                  </a:lnTo>
                  <a:lnTo>
                    <a:pt x="126" y="309"/>
                  </a:lnTo>
                  <a:lnTo>
                    <a:pt x="120" y="305"/>
                  </a:lnTo>
                  <a:lnTo>
                    <a:pt x="114" y="297"/>
                  </a:lnTo>
                  <a:lnTo>
                    <a:pt x="105" y="284"/>
                  </a:lnTo>
                  <a:lnTo>
                    <a:pt x="97" y="270"/>
                  </a:lnTo>
                  <a:lnTo>
                    <a:pt x="86" y="250"/>
                  </a:lnTo>
                  <a:lnTo>
                    <a:pt x="76" y="227"/>
                  </a:lnTo>
                  <a:lnTo>
                    <a:pt x="65" y="205"/>
                  </a:lnTo>
                  <a:lnTo>
                    <a:pt x="55" y="182"/>
                  </a:lnTo>
                  <a:lnTo>
                    <a:pt x="44" y="156"/>
                  </a:lnTo>
                  <a:lnTo>
                    <a:pt x="34" y="133"/>
                  </a:lnTo>
                  <a:lnTo>
                    <a:pt x="24" y="110"/>
                  </a:lnTo>
                  <a:lnTo>
                    <a:pt x="16" y="93"/>
                  </a:lnTo>
                  <a:lnTo>
                    <a:pt x="8" y="75"/>
                  </a:lnTo>
                  <a:lnTo>
                    <a:pt x="3" y="62"/>
                  </a:lnTo>
                  <a:lnTo>
                    <a:pt x="0" y="54"/>
                  </a:lnTo>
                  <a:lnTo>
                    <a:pt x="0" y="52"/>
                  </a:lnTo>
                  <a:close/>
                </a:path>
              </a:pathLst>
            </a:custGeom>
            <a:solidFill>
              <a:srgbClr val="5C5C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64" name="Freeform 9"/>
            <p:cNvSpPr>
              <a:spLocks/>
            </p:cNvSpPr>
            <p:nvPr/>
          </p:nvSpPr>
          <p:spPr bwMode="auto">
            <a:xfrm>
              <a:off x="4215" y="2952"/>
              <a:ext cx="1296" cy="704"/>
            </a:xfrm>
            <a:custGeom>
              <a:avLst/>
              <a:gdLst>
                <a:gd name="T0" fmla="*/ 77 w 2591"/>
                <a:gd name="T1" fmla="*/ 17 h 1407"/>
                <a:gd name="T2" fmla="*/ 72 w 2591"/>
                <a:gd name="T3" fmla="*/ 15 h 1407"/>
                <a:gd name="T4" fmla="*/ 64 w 2591"/>
                <a:gd name="T5" fmla="*/ 13 h 1407"/>
                <a:gd name="T6" fmla="*/ 56 w 2591"/>
                <a:gd name="T7" fmla="*/ 10 h 1407"/>
                <a:gd name="T8" fmla="*/ 48 w 2591"/>
                <a:gd name="T9" fmla="*/ 7 h 1407"/>
                <a:gd name="T10" fmla="*/ 41 w 2591"/>
                <a:gd name="T11" fmla="*/ 4 h 1407"/>
                <a:gd name="T12" fmla="*/ 35 w 2591"/>
                <a:gd name="T13" fmla="*/ 2 h 1407"/>
                <a:gd name="T14" fmla="*/ 32 w 2591"/>
                <a:gd name="T15" fmla="*/ 1 h 1407"/>
                <a:gd name="T16" fmla="*/ 0 w 2591"/>
                <a:gd name="T17" fmla="*/ 6 h 1407"/>
                <a:gd name="T18" fmla="*/ 1 w 2591"/>
                <a:gd name="T19" fmla="*/ 6 h 1407"/>
                <a:gd name="T20" fmla="*/ 1 w 2591"/>
                <a:gd name="T21" fmla="*/ 7 h 1407"/>
                <a:gd name="T22" fmla="*/ 1 w 2591"/>
                <a:gd name="T23" fmla="*/ 7 h 1407"/>
                <a:gd name="T24" fmla="*/ 1 w 2591"/>
                <a:gd name="T25" fmla="*/ 8 h 1407"/>
                <a:gd name="T26" fmla="*/ 1 w 2591"/>
                <a:gd name="T27" fmla="*/ 9 h 1407"/>
                <a:gd name="T28" fmla="*/ 1 w 2591"/>
                <a:gd name="T29" fmla="*/ 9 h 1407"/>
                <a:gd name="T30" fmla="*/ 1 w 2591"/>
                <a:gd name="T31" fmla="*/ 10 h 1407"/>
                <a:gd name="T32" fmla="*/ 1 w 2591"/>
                <a:gd name="T33" fmla="*/ 10 h 1407"/>
                <a:gd name="T34" fmla="*/ 57 w 2591"/>
                <a:gd name="T35" fmla="*/ 44 h 1407"/>
                <a:gd name="T36" fmla="*/ 58 w 2591"/>
                <a:gd name="T37" fmla="*/ 44 h 1407"/>
                <a:gd name="T38" fmla="*/ 61 w 2591"/>
                <a:gd name="T39" fmla="*/ 44 h 1407"/>
                <a:gd name="T40" fmla="*/ 65 w 2591"/>
                <a:gd name="T41" fmla="*/ 43 h 1407"/>
                <a:gd name="T42" fmla="*/ 69 w 2591"/>
                <a:gd name="T43" fmla="*/ 42 h 1407"/>
                <a:gd name="T44" fmla="*/ 72 w 2591"/>
                <a:gd name="T45" fmla="*/ 41 h 1407"/>
                <a:gd name="T46" fmla="*/ 76 w 2591"/>
                <a:gd name="T47" fmla="*/ 40 h 1407"/>
                <a:gd name="T48" fmla="*/ 78 w 2591"/>
                <a:gd name="T49" fmla="*/ 38 h 1407"/>
                <a:gd name="T50" fmla="*/ 78 w 2591"/>
                <a:gd name="T51" fmla="*/ 36 h 1407"/>
                <a:gd name="T52" fmla="*/ 78 w 2591"/>
                <a:gd name="T53" fmla="*/ 34 h 1407"/>
                <a:gd name="T54" fmla="*/ 78 w 2591"/>
                <a:gd name="T55" fmla="*/ 32 h 1407"/>
                <a:gd name="T56" fmla="*/ 78 w 2591"/>
                <a:gd name="T57" fmla="*/ 31 h 1407"/>
                <a:gd name="T58" fmla="*/ 77 w 2591"/>
                <a:gd name="T59" fmla="*/ 29 h 1407"/>
                <a:gd name="T60" fmla="*/ 77 w 2591"/>
                <a:gd name="T61" fmla="*/ 27 h 1407"/>
                <a:gd name="T62" fmla="*/ 77 w 2591"/>
                <a:gd name="T63" fmla="*/ 26 h 1407"/>
                <a:gd name="T64" fmla="*/ 77 w 2591"/>
                <a:gd name="T65" fmla="*/ 24 h 1407"/>
                <a:gd name="T66" fmla="*/ 78 w 2591"/>
                <a:gd name="T67" fmla="*/ 23 h 1407"/>
                <a:gd name="T68" fmla="*/ 79 w 2591"/>
                <a:gd name="T69" fmla="*/ 22 h 1407"/>
                <a:gd name="T70" fmla="*/ 79 w 2591"/>
                <a:gd name="T71" fmla="*/ 21 h 1407"/>
                <a:gd name="T72" fmla="*/ 80 w 2591"/>
                <a:gd name="T73" fmla="*/ 20 h 1407"/>
                <a:gd name="T74" fmla="*/ 81 w 2591"/>
                <a:gd name="T75" fmla="*/ 19 h 1407"/>
                <a:gd name="T76" fmla="*/ 81 w 2591"/>
                <a:gd name="T77" fmla="*/ 19 h 1407"/>
                <a:gd name="T78" fmla="*/ 81 w 2591"/>
                <a:gd name="T79" fmla="*/ 19 h 1407"/>
                <a:gd name="T80" fmla="*/ 81 w 2591"/>
                <a:gd name="T81" fmla="*/ 18 h 1407"/>
                <a:gd name="T82" fmla="*/ 81 w 2591"/>
                <a:gd name="T83" fmla="*/ 18 h 1407"/>
                <a:gd name="T84" fmla="*/ 81 w 2591"/>
                <a:gd name="T85" fmla="*/ 18 h 1407"/>
                <a:gd name="T86" fmla="*/ 80 w 2591"/>
                <a:gd name="T87" fmla="*/ 18 h 1407"/>
                <a:gd name="T88" fmla="*/ 80 w 2591"/>
                <a:gd name="T89" fmla="*/ 18 h 1407"/>
                <a:gd name="T90" fmla="*/ 79 w 2591"/>
                <a:gd name="T91" fmla="*/ 18 h 1407"/>
                <a:gd name="T92" fmla="*/ 79 w 2591"/>
                <a:gd name="T93" fmla="*/ 18 h 1407"/>
                <a:gd name="T94" fmla="*/ 79 w 2591"/>
                <a:gd name="T95" fmla="*/ 18 h 14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91"/>
                <a:gd name="T145" fmla="*/ 0 h 1407"/>
                <a:gd name="T146" fmla="*/ 2591 w 2591"/>
                <a:gd name="T147" fmla="*/ 1407 h 14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91" h="1407">
                  <a:moveTo>
                    <a:pt x="2507" y="566"/>
                  </a:moveTo>
                  <a:lnTo>
                    <a:pt x="2448" y="543"/>
                  </a:lnTo>
                  <a:lnTo>
                    <a:pt x="2372" y="514"/>
                  </a:lnTo>
                  <a:lnTo>
                    <a:pt x="2276" y="476"/>
                  </a:lnTo>
                  <a:lnTo>
                    <a:pt x="2167" y="437"/>
                  </a:lnTo>
                  <a:lnTo>
                    <a:pt x="2045" y="392"/>
                  </a:lnTo>
                  <a:lnTo>
                    <a:pt x="1917" y="343"/>
                  </a:lnTo>
                  <a:lnTo>
                    <a:pt x="1785" y="295"/>
                  </a:lnTo>
                  <a:lnTo>
                    <a:pt x="1654" y="246"/>
                  </a:lnTo>
                  <a:lnTo>
                    <a:pt x="1524" y="199"/>
                  </a:lnTo>
                  <a:lnTo>
                    <a:pt x="1399" y="153"/>
                  </a:lnTo>
                  <a:lnTo>
                    <a:pt x="1285" y="111"/>
                  </a:lnTo>
                  <a:lnTo>
                    <a:pt x="1184" y="75"/>
                  </a:lnTo>
                  <a:lnTo>
                    <a:pt x="1100" y="43"/>
                  </a:lnTo>
                  <a:lnTo>
                    <a:pt x="1035" y="20"/>
                  </a:lnTo>
                  <a:lnTo>
                    <a:pt x="994" y="5"/>
                  </a:lnTo>
                  <a:lnTo>
                    <a:pt x="980" y="0"/>
                  </a:lnTo>
                  <a:lnTo>
                    <a:pt x="0" y="176"/>
                  </a:lnTo>
                  <a:lnTo>
                    <a:pt x="0" y="184"/>
                  </a:lnTo>
                  <a:lnTo>
                    <a:pt x="3" y="191"/>
                  </a:lnTo>
                  <a:lnTo>
                    <a:pt x="3" y="199"/>
                  </a:lnTo>
                  <a:lnTo>
                    <a:pt x="5" y="207"/>
                  </a:lnTo>
                  <a:lnTo>
                    <a:pt x="6" y="215"/>
                  </a:lnTo>
                  <a:lnTo>
                    <a:pt x="8" y="223"/>
                  </a:lnTo>
                  <a:lnTo>
                    <a:pt x="10" y="233"/>
                  </a:lnTo>
                  <a:lnTo>
                    <a:pt x="11" y="241"/>
                  </a:lnTo>
                  <a:lnTo>
                    <a:pt x="13" y="249"/>
                  </a:lnTo>
                  <a:lnTo>
                    <a:pt x="15" y="257"/>
                  </a:lnTo>
                  <a:lnTo>
                    <a:pt x="15" y="265"/>
                  </a:lnTo>
                  <a:lnTo>
                    <a:pt x="18" y="273"/>
                  </a:lnTo>
                  <a:lnTo>
                    <a:pt x="18" y="282"/>
                  </a:lnTo>
                  <a:lnTo>
                    <a:pt x="19" y="290"/>
                  </a:lnTo>
                  <a:lnTo>
                    <a:pt x="21" y="298"/>
                  </a:lnTo>
                  <a:lnTo>
                    <a:pt x="23" y="308"/>
                  </a:lnTo>
                  <a:lnTo>
                    <a:pt x="1792" y="1407"/>
                  </a:lnTo>
                  <a:lnTo>
                    <a:pt x="1798" y="1407"/>
                  </a:lnTo>
                  <a:lnTo>
                    <a:pt x="1820" y="1404"/>
                  </a:lnTo>
                  <a:lnTo>
                    <a:pt x="1852" y="1401"/>
                  </a:lnTo>
                  <a:lnTo>
                    <a:pt x="1893" y="1396"/>
                  </a:lnTo>
                  <a:lnTo>
                    <a:pt x="1943" y="1388"/>
                  </a:lnTo>
                  <a:lnTo>
                    <a:pt x="1998" y="1380"/>
                  </a:lnTo>
                  <a:lnTo>
                    <a:pt x="2058" y="1370"/>
                  </a:lnTo>
                  <a:lnTo>
                    <a:pt x="2122" y="1359"/>
                  </a:lnTo>
                  <a:lnTo>
                    <a:pt x="2183" y="1344"/>
                  </a:lnTo>
                  <a:lnTo>
                    <a:pt x="2245" y="1328"/>
                  </a:lnTo>
                  <a:lnTo>
                    <a:pt x="2304" y="1308"/>
                  </a:lnTo>
                  <a:lnTo>
                    <a:pt x="2357" y="1289"/>
                  </a:lnTo>
                  <a:lnTo>
                    <a:pt x="2403" y="1264"/>
                  </a:lnTo>
                  <a:lnTo>
                    <a:pt x="2442" y="1240"/>
                  </a:lnTo>
                  <a:lnTo>
                    <a:pt x="2468" y="1212"/>
                  </a:lnTo>
                  <a:lnTo>
                    <a:pt x="2484" y="1181"/>
                  </a:lnTo>
                  <a:lnTo>
                    <a:pt x="2489" y="1149"/>
                  </a:lnTo>
                  <a:lnTo>
                    <a:pt x="2491" y="1118"/>
                  </a:lnTo>
                  <a:lnTo>
                    <a:pt x="2491" y="1086"/>
                  </a:lnTo>
                  <a:lnTo>
                    <a:pt x="2487" y="1056"/>
                  </a:lnTo>
                  <a:lnTo>
                    <a:pt x="2481" y="1024"/>
                  </a:lnTo>
                  <a:lnTo>
                    <a:pt x="2476" y="996"/>
                  </a:lnTo>
                  <a:lnTo>
                    <a:pt x="2469" y="965"/>
                  </a:lnTo>
                  <a:lnTo>
                    <a:pt x="2463" y="938"/>
                  </a:lnTo>
                  <a:lnTo>
                    <a:pt x="2455" y="909"/>
                  </a:lnTo>
                  <a:lnTo>
                    <a:pt x="2448" y="881"/>
                  </a:lnTo>
                  <a:lnTo>
                    <a:pt x="2443" y="855"/>
                  </a:lnTo>
                  <a:lnTo>
                    <a:pt x="2442" y="829"/>
                  </a:lnTo>
                  <a:lnTo>
                    <a:pt x="2442" y="803"/>
                  </a:lnTo>
                  <a:lnTo>
                    <a:pt x="2445" y="779"/>
                  </a:lnTo>
                  <a:lnTo>
                    <a:pt x="2452" y="754"/>
                  </a:lnTo>
                  <a:lnTo>
                    <a:pt x="2465" y="733"/>
                  </a:lnTo>
                  <a:lnTo>
                    <a:pt x="2476" y="710"/>
                  </a:lnTo>
                  <a:lnTo>
                    <a:pt x="2491" y="691"/>
                  </a:lnTo>
                  <a:lnTo>
                    <a:pt x="2502" y="675"/>
                  </a:lnTo>
                  <a:lnTo>
                    <a:pt x="2517" y="658"/>
                  </a:lnTo>
                  <a:lnTo>
                    <a:pt x="2528" y="644"/>
                  </a:lnTo>
                  <a:lnTo>
                    <a:pt x="2539" y="632"/>
                  </a:lnTo>
                  <a:lnTo>
                    <a:pt x="2549" y="623"/>
                  </a:lnTo>
                  <a:lnTo>
                    <a:pt x="2560" y="613"/>
                  </a:lnTo>
                  <a:lnTo>
                    <a:pt x="2569" y="605"/>
                  </a:lnTo>
                  <a:lnTo>
                    <a:pt x="2575" y="598"/>
                  </a:lnTo>
                  <a:lnTo>
                    <a:pt x="2582" y="592"/>
                  </a:lnTo>
                  <a:lnTo>
                    <a:pt x="2586" y="587"/>
                  </a:lnTo>
                  <a:lnTo>
                    <a:pt x="2591" y="580"/>
                  </a:lnTo>
                  <a:lnTo>
                    <a:pt x="2591" y="577"/>
                  </a:lnTo>
                  <a:lnTo>
                    <a:pt x="2588" y="574"/>
                  </a:lnTo>
                  <a:lnTo>
                    <a:pt x="2585" y="574"/>
                  </a:lnTo>
                  <a:lnTo>
                    <a:pt x="2578" y="571"/>
                  </a:lnTo>
                  <a:lnTo>
                    <a:pt x="2573" y="571"/>
                  </a:lnTo>
                  <a:lnTo>
                    <a:pt x="2565" y="569"/>
                  </a:lnTo>
                  <a:lnTo>
                    <a:pt x="2559" y="569"/>
                  </a:lnTo>
                  <a:lnTo>
                    <a:pt x="2551" y="567"/>
                  </a:lnTo>
                  <a:lnTo>
                    <a:pt x="2544" y="567"/>
                  </a:lnTo>
                  <a:lnTo>
                    <a:pt x="2536" y="566"/>
                  </a:lnTo>
                  <a:lnTo>
                    <a:pt x="2530" y="566"/>
                  </a:lnTo>
                  <a:lnTo>
                    <a:pt x="2523" y="566"/>
                  </a:lnTo>
                  <a:lnTo>
                    <a:pt x="2518" y="566"/>
                  </a:lnTo>
                  <a:lnTo>
                    <a:pt x="2512" y="566"/>
                  </a:lnTo>
                  <a:lnTo>
                    <a:pt x="2510" y="566"/>
                  </a:lnTo>
                  <a:lnTo>
                    <a:pt x="2507" y="566"/>
                  </a:lnTo>
                  <a:close/>
                </a:path>
              </a:pathLst>
            </a:custGeom>
            <a:solidFill>
              <a:srgbClr val="B896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65" name="Freeform 12"/>
            <p:cNvSpPr>
              <a:spLocks/>
            </p:cNvSpPr>
            <p:nvPr/>
          </p:nvSpPr>
          <p:spPr bwMode="auto">
            <a:xfrm>
              <a:off x="4223" y="3106"/>
              <a:ext cx="933" cy="558"/>
            </a:xfrm>
            <a:custGeom>
              <a:avLst/>
              <a:gdLst>
                <a:gd name="T0" fmla="*/ 1 w 1865"/>
                <a:gd name="T1" fmla="*/ 0 h 1116"/>
                <a:gd name="T2" fmla="*/ 0 w 1865"/>
                <a:gd name="T3" fmla="*/ 5 h 1116"/>
                <a:gd name="T4" fmla="*/ 56 w 1865"/>
                <a:gd name="T5" fmla="*/ 35 h 1116"/>
                <a:gd name="T6" fmla="*/ 56 w 1865"/>
                <a:gd name="T7" fmla="*/ 35 h 1116"/>
                <a:gd name="T8" fmla="*/ 56 w 1865"/>
                <a:gd name="T9" fmla="*/ 35 h 1116"/>
                <a:gd name="T10" fmla="*/ 56 w 1865"/>
                <a:gd name="T11" fmla="*/ 35 h 1116"/>
                <a:gd name="T12" fmla="*/ 56 w 1865"/>
                <a:gd name="T13" fmla="*/ 35 h 1116"/>
                <a:gd name="T14" fmla="*/ 56 w 1865"/>
                <a:gd name="T15" fmla="*/ 35 h 1116"/>
                <a:gd name="T16" fmla="*/ 56 w 1865"/>
                <a:gd name="T17" fmla="*/ 35 h 1116"/>
                <a:gd name="T18" fmla="*/ 56 w 1865"/>
                <a:gd name="T19" fmla="*/ 35 h 1116"/>
                <a:gd name="T20" fmla="*/ 56 w 1865"/>
                <a:gd name="T21" fmla="*/ 35 h 1116"/>
                <a:gd name="T22" fmla="*/ 56 w 1865"/>
                <a:gd name="T23" fmla="*/ 35 h 1116"/>
                <a:gd name="T24" fmla="*/ 56 w 1865"/>
                <a:gd name="T25" fmla="*/ 35 h 1116"/>
                <a:gd name="T26" fmla="*/ 57 w 1865"/>
                <a:gd name="T27" fmla="*/ 35 h 1116"/>
                <a:gd name="T28" fmla="*/ 57 w 1865"/>
                <a:gd name="T29" fmla="*/ 35 h 1116"/>
                <a:gd name="T30" fmla="*/ 57 w 1865"/>
                <a:gd name="T31" fmla="*/ 35 h 1116"/>
                <a:gd name="T32" fmla="*/ 57 w 1865"/>
                <a:gd name="T33" fmla="*/ 35 h 1116"/>
                <a:gd name="T34" fmla="*/ 58 w 1865"/>
                <a:gd name="T35" fmla="*/ 35 h 1116"/>
                <a:gd name="T36" fmla="*/ 58 w 1865"/>
                <a:gd name="T37" fmla="*/ 34 h 1116"/>
                <a:gd name="T38" fmla="*/ 58 w 1865"/>
                <a:gd name="T39" fmla="*/ 34 h 1116"/>
                <a:gd name="T40" fmla="*/ 58 w 1865"/>
                <a:gd name="T41" fmla="*/ 34 h 1116"/>
                <a:gd name="T42" fmla="*/ 58 w 1865"/>
                <a:gd name="T43" fmla="*/ 34 h 1116"/>
                <a:gd name="T44" fmla="*/ 58 w 1865"/>
                <a:gd name="T45" fmla="*/ 34 h 1116"/>
                <a:gd name="T46" fmla="*/ 59 w 1865"/>
                <a:gd name="T47" fmla="*/ 33 h 1116"/>
                <a:gd name="T48" fmla="*/ 59 w 1865"/>
                <a:gd name="T49" fmla="*/ 33 h 1116"/>
                <a:gd name="T50" fmla="*/ 1 w 1865"/>
                <a:gd name="T51" fmla="*/ 0 h 1116"/>
                <a:gd name="T52" fmla="*/ 1 w 1865"/>
                <a:gd name="T53" fmla="*/ 0 h 1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65"/>
                <a:gd name="T82" fmla="*/ 0 h 1116"/>
                <a:gd name="T83" fmla="*/ 1865 w 1865"/>
                <a:gd name="T84" fmla="*/ 1116 h 11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65" h="1116">
                  <a:moveTo>
                    <a:pt x="7" y="0"/>
                  </a:moveTo>
                  <a:lnTo>
                    <a:pt x="0" y="167"/>
                  </a:lnTo>
                  <a:lnTo>
                    <a:pt x="1776" y="1112"/>
                  </a:lnTo>
                  <a:lnTo>
                    <a:pt x="1768" y="1112"/>
                  </a:lnTo>
                  <a:lnTo>
                    <a:pt x="1765" y="1112"/>
                  </a:lnTo>
                  <a:lnTo>
                    <a:pt x="1763" y="1114"/>
                  </a:lnTo>
                  <a:lnTo>
                    <a:pt x="1765" y="1114"/>
                  </a:lnTo>
                  <a:lnTo>
                    <a:pt x="1769" y="1116"/>
                  </a:lnTo>
                  <a:lnTo>
                    <a:pt x="1774" y="1116"/>
                  </a:lnTo>
                  <a:lnTo>
                    <a:pt x="1781" y="1116"/>
                  </a:lnTo>
                  <a:lnTo>
                    <a:pt x="1786" y="1114"/>
                  </a:lnTo>
                  <a:lnTo>
                    <a:pt x="1792" y="1114"/>
                  </a:lnTo>
                  <a:lnTo>
                    <a:pt x="1800" y="1111"/>
                  </a:lnTo>
                  <a:lnTo>
                    <a:pt x="1808" y="1109"/>
                  </a:lnTo>
                  <a:lnTo>
                    <a:pt x="1815" y="1104"/>
                  </a:lnTo>
                  <a:lnTo>
                    <a:pt x="1821" y="1099"/>
                  </a:lnTo>
                  <a:lnTo>
                    <a:pt x="1826" y="1094"/>
                  </a:lnTo>
                  <a:lnTo>
                    <a:pt x="1833" y="1088"/>
                  </a:lnTo>
                  <a:lnTo>
                    <a:pt x="1836" y="1080"/>
                  </a:lnTo>
                  <a:lnTo>
                    <a:pt x="1839" y="1073"/>
                  </a:lnTo>
                  <a:lnTo>
                    <a:pt x="1846" y="1068"/>
                  </a:lnTo>
                  <a:lnTo>
                    <a:pt x="1852" y="1064"/>
                  </a:lnTo>
                  <a:lnTo>
                    <a:pt x="1860" y="1054"/>
                  </a:lnTo>
                  <a:lnTo>
                    <a:pt x="1865" y="1052"/>
                  </a:lnTo>
                  <a:lnTo>
                    <a:pt x="7" y="0"/>
                  </a:lnTo>
                  <a:close/>
                </a:path>
              </a:pathLst>
            </a:custGeom>
            <a:solidFill>
              <a:srgbClr val="A373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66" name="Freeform 15"/>
            <p:cNvSpPr>
              <a:spLocks/>
            </p:cNvSpPr>
            <p:nvPr/>
          </p:nvSpPr>
          <p:spPr bwMode="auto">
            <a:xfrm>
              <a:off x="4860" y="3313"/>
              <a:ext cx="154" cy="106"/>
            </a:xfrm>
            <a:custGeom>
              <a:avLst/>
              <a:gdLst>
                <a:gd name="T0" fmla="*/ 8 w 309"/>
                <a:gd name="T1" fmla="*/ 0 h 213"/>
                <a:gd name="T2" fmla="*/ 9 w 309"/>
                <a:gd name="T3" fmla="*/ 1 h 213"/>
                <a:gd name="T4" fmla="*/ 0 w 309"/>
                <a:gd name="T5" fmla="*/ 6 h 213"/>
                <a:gd name="T6" fmla="*/ 1 w 309"/>
                <a:gd name="T7" fmla="*/ 1 h 213"/>
                <a:gd name="T8" fmla="*/ 8 w 309"/>
                <a:gd name="T9" fmla="*/ 0 h 213"/>
                <a:gd name="T10" fmla="*/ 8 w 309"/>
                <a:gd name="T11" fmla="*/ 0 h 213"/>
                <a:gd name="T12" fmla="*/ 8 w 309"/>
                <a:gd name="T13" fmla="*/ 0 h 213"/>
                <a:gd name="T14" fmla="*/ 0 60000 65536"/>
                <a:gd name="T15" fmla="*/ 0 60000 65536"/>
                <a:gd name="T16" fmla="*/ 0 60000 65536"/>
                <a:gd name="T17" fmla="*/ 0 60000 65536"/>
                <a:gd name="T18" fmla="*/ 0 60000 65536"/>
                <a:gd name="T19" fmla="*/ 0 60000 65536"/>
                <a:gd name="T20" fmla="*/ 0 60000 65536"/>
                <a:gd name="T21" fmla="*/ 0 w 309"/>
                <a:gd name="T22" fmla="*/ 0 h 213"/>
                <a:gd name="T23" fmla="*/ 309 w 309"/>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213">
                  <a:moveTo>
                    <a:pt x="281" y="16"/>
                  </a:moveTo>
                  <a:lnTo>
                    <a:pt x="309" y="35"/>
                  </a:lnTo>
                  <a:lnTo>
                    <a:pt x="0" y="213"/>
                  </a:lnTo>
                  <a:lnTo>
                    <a:pt x="63" y="52"/>
                  </a:lnTo>
                  <a:lnTo>
                    <a:pt x="262" y="0"/>
                  </a:lnTo>
                  <a:lnTo>
                    <a:pt x="281"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67" name="Freeform 16"/>
            <p:cNvSpPr>
              <a:spLocks/>
            </p:cNvSpPr>
            <p:nvPr/>
          </p:nvSpPr>
          <p:spPr bwMode="auto">
            <a:xfrm>
              <a:off x="4784" y="3312"/>
              <a:ext cx="222" cy="111"/>
            </a:xfrm>
            <a:custGeom>
              <a:avLst/>
              <a:gdLst>
                <a:gd name="T0" fmla="*/ 13 w 445"/>
                <a:gd name="T1" fmla="*/ 0 h 221"/>
                <a:gd name="T2" fmla="*/ 13 w 445"/>
                <a:gd name="T3" fmla="*/ 1 h 221"/>
                <a:gd name="T4" fmla="*/ 2 w 445"/>
                <a:gd name="T5" fmla="*/ 7 h 221"/>
                <a:gd name="T6" fmla="*/ 0 w 445"/>
                <a:gd name="T7" fmla="*/ 6 h 221"/>
                <a:gd name="T8" fmla="*/ 13 w 445"/>
                <a:gd name="T9" fmla="*/ 0 h 221"/>
                <a:gd name="T10" fmla="*/ 13 w 445"/>
                <a:gd name="T11" fmla="*/ 0 h 221"/>
                <a:gd name="T12" fmla="*/ 0 60000 65536"/>
                <a:gd name="T13" fmla="*/ 0 60000 65536"/>
                <a:gd name="T14" fmla="*/ 0 60000 65536"/>
                <a:gd name="T15" fmla="*/ 0 60000 65536"/>
                <a:gd name="T16" fmla="*/ 0 60000 65536"/>
                <a:gd name="T17" fmla="*/ 0 60000 65536"/>
                <a:gd name="T18" fmla="*/ 0 w 445"/>
                <a:gd name="T19" fmla="*/ 0 h 221"/>
                <a:gd name="T20" fmla="*/ 445 w 445"/>
                <a:gd name="T21" fmla="*/ 221 h 221"/>
              </a:gdLst>
              <a:ahLst/>
              <a:cxnLst>
                <a:cxn ang="T12">
                  <a:pos x="T0" y="T1"/>
                </a:cxn>
                <a:cxn ang="T13">
                  <a:pos x="T2" y="T3"/>
                </a:cxn>
                <a:cxn ang="T14">
                  <a:pos x="T4" y="T5"/>
                </a:cxn>
                <a:cxn ang="T15">
                  <a:pos x="T6" y="T7"/>
                </a:cxn>
                <a:cxn ang="T16">
                  <a:pos x="T8" y="T9"/>
                </a:cxn>
                <a:cxn ang="T17">
                  <a:pos x="T10" y="T11"/>
                </a:cxn>
              </a:cxnLst>
              <a:rect l="T18" t="T19" r="T20" b="T21"/>
              <a:pathLst>
                <a:path w="445" h="221">
                  <a:moveTo>
                    <a:pt x="445" y="0"/>
                  </a:moveTo>
                  <a:lnTo>
                    <a:pt x="436" y="31"/>
                  </a:lnTo>
                  <a:lnTo>
                    <a:pt x="85" y="221"/>
                  </a:lnTo>
                  <a:lnTo>
                    <a:pt x="0" y="172"/>
                  </a:lnTo>
                  <a:lnTo>
                    <a:pt x="4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68" name="Freeform 18"/>
            <p:cNvSpPr>
              <a:spLocks/>
            </p:cNvSpPr>
            <p:nvPr/>
          </p:nvSpPr>
          <p:spPr bwMode="auto">
            <a:xfrm>
              <a:off x="4858" y="3280"/>
              <a:ext cx="104" cy="91"/>
            </a:xfrm>
            <a:custGeom>
              <a:avLst/>
              <a:gdLst>
                <a:gd name="T0" fmla="*/ 1 w 208"/>
                <a:gd name="T1" fmla="*/ 3 h 184"/>
                <a:gd name="T2" fmla="*/ 1 w 208"/>
                <a:gd name="T3" fmla="*/ 2 h 184"/>
                <a:gd name="T4" fmla="*/ 1 w 208"/>
                <a:gd name="T5" fmla="*/ 2 h 184"/>
                <a:gd name="T6" fmla="*/ 2 w 208"/>
                <a:gd name="T7" fmla="*/ 1 h 184"/>
                <a:gd name="T8" fmla="*/ 2 w 208"/>
                <a:gd name="T9" fmla="*/ 1 h 184"/>
                <a:gd name="T10" fmla="*/ 2 w 208"/>
                <a:gd name="T11" fmla="*/ 1 h 184"/>
                <a:gd name="T12" fmla="*/ 3 w 208"/>
                <a:gd name="T13" fmla="*/ 1 h 184"/>
                <a:gd name="T14" fmla="*/ 3 w 208"/>
                <a:gd name="T15" fmla="*/ 1 h 184"/>
                <a:gd name="T16" fmla="*/ 3 w 208"/>
                <a:gd name="T17" fmla="*/ 1 h 184"/>
                <a:gd name="T18" fmla="*/ 2 w 208"/>
                <a:gd name="T19" fmla="*/ 2 h 184"/>
                <a:gd name="T20" fmla="*/ 2 w 208"/>
                <a:gd name="T21" fmla="*/ 2 h 184"/>
                <a:gd name="T22" fmla="*/ 3 w 208"/>
                <a:gd name="T23" fmla="*/ 2 h 184"/>
                <a:gd name="T24" fmla="*/ 3 w 208"/>
                <a:gd name="T25" fmla="*/ 1 h 184"/>
                <a:gd name="T26" fmla="*/ 4 w 208"/>
                <a:gd name="T27" fmla="*/ 1 h 184"/>
                <a:gd name="T28" fmla="*/ 4 w 208"/>
                <a:gd name="T29" fmla="*/ 1 h 184"/>
                <a:gd name="T30" fmla="*/ 4 w 208"/>
                <a:gd name="T31" fmla="*/ 1 h 184"/>
                <a:gd name="T32" fmla="*/ 5 w 208"/>
                <a:gd name="T33" fmla="*/ 0 h 184"/>
                <a:gd name="T34" fmla="*/ 5 w 208"/>
                <a:gd name="T35" fmla="*/ 0 h 184"/>
                <a:gd name="T36" fmla="*/ 5 w 208"/>
                <a:gd name="T37" fmla="*/ 0 h 184"/>
                <a:gd name="T38" fmla="*/ 5 w 208"/>
                <a:gd name="T39" fmla="*/ 0 h 184"/>
                <a:gd name="T40" fmla="*/ 5 w 208"/>
                <a:gd name="T41" fmla="*/ 0 h 184"/>
                <a:gd name="T42" fmla="*/ 5 w 208"/>
                <a:gd name="T43" fmla="*/ 1 h 184"/>
                <a:gd name="T44" fmla="*/ 6 w 208"/>
                <a:gd name="T45" fmla="*/ 1 h 184"/>
                <a:gd name="T46" fmla="*/ 6 w 208"/>
                <a:gd name="T47" fmla="*/ 2 h 184"/>
                <a:gd name="T48" fmla="*/ 7 w 208"/>
                <a:gd name="T49" fmla="*/ 2 h 184"/>
                <a:gd name="T50" fmla="*/ 7 w 208"/>
                <a:gd name="T51" fmla="*/ 2 h 184"/>
                <a:gd name="T52" fmla="*/ 6 w 208"/>
                <a:gd name="T53" fmla="*/ 2 h 184"/>
                <a:gd name="T54" fmla="*/ 6 w 208"/>
                <a:gd name="T55" fmla="*/ 3 h 184"/>
                <a:gd name="T56" fmla="*/ 5 w 208"/>
                <a:gd name="T57" fmla="*/ 3 h 184"/>
                <a:gd name="T58" fmla="*/ 5 w 208"/>
                <a:gd name="T59" fmla="*/ 4 h 184"/>
                <a:gd name="T60" fmla="*/ 4 w 208"/>
                <a:gd name="T61" fmla="*/ 5 h 184"/>
                <a:gd name="T62" fmla="*/ 3 w 208"/>
                <a:gd name="T63" fmla="*/ 5 h 184"/>
                <a:gd name="T64" fmla="*/ 0 w 208"/>
                <a:gd name="T65" fmla="*/ 3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8"/>
                <a:gd name="T100" fmla="*/ 0 h 184"/>
                <a:gd name="T101" fmla="*/ 208 w 208"/>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8" h="184">
                  <a:moveTo>
                    <a:pt x="0" y="102"/>
                  </a:moveTo>
                  <a:lnTo>
                    <a:pt x="2" y="99"/>
                  </a:lnTo>
                  <a:lnTo>
                    <a:pt x="8" y="93"/>
                  </a:lnTo>
                  <a:lnTo>
                    <a:pt x="13" y="86"/>
                  </a:lnTo>
                  <a:lnTo>
                    <a:pt x="18" y="80"/>
                  </a:lnTo>
                  <a:lnTo>
                    <a:pt x="24" y="75"/>
                  </a:lnTo>
                  <a:lnTo>
                    <a:pt x="33" y="70"/>
                  </a:lnTo>
                  <a:lnTo>
                    <a:pt x="37" y="63"/>
                  </a:lnTo>
                  <a:lnTo>
                    <a:pt x="44" y="59"/>
                  </a:lnTo>
                  <a:lnTo>
                    <a:pt x="50" y="52"/>
                  </a:lnTo>
                  <a:lnTo>
                    <a:pt x="57" y="50"/>
                  </a:lnTo>
                  <a:lnTo>
                    <a:pt x="62" y="46"/>
                  </a:lnTo>
                  <a:lnTo>
                    <a:pt x="67" y="46"/>
                  </a:lnTo>
                  <a:lnTo>
                    <a:pt x="70" y="44"/>
                  </a:lnTo>
                  <a:lnTo>
                    <a:pt x="73" y="46"/>
                  </a:lnTo>
                  <a:lnTo>
                    <a:pt x="75" y="50"/>
                  </a:lnTo>
                  <a:lnTo>
                    <a:pt x="75" y="55"/>
                  </a:lnTo>
                  <a:lnTo>
                    <a:pt x="72" y="60"/>
                  </a:lnTo>
                  <a:lnTo>
                    <a:pt x="70" y="67"/>
                  </a:lnTo>
                  <a:lnTo>
                    <a:pt x="63" y="73"/>
                  </a:lnTo>
                  <a:lnTo>
                    <a:pt x="60" y="78"/>
                  </a:lnTo>
                  <a:lnTo>
                    <a:pt x="62" y="76"/>
                  </a:lnTo>
                  <a:lnTo>
                    <a:pt x="67" y="75"/>
                  </a:lnTo>
                  <a:lnTo>
                    <a:pt x="73" y="72"/>
                  </a:lnTo>
                  <a:lnTo>
                    <a:pt x="83" y="68"/>
                  </a:lnTo>
                  <a:lnTo>
                    <a:pt x="88" y="63"/>
                  </a:lnTo>
                  <a:lnTo>
                    <a:pt x="93" y="62"/>
                  </a:lnTo>
                  <a:lnTo>
                    <a:pt x="99" y="57"/>
                  </a:lnTo>
                  <a:lnTo>
                    <a:pt x="106" y="52"/>
                  </a:lnTo>
                  <a:lnTo>
                    <a:pt x="112" y="47"/>
                  </a:lnTo>
                  <a:lnTo>
                    <a:pt x="119" y="41"/>
                  </a:lnTo>
                  <a:lnTo>
                    <a:pt x="125" y="33"/>
                  </a:lnTo>
                  <a:lnTo>
                    <a:pt x="132" y="26"/>
                  </a:lnTo>
                  <a:lnTo>
                    <a:pt x="137" y="18"/>
                  </a:lnTo>
                  <a:lnTo>
                    <a:pt x="141" y="13"/>
                  </a:lnTo>
                  <a:lnTo>
                    <a:pt x="145" y="8"/>
                  </a:lnTo>
                  <a:lnTo>
                    <a:pt x="148" y="5"/>
                  </a:lnTo>
                  <a:lnTo>
                    <a:pt x="151" y="0"/>
                  </a:lnTo>
                  <a:lnTo>
                    <a:pt x="154" y="0"/>
                  </a:lnTo>
                  <a:lnTo>
                    <a:pt x="154" y="3"/>
                  </a:lnTo>
                  <a:lnTo>
                    <a:pt x="154" y="5"/>
                  </a:lnTo>
                  <a:lnTo>
                    <a:pt x="153" y="8"/>
                  </a:lnTo>
                  <a:lnTo>
                    <a:pt x="153" y="10"/>
                  </a:lnTo>
                  <a:lnTo>
                    <a:pt x="146" y="33"/>
                  </a:lnTo>
                  <a:lnTo>
                    <a:pt x="171" y="10"/>
                  </a:lnTo>
                  <a:lnTo>
                    <a:pt x="164" y="52"/>
                  </a:lnTo>
                  <a:lnTo>
                    <a:pt x="189" y="31"/>
                  </a:lnTo>
                  <a:lnTo>
                    <a:pt x="184" y="72"/>
                  </a:lnTo>
                  <a:lnTo>
                    <a:pt x="208" y="67"/>
                  </a:lnTo>
                  <a:lnTo>
                    <a:pt x="205" y="70"/>
                  </a:lnTo>
                  <a:lnTo>
                    <a:pt x="203" y="73"/>
                  </a:lnTo>
                  <a:lnTo>
                    <a:pt x="198" y="76"/>
                  </a:lnTo>
                  <a:lnTo>
                    <a:pt x="193" y="83"/>
                  </a:lnTo>
                  <a:lnTo>
                    <a:pt x="187" y="89"/>
                  </a:lnTo>
                  <a:lnTo>
                    <a:pt x="182" y="98"/>
                  </a:lnTo>
                  <a:lnTo>
                    <a:pt x="172" y="106"/>
                  </a:lnTo>
                  <a:lnTo>
                    <a:pt x="166" y="115"/>
                  </a:lnTo>
                  <a:lnTo>
                    <a:pt x="154" y="125"/>
                  </a:lnTo>
                  <a:lnTo>
                    <a:pt x="145" y="135"/>
                  </a:lnTo>
                  <a:lnTo>
                    <a:pt x="132" y="143"/>
                  </a:lnTo>
                  <a:lnTo>
                    <a:pt x="120" y="153"/>
                  </a:lnTo>
                  <a:lnTo>
                    <a:pt x="106" y="161"/>
                  </a:lnTo>
                  <a:lnTo>
                    <a:pt x="93" y="169"/>
                  </a:lnTo>
                  <a:lnTo>
                    <a:pt x="78" y="177"/>
                  </a:lnTo>
                  <a:lnTo>
                    <a:pt x="63" y="184"/>
                  </a:lnTo>
                  <a:lnTo>
                    <a:pt x="0" y="102"/>
                  </a:lnTo>
                  <a:close/>
                </a:path>
              </a:pathLst>
            </a:custGeom>
            <a:solidFill>
              <a:srgbClr val="FFD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69" name="Freeform 19"/>
            <p:cNvSpPr>
              <a:spLocks/>
            </p:cNvSpPr>
            <p:nvPr/>
          </p:nvSpPr>
          <p:spPr bwMode="auto">
            <a:xfrm>
              <a:off x="4922" y="2867"/>
              <a:ext cx="138" cy="257"/>
            </a:xfrm>
            <a:custGeom>
              <a:avLst/>
              <a:gdLst>
                <a:gd name="T0" fmla="*/ 5 w 277"/>
                <a:gd name="T1" fmla="*/ 0 h 515"/>
                <a:gd name="T2" fmla="*/ 8 w 277"/>
                <a:gd name="T3" fmla="*/ 1 h 515"/>
                <a:gd name="T4" fmla="*/ 5 w 277"/>
                <a:gd name="T5" fmla="*/ 14 h 515"/>
                <a:gd name="T6" fmla="*/ 5 w 277"/>
                <a:gd name="T7" fmla="*/ 14 h 515"/>
                <a:gd name="T8" fmla="*/ 5 w 277"/>
                <a:gd name="T9" fmla="*/ 14 h 515"/>
                <a:gd name="T10" fmla="*/ 5 w 277"/>
                <a:gd name="T11" fmla="*/ 14 h 515"/>
                <a:gd name="T12" fmla="*/ 4 w 277"/>
                <a:gd name="T13" fmla="*/ 14 h 515"/>
                <a:gd name="T14" fmla="*/ 4 w 277"/>
                <a:gd name="T15" fmla="*/ 14 h 515"/>
                <a:gd name="T16" fmla="*/ 4 w 277"/>
                <a:gd name="T17" fmla="*/ 15 h 515"/>
                <a:gd name="T18" fmla="*/ 4 w 277"/>
                <a:gd name="T19" fmla="*/ 15 h 515"/>
                <a:gd name="T20" fmla="*/ 3 w 277"/>
                <a:gd name="T21" fmla="*/ 15 h 515"/>
                <a:gd name="T22" fmla="*/ 3 w 277"/>
                <a:gd name="T23" fmla="*/ 15 h 515"/>
                <a:gd name="T24" fmla="*/ 3 w 277"/>
                <a:gd name="T25" fmla="*/ 15 h 515"/>
                <a:gd name="T26" fmla="*/ 3 w 277"/>
                <a:gd name="T27" fmla="*/ 15 h 515"/>
                <a:gd name="T28" fmla="*/ 2 w 277"/>
                <a:gd name="T29" fmla="*/ 16 h 515"/>
                <a:gd name="T30" fmla="*/ 2 w 277"/>
                <a:gd name="T31" fmla="*/ 16 h 515"/>
                <a:gd name="T32" fmla="*/ 2 w 277"/>
                <a:gd name="T33" fmla="*/ 16 h 515"/>
                <a:gd name="T34" fmla="*/ 1 w 277"/>
                <a:gd name="T35" fmla="*/ 16 h 515"/>
                <a:gd name="T36" fmla="*/ 1 w 277"/>
                <a:gd name="T37" fmla="*/ 15 h 515"/>
                <a:gd name="T38" fmla="*/ 0 w 277"/>
                <a:gd name="T39" fmla="*/ 15 h 515"/>
                <a:gd name="T40" fmla="*/ 0 w 277"/>
                <a:gd name="T41" fmla="*/ 14 h 515"/>
                <a:gd name="T42" fmla="*/ 0 w 277"/>
                <a:gd name="T43" fmla="*/ 14 h 515"/>
                <a:gd name="T44" fmla="*/ 0 w 277"/>
                <a:gd name="T45" fmla="*/ 14 h 515"/>
                <a:gd name="T46" fmla="*/ 0 w 277"/>
                <a:gd name="T47" fmla="*/ 13 h 515"/>
                <a:gd name="T48" fmla="*/ 0 w 277"/>
                <a:gd name="T49" fmla="*/ 13 h 515"/>
                <a:gd name="T50" fmla="*/ 0 w 277"/>
                <a:gd name="T51" fmla="*/ 13 h 515"/>
                <a:gd name="T52" fmla="*/ 0 w 277"/>
                <a:gd name="T53" fmla="*/ 12 h 515"/>
                <a:gd name="T54" fmla="*/ 0 w 277"/>
                <a:gd name="T55" fmla="*/ 12 h 515"/>
                <a:gd name="T56" fmla="*/ 0 w 277"/>
                <a:gd name="T57" fmla="*/ 12 h 515"/>
                <a:gd name="T58" fmla="*/ 0 w 277"/>
                <a:gd name="T59" fmla="*/ 11 h 515"/>
                <a:gd name="T60" fmla="*/ 0 w 277"/>
                <a:gd name="T61" fmla="*/ 11 h 515"/>
                <a:gd name="T62" fmla="*/ 0 w 277"/>
                <a:gd name="T63" fmla="*/ 11 h 515"/>
                <a:gd name="T64" fmla="*/ 0 w 277"/>
                <a:gd name="T65" fmla="*/ 11 h 515"/>
                <a:gd name="T66" fmla="*/ 0 w 277"/>
                <a:gd name="T67" fmla="*/ 10 h 515"/>
                <a:gd name="T68" fmla="*/ 5 w 277"/>
                <a:gd name="T69" fmla="*/ 0 h 515"/>
                <a:gd name="T70" fmla="*/ 5 w 277"/>
                <a:gd name="T71" fmla="*/ 0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7"/>
                <a:gd name="T109" fmla="*/ 0 h 515"/>
                <a:gd name="T110" fmla="*/ 277 w 277"/>
                <a:gd name="T111" fmla="*/ 515 h 5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7" h="515">
                  <a:moveTo>
                    <a:pt x="169" y="0"/>
                  </a:moveTo>
                  <a:lnTo>
                    <a:pt x="277" y="39"/>
                  </a:lnTo>
                  <a:lnTo>
                    <a:pt x="178" y="455"/>
                  </a:lnTo>
                  <a:lnTo>
                    <a:pt x="176" y="456"/>
                  </a:lnTo>
                  <a:lnTo>
                    <a:pt x="169" y="465"/>
                  </a:lnTo>
                  <a:lnTo>
                    <a:pt x="163" y="468"/>
                  </a:lnTo>
                  <a:lnTo>
                    <a:pt x="158" y="473"/>
                  </a:lnTo>
                  <a:lnTo>
                    <a:pt x="152" y="479"/>
                  </a:lnTo>
                  <a:lnTo>
                    <a:pt x="145" y="486"/>
                  </a:lnTo>
                  <a:lnTo>
                    <a:pt x="135" y="490"/>
                  </a:lnTo>
                  <a:lnTo>
                    <a:pt x="127" y="497"/>
                  </a:lnTo>
                  <a:lnTo>
                    <a:pt x="117" y="502"/>
                  </a:lnTo>
                  <a:lnTo>
                    <a:pt x="109" y="505"/>
                  </a:lnTo>
                  <a:lnTo>
                    <a:pt x="98" y="508"/>
                  </a:lnTo>
                  <a:lnTo>
                    <a:pt x="88" y="513"/>
                  </a:lnTo>
                  <a:lnTo>
                    <a:pt x="77" y="513"/>
                  </a:lnTo>
                  <a:lnTo>
                    <a:pt x="65" y="515"/>
                  </a:lnTo>
                  <a:lnTo>
                    <a:pt x="48" y="512"/>
                  </a:lnTo>
                  <a:lnTo>
                    <a:pt x="38" y="499"/>
                  </a:lnTo>
                  <a:lnTo>
                    <a:pt x="31" y="486"/>
                  </a:lnTo>
                  <a:lnTo>
                    <a:pt x="26" y="473"/>
                  </a:lnTo>
                  <a:lnTo>
                    <a:pt x="22" y="461"/>
                  </a:lnTo>
                  <a:lnTo>
                    <a:pt x="17" y="450"/>
                  </a:lnTo>
                  <a:lnTo>
                    <a:pt x="13" y="439"/>
                  </a:lnTo>
                  <a:lnTo>
                    <a:pt x="10" y="426"/>
                  </a:lnTo>
                  <a:lnTo>
                    <a:pt x="9" y="416"/>
                  </a:lnTo>
                  <a:lnTo>
                    <a:pt x="5" y="404"/>
                  </a:lnTo>
                  <a:lnTo>
                    <a:pt x="5" y="395"/>
                  </a:lnTo>
                  <a:lnTo>
                    <a:pt x="2" y="385"/>
                  </a:lnTo>
                  <a:lnTo>
                    <a:pt x="2" y="377"/>
                  </a:lnTo>
                  <a:lnTo>
                    <a:pt x="2" y="367"/>
                  </a:lnTo>
                  <a:lnTo>
                    <a:pt x="0" y="361"/>
                  </a:lnTo>
                  <a:lnTo>
                    <a:pt x="0" y="354"/>
                  </a:lnTo>
                  <a:lnTo>
                    <a:pt x="0" y="349"/>
                  </a:lnTo>
                  <a:lnTo>
                    <a:pt x="169" y="0"/>
                  </a:lnTo>
                  <a:close/>
                </a:path>
              </a:pathLst>
            </a:custGeom>
            <a:solidFill>
              <a:srgbClr val="F5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0" name="Freeform 20"/>
            <p:cNvSpPr>
              <a:spLocks/>
            </p:cNvSpPr>
            <p:nvPr/>
          </p:nvSpPr>
          <p:spPr bwMode="auto">
            <a:xfrm>
              <a:off x="4818" y="3324"/>
              <a:ext cx="77" cy="90"/>
            </a:xfrm>
            <a:custGeom>
              <a:avLst/>
              <a:gdLst>
                <a:gd name="T0" fmla="*/ 0 w 155"/>
                <a:gd name="T1" fmla="*/ 1 h 181"/>
                <a:gd name="T2" fmla="*/ 2 w 155"/>
                <a:gd name="T3" fmla="*/ 0 h 181"/>
                <a:gd name="T4" fmla="*/ 2 w 155"/>
                <a:gd name="T5" fmla="*/ 0 h 181"/>
                <a:gd name="T6" fmla="*/ 2 w 155"/>
                <a:gd name="T7" fmla="*/ 0 h 181"/>
                <a:gd name="T8" fmla="*/ 2 w 155"/>
                <a:gd name="T9" fmla="*/ 0 h 181"/>
                <a:gd name="T10" fmla="*/ 3 w 155"/>
                <a:gd name="T11" fmla="*/ 0 h 181"/>
                <a:gd name="T12" fmla="*/ 3 w 155"/>
                <a:gd name="T13" fmla="*/ 0 h 181"/>
                <a:gd name="T14" fmla="*/ 3 w 155"/>
                <a:gd name="T15" fmla="*/ 1 h 181"/>
                <a:gd name="T16" fmla="*/ 3 w 155"/>
                <a:gd name="T17" fmla="*/ 1 h 181"/>
                <a:gd name="T18" fmla="*/ 3 w 155"/>
                <a:gd name="T19" fmla="*/ 1 h 181"/>
                <a:gd name="T20" fmla="*/ 4 w 155"/>
                <a:gd name="T21" fmla="*/ 1 h 181"/>
                <a:gd name="T22" fmla="*/ 4 w 155"/>
                <a:gd name="T23" fmla="*/ 2 h 181"/>
                <a:gd name="T24" fmla="*/ 4 w 155"/>
                <a:gd name="T25" fmla="*/ 2 h 181"/>
                <a:gd name="T26" fmla="*/ 4 w 155"/>
                <a:gd name="T27" fmla="*/ 2 h 181"/>
                <a:gd name="T28" fmla="*/ 4 w 155"/>
                <a:gd name="T29" fmla="*/ 2 h 181"/>
                <a:gd name="T30" fmla="*/ 4 w 155"/>
                <a:gd name="T31" fmla="*/ 3 h 181"/>
                <a:gd name="T32" fmla="*/ 4 w 155"/>
                <a:gd name="T33" fmla="*/ 3 h 181"/>
                <a:gd name="T34" fmla="*/ 3 w 155"/>
                <a:gd name="T35" fmla="*/ 5 h 181"/>
                <a:gd name="T36" fmla="*/ 0 w 155"/>
                <a:gd name="T37" fmla="*/ 1 h 181"/>
                <a:gd name="T38" fmla="*/ 0 w 155"/>
                <a:gd name="T39" fmla="*/ 1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
                <a:gd name="T61" fmla="*/ 0 h 181"/>
                <a:gd name="T62" fmla="*/ 155 w 155"/>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 h="181">
                  <a:moveTo>
                    <a:pt x="0" y="54"/>
                  </a:moveTo>
                  <a:lnTo>
                    <a:pt x="80" y="0"/>
                  </a:lnTo>
                  <a:lnTo>
                    <a:pt x="83" y="4"/>
                  </a:lnTo>
                  <a:lnTo>
                    <a:pt x="87" y="7"/>
                  </a:lnTo>
                  <a:lnTo>
                    <a:pt x="91" y="13"/>
                  </a:lnTo>
                  <a:lnTo>
                    <a:pt x="96" y="18"/>
                  </a:lnTo>
                  <a:lnTo>
                    <a:pt x="103" y="26"/>
                  </a:lnTo>
                  <a:lnTo>
                    <a:pt x="109" y="35"/>
                  </a:lnTo>
                  <a:lnTo>
                    <a:pt x="117" y="43"/>
                  </a:lnTo>
                  <a:lnTo>
                    <a:pt x="124" y="52"/>
                  </a:lnTo>
                  <a:lnTo>
                    <a:pt x="130" y="61"/>
                  </a:lnTo>
                  <a:lnTo>
                    <a:pt x="135" y="69"/>
                  </a:lnTo>
                  <a:lnTo>
                    <a:pt x="143" y="78"/>
                  </a:lnTo>
                  <a:lnTo>
                    <a:pt x="147" y="85"/>
                  </a:lnTo>
                  <a:lnTo>
                    <a:pt x="152" y="93"/>
                  </a:lnTo>
                  <a:lnTo>
                    <a:pt x="153" y="98"/>
                  </a:lnTo>
                  <a:lnTo>
                    <a:pt x="155" y="104"/>
                  </a:lnTo>
                  <a:lnTo>
                    <a:pt x="111" y="181"/>
                  </a:lnTo>
                  <a:lnTo>
                    <a:pt x="0" y="54"/>
                  </a:lnTo>
                  <a:close/>
                </a:path>
              </a:pathLst>
            </a:custGeom>
            <a:solidFill>
              <a:srgbClr val="80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1" name="Freeform 21"/>
            <p:cNvSpPr>
              <a:spLocks/>
            </p:cNvSpPr>
            <p:nvPr/>
          </p:nvSpPr>
          <p:spPr bwMode="auto">
            <a:xfrm>
              <a:off x="4741" y="3258"/>
              <a:ext cx="62" cy="68"/>
            </a:xfrm>
            <a:custGeom>
              <a:avLst/>
              <a:gdLst>
                <a:gd name="T0" fmla="*/ 2 w 123"/>
                <a:gd name="T1" fmla="*/ 1 h 135"/>
                <a:gd name="T2" fmla="*/ 4 w 123"/>
                <a:gd name="T3" fmla="*/ 1 h 135"/>
                <a:gd name="T4" fmla="*/ 4 w 123"/>
                <a:gd name="T5" fmla="*/ 0 h 135"/>
                <a:gd name="T6" fmla="*/ 4 w 123"/>
                <a:gd name="T7" fmla="*/ 1 h 135"/>
                <a:gd name="T8" fmla="*/ 4 w 123"/>
                <a:gd name="T9" fmla="*/ 1 h 135"/>
                <a:gd name="T10" fmla="*/ 4 w 123"/>
                <a:gd name="T11" fmla="*/ 1 h 135"/>
                <a:gd name="T12" fmla="*/ 4 w 123"/>
                <a:gd name="T13" fmla="*/ 1 h 135"/>
                <a:gd name="T14" fmla="*/ 4 w 123"/>
                <a:gd name="T15" fmla="*/ 2 h 135"/>
                <a:gd name="T16" fmla="*/ 4 w 123"/>
                <a:gd name="T17" fmla="*/ 2 h 135"/>
                <a:gd name="T18" fmla="*/ 4 w 123"/>
                <a:gd name="T19" fmla="*/ 2 h 135"/>
                <a:gd name="T20" fmla="*/ 4 w 123"/>
                <a:gd name="T21" fmla="*/ 3 h 135"/>
                <a:gd name="T22" fmla="*/ 4 w 123"/>
                <a:gd name="T23" fmla="*/ 3 h 135"/>
                <a:gd name="T24" fmla="*/ 4 w 123"/>
                <a:gd name="T25" fmla="*/ 3 h 135"/>
                <a:gd name="T26" fmla="*/ 4 w 123"/>
                <a:gd name="T27" fmla="*/ 3 h 135"/>
                <a:gd name="T28" fmla="*/ 4 w 123"/>
                <a:gd name="T29" fmla="*/ 4 h 135"/>
                <a:gd name="T30" fmla="*/ 4 w 123"/>
                <a:gd name="T31" fmla="*/ 4 h 135"/>
                <a:gd name="T32" fmla="*/ 4 w 123"/>
                <a:gd name="T33" fmla="*/ 4 h 135"/>
                <a:gd name="T34" fmla="*/ 4 w 123"/>
                <a:gd name="T35" fmla="*/ 4 h 135"/>
                <a:gd name="T36" fmla="*/ 2 w 123"/>
                <a:gd name="T37" fmla="*/ 5 h 135"/>
                <a:gd name="T38" fmla="*/ 0 w 123"/>
                <a:gd name="T39" fmla="*/ 3 h 135"/>
                <a:gd name="T40" fmla="*/ 2 w 123"/>
                <a:gd name="T41" fmla="*/ 1 h 135"/>
                <a:gd name="T42" fmla="*/ 2 w 123"/>
                <a:gd name="T43" fmla="*/ 1 h 1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35"/>
                <a:gd name="T68" fmla="*/ 123 w 123"/>
                <a:gd name="T69" fmla="*/ 135 h 1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35">
                  <a:moveTo>
                    <a:pt x="37" y="5"/>
                  </a:moveTo>
                  <a:lnTo>
                    <a:pt x="107" y="2"/>
                  </a:lnTo>
                  <a:lnTo>
                    <a:pt x="123" y="0"/>
                  </a:lnTo>
                  <a:lnTo>
                    <a:pt x="122" y="5"/>
                  </a:lnTo>
                  <a:lnTo>
                    <a:pt x="120" y="10"/>
                  </a:lnTo>
                  <a:lnTo>
                    <a:pt x="118" y="16"/>
                  </a:lnTo>
                  <a:lnTo>
                    <a:pt x="117" y="24"/>
                  </a:lnTo>
                  <a:lnTo>
                    <a:pt x="115" y="34"/>
                  </a:lnTo>
                  <a:lnTo>
                    <a:pt x="113" y="44"/>
                  </a:lnTo>
                  <a:lnTo>
                    <a:pt x="112" y="55"/>
                  </a:lnTo>
                  <a:lnTo>
                    <a:pt x="109" y="67"/>
                  </a:lnTo>
                  <a:lnTo>
                    <a:pt x="109" y="76"/>
                  </a:lnTo>
                  <a:lnTo>
                    <a:pt x="107" y="86"/>
                  </a:lnTo>
                  <a:lnTo>
                    <a:pt x="107" y="96"/>
                  </a:lnTo>
                  <a:lnTo>
                    <a:pt x="105" y="104"/>
                  </a:lnTo>
                  <a:lnTo>
                    <a:pt x="105" y="112"/>
                  </a:lnTo>
                  <a:lnTo>
                    <a:pt x="105" y="117"/>
                  </a:lnTo>
                  <a:lnTo>
                    <a:pt x="109" y="122"/>
                  </a:lnTo>
                  <a:lnTo>
                    <a:pt x="39" y="135"/>
                  </a:lnTo>
                  <a:lnTo>
                    <a:pt x="0" y="75"/>
                  </a:lnTo>
                  <a:lnTo>
                    <a:pt x="37" y="5"/>
                  </a:lnTo>
                  <a:close/>
                </a:path>
              </a:pathLst>
            </a:custGeom>
            <a:solidFill>
              <a:srgbClr val="80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2" name="Freeform 22"/>
            <p:cNvSpPr>
              <a:spLocks/>
            </p:cNvSpPr>
            <p:nvPr/>
          </p:nvSpPr>
          <p:spPr bwMode="auto">
            <a:xfrm>
              <a:off x="4663" y="3258"/>
              <a:ext cx="98" cy="76"/>
            </a:xfrm>
            <a:custGeom>
              <a:avLst/>
              <a:gdLst>
                <a:gd name="T0" fmla="*/ 0 w 195"/>
                <a:gd name="T1" fmla="*/ 0 h 151"/>
                <a:gd name="T2" fmla="*/ 7 w 195"/>
                <a:gd name="T3" fmla="*/ 1 h 151"/>
                <a:gd name="T4" fmla="*/ 7 w 195"/>
                <a:gd name="T5" fmla="*/ 1 h 151"/>
                <a:gd name="T6" fmla="*/ 6 w 195"/>
                <a:gd name="T7" fmla="*/ 1 h 151"/>
                <a:gd name="T8" fmla="*/ 6 w 195"/>
                <a:gd name="T9" fmla="*/ 1 h 151"/>
                <a:gd name="T10" fmla="*/ 6 w 195"/>
                <a:gd name="T11" fmla="*/ 1 h 151"/>
                <a:gd name="T12" fmla="*/ 6 w 195"/>
                <a:gd name="T13" fmla="*/ 1 h 151"/>
                <a:gd name="T14" fmla="*/ 6 w 195"/>
                <a:gd name="T15" fmla="*/ 2 h 151"/>
                <a:gd name="T16" fmla="*/ 6 w 195"/>
                <a:gd name="T17" fmla="*/ 2 h 151"/>
                <a:gd name="T18" fmla="*/ 6 w 195"/>
                <a:gd name="T19" fmla="*/ 2 h 151"/>
                <a:gd name="T20" fmla="*/ 6 w 195"/>
                <a:gd name="T21" fmla="*/ 3 h 151"/>
                <a:gd name="T22" fmla="*/ 6 w 195"/>
                <a:gd name="T23" fmla="*/ 3 h 151"/>
                <a:gd name="T24" fmla="*/ 6 w 195"/>
                <a:gd name="T25" fmla="*/ 3 h 151"/>
                <a:gd name="T26" fmla="*/ 6 w 195"/>
                <a:gd name="T27" fmla="*/ 4 h 151"/>
                <a:gd name="T28" fmla="*/ 6 w 195"/>
                <a:gd name="T29" fmla="*/ 4 h 151"/>
                <a:gd name="T30" fmla="*/ 6 w 195"/>
                <a:gd name="T31" fmla="*/ 4 h 151"/>
                <a:gd name="T32" fmla="*/ 6 w 195"/>
                <a:gd name="T33" fmla="*/ 4 h 151"/>
                <a:gd name="T34" fmla="*/ 7 w 195"/>
                <a:gd name="T35" fmla="*/ 5 h 151"/>
                <a:gd name="T36" fmla="*/ 2 w 195"/>
                <a:gd name="T37" fmla="*/ 5 h 151"/>
                <a:gd name="T38" fmla="*/ 0 w 195"/>
                <a:gd name="T39" fmla="*/ 0 h 151"/>
                <a:gd name="T40" fmla="*/ 0 w 195"/>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51"/>
                <a:gd name="T65" fmla="*/ 195 w 195"/>
                <a:gd name="T66" fmla="*/ 151 h 1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51">
                  <a:moveTo>
                    <a:pt x="0" y="0"/>
                  </a:moveTo>
                  <a:lnTo>
                    <a:pt x="193" y="5"/>
                  </a:lnTo>
                  <a:lnTo>
                    <a:pt x="191" y="10"/>
                  </a:lnTo>
                  <a:lnTo>
                    <a:pt x="190" y="15"/>
                  </a:lnTo>
                  <a:lnTo>
                    <a:pt x="190" y="21"/>
                  </a:lnTo>
                  <a:lnTo>
                    <a:pt x="188" y="29"/>
                  </a:lnTo>
                  <a:lnTo>
                    <a:pt x="185" y="37"/>
                  </a:lnTo>
                  <a:lnTo>
                    <a:pt x="183" y="47"/>
                  </a:lnTo>
                  <a:lnTo>
                    <a:pt x="183" y="58"/>
                  </a:lnTo>
                  <a:lnTo>
                    <a:pt x="182" y="68"/>
                  </a:lnTo>
                  <a:lnTo>
                    <a:pt x="182" y="80"/>
                  </a:lnTo>
                  <a:lnTo>
                    <a:pt x="182" y="89"/>
                  </a:lnTo>
                  <a:lnTo>
                    <a:pt x="183" y="101"/>
                  </a:lnTo>
                  <a:lnTo>
                    <a:pt x="183" y="110"/>
                  </a:lnTo>
                  <a:lnTo>
                    <a:pt x="187" y="120"/>
                  </a:lnTo>
                  <a:lnTo>
                    <a:pt x="190" y="127"/>
                  </a:lnTo>
                  <a:lnTo>
                    <a:pt x="195" y="135"/>
                  </a:lnTo>
                  <a:lnTo>
                    <a:pt x="52" y="151"/>
                  </a:lnTo>
                  <a:lnTo>
                    <a:pt x="0" y="0"/>
                  </a:lnTo>
                  <a:close/>
                </a:path>
              </a:pathLst>
            </a:custGeom>
            <a:solidFill>
              <a:srgbClr val="66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3" name="Freeform 23"/>
            <p:cNvSpPr>
              <a:spLocks/>
            </p:cNvSpPr>
            <p:nvPr/>
          </p:nvSpPr>
          <p:spPr bwMode="auto">
            <a:xfrm>
              <a:off x="4425" y="3148"/>
              <a:ext cx="321" cy="502"/>
            </a:xfrm>
            <a:custGeom>
              <a:avLst/>
              <a:gdLst>
                <a:gd name="T0" fmla="*/ 4 w 641"/>
                <a:gd name="T1" fmla="*/ 1 h 1004"/>
                <a:gd name="T2" fmla="*/ 4 w 641"/>
                <a:gd name="T3" fmla="*/ 1 h 1004"/>
                <a:gd name="T4" fmla="*/ 4 w 641"/>
                <a:gd name="T5" fmla="*/ 1 h 1004"/>
                <a:gd name="T6" fmla="*/ 3 w 641"/>
                <a:gd name="T7" fmla="*/ 0 h 1004"/>
                <a:gd name="T8" fmla="*/ 3 w 641"/>
                <a:gd name="T9" fmla="*/ 1 h 1004"/>
                <a:gd name="T10" fmla="*/ 2 w 641"/>
                <a:gd name="T11" fmla="*/ 1 h 1004"/>
                <a:gd name="T12" fmla="*/ 1 w 641"/>
                <a:gd name="T13" fmla="*/ 1 h 1004"/>
                <a:gd name="T14" fmla="*/ 1 w 641"/>
                <a:gd name="T15" fmla="*/ 1 h 1004"/>
                <a:gd name="T16" fmla="*/ 14 w 641"/>
                <a:gd name="T17" fmla="*/ 32 h 1004"/>
                <a:gd name="T18" fmla="*/ 20 w 641"/>
                <a:gd name="T19" fmla="*/ 22 h 1004"/>
                <a:gd name="T20" fmla="*/ 20 w 641"/>
                <a:gd name="T21" fmla="*/ 22 h 1004"/>
                <a:gd name="T22" fmla="*/ 19 w 641"/>
                <a:gd name="T23" fmla="*/ 22 h 1004"/>
                <a:gd name="T24" fmla="*/ 19 w 641"/>
                <a:gd name="T25" fmla="*/ 22 h 1004"/>
                <a:gd name="T26" fmla="*/ 18 w 641"/>
                <a:gd name="T27" fmla="*/ 22 h 1004"/>
                <a:gd name="T28" fmla="*/ 18 w 641"/>
                <a:gd name="T29" fmla="*/ 22 h 1004"/>
                <a:gd name="T30" fmla="*/ 17 w 641"/>
                <a:gd name="T31" fmla="*/ 22 h 1004"/>
                <a:gd name="T32" fmla="*/ 15 w 641"/>
                <a:gd name="T33" fmla="*/ 21 h 1004"/>
                <a:gd name="T34" fmla="*/ 14 w 641"/>
                <a:gd name="T35" fmla="*/ 20 h 1004"/>
                <a:gd name="T36" fmla="*/ 14 w 641"/>
                <a:gd name="T37" fmla="*/ 19 h 1004"/>
                <a:gd name="T38" fmla="*/ 14 w 641"/>
                <a:gd name="T39" fmla="*/ 18 h 1004"/>
                <a:gd name="T40" fmla="*/ 13 w 641"/>
                <a:gd name="T41" fmla="*/ 16 h 1004"/>
                <a:gd name="T42" fmla="*/ 13 w 641"/>
                <a:gd name="T43" fmla="*/ 14 h 1004"/>
                <a:gd name="T44" fmla="*/ 14 w 641"/>
                <a:gd name="T45" fmla="*/ 11 h 1004"/>
                <a:gd name="T46" fmla="*/ 14 w 641"/>
                <a:gd name="T47" fmla="*/ 10 h 1004"/>
                <a:gd name="T48" fmla="*/ 15 w 641"/>
                <a:gd name="T49" fmla="*/ 8 h 1004"/>
                <a:gd name="T50" fmla="*/ 17 w 641"/>
                <a:gd name="T51" fmla="*/ 8 h 1004"/>
                <a:gd name="T52" fmla="*/ 17 w 641"/>
                <a:gd name="T53" fmla="*/ 8 h 1004"/>
                <a:gd name="T54" fmla="*/ 17 w 641"/>
                <a:gd name="T55" fmla="*/ 8 h 1004"/>
                <a:gd name="T56" fmla="*/ 16 w 641"/>
                <a:gd name="T57" fmla="*/ 7 h 1004"/>
                <a:gd name="T58" fmla="*/ 16 w 641"/>
                <a:gd name="T59" fmla="*/ 7 h 1004"/>
                <a:gd name="T60" fmla="*/ 15 w 641"/>
                <a:gd name="T61" fmla="*/ 6 h 1004"/>
                <a:gd name="T62" fmla="*/ 14 w 641"/>
                <a:gd name="T63" fmla="*/ 6 h 1004"/>
                <a:gd name="T64" fmla="*/ 13 w 641"/>
                <a:gd name="T65" fmla="*/ 5 h 1004"/>
                <a:gd name="T66" fmla="*/ 13 w 641"/>
                <a:gd name="T67" fmla="*/ 5 h 1004"/>
                <a:gd name="T68" fmla="*/ 4 w 641"/>
                <a:gd name="T69" fmla="*/ 1 h 10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1"/>
                <a:gd name="T106" fmla="*/ 0 h 1004"/>
                <a:gd name="T107" fmla="*/ 641 w 641"/>
                <a:gd name="T108" fmla="*/ 1004 h 10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1" h="1004">
                  <a:moveTo>
                    <a:pt x="122" y="6"/>
                  </a:moveTo>
                  <a:lnTo>
                    <a:pt x="120" y="5"/>
                  </a:lnTo>
                  <a:lnTo>
                    <a:pt x="117" y="5"/>
                  </a:lnTo>
                  <a:lnTo>
                    <a:pt x="112" y="3"/>
                  </a:lnTo>
                  <a:lnTo>
                    <a:pt x="107" y="3"/>
                  </a:lnTo>
                  <a:lnTo>
                    <a:pt x="99" y="2"/>
                  </a:lnTo>
                  <a:lnTo>
                    <a:pt x="92" y="0"/>
                  </a:lnTo>
                  <a:lnTo>
                    <a:pt x="83" y="0"/>
                  </a:lnTo>
                  <a:lnTo>
                    <a:pt x="74" y="2"/>
                  </a:lnTo>
                  <a:lnTo>
                    <a:pt x="65" y="2"/>
                  </a:lnTo>
                  <a:lnTo>
                    <a:pt x="55" y="3"/>
                  </a:lnTo>
                  <a:lnTo>
                    <a:pt x="44" y="6"/>
                  </a:lnTo>
                  <a:lnTo>
                    <a:pt x="34" y="11"/>
                  </a:lnTo>
                  <a:lnTo>
                    <a:pt x="24" y="16"/>
                  </a:lnTo>
                  <a:lnTo>
                    <a:pt x="14" y="24"/>
                  </a:lnTo>
                  <a:lnTo>
                    <a:pt x="6" y="32"/>
                  </a:lnTo>
                  <a:lnTo>
                    <a:pt x="0" y="45"/>
                  </a:lnTo>
                  <a:lnTo>
                    <a:pt x="438" y="1004"/>
                  </a:lnTo>
                  <a:lnTo>
                    <a:pt x="641" y="962"/>
                  </a:lnTo>
                  <a:lnTo>
                    <a:pt x="620" y="685"/>
                  </a:lnTo>
                  <a:lnTo>
                    <a:pt x="619" y="685"/>
                  </a:lnTo>
                  <a:lnTo>
                    <a:pt x="616" y="687"/>
                  </a:lnTo>
                  <a:lnTo>
                    <a:pt x="612" y="690"/>
                  </a:lnTo>
                  <a:lnTo>
                    <a:pt x="607" y="694"/>
                  </a:lnTo>
                  <a:lnTo>
                    <a:pt x="601" y="697"/>
                  </a:lnTo>
                  <a:lnTo>
                    <a:pt x="593" y="700"/>
                  </a:lnTo>
                  <a:lnTo>
                    <a:pt x="583" y="702"/>
                  </a:lnTo>
                  <a:lnTo>
                    <a:pt x="573" y="703"/>
                  </a:lnTo>
                  <a:lnTo>
                    <a:pt x="559" y="702"/>
                  </a:lnTo>
                  <a:lnTo>
                    <a:pt x="546" y="698"/>
                  </a:lnTo>
                  <a:lnTo>
                    <a:pt x="529" y="694"/>
                  </a:lnTo>
                  <a:lnTo>
                    <a:pt x="513" y="685"/>
                  </a:lnTo>
                  <a:lnTo>
                    <a:pt x="494" y="673"/>
                  </a:lnTo>
                  <a:lnTo>
                    <a:pt x="474" y="656"/>
                  </a:lnTo>
                  <a:lnTo>
                    <a:pt x="451" y="637"/>
                  </a:lnTo>
                  <a:lnTo>
                    <a:pt x="430" y="612"/>
                  </a:lnTo>
                  <a:lnTo>
                    <a:pt x="427" y="608"/>
                  </a:lnTo>
                  <a:lnTo>
                    <a:pt x="427" y="595"/>
                  </a:lnTo>
                  <a:lnTo>
                    <a:pt x="424" y="577"/>
                  </a:lnTo>
                  <a:lnTo>
                    <a:pt x="421" y="552"/>
                  </a:lnTo>
                  <a:lnTo>
                    <a:pt x="419" y="521"/>
                  </a:lnTo>
                  <a:lnTo>
                    <a:pt x="416" y="491"/>
                  </a:lnTo>
                  <a:lnTo>
                    <a:pt x="416" y="456"/>
                  </a:lnTo>
                  <a:lnTo>
                    <a:pt x="416" y="421"/>
                  </a:lnTo>
                  <a:lnTo>
                    <a:pt x="417" y="385"/>
                  </a:lnTo>
                  <a:lnTo>
                    <a:pt x="422" y="351"/>
                  </a:lnTo>
                  <a:lnTo>
                    <a:pt x="429" y="320"/>
                  </a:lnTo>
                  <a:lnTo>
                    <a:pt x="440" y="292"/>
                  </a:lnTo>
                  <a:lnTo>
                    <a:pt x="453" y="270"/>
                  </a:lnTo>
                  <a:lnTo>
                    <a:pt x="471" y="252"/>
                  </a:lnTo>
                  <a:lnTo>
                    <a:pt x="494" y="242"/>
                  </a:lnTo>
                  <a:lnTo>
                    <a:pt x="521" y="242"/>
                  </a:lnTo>
                  <a:lnTo>
                    <a:pt x="528" y="240"/>
                  </a:lnTo>
                  <a:lnTo>
                    <a:pt x="531" y="237"/>
                  </a:lnTo>
                  <a:lnTo>
                    <a:pt x="528" y="232"/>
                  </a:lnTo>
                  <a:lnTo>
                    <a:pt x="525" y="227"/>
                  </a:lnTo>
                  <a:lnTo>
                    <a:pt x="516" y="221"/>
                  </a:lnTo>
                  <a:lnTo>
                    <a:pt x="507" y="213"/>
                  </a:lnTo>
                  <a:lnTo>
                    <a:pt x="495" y="205"/>
                  </a:lnTo>
                  <a:lnTo>
                    <a:pt x="484" y="197"/>
                  </a:lnTo>
                  <a:lnTo>
                    <a:pt x="471" y="187"/>
                  </a:lnTo>
                  <a:lnTo>
                    <a:pt x="458" y="179"/>
                  </a:lnTo>
                  <a:lnTo>
                    <a:pt x="445" y="171"/>
                  </a:lnTo>
                  <a:lnTo>
                    <a:pt x="435" y="164"/>
                  </a:lnTo>
                  <a:lnTo>
                    <a:pt x="424" y="158"/>
                  </a:lnTo>
                  <a:lnTo>
                    <a:pt x="416" y="153"/>
                  </a:lnTo>
                  <a:lnTo>
                    <a:pt x="411" y="149"/>
                  </a:lnTo>
                  <a:lnTo>
                    <a:pt x="122" y="6"/>
                  </a:lnTo>
                  <a:close/>
                </a:path>
              </a:pathLst>
            </a:custGeom>
            <a:solidFill>
              <a:srgbClr val="944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4" name="Freeform 24"/>
            <p:cNvSpPr>
              <a:spLocks/>
            </p:cNvSpPr>
            <p:nvPr/>
          </p:nvSpPr>
          <p:spPr bwMode="auto">
            <a:xfrm>
              <a:off x="4503" y="3107"/>
              <a:ext cx="108" cy="112"/>
            </a:xfrm>
            <a:custGeom>
              <a:avLst/>
              <a:gdLst>
                <a:gd name="T0" fmla="*/ 0 w 218"/>
                <a:gd name="T1" fmla="*/ 0 h 222"/>
                <a:gd name="T2" fmla="*/ 0 w 218"/>
                <a:gd name="T3" fmla="*/ 0 h 222"/>
                <a:gd name="T4" fmla="*/ 0 w 218"/>
                <a:gd name="T5" fmla="*/ 1 h 222"/>
                <a:gd name="T6" fmla="*/ 0 w 218"/>
                <a:gd name="T7" fmla="*/ 1 h 222"/>
                <a:gd name="T8" fmla="*/ 0 w 218"/>
                <a:gd name="T9" fmla="*/ 1 h 222"/>
                <a:gd name="T10" fmla="*/ 0 w 218"/>
                <a:gd name="T11" fmla="*/ 1 h 222"/>
                <a:gd name="T12" fmla="*/ 0 w 218"/>
                <a:gd name="T13" fmla="*/ 1 h 222"/>
                <a:gd name="T14" fmla="*/ 0 w 218"/>
                <a:gd name="T15" fmla="*/ 2 h 222"/>
                <a:gd name="T16" fmla="*/ 0 w 218"/>
                <a:gd name="T17" fmla="*/ 2 h 222"/>
                <a:gd name="T18" fmla="*/ 0 w 218"/>
                <a:gd name="T19" fmla="*/ 2 h 222"/>
                <a:gd name="T20" fmla="*/ 0 w 218"/>
                <a:gd name="T21" fmla="*/ 3 h 222"/>
                <a:gd name="T22" fmla="*/ 0 w 218"/>
                <a:gd name="T23" fmla="*/ 3 h 222"/>
                <a:gd name="T24" fmla="*/ 0 w 218"/>
                <a:gd name="T25" fmla="*/ 4 h 222"/>
                <a:gd name="T26" fmla="*/ 0 w 218"/>
                <a:gd name="T27" fmla="*/ 4 h 222"/>
                <a:gd name="T28" fmla="*/ 0 w 218"/>
                <a:gd name="T29" fmla="*/ 4 h 222"/>
                <a:gd name="T30" fmla="*/ 0 w 218"/>
                <a:gd name="T31" fmla="*/ 4 h 222"/>
                <a:gd name="T32" fmla="*/ 0 w 218"/>
                <a:gd name="T33" fmla="*/ 5 h 222"/>
                <a:gd name="T34" fmla="*/ 0 w 218"/>
                <a:gd name="T35" fmla="*/ 5 h 222"/>
                <a:gd name="T36" fmla="*/ 0 w 218"/>
                <a:gd name="T37" fmla="*/ 5 h 222"/>
                <a:gd name="T38" fmla="*/ 0 w 218"/>
                <a:gd name="T39" fmla="*/ 5 h 222"/>
                <a:gd name="T40" fmla="*/ 1 w 218"/>
                <a:gd name="T41" fmla="*/ 5 h 222"/>
                <a:gd name="T42" fmla="*/ 1 w 218"/>
                <a:gd name="T43" fmla="*/ 6 h 222"/>
                <a:gd name="T44" fmla="*/ 2 w 218"/>
                <a:gd name="T45" fmla="*/ 6 h 222"/>
                <a:gd name="T46" fmla="*/ 2 w 218"/>
                <a:gd name="T47" fmla="*/ 6 h 222"/>
                <a:gd name="T48" fmla="*/ 3 w 218"/>
                <a:gd name="T49" fmla="*/ 6 h 222"/>
                <a:gd name="T50" fmla="*/ 3 w 218"/>
                <a:gd name="T51" fmla="*/ 7 h 222"/>
                <a:gd name="T52" fmla="*/ 4 w 218"/>
                <a:gd name="T53" fmla="*/ 7 h 222"/>
                <a:gd name="T54" fmla="*/ 5 w 218"/>
                <a:gd name="T55" fmla="*/ 7 h 222"/>
                <a:gd name="T56" fmla="*/ 5 w 218"/>
                <a:gd name="T57" fmla="*/ 7 h 222"/>
                <a:gd name="T58" fmla="*/ 5 w 218"/>
                <a:gd name="T59" fmla="*/ 7 h 222"/>
                <a:gd name="T60" fmla="*/ 6 w 218"/>
                <a:gd name="T61" fmla="*/ 7 h 222"/>
                <a:gd name="T62" fmla="*/ 6 w 218"/>
                <a:gd name="T63" fmla="*/ 7 h 222"/>
                <a:gd name="T64" fmla="*/ 6 w 218"/>
                <a:gd name="T65" fmla="*/ 8 h 222"/>
                <a:gd name="T66" fmla="*/ 6 w 218"/>
                <a:gd name="T67" fmla="*/ 6 h 222"/>
                <a:gd name="T68" fmla="*/ 1 w 218"/>
                <a:gd name="T69" fmla="*/ 0 h 222"/>
                <a:gd name="T70" fmla="*/ 0 w 218"/>
                <a:gd name="T71" fmla="*/ 0 h 222"/>
                <a:gd name="T72" fmla="*/ 0 w 218"/>
                <a:gd name="T73" fmla="*/ 0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8"/>
                <a:gd name="T112" fmla="*/ 0 h 222"/>
                <a:gd name="T113" fmla="*/ 218 w 218"/>
                <a:gd name="T114" fmla="*/ 222 h 2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8" h="222">
                  <a:moveTo>
                    <a:pt x="2" y="0"/>
                  </a:moveTo>
                  <a:lnTo>
                    <a:pt x="0" y="0"/>
                  </a:lnTo>
                  <a:lnTo>
                    <a:pt x="0" y="3"/>
                  </a:lnTo>
                  <a:lnTo>
                    <a:pt x="0" y="8"/>
                  </a:lnTo>
                  <a:lnTo>
                    <a:pt x="0" y="14"/>
                  </a:lnTo>
                  <a:lnTo>
                    <a:pt x="0" y="22"/>
                  </a:lnTo>
                  <a:lnTo>
                    <a:pt x="0" y="32"/>
                  </a:lnTo>
                  <a:lnTo>
                    <a:pt x="0" y="42"/>
                  </a:lnTo>
                  <a:lnTo>
                    <a:pt x="0" y="53"/>
                  </a:lnTo>
                  <a:lnTo>
                    <a:pt x="0" y="63"/>
                  </a:lnTo>
                  <a:lnTo>
                    <a:pt x="0" y="74"/>
                  </a:lnTo>
                  <a:lnTo>
                    <a:pt x="0" y="86"/>
                  </a:lnTo>
                  <a:lnTo>
                    <a:pt x="0" y="97"/>
                  </a:lnTo>
                  <a:lnTo>
                    <a:pt x="0" y="107"/>
                  </a:lnTo>
                  <a:lnTo>
                    <a:pt x="2" y="117"/>
                  </a:lnTo>
                  <a:lnTo>
                    <a:pt x="3" y="125"/>
                  </a:lnTo>
                  <a:lnTo>
                    <a:pt x="7" y="133"/>
                  </a:lnTo>
                  <a:lnTo>
                    <a:pt x="8" y="138"/>
                  </a:lnTo>
                  <a:lnTo>
                    <a:pt x="18" y="144"/>
                  </a:lnTo>
                  <a:lnTo>
                    <a:pt x="28" y="152"/>
                  </a:lnTo>
                  <a:lnTo>
                    <a:pt x="42" y="159"/>
                  </a:lnTo>
                  <a:lnTo>
                    <a:pt x="57" y="165"/>
                  </a:lnTo>
                  <a:lnTo>
                    <a:pt x="75" y="174"/>
                  </a:lnTo>
                  <a:lnTo>
                    <a:pt x="93" y="182"/>
                  </a:lnTo>
                  <a:lnTo>
                    <a:pt x="112" y="190"/>
                  </a:lnTo>
                  <a:lnTo>
                    <a:pt x="128" y="195"/>
                  </a:lnTo>
                  <a:lnTo>
                    <a:pt x="146" y="201"/>
                  </a:lnTo>
                  <a:lnTo>
                    <a:pt x="163" y="206"/>
                  </a:lnTo>
                  <a:lnTo>
                    <a:pt x="177" y="213"/>
                  </a:lnTo>
                  <a:lnTo>
                    <a:pt x="189" y="216"/>
                  </a:lnTo>
                  <a:lnTo>
                    <a:pt x="200" y="219"/>
                  </a:lnTo>
                  <a:lnTo>
                    <a:pt x="206" y="221"/>
                  </a:lnTo>
                  <a:lnTo>
                    <a:pt x="208" y="222"/>
                  </a:lnTo>
                  <a:lnTo>
                    <a:pt x="218" y="169"/>
                  </a:lnTo>
                  <a:lnTo>
                    <a:pt x="41" y="0"/>
                  </a:lnTo>
                  <a:lnTo>
                    <a:pt x="2" y="0"/>
                  </a:lnTo>
                  <a:close/>
                </a:path>
              </a:pathLst>
            </a:custGeom>
            <a:solidFill>
              <a:srgbClr val="FAB5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5" name="Freeform 25"/>
            <p:cNvSpPr>
              <a:spLocks/>
            </p:cNvSpPr>
            <p:nvPr/>
          </p:nvSpPr>
          <p:spPr bwMode="auto">
            <a:xfrm>
              <a:off x="4480" y="2905"/>
              <a:ext cx="235" cy="294"/>
            </a:xfrm>
            <a:custGeom>
              <a:avLst/>
              <a:gdLst>
                <a:gd name="T0" fmla="*/ 13 w 469"/>
                <a:gd name="T1" fmla="*/ 1 h 588"/>
                <a:gd name="T2" fmla="*/ 13 w 469"/>
                <a:gd name="T3" fmla="*/ 2 h 588"/>
                <a:gd name="T4" fmla="*/ 14 w 469"/>
                <a:gd name="T5" fmla="*/ 3 h 588"/>
                <a:gd name="T6" fmla="*/ 14 w 469"/>
                <a:gd name="T7" fmla="*/ 3 h 588"/>
                <a:gd name="T8" fmla="*/ 15 w 469"/>
                <a:gd name="T9" fmla="*/ 5 h 588"/>
                <a:gd name="T10" fmla="*/ 15 w 469"/>
                <a:gd name="T11" fmla="*/ 6 h 588"/>
                <a:gd name="T12" fmla="*/ 15 w 469"/>
                <a:gd name="T13" fmla="*/ 9 h 588"/>
                <a:gd name="T14" fmla="*/ 15 w 469"/>
                <a:gd name="T15" fmla="*/ 12 h 588"/>
                <a:gd name="T16" fmla="*/ 15 w 469"/>
                <a:gd name="T17" fmla="*/ 12 h 588"/>
                <a:gd name="T18" fmla="*/ 14 w 469"/>
                <a:gd name="T19" fmla="*/ 12 h 588"/>
                <a:gd name="T20" fmla="*/ 14 w 469"/>
                <a:gd name="T21" fmla="*/ 12 h 588"/>
                <a:gd name="T22" fmla="*/ 14 w 469"/>
                <a:gd name="T23" fmla="*/ 12 h 588"/>
                <a:gd name="T24" fmla="*/ 14 w 469"/>
                <a:gd name="T25" fmla="*/ 13 h 588"/>
                <a:gd name="T26" fmla="*/ 13 w 469"/>
                <a:gd name="T27" fmla="*/ 13 h 588"/>
                <a:gd name="T28" fmla="*/ 14 w 469"/>
                <a:gd name="T29" fmla="*/ 13 h 588"/>
                <a:gd name="T30" fmla="*/ 14 w 469"/>
                <a:gd name="T31" fmla="*/ 14 h 588"/>
                <a:gd name="T32" fmla="*/ 14 w 469"/>
                <a:gd name="T33" fmla="*/ 14 h 588"/>
                <a:gd name="T34" fmla="*/ 14 w 469"/>
                <a:gd name="T35" fmla="*/ 14 h 588"/>
                <a:gd name="T36" fmla="*/ 14 w 469"/>
                <a:gd name="T37" fmla="*/ 14 h 588"/>
                <a:gd name="T38" fmla="*/ 13 w 469"/>
                <a:gd name="T39" fmla="*/ 14 h 588"/>
                <a:gd name="T40" fmla="*/ 13 w 469"/>
                <a:gd name="T41" fmla="*/ 14 h 588"/>
                <a:gd name="T42" fmla="*/ 13 w 469"/>
                <a:gd name="T43" fmla="*/ 14 h 588"/>
                <a:gd name="T44" fmla="*/ 13 w 469"/>
                <a:gd name="T45" fmla="*/ 15 h 588"/>
                <a:gd name="T46" fmla="*/ 13 w 469"/>
                <a:gd name="T47" fmla="*/ 15 h 588"/>
                <a:gd name="T48" fmla="*/ 13 w 469"/>
                <a:gd name="T49" fmla="*/ 15 h 588"/>
                <a:gd name="T50" fmla="*/ 13 w 469"/>
                <a:gd name="T51" fmla="*/ 16 h 588"/>
                <a:gd name="T52" fmla="*/ 13 w 469"/>
                <a:gd name="T53" fmla="*/ 16 h 588"/>
                <a:gd name="T54" fmla="*/ 13 w 469"/>
                <a:gd name="T55" fmla="*/ 16 h 588"/>
                <a:gd name="T56" fmla="*/ 12 w 469"/>
                <a:gd name="T57" fmla="*/ 16 h 588"/>
                <a:gd name="T58" fmla="*/ 12 w 469"/>
                <a:gd name="T59" fmla="*/ 17 h 588"/>
                <a:gd name="T60" fmla="*/ 12 w 469"/>
                <a:gd name="T61" fmla="*/ 17 h 588"/>
                <a:gd name="T62" fmla="*/ 12 w 469"/>
                <a:gd name="T63" fmla="*/ 17 h 588"/>
                <a:gd name="T64" fmla="*/ 11 w 469"/>
                <a:gd name="T65" fmla="*/ 18 h 588"/>
                <a:gd name="T66" fmla="*/ 11 w 469"/>
                <a:gd name="T67" fmla="*/ 18 h 588"/>
                <a:gd name="T68" fmla="*/ 11 w 469"/>
                <a:gd name="T69" fmla="*/ 18 h 588"/>
                <a:gd name="T70" fmla="*/ 10 w 469"/>
                <a:gd name="T71" fmla="*/ 19 h 588"/>
                <a:gd name="T72" fmla="*/ 10 w 469"/>
                <a:gd name="T73" fmla="*/ 19 h 588"/>
                <a:gd name="T74" fmla="*/ 9 w 469"/>
                <a:gd name="T75" fmla="*/ 19 h 588"/>
                <a:gd name="T76" fmla="*/ 8 w 469"/>
                <a:gd name="T77" fmla="*/ 19 h 588"/>
                <a:gd name="T78" fmla="*/ 6 w 469"/>
                <a:gd name="T79" fmla="*/ 18 h 588"/>
                <a:gd name="T80" fmla="*/ 5 w 469"/>
                <a:gd name="T81" fmla="*/ 17 h 588"/>
                <a:gd name="T82" fmla="*/ 4 w 469"/>
                <a:gd name="T83" fmla="*/ 15 h 588"/>
                <a:gd name="T84" fmla="*/ 3 w 469"/>
                <a:gd name="T85" fmla="*/ 13 h 588"/>
                <a:gd name="T86" fmla="*/ 0 w 469"/>
                <a:gd name="T87" fmla="*/ 8 h 588"/>
                <a:gd name="T88" fmla="*/ 13 w 469"/>
                <a:gd name="T89" fmla="*/ 1 h 588"/>
                <a:gd name="T90" fmla="*/ 13 w 469"/>
                <a:gd name="T91" fmla="*/ 1 h 5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9"/>
                <a:gd name="T139" fmla="*/ 0 h 588"/>
                <a:gd name="T140" fmla="*/ 469 w 469"/>
                <a:gd name="T141" fmla="*/ 588 h 5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9" h="588">
                  <a:moveTo>
                    <a:pt x="399" y="44"/>
                  </a:moveTo>
                  <a:lnTo>
                    <a:pt x="403" y="47"/>
                  </a:lnTo>
                  <a:lnTo>
                    <a:pt x="406" y="49"/>
                  </a:lnTo>
                  <a:lnTo>
                    <a:pt x="412" y="54"/>
                  </a:lnTo>
                  <a:lnTo>
                    <a:pt x="419" y="60"/>
                  </a:lnTo>
                  <a:lnTo>
                    <a:pt x="425" y="70"/>
                  </a:lnTo>
                  <a:lnTo>
                    <a:pt x="433" y="83"/>
                  </a:lnTo>
                  <a:lnTo>
                    <a:pt x="442" y="99"/>
                  </a:lnTo>
                  <a:lnTo>
                    <a:pt x="448" y="117"/>
                  </a:lnTo>
                  <a:lnTo>
                    <a:pt x="455" y="140"/>
                  </a:lnTo>
                  <a:lnTo>
                    <a:pt x="459" y="168"/>
                  </a:lnTo>
                  <a:lnTo>
                    <a:pt x="466" y="200"/>
                  </a:lnTo>
                  <a:lnTo>
                    <a:pt x="468" y="236"/>
                  </a:lnTo>
                  <a:lnTo>
                    <a:pt x="469" y="278"/>
                  </a:lnTo>
                  <a:lnTo>
                    <a:pt x="469" y="327"/>
                  </a:lnTo>
                  <a:lnTo>
                    <a:pt x="466" y="380"/>
                  </a:lnTo>
                  <a:lnTo>
                    <a:pt x="464" y="384"/>
                  </a:lnTo>
                  <a:lnTo>
                    <a:pt x="459" y="389"/>
                  </a:lnTo>
                  <a:lnTo>
                    <a:pt x="455" y="392"/>
                  </a:lnTo>
                  <a:lnTo>
                    <a:pt x="448" y="395"/>
                  </a:lnTo>
                  <a:lnTo>
                    <a:pt x="443" y="395"/>
                  </a:lnTo>
                  <a:lnTo>
                    <a:pt x="438" y="395"/>
                  </a:lnTo>
                  <a:lnTo>
                    <a:pt x="433" y="395"/>
                  </a:lnTo>
                  <a:lnTo>
                    <a:pt x="429" y="397"/>
                  </a:lnTo>
                  <a:lnTo>
                    <a:pt x="424" y="398"/>
                  </a:lnTo>
                  <a:lnTo>
                    <a:pt x="419" y="405"/>
                  </a:lnTo>
                  <a:lnTo>
                    <a:pt x="416" y="410"/>
                  </a:lnTo>
                  <a:lnTo>
                    <a:pt x="414" y="413"/>
                  </a:lnTo>
                  <a:lnTo>
                    <a:pt x="416" y="418"/>
                  </a:lnTo>
                  <a:lnTo>
                    <a:pt x="420" y="423"/>
                  </a:lnTo>
                  <a:lnTo>
                    <a:pt x="424" y="427"/>
                  </a:lnTo>
                  <a:lnTo>
                    <a:pt x="429" y="432"/>
                  </a:lnTo>
                  <a:lnTo>
                    <a:pt x="432" y="439"/>
                  </a:lnTo>
                  <a:lnTo>
                    <a:pt x="433" y="444"/>
                  </a:lnTo>
                  <a:lnTo>
                    <a:pt x="432" y="449"/>
                  </a:lnTo>
                  <a:lnTo>
                    <a:pt x="432" y="452"/>
                  </a:lnTo>
                  <a:lnTo>
                    <a:pt x="427" y="453"/>
                  </a:lnTo>
                  <a:lnTo>
                    <a:pt x="422" y="455"/>
                  </a:lnTo>
                  <a:lnTo>
                    <a:pt x="416" y="453"/>
                  </a:lnTo>
                  <a:lnTo>
                    <a:pt x="409" y="453"/>
                  </a:lnTo>
                  <a:lnTo>
                    <a:pt x="403" y="453"/>
                  </a:lnTo>
                  <a:lnTo>
                    <a:pt x="399" y="455"/>
                  </a:lnTo>
                  <a:lnTo>
                    <a:pt x="393" y="458"/>
                  </a:lnTo>
                  <a:lnTo>
                    <a:pt x="391" y="460"/>
                  </a:lnTo>
                  <a:lnTo>
                    <a:pt x="394" y="463"/>
                  </a:lnTo>
                  <a:lnTo>
                    <a:pt x="404" y="471"/>
                  </a:lnTo>
                  <a:lnTo>
                    <a:pt x="407" y="475"/>
                  </a:lnTo>
                  <a:lnTo>
                    <a:pt x="412" y="481"/>
                  </a:lnTo>
                  <a:lnTo>
                    <a:pt x="414" y="486"/>
                  </a:lnTo>
                  <a:lnTo>
                    <a:pt x="416" y="492"/>
                  </a:lnTo>
                  <a:lnTo>
                    <a:pt x="412" y="496"/>
                  </a:lnTo>
                  <a:lnTo>
                    <a:pt x="409" y="499"/>
                  </a:lnTo>
                  <a:lnTo>
                    <a:pt x="404" y="502"/>
                  </a:lnTo>
                  <a:lnTo>
                    <a:pt x="399" y="505"/>
                  </a:lnTo>
                  <a:lnTo>
                    <a:pt x="391" y="505"/>
                  </a:lnTo>
                  <a:lnTo>
                    <a:pt x="386" y="507"/>
                  </a:lnTo>
                  <a:lnTo>
                    <a:pt x="380" y="507"/>
                  </a:lnTo>
                  <a:lnTo>
                    <a:pt x="377" y="509"/>
                  </a:lnTo>
                  <a:lnTo>
                    <a:pt x="373" y="510"/>
                  </a:lnTo>
                  <a:lnTo>
                    <a:pt x="368" y="517"/>
                  </a:lnTo>
                  <a:lnTo>
                    <a:pt x="364" y="520"/>
                  </a:lnTo>
                  <a:lnTo>
                    <a:pt x="360" y="527"/>
                  </a:lnTo>
                  <a:lnTo>
                    <a:pt x="359" y="531"/>
                  </a:lnTo>
                  <a:lnTo>
                    <a:pt x="355" y="538"/>
                  </a:lnTo>
                  <a:lnTo>
                    <a:pt x="351" y="543"/>
                  </a:lnTo>
                  <a:lnTo>
                    <a:pt x="347" y="548"/>
                  </a:lnTo>
                  <a:lnTo>
                    <a:pt x="344" y="554"/>
                  </a:lnTo>
                  <a:lnTo>
                    <a:pt x="341" y="559"/>
                  </a:lnTo>
                  <a:lnTo>
                    <a:pt x="333" y="569"/>
                  </a:lnTo>
                  <a:lnTo>
                    <a:pt x="326" y="575"/>
                  </a:lnTo>
                  <a:lnTo>
                    <a:pt x="321" y="577"/>
                  </a:lnTo>
                  <a:lnTo>
                    <a:pt x="313" y="580"/>
                  </a:lnTo>
                  <a:lnTo>
                    <a:pt x="303" y="583"/>
                  </a:lnTo>
                  <a:lnTo>
                    <a:pt x="292" y="585"/>
                  </a:lnTo>
                  <a:lnTo>
                    <a:pt x="277" y="587"/>
                  </a:lnTo>
                  <a:lnTo>
                    <a:pt x="263" y="588"/>
                  </a:lnTo>
                  <a:lnTo>
                    <a:pt x="247" y="587"/>
                  </a:lnTo>
                  <a:lnTo>
                    <a:pt x="230" y="585"/>
                  </a:lnTo>
                  <a:lnTo>
                    <a:pt x="211" y="579"/>
                  </a:lnTo>
                  <a:lnTo>
                    <a:pt x="191" y="569"/>
                  </a:lnTo>
                  <a:lnTo>
                    <a:pt x="173" y="554"/>
                  </a:lnTo>
                  <a:lnTo>
                    <a:pt x="154" y="538"/>
                  </a:lnTo>
                  <a:lnTo>
                    <a:pt x="136" y="515"/>
                  </a:lnTo>
                  <a:lnTo>
                    <a:pt x="118" y="489"/>
                  </a:lnTo>
                  <a:lnTo>
                    <a:pt x="100" y="455"/>
                  </a:lnTo>
                  <a:lnTo>
                    <a:pt x="84" y="416"/>
                  </a:lnTo>
                  <a:lnTo>
                    <a:pt x="37" y="406"/>
                  </a:lnTo>
                  <a:lnTo>
                    <a:pt x="0" y="254"/>
                  </a:lnTo>
                  <a:lnTo>
                    <a:pt x="316" y="0"/>
                  </a:lnTo>
                  <a:lnTo>
                    <a:pt x="409" y="31"/>
                  </a:lnTo>
                  <a:lnTo>
                    <a:pt x="399" y="44"/>
                  </a:lnTo>
                  <a:close/>
                </a:path>
              </a:pathLst>
            </a:custGeom>
            <a:solidFill>
              <a:srgbClr val="FFCC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6" name="Freeform 26"/>
            <p:cNvSpPr>
              <a:spLocks/>
            </p:cNvSpPr>
            <p:nvPr/>
          </p:nvSpPr>
          <p:spPr bwMode="auto">
            <a:xfrm>
              <a:off x="4760" y="2942"/>
              <a:ext cx="306" cy="334"/>
            </a:xfrm>
            <a:custGeom>
              <a:avLst/>
              <a:gdLst>
                <a:gd name="T0" fmla="*/ 14 w 613"/>
                <a:gd name="T1" fmla="*/ 15 h 668"/>
                <a:gd name="T2" fmla="*/ 14 w 613"/>
                <a:gd name="T3" fmla="*/ 14 h 668"/>
                <a:gd name="T4" fmla="*/ 14 w 613"/>
                <a:gd name="T5" fmla="*/ 13 h 668"/>
                <a:gd name="T6" fmla="*/ 14 w 613"/>
                <a:gd name="T7" fmla="*/ 11 h 668"/>
                <a:gd name="T8" fmla="*/ 13 w 613"/>
                <a:gd name="T9" fmla="*/ 10 h 668"/>
                <a:gd name="T10" fmla="*/ 13 w 613"/>
                <a:gd name="T11" fmla="*/ 7 h 668"/>
                <a:gd name="T12" fmla="*/ 13 w 613"/>
                <a:gd name="T13" fmla="*/ 5 h 668"/>
                <a:gd name="T14" fmla="*/ 13 w 613"/>
                <a:gd name="T15" fmla="*/ 3 h 668"/>
                <a:gd name="T16" fmla="*/ 13 w 613"/>
                <a:gd name="T17" fmla="*/ 2 h 668"/>
                <a:gd name="T18" fmla="*/ 12 w 613"/>
                <a:gd name="T19" fmla="*/ 1 h 668"/>
                <a:gd name="T20" fmla="*/ 10 w 613"/>
                <a:gd name="T21" fmla="*/ 1 h 668"/>
                <a:gd name="T22" fmla="*/ 7 w 613"/>
                <a:gd name="T23" fmla="*/ 0 h 668"/>
                <a:gd name="T24" fmla="*/ 5 w 613"/>
                <a:gd name="T25" fmla="*/ 0 h 668"/>
                <a:gd name="T26" fmla="*/ 3 w 613"/>
                <a:gd name="T27" fmla="*/ 1 h 668"/>
                <a:gd name="T28" fmla="*/ 1 w 613"/>
                <a:gd name="T29" fmla="*/ 1 h 668"/>
                <a:gd name="T30" fmla="*/ 0 w 613"/>
                <a:gd name="T31" fmla="*/ 1 h 668"/>
                <a:gd name="T32" fmla="*/ 0 w 613"/>
                <a:gd name="T33" fmla="*/ 1 h 668"/>
                <a:gd name="T34" fmla="*/ 0 w 613"/>
                <a:gd name="T35" fmla="*/ 2 h 668"/>
                <a:gd name="T36" fmla="*/ 0 w 613"/>
                <a:gd name="T37" fmla="*/ 5 h 668"/>
                <a:gd name="T38" fmla="*/ 0 w 613"/>
                <a:gd name="T39" fmla="*/ 7 h 668"/>
                <a:gd name="T40" fmla="*/ 0 w 613"/>
                <a:gd name="T41" fmla="*/ 11 h 668"/>
                <a:gd name="T42" fmla="*/ 1 w 613"/>
                <a:gd name="T43" fmla="*/ 13 h 668"/>
                <a:gd name="T44" fmla="*/ 3 w 613"/>
                <a:gd name="T45" fmla="*/ 17 h 668"/>
                <a:gd name="T46" fmla="*/ 6 w 613"/>
                <a:gd name="T47" fmla="*/ 19 h 668"/>
                <a:gd name="T48" fmla="*/ 8 w 613"/>
                <a:gd name="T49" fmla="*/ 19 h 668"/>
                <a:gd name="T50" fmla="*/ 9 w 613"/>
                <a:gd name="T51" fmla="*/ 19 h 668"/>
                <a:gd name="T52" fmla="*/ 11 w 613"/>
                <a:gd name="T53" fmla="*/ 20 h 668"/>
                <a:gd name="T54" fmla="*/ 13 w 613"/>
                <a:gd name="T55" fmla="*/ 20 h 668"/>
                <a:gd name="T56" fmla="*/ 15 w 613"/>
                <a:gd name="T57" fmla="*/ 20 h 668"/>
                <a:gd name="T58" fmla="*/ 16 w 613"/>
                <a:gd name="T59" fmla="*/ 21 h 668"/>
                <a:gd name="T60" fmla="*/ 18 w 613"/>
                <a:gd name="T61" fmla="*/ 21 h 668"/>
                <a:gd name="T62" fmla="*/ 19 w 613"/>
                <a:gd name="T63" fmla="*/ 21 h 668"/>
                <a:gd name="T64" fmla="*/ 14 w 613"/>
                <a:gd name="T65" fmla="*/ 15 h 6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3"/>
                <a:gd name="T100" fmla="*/ 0 h 668"/>
                <a:gd name="T101" fmla="*/ 613 w 613"/>
                <a:gd name="T102" fmla="*/ 668 h 6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3" h="668">
                  <a:moveTo>
                    <a:pt x="465" y="468"/>
                  </a:moveTo>
                  <a:lnTo>
                    <a:pt x="463" y="465"/>
                  </a:lnTo>
                  <a:lnTo>
                    <a:pt x="463" y="456"/>
                  </a:lnTo>
                  <a:lnTo>
                    <a:pt x="462" y="443"/>
                  </a:lnTo>
                  <a:lnTo>
                    <a:pt x="460" y="430"/>
                  </a:lnTo>
                  <a:lnTo>
                    <a:pt x="457" y="409"/>
                  </a:lnTo>
                  <a:lnTo>
                    <a:pt x="455" y="388"/>
                  </a:lnTo>
                  <a:lnTo>
                    <a:pt x="452" y="362"/>
                  </a:lnTo>
                  <a:lnTo>
                    <a:pt x="450" y="335"/>
                  </a:lnTo>
                  <a:lnTo>
                    <a:pt x="447" y="304"/>
                  </a:lnTo>
                  <a:lnTo>
                    <a:pt x="444" y="271"/>
                  </a:lnTo>
                  <a:lnTo>
                    <a:pt x="440" y="237"/>
                  </a:lnTo>
                  <a:lnTo>
                    <a:pt x="439" y="205"/>
                  </a:lnTo>
                  <a:lnTo>
                    <a:pt x="436" y="167"/>
                  </a:lnTo>
                  <a:lnTo>
                    <a:pt x="434" y="132"/>
                  </a:lnTo>
                  <a:lnTo>
                    <a:pt x="431" y="96"/>
                  </a:lnTo>
                  <a:lnTo>
                    <a:pt x="431" y="62"/>
                  </a:lnTo>
                  <a:lnTo>
                    <a:pt x="424" y="45"/>
                  </a:lnTo>
                  <a:lnTo>
                    <a:pt x="410" y="32"/>
                  </a:lnTo>
                  <a:lnTo>
                    <a:pt x="388" y="21"/>
                  </a:lnTo>
                  <a:lnTo>
                    <a:pt x="361" y="15"/>
                  </a:lnTo>
                  <a:lnTo>
                    <a:pt x="328" y="8"/>
                  </a:lnTo>
                  <a:lnTo>
                    <a:pt x="293" y="5"/>
                  </a:lnTo>
                  <a:lnTo>
                    <a:pt x="254" y="0"/>
                  </a:lnTo>
                  <a:lnTo>
                    <a:pt x="215" y="0"/>
                  </a:lnTo>
                  <a:lnTo>
                    <a:pt x="176" y="0"/>
                  </a:lnTo>
                  <a:lnTo>
                    <a:pt x="137" y="0"/>
                  </a:lnTo>
                  <a:lnTo>
                    <a:pt x="101" y="2"/>
                  </a:lnTo>
                  <a:lnTo>
                    <a:pt x="68" y="3"/>
                  </a:lnTo>
                  <a:lnTo>
                    <a:pt x="41" y="5"/>
                  </a:lnTo>
                  <a:lnTo>
                    <a:pt x="21" y="6"/>
                  </a:lnTo>
                  <a:lnTo>
                    <a:pt x="7" y="8"/>
                  </a:lnTo>
                  <a:lnTo>
                    <a:pt x="3" y="8"/>
                  </a:lnTo>
                  <a:lnTo>
                    <a:pt x="2" y="13"/>
                  </a:lnTo>
                  <a:lnTo>
                    <a:pt x="2" y="31"/>
                  </a:lnTo>
                  <a:lnTo>
                    <a:pt x="0" y="57"/>
                  </a:lnTo>
                  <a:lnTo>
                    <a:pt x="0" y="91"/>
                  </a:lnTo>
                  <a:lnTo>
                    <a:pt x="0" y="130"/>
                  </a:lnTo>
                  <a:lnTo>
                    <a:pt x="2" y="177"/>
                  </a:lnTo>
                  <a:lnTo>
                    <a:pt x="7" y="226"/>
                  </a:lnTo>
                  <a:lnTo>
                    <a:pt x="16" y="278"/>
                  </a:lnTo>
                  <a:lnTo>
                    <a:pt x="26" y="330"/>
                  </a:lnTo>
                  <a:lnTo>
                    <a:pt x="42" y="380"/>
                  </a:lnTo>
                  <a:lnTo>
                    <a:pt x="63" y="430"/>
                  </a:lnTo>
                  <a:lnTo>
                    <a:pt x="91" y="476"/>
                  </a:lnTo>
                  <a:lnTo>
                    <a:pt x="122" y="517"/>
                  </a:lnTo>
                  <a:lnTo>
                    <a:pt x="163" y="551"/>
                  </a:lnTo>
                  <a:lnTo>
                    <a:pt x="208" y="577"/>
                  </a:lnTo>
                  <a:lnTo>
                    <a:pt x="265" y="595"/>
                  </a:lnTo>
                  <a:lnTo>
                    <a:pt x="275" y="596"/>
                  </a:lnTo>
                  <a:lnTo>
                    <a:pt x="291" y="599"/>
                  </a:lnTo>
                  <a:lnTo>
                    <a:pt x="310" y="604"/>
                  </a:lnTo>
                  <a:lnTo>
                    <a:pt x="335" y="609"/>
                  </a:lnTo>
                  <a:lnTo>
                    <a:pt x="362" y="614"/>
                  </a:lnTo>
                  <a:lnTo>
                    <a:pt x="392" y="621"/>
                  </a:lnTo>
                  <a:lnTo>
                    <a:pt x="421" y="627"/>
                  </a:lnTo>
                  <a:lnTo>
                    <a:pt x="453" y="635"/>
                  </a:lnTo>
                  <a:lnTo>
                    <a:pt x="483" y="640"/>
                  </a:lnTo>
                  <a:lnTo>
                    <a:pt x="514" y="647"/>
                  </a:lnTo>
                  <a:lnTo>
                    <a:pt x="539" y="651"/>
                  </a:lnTo>
                  <a:lnTo>
                    <a:pt x="564" y="658"/>
                  </a:lnTo>
                  <a:lnTo>
                    <a:pt x="583" y="661"/>
                  </a:lnTo>
                  <a:lnTo>
                    <a:pt x="600" y="664"/>
                  </a:lnTo>
                  <a:lnTo>
                    <a:pt x="609" y="666"/>
                  </a:lnTo>
                  <a:lnTo>
                    <a:pt x="613" y="668"/>
                  </a:lnTo>
                  <a:lnTo>
                    <a:pt x="465" y="468"/>
                  </a:lnTo>
                  <a:close/>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7" name="Freeform 27"/>
            <p:cNvSpPr>
              <a:spLocks/>
            </p:cNvSpPr>
            <p:nvPr/>
          </p:nvSpPr>
          <p:spPr bwMode="auto">
            <a:xfrm>
              <a:off x="5198" y="2440"/>
              <a:ext cx="124" cy="134"/>
            </a:xfrm>
            <a:custGeom>
              <a:avLst/>
              <a:gdLst>
                <a:gd name="T0" fmla="*/ 0 w 248"/>
                <a:gd name="T1" fmla="*/ 1 h 268"/>
                <a:gd name="T2" fmla="*/ 1 w 248"/>
                <a:gd name="T3" fmla="*/ 1 h 268"/>
                <a:gd name="T4" fmla="*/ 1 w 248"/>
                <a:gd name="T5" fmla="*/ 1 h 268"/>
                <a:gd name="T6" fmla="*/ 1 w 248"/>
                <a:gd name="T7" fmla="*/ 1 h 268"/>
                <a:gd name="T8" fmla="*/ 2 w 248"/>
                <a:gd name="T9" fmla="*/ 1 h 268"/>
                <a:gd name="T10" fmla="*/ 3 w 248"/>
                <a:gd name="T11" fmla="*/ 0 h 268"/>
                <a:gd name="T12" fmla="*/ 3 w 248"/>
                <a:gd name="T13" fmla="*/ 1 h 268"/>
                <a:gd name="T14" fmla="*/ 4 w 248"/>
                <a:gd name="T15" fmla="*/ 1 h 268"/>
                <a:gd name="T16" fmla="*/ 5 w 248"/>
                <a:gd name="T17" fmla="*/ 1 h 268"/>
                <a:gd name="T18" fmla="*/ 5 w 248"/>
                <a:gd name="T19" fmla="*/ 2 h 268"/>
                <a:gd name="T20" fmla="*/ 6 w 248"/>
                <a:gd name="T21" fmla="*/ 2 h 268"/>
                <a:gd name="T22" fmla="*/ 6 w 248"/>
                <a:gd name="T23" fmla="*/ 3 h 268"/>
                <a:gd name="T24" fmla="*/ 6 w 248"/>
                <a:gd name="T25" fmla="*/ 3 h 268"/>
                <a:gd name="T26" fmla="*/ 6 w 248"/>
                <a:gd name="T27" fmla="*/ 3 h 268"/>
                <a:gd name="T28" fmla="*/ 7 w 248"/>
                <a:gd name="T29" fmla="*/ 4 h 268"/>
                <a:gd name="T30" fmla="*/ 7 w 248"/>
                <a:gd name="T31" fmla="*/ 4 h 268"/>
                <a:gd name="T32" fmla="*/ 7 w 248"/>
                <a:gd name="T33" fmla="*/ 4 h 268"/>
                <a:gd name="T34" fmla="*/ 8 w 248"/>
                <a:gd name="T35" fmla="*/ 4 h 268"/>
                <a:gd name="T36" fmla="*/ 8 w 248"/>
                <a:gd name="T37" fmla="*/ 5 h 268"/>
                <a:gd name="T38" fmla="*/ 8 w 248"/>
                <a:gd name="T39" fmla="*/ 5 h 268"/>
                <a:gd name="T40" fmla="*/ 8 w 248"/>
                <a:gd name="T41" fmla="*/ 5 h 268"/>
                <a:gd name="T42" fmla="*/ 8 w 248"/>
                <a:gd name="T43" fmla="*/ 6 h 268"/>
                <a:gd name="T44" fmla="*/ 8 w 248"/>
                <a:gd name="T45" fmla="*/ 6 h 268"/>
                <a:gd name="T46" fmla="*/ 8 w 248"/>
                <a:gd name="T47" fmla="*/ 6 h 268"/>
                <a:gd name="T48" fmla="*/ 8 w 248"/>
                <a:gd name="T49" fmla="*/ 7 h 268"/>
                <a:gd name="T50" fmla="*/ 8 w 248"/>
                <a:gd name="T51" fmla="*/ 7 h 268"/>
                <a:gd name="T52" fmla="*/ 8 w 248"/>
                <a:gd name="T53" fmla="*/ 8 h 268"/>
                <a:gd name="T54" fmla="*/ 8 w 248"/>
                <a:gd name="T55" fmla="*/ 9 h 268"/>
                <a:gd name="T56" fmla="*/ 7 w 248"/>
                <a:gd name="T57" fmla="*/ 9 h 268"/>
                <a:gd name="T58" fmla="*/ 7 w 248"/>
                <a:gd name="T59" fmla="*/ 9 h 268"/>
                <a:gd name="T60" fmla="*/ 7 w 248"/>
                <a:gd name="T61" fmla="*/ 9 h 268"/>
                <a:gd name="T62" fmla="*/ 6 w 248"/>
                <a:gd name="T63" fmla="*/ 9 h 268"/>
                <a:gd name="T64" fmla="*/ 6 w 248"/>
                <a:gd name="T65" fmla="*/ 9 h 268"/>
                <a:gd name="T66" fmla="*/ 0 w 248"/>
                <a:gd name="T67" fmla="*/ 2 h 2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8"/>
                <a:gd name="T103" fmla="*/ 0 h 268"/>
                <a:gd name="T104" fmla="*/ 248 w 248"/>
                <a:gd name="T105" fmla="*/ 268 h 2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8" h="268">
                  <a:moveTo>
                    <a:pt x="0" y="48"/>
                  </a:moveTo>
                  <a:lnTo>
                    <a:pt x="0" y="46"/>
                  </a:lnTo>
                  <a:lnTo>
                    <a:pt x="1" y="44"/>
                  </a:lnTo>
                  <a:lnTo>
                    <a:pt x="5" y="39"/>
                  </a:lnTo>
                  <a:lnTo>
                    <a:pt x="11" y="35"/>
                  </a:lnTo>
                  <a:lnTo>
                    <a:pt x="16" y="30"/>
                  </a:lnTo>
                  <a:lnTo>
                    <a:pt x="26" y="23"/>
                  </a:lnTo>
                  <a:lnTo>
                    <a:pt x="32" y="17"/>
                  </a:lnTo>
                  <a:lnTo>
                    <a:pt x="44" y="12"/>
                  </a:lnTo>
                  <a:lnTo>
                    <a:pt x="52" y="7"/>
                  </a:lnTo>
                  <a:lnTo>
                    <a:pt x="63" y="4"/>
                  </a:lnTo>
                  <a:lnTo>
                    <a:pt x="75" y="0"/>
                  </a:lnTo>
                  <a:lnTo>
                    <a:pt x="86" y="0"/>
                  </a:lnTo>
                  <a:lnTo>
                    <a:pt x="96" y="2"/>
                  </a:lnTo>
                  <a:lnTo>
                    <a:pt x="109" y="5"/>
                  </a:lnTo>
                  <a:lnTo>
                    <a:pt x="120" y="12"/>
                  </a:lnTo>
                  <a:lnTo>
                    <a:pt x="131" y="23"/>
                  </a:lnTo>
                  <a:lnTo>
                    <a:pt x="140" y="33"/>
                  </a:lnTo>
                  <a:lnTo>
                    <a:pt x="148" y="43"/>
                  </a:lnTo>
                  <a:lnTo>
                    <a:pt x="154" y="52"/>
                  </a:lnTo>
                  <a:lnTo>
                    <a:pt x="162" y="62"/>
                  </a:lnTo>
                  <a:lnTo>
                    <a:pt x="166" y="69"/>
                  </a:lnTo>
                  <a:lnTo>
                    <a:pt x="170" y="77"/>
                  </a:lnTo>
                  <a:lnTo>
                    <a:pt x="174" y="83"/>
                  </a:lnTo>
                  <a:lnTo>
                    <a:pt x="179" y="90"/>
                  </a:lnTo>
                  <a:lnTo>
                    <a:pt x="180" y="95"/>
                  </a:lnTo>
                  <a:lnTo>
                    <a:pt x="183" y="100"/>
                  </a:lnTo>
                  <a:lnTo>
                    <a:pt x="187" y="104"/>
                  </a:lnTo>
                  <a:lnTo>
                    <a:pt x="190" y="109"/>
                  </a:lnTo>
                  <a:lnTo>
                    <a:pt x="195" y="114"/>
                  </a:lnTo>
                  <a:lnTo>
                    <a:pt x="200" y="117"/>
                  </a:lnTo>
                  <a:lnTo>
                    <a:pt x="205" y="121"/>
                  </a:lnTo>
                  <a:lnTo>
                    <a:pt x="213" y="126"/>
                  </a:lnTo>
                  <a:lnTo>
                    <a:pt x="217" y="129"/>
                  </a:lnTo>
                  <a:lnTo>
                    <a:pt x="224" y="134"/>
                  </a:lnTo>
                  <a:lnTo>
                    <a:pt x="229" y="139"/>
                  </a:lnTo>
                  <a:lnTo>
                    <a:pt x="234" y="143"/>
                  </a:lnTo>
                  <a:lnTo>
                    <a:pt x="237" y="150"/>
                  </a:lnTo>
                  <a:lnTo>
                    <a:pt x="240" y="156"/>
                  </a:lnTo>
                  <a:lnTo>
                    <a:pt x="242" y="161"/>
                  </a:lnTo>
                  <a:lnTo>
                    <a:pt x="245" y="168"/>
                  </a:lnTo>
                  <a:lnTo>
                    <a:pt x="247" y="173"/>
                  </a:lnTo>
                  <a:lnTo>
                    <a:pt x="247" y="179"/>
                  </a:lnTo>
                  <a:lnTo>
                    <a:pt x="247" y="184"/>
                  </a:lnTo>
                  <a:lnTo>
                    <a:pt x="248" y="191"/>
                  </a:lnTo>
                  <a:lnTo>
                    <a:pt x="248" y="195"/>
                  </a:lnTo>
                  <a:lnTo>
                    <a:pt x="248" y="200"/>
                  </a:lnTo>
                  <a:lnTo>
                    <a:pt x="248" y="204"/>
                  </a:lnTo>
                  <a:lnTo>
                    <a:pt x="248" y="207"/>
                  </a:lnTo>
                  <a:lnTo>
                    <a:pt x="247" y="213"/>
                  </a:lnTo>
                  <a:lnTo>
                    <a:pt x="247" y="221"/>
                  </a:lnTo>
                  <a:lnTo>
                    <a:pt x="247" y="231"/>
                  </a:lnTo>
                  <a:lnTo>
                    <a:pt x="248" y="242"/>
                  </a:lnTo>
                  <a:lnTo>
                    <a:pt x="247" y="249"/>
                  </a:lnTo>
                  <a:lnTo>
                    <a:pt x="243" y="259"/>
                  </a:lnTo>
                  <a:lnTo>
                    <a:pt x="237" y="264"/>
                  </a:lnTo>
                  <a:lnTo>
                    <a:pt x="229" y="268"/>
                  </a:lnTo>
                  <a:lnTo>
                    <a:pt x="224" y="268"/>
                  </a:lnTo>
                  <a:lnTo>
                    <a:pt x="217" y="268"/>
                  </a:lnTo>
                  <a:lnTo>
                    <a:pt x="213" y="268"/>
                  </a:lnTo>
                  <a:lnTo>
                    <a:pt x="208" y="268"/>
                  </a:lnTo>
                  <a:lnTo>
                    <a:pt x="200" y="267"/>
                  </a:lnTo>
                  <a:lnTo>
                    <a:pt x="192" y="267"/>
                  </a:lnTo>
                  <a:lnTo>
                    <a:pt x="185" y="264"/>
                  </a:lnTo>
                  <a:lnTo>
                    <a:pt x="182" y="264"/>
                  </a:lnTo>
                  <a:lnTo>
                    <a:pt x="179" y="262"/>
                  </a:lnTo>
                  <a:lnTo>
                    <a:pt x="0" y="48"/>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8" name="Freeform 28"/>
            <p:cNvSpPr>
              <a:spLocks/>
            </p:cNvSpPr>
            <p:nvPr/>
          </p:nvSpPr>
          <p:spPr bwMode="auto">
            <a:xfrm>
              <a:off x="5171" y="2461"/>
              <a:ext cx="123" cy="141"/>
            </a:xfrm>
            <a:custGeom>
              <a:avLst/>
              <a:gdLst>
                <a:gd name="T0" fmla="*/ 0 w 246"/>
                <a:gd name="T1" fmla="*/ 1 h 282"/>
                <a:gd name="T2" fmla="*/ 2 w 246"/>
                <a:gd name="T3" fmla="*/ 0 h 282"/>
                <a:gd name="T4" fmla="*/ 2 w 246"/>
                <a:gd name="T5" fmla="*/ 0 h 282"/>
                <a:gd name="T6" fmla="*/ 2 w 246"/>
                <a:gd name="T7" fmla="*/ 1 h 282"/>
                <a:gd name="T8" fmla="*/ 2 w 246"/>
                <a:gd name="T9" fmla="*/ 1 h 282"/>
                <a:gd name="T10" fmla="*/ 3 w 246"/>
                <a:gd name="T11" fmla="*/ 1 h 282"/>
                <a:gd name="T12" fmla="*/ 3 w 246"/>
                <a:gd name="T13" fmla="*/ 1 h 282"/>
                <a:gd name="T14" fmla="*/ 4 w 246"/>
                <a:gd name="T15" fmla="*/ 1 h 282"/>
                <a:gd name="T16" fmla="*/ 4 w 246"/>
                <a:gd name="T17" fmla="*/ 1 h 282"/>
                <a:gd name="T18" fmla="*/ 5 w 246"/>
                <a:gd name="T19" fmla="*/ 2 h 282"/>
                <a:gd name="T20" fmla="*/ 6 w 246"/>
                <a:gd name="T21" fmla="*/ 2 h 282"/>
                <a:gd name="T22" fmla="*/ 6 w 246"/>
                <a:gd name="T23" fmla="*/ 3 h 282"/>
                <a:gd name="T24" fmla="*/ 7 w 246"/>
                <a:gd name="T25" fmla="*/ 3 h 282"/>
                <a:gd name="T26" fmla="*/ 7 w 246"/>
                <a:gd name="T27" fmla="*/ 5 h 282"/>
                <a:gd name="T28" fmla="*/ 8 w 246"/>
                <a:gd name="T29" fmla="*/ 5 h 282"/>
                <a:gd name="T30" fmla="*/ 8 w 246"/>
                <a:gd name="T31" fmla="*/ 5 h 282"/>
                <a:gd name="T32" fmla="*/ 8 w 246"/>
                <a:gd name="T33" fmla="*/ 6 h 282"/>
                <a:gd name="T34" fmla="*/ 8 w 246"/>
                <a:gd name="T35" fmla="*/ 7 h 282"/>
                <a:gd name="T36" fmla="*/ 7 w 246"/>
                <a:gd name="T37" fmla="*/ 9 h 282"/>
                <a:gd name="T38" fmla="*/ 0 w 246"/>
                <a:gd name="T39" fmla="*/ 1 h 282"/>
                <a:gd name="T40" fmla="*/ 0 w 246"/>
                <a:gd name="T41" fmla="*/ 1 h 2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6"/>
                <a:gd name="T64" fmla="*/ 0 h 282"/>
                <a:gd name="T65" fmla="*/ 246 w 246"/>
                <a:gd name="T66" fmla="*/ 282 h 2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6" h="282">
                  <a:moveTo>
                    <a:pt x="0" y="22"/>
                  </a:moveTo>
                  <a:lnTo>
                    <a:pt x="42" y="0"/>
                  </a:lnTo>
                  <a:lnTo>
                    <a:pt x="44" y="0"/>
                  </a:lnTo>
                  <a:lnTo>
                    <a:pt x="51" y="3"/>
                  </a:lnTo>
                  <a:lnTo>
                    <a:pt x="60" y="8"/>
                  </a:lnTo>
                  <a:lnTo>
                    <a:pt x="75" y="16"/>
                  </a:lnTo>
                  <a:lnTo>
                    <a:pt x="90" y="24"/>
                  </a:lnTo>
                  <a:lnTo>
                    <a:pt x="107" y="35"/>
                  </a:lnTo>
                  <a:lnTo>
                    <a:pt x="127" y="47"/>
                  </a:lnTo>
                  <a:lnTo>
                    <a:pt x="146" y="61"/>
                  </a:lnTo>
                  <a:lnTo>
                    <a:pt x="164" y="76"/>
                  </a:lnTo>
                  <a:lnTo>
                    <a:pt x="184" y="92"/>
                  </a:lnTo>
                  <a:lnTo>
                    <a:pt x="202" y="110"/>
                  </a:lnTo>
                  <a:lnTo>
                    <a:pt x="218" y="130"/>
                  </a:lnTo>
                  <a:lnTo>
                    <a:pt x="229" y="148"/>
                  </a:lnTo>
                  <a:lnTo>
                    <a:pt x="239" y="169"/>
                  </a:lnTo>
                  <a:lnTo>
                    <a:pt x="244" y="190"/>
                  </a:lnTo>
                  <a:lnTo>
                    <a:pt x="246" y="211"/>
                  </a:lnTo>
                  <a:lnTo>
                    <a:pt x="210" y="282"/>
                  </a:lnTo>
                  <a:lnTo>
                    <a:pt x="0" y="22"/>
                  </a:lnTo>
                  <a:close/>
                </a:path>
              </a:pathLst>
            </a:custGeom>
            <a:solidFill>
              <a:srgbClr val="F5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79" name="Freeform 29"/>
            <p:cNvSpPr>
              <a:spLocks/>
            </p:cNvSpPr>
            <p:nvPr/>
          </p:nvSpPr>
          <p:spPr bwMode="auto">
            <a:xfrm>
              <a:off x="4986" y="2471"/>
              <a:ext cx="297" cy="249"/>
            </a:xfrm>
            <a:custGeom>
              <a:avLst/>
              <a:gdLst>
                <a:gd name="T0" fmla="*/ 1 w 594"/>
                <a:gd name="T1" fmla="*/ 9 h 499"/>
                <a:gd name="T2" fmla="*/ 1 w 594"/>
                <a:gd name="T3" fmla="*/ 9 h 499"/>
                <a:gd name="T4" fmla="*/ 1 w 594"/>
                <a:gd name="T5" fmla="*/ 9 h 499"/>
                <a:gd name="T6" fmla="*/ 1 w 594"/>
                <a:gd name="T7" fmla="*/ 8 h 499"/>
                <a:gd name="T8" fmla="*/ 0 w 594"/>
                <a:gd name="T9" fmla="*/ 7 h 499"/>
                <a:gd name="T10" fmla="*/ 1 w 594"/>
                <a:gd name="T11" fmla="*/ 6 h 499"/>
                <a:gd name="T12" fmla="*/ 1 w 594"/>
                <a:gd name="T13" fmla="*/ 5 h 499"/>
                <a:gd name="T14" fmla="*/ 1 w 594"/>
                <a:gd name="T15" fmla="*/ 3 h 499"/>
                <a:gd name="T16" fmla="*/ 3 w 594"/>
                <a:gd name="T17" fmla="*/ 2 h 499"/>
                <a:gd name="T18" fmla="*/ 4 w 594"/>
                <a:gd name="T19" fmla="*/ 1 h 499"/>
                <a:gd name="T20" fmla="*/ 5 w 594"/>
                <a:gd name="T21" fmla="*/ 0 h 499"/>
                <a:gd name="T22" fmla="*/ 7 w 594"/>
                <a:gd name="T23" fmla="*/ 0 h 499"/>
                <a:gd name="T24" fmla="*/ 9 w 594"/>
                <a:gd name="T25" fmla="*/ 0 h 499"/>
                <a:gd name="T26" fmla="*/ 10 w 594"/>
                <a:gd name="T27" fmla="*/ 0 h 499"/>
                <a:gd name="T28" fmla="*/ 11 w 594"/>
                <a:gd name="T29" fmla="*/ 0 h 499"/>
                <a:gd name="T30" fmla="*/ 11 w 594"/>
                <a:gd name="T31" fmla="*/ 0 h 499"/>
                <a:gd name="T32" fmla="*/ 11 w 594"/>
                <a:gd name="T33" fmla="*/ 0 h 499"/>
                <a:gd name="T34" fmla="*/ 12 w 594"/>
                <a:gd name="T35" fmla="*/ 0 h 499"/>
                <a:gd name="T36" fmla="*/ 12 w 594"/>
                <a:gd name="T37" fmla="*/ 0 h 499"/>
                <a:gd name="T38" fmla="*/ 13 w 594"/>
                <a:gd name="T39" fmla="*/ 0 h 499"/>
                <a:gd name="T40" fmla="*/ 13 w 594"/>
                <a:gd name="T41" fmla="*/ 0 h 499"/>
                <a:gd name="T42" fmla="*/ 14 w 594"/>
                <a:gd name="T43" fmla="*/ 1 h 499"/>
                <a:gd name="T44" fmla="*/ 14 w 594"/>
                <a:gd name="T45" fmla="*/ 1 h 499"/>
                <a:gd name="T46" fmla="*/ 14 w 594"/>
                <a:gd name="T47" fmla="*/ 1 h 499"/>
                <a:gd name="T48" fmla="*/ 15 w 594"/>
                <a:gd name="T49" fmla="*/ 1 h 499"/>
                <a:gd name="T50" fmla="*/ 15 w 594"/>
                <a:gd name="T51" fmla="*/ 1 h 499"/>
                <a:gd name="T52" fmla="*/ 15 w 594"/>
                <a:gd name="T53" fmla="*/ 2 h 499"/>
                <a:gd name="T54" fmla="*/ 16 w 594"/>
                <a:gd name="T55" fmla="*/ 2 h 499"/>
                <a:gd name="T56" fmla="*/ 16 w 594"/>
                <a:gd name="T57" fmla="*/ 2 h 499"/>
                <a:gd name="T58" fmla="*/ 17 w 594"/>
                <a:gd name="T59" fmla="*/ 3 h 499"/>
                <a:gd name="T60" fmla="*/ 17 w 594"/>
                <a:gd name="T61" fmla="*/ 3 h 499"/>
                <a:gd name="T62" fmla="*/ 17 w 594"/>
                <a:gd name="T63" fmla="*/ 4 h 499"/>
                <a:gd name="T64" fmla="*/ 18 w 594"/>
                <a:gd name="T65" fmla="*/ 4 h 499"/>
                <a:gd name="T66" fmla="*/ 18 w 594"/>
                <a:gd name="T67" fmla="*/ 4 h 499"/>
                <a:gd name="T68" fmla="*/ 18 w 594"/>
                <a:gd name="T69" fmla="*/ 5 h 499"/>
                <a:gd name="T70" fmla="*/ 18 w 594"/>
                <a:gd name="T71" fmla="*/ 5 h 499"/>
                <a:gd name="T72" fmla="*/ 18 w 594"/>
                <a:gd name="T73" fmla="*/ 6 h 499"/>
                <a:gd name="T74" fmla="*/ 18 w 594"/>
                <a:gd name="T75" fmla="*/ 7 h 499"/>
                <a:gd name="T76" fmla="*/ 19 w 594"/>
                <a:gd name="T77" fmla="*/ 7 h 499"/>
                <a:gd name="T78" fmla="*/ 19 w 594"/>
                <a:gd name="T79" fmla="*/ 8 h 499"/>
                <a:gd name="T80" fmla="*/ 19 w 594"/>
                <a:gd name="T81" fmla="*/ 9 h 499"/>
                <a:gd name="T82" fmla="*/ 19 w 594"/>
                <a:gd name="T83" fmla="*/ 9 h 499"/>
                <a:gd name="T84" fmla="*/ 19 w 594"/>
                <a:gd name="T85" fmla="*/ 10 h 499"/>
                <a:gd name="T86" fmla="*/ 19 w 594"/>
                <a:gd name="T87" fmla="*/ 11 h 499"/>
                <a:gd name="T88" fmla="*/ 19 w 594"/>
                <a:gd name="T89" fmla="*/ 11 h 499"/>
                <a:gd name="T90" fmla="*/ 19 w 594"/>
                <a:gd name="T91" fmla="*/ 12 h 499"/>
                <a:gd name="T92" fmla="*/ 18 w 594"/>
                <a:gd name="T93" fmla="*/ 12 h 499"/>
                <a:gd name="T94" fmla="*/ 18 w 594"/>
                <a:gd name="T95" fmla="*/ 13 h 499"/>
                <a:gd name="T96" fmla="*/ 17 w 594"/>
                <a:gd name="T97" fmla="*/ 14 h 499"/>
                <a:gd name="T98" fmla="*/ 17 w 594"/>
                <a:gd name="T99" fmla="*/ 14 h 499"/>
                <a:gd name="T100" fmla="*/ 16 w 594"/>
                <a:gd name="T101" fmla="*/ 14 h 499"/>
                <a:gd name="T102" fmla="*/ 16 w 594"/>
                <a:gd name="T103" fmla="*/ 15 h 499"/>
                <a:gd name="T104" fmla="*/ 15 w 594"/>
                <a:gd name="T105" fmla="*/ 15 h 499"/>
                <a:gd name="T106" fmla="*/ 15 w 594"/>
                <a:gd name="T107" fmla="*/ 15 h 499"/>
                <a:gd name="T108" fmla="*/ 15 w 594"/>
                <a:gd name="T109" fmla="*/ 15 h 499"/>
                <a:gd name="T110" fmla="*/ 14 w 594"/>
                <a:gd name="T111" fmla="*/ 15 h 499"/>
                <a:gd name="T112" fmla="*/ 14 w 594"/>
                <a:gd name="T113" fmla="*/ 15 h 499"/>
                <a:gd name="T114" fmla="*/ 14 w 594"/>
                <a:gd name="T115" fmla="*/ 15 h 499"/>
                <a:gd name="T116" fmla="*/ 13 w 594"/>
                <a:gd name="T117" fmla="*/ 15 h 499"/>
                <a:gd name="T118" fmla="*/ 1 w 594"/>
                <a:gd name="T119" fmla="*/ 10 h 4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4"/>
                <a:gd name="T181" fmla="*/ 0 h 499"/>
                <a:gd name="T182" fmla="*/ 594 w 594"/>
                <a:gd name="T183" fmla="*/ 499 h 4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4" h="499">
                  <a:moveTo>
                    <a:pt x="27" y="320"/>
                  </a:moveTo>
                  <a:lnTo>
                    <a:pt x="26" y="317"/>
                  </a:lnTo>
                  <a:lnTo>
                    <a:pt x="24" y="315"/>
                  </a:lnTo>
                  <a:lnTo>
                    <a:pt x="19" y="309"/>
                  </a:lnTo>
                  <a:lnTo>
                    <a:pt x="16" y="302"/>
                  </a:lnTo>
                  <a:lnTo>
                    <a:pt x="11" y="293"/>
                  </a:lnTo>
                  <a:lnTo>
                    <a:pt x="8" y="281"/>
                  </a:lnTo>
                  <a:lnTo>
                    <a:pt x="5" y="270"/>
                  </a:lnTo>
                  <a:lnTo>
                    <a:pt x="3" y="257"/>
                  </a:lnTo>
                  <a:lnTo>
                    <a:pt x="0" y="241"/>
                  </a:lnTo>
                  <a:lnTo>
                    <a:pt x="0" y="223"/>
                  </a:lnTo>
                  <a:lnTo>
                    <a:pt x="1" y="205"/>
                  </a:lnTo>
                  <a:lnTo>
                    <a:pt x="6" y="185"/>
                  </a:lnTo>
                  <a:lnTo>
                    <a:pt x="13" y="164"/>
                  </a:lnTo>
                  <a:lnTo>
                    <a:pt x="23" y="143"/>
                  </a:lnTo>
                  <a:lnTo>
                    <a:pt x="36" y="120"/>
                  </a:lnTo>
                  <a:lnTo>
                    <a:pt x="53" y="98"/>
                  </a:lnTo>
                  <a:lnTo>
                    <a:pt x="71" y="75"/>
                  </a:lnTo>
                  <a:lnTo>
                    <a:pt x="94" y="55"/>
                  </a:lnTo>
                  <a:lnTo>
                    <a:pt x="117" y="39"/>
                  </a:lnTo>
                  <a:lnTo>
                    <a:pt x="143" y="28"/>
                  </a:lnTo>
                  <a:lnTo>
                    <a:pt x="167" y="16"/>
                  </a:lnTo>
                  <a:lnTo>
                    <a:pt x="193" y="10"/>
                  </a:lnTo>
                  <a:lnTo>
                    <a:pt x="217" y="5"/>
                  </a:lnTo>
                  <a:lnTo>
                    <a:pt x="243" y="2"/>
                  </a:lnTo>
                  <a:lnTo>
                    <a:pt x="266" y="0"/>
                  </a:lnTo>
                  <a:lnTo>
                    <a:pt x="289" y="0"/>
                  </a:lnTo>
                  <a:lnTo>
                    <a:pt x="310" y="0"/>
                  </a:lnTo>
                  <a:lnTo>
                    <a:pt x="328" y="0"/>
                  </a:lnTo>
                  <a:lnTo>
                    <a:pt x="341" y="2"/>
                  </a:lnTo>
                  <a:lnTo>
                    <a:pt x="352" y="3"/>
                  </a:lnTo>
                  <a:lnTo>
                    <a:pt x="359" y="5"/>
                  </a:lnTo>
                  <a:lnTo>
                    <a:pt x="362" y="5"/>
                  </a:lnTo>
                  <a:lnTo>
                    <a:pt x="364" y="5"/>
                  </a:lnTo>
                  <a:lnTo>
                    <a:pt x="372" y="10"/>
                  </a:lnTo>
                  <a:lnTo>
                    <a:pt x="375" y="12"/>
                  </a:lnTo>
                  <a:lnTo>
                    <a:pt x="382" y="15"/>
                  </a:lnTo>
                  <a:lnTo>
                    <a:pt x="388" y="16"/>
                  </a:lnTo>
                  <a:lnTo>
                    <a:pt x="396" y="21"/>
                  </a:lnTo>
                  <a:lnTo>
                    <a:pt x="403" y="23"/>
                  </a:lnTo>
                  <a:lnTo>
                    <a:pt x="409" y="26"/>
                  </a:lnTo>
                  <a:lnTo>
                    <a:pt x="417" y="29"/>
                  </a:lnTo>
                  <a:lnTo>
                    <a:pt x="425" y="33"/>
                  </a:lnTo>
                  <a:lnTo>
                    <a:pt x="434" y="36"/>
                  </a:lnTo>
                  <a:lnTo>
                    <a:pt x="442" y="38"/>
                  </a:lnTo>
                  <a:lnTo>
                    <a:pt x="450" y="39"/>
                  </a:lnTo>
                  <a:lnTo>
                    <a:pt x="456" y="42"/>
                  </a:lnTo>
                  <a:lnTo>
                    <a:pt x="463" y="44"/>
                  </a:lnTo>
                  <a:lnTo>
                    <a:pt x="469" y="47"/>
                  </a:lnTo>
                  <a:lnTo>
                    <a:pt x="474" y="49"/>
                  </a:lnTo>
                  <a:lnTo>
                    <a:pt x="481" y="55"/>
                  </a:lnTo>
                  <a:lnTo>
                    <a:pt x="484" y="59"/>
                  </a:lnTo>
                  <a:lnTo>
                    <a:pt x="489" y="65"/>
                  </a:lnTo>
                  <a:lnTo>
                    <a:pt x="492" y="70"/>
                  </a:lnTo>
                  <a:lnTo>
                    <a:pt x="497" y="77"/>
                  </a:lnTo>
                  <a:lnTo>
                    <a:pt x="500" y="81"/>
                  </a:lnTo>
                  <a:lnTo>
                    <a:pt x="503" y="88"/>
                  </a:lnTo>
                  <a:lnTo>
                    <a:pt x="505" y="94"/>
                  </a:lnTo>
                  <a:lnTo>
                    <a:pt x="510" y="99"/>
                  </a:lnTo>
                  <a:lnTo>
                    <a:pt x="515" y="109"/>
                  </a:lnTo>
                  <a:lnTo>
                    <a:pt x="520" y="117"/>
                  </a:lnTo>
                  <a:lnTo>
                    <a:pt x="525" y="122"/>
                  </a:lnTo>
                  <a:lnTo>
                    <a:pt x="533" y="129"/>
                  </a:lnTo>
                  <a:lnTo>
                    <a:pt x="541" y="133"/>
                  </a:lnTo>
                  <a:lnTo>
                    <a:pt x="549" y="143"/>
                  </a:lnTo>
                  <a:lnTo>
                    <a:pt x="552" y="148"/>
                  </a:lnTo>
                  <a:lnTo>
                    <a:pt x="555" y="153"/>
                  </a:lnTo>
                  <a:lnTo>
                    <a:pt x="559" y="159"/>
                  </a:lnTo>
                  <a:lnTo>
                    <a:pt x="562" y="166"/>
                  </a:lnTo>
                  <a:lnTo>
                    <a:pt x="565" y="174"/>
                  </a:lnTo>
                  <a:lnTo>
                    <a:pt x="567" y="182"/>
                  </a:lnTo>
                  <a:lnTo>
                    <a:pt x="568" y="190"/>
                  </a:lnTo>
                  <a:lnTo>
                    <a:pt x="570" y="202"/>
                  </a:lnTo>
                  <a:lnTo>
                    <a:pt x="570" y="211"/>
                  </a:lnTo>
                  <a:lnTo>
                    <a:pt x="572" y="223"/>
                  </a:lnTo>
                  <a:lnTo>
                    <a:pt x="572" y="234"/>
                  </a:lnTo>
                  <a:lnTo>
                    <a:pt x="575" y="245"/>
                  </a:lnTo>
                  <a:lnTo>
                    <a:pt x="577" y="255"/>
                  </a:lnTo>
                  <a:lnTo>
                    <a:pt x="580" y="267"/>
                  </a:lnTo>
                  <a:lnTo>
                    <a:pt x="583" y="276"/>
                  </a:lnTo>
                  <a:lnTo>
                    <a:pt x="586" y="289"/>
                  </a:lnTo>
                  <a:lnTo>
                    <a:pt x="588" y="299"/>
                  </a:lnTo>
                  <a:lnTo>
                    <a:pt x="590" y="309"/>
                  </a:lnTo>
                  <a:lnTo>
                    <a:pt x="591" y="319"/>
                  </a:lnTo>
                  <a:lnTo>
                    <a:pt x="593" y="328"/>
                  </a:lnTo>
                  <a:lnTo>
                    <a:pt x="593" y="338"/>
                  </a:lnTo>
                  <a:lnTo>
                    <a:pt x="594" y="348"/>
                  </a:lnTo>
                  <a:lnTo>
                    <a:pt x="593" y="356"/>
                  </a:lnTo>
                  <a:lnTo>
                    <a:pt x="593" y="364"/>
                  </a:lnTo>
                  <a:lnTo>
                    <a:pt x="590" y="371"/>
                  </a:lnTo>
                  <a:lnTo>
                    <a:pt x="586" y="380"/>
                  </a:lnTo>
                  <a:lnTo>
                    <a:pt x="581" y="390"/>
                  </a:lnTo>
                  <a:lnTo>
                    <a:pt x="577" y="400"/>
                  </a:lnTo>
                  <a:lnTo>
                    <a:pt x="568" y="410"/>
                  </a:lnTo>
                  <a:lnTo>
                    <a:pt x="562" y="421"/>
                  </a:lnTo>
                  <a:lnTo>
                    <a:pt x="555" y="431"/>
                  </a:lnTo>
                  <a:lnTo>
                    <a:pt x="549" y="442"/>
                  </a:lnTo>
                  <a:lnTo>
                    <a:pt x="539" y="450"/>
                  </a:lnTo>
                  <a:lnTo>
                    <a:pt x="533" y="458"/>
                  </a:lnTo>
                  <a:lnTo>
                    <a:pt x="523" y="466"/>
                  </a:lnTo>
                  <a:lnTo>
                    <a:pt x="518" y="473"/>
                  </a:lnTo>
                  <a:lnTo>
                    <a:pt x="510" y="478"/>
                  </a:lnTo>
                  <a:lnTo>
                    <a:pt x="505" y="483"/>
                  </a:lnTo>
                  <a:lnTo>
                    <a:pt x="500" y="486"/>
                  </a:lnTo>
                  <a:lnTo>
                    <a:pt x="497" y="488"/>
                  </a:lnTo>
                  <a:lnTo>
                    <a:pt x="492" y="488"/>
                  </a:lnTo>
                  <a:lnTo>
                    <a:pt x="489" y="488"/>
                  </a:lnTo>
                  <a:lnTo>
                    <a:pt x="482" y="488"/>
                  </a:lnTo>
                  <a:lnTo>
                    <a:pt x="477" y="489"/>
                  </a:lnTo>
                  <a:lnTo>
                    <a:pt x="473" y="489"/>
                  </a:lnTo>
                  <a:lnTo>
                    <a:pt x="466" y="491"/>
                  </a:lnTo>
                  <a:lnTo>
                    <a:pt x="461" y="491"/>
                  </a:lnTo>
                  <a:lnTo>
                    <a:pt x="455" y="494"/>
                  </a:lnTo>
                  <a:lnTo>
                    <a:pt x="450" y="494"/>
                  </a:lnTo>
                  <a:lnTo>
                    <a:pt x="443" y="496"/>
                  </a:lnTo>
                  <a:lnTo>
                    <a:pt x="438" y="496"/>
                  </a:lnTo>
                  <a:lnTo>
                    <a:pt x="435" y="497"/>
                  </a:lnTo>
                  <a:lnTo>
                    <a:pt x="429" y="497"/>
                  </a:lnTo>
                  <a:lnTo>
                    <a:pt x="427" y="499"/>
                  </a:lnTo>
                  <a:lnTo>
                    <a:pt x="27" y="320"/>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0" name="Freeform 30"/>
            <p:cNvSpPr>
              <a:spLocks/>
            </p:cNvSpPr>
            <p:nvPr/>
          </p:nvSpPr>
          <p:spPr bwMode="auto">
            <a:xfrm>
              <a:off x="4566" y="3007"/>
              <a:ext cx="17" cy="16"/>
            </a:xfrm>
            <a:custGeom>
              <a:avLst/>
              <a:gdLst>
                <a:gd name="T0" fmla="*/ 1 w 34"/>
                <a:gd name="T1" fmla="*/ 0 h 33"/>
                <a:gd name="T2" fmla="*/ 1 w 34"/>
                <a:gd name="T3" fmla="*/ 0 h 33"/>
                <a:gd name="T4" fmla="*/ 1 w 34"/>
                <a:gd name="T5" fmla="*/ 0 h 33"/>
                <a:gd name="T6" fmla="*/ 1 w 34"/>
                <a:gd name="T7" fmla="*/ 0 h 33"/>
                <a:gd name="T8" fmla="*/ 1 w 34"/>
                <a:gd name="T9" fmla="*/ 0 h 33"/>
                <a:gd name="T10" fmla="*/ 1 w 34"/>
                <a:gd name="T11" fmla="*/ 0 h 33"/>
                <a:gd name="T12" fmla="*/ 1 w 34"/>
                <a:gd name="T13" fmla="*/ 0 h 33"/>
                <a:gd name="T14" fmla="*/ 1 w 34"/>
                <a:gd name="T15" fmla="*/ 0 h 33"/>
                <a:gd name="T16" fmla="*/ 1 w 34"/>
                <a:gd name="T17" fmla="*/ 1 h 33"/>
                <a:gd name="T18" fmla="*/ 0 w 34"/>
                <a:gd name="T19" fmla="*/ 0 h 33"/>
                <a:gd name="T20" fmla="*/ 1 w 34"/>
                <a:gd name="T21" fmla="*/ 0 h 33"/>
                <a:gd name="T22" fmla="*/ 1 w 34"/>
                <a:gd name="T23" fmla="*/ 0 h 33"/>
                <a:gd name="T24" fmla="*/ 1 w 34"/>
                <a:gd name="T25" fmla="*/ 0 h 33"/>
                <a:gd name="T26" fmla="*/ 1 w 34"/>
                <a:gd name="T27" fmla="*/ 0 h 33"/>
                <a:gd name="T28" fmla="*/ 1 w 34"/>
                <a:gd name="T29" fmla="*/ 0 h 33"/>
                <a:gd name="T30" fmla="*/ 1 w 34"/>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
                <a:gd name="T49" fmla="*/ 0 h 33"/>
                <a:gd name="T50" fmla="*/ 34 w 34"/>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 h="33">
                  <a:moveTo>
                    <a:pt x="24" y="0"/>
                  </a:moveTo>
                  <a:lnTo>
                    <a:pt x="27" y="2"/>
                  </a:lnTo>
                  <a:lnTo>
                    <a:pt x="34" y="7"/>
                  </a:lnTo>
                  <a:lnTo>
                    <a:pt x="29" y="15"/>
                  </a:lnTo>
                  <a:lnTo>
                    <a:pt x="23" y="25"/>
                  </a:lnTo>
                  <a:lnTo>
                    <a:pt x="18" y="28"/>
                  </a:lnTo>
                  <a:lnTo>
                    <a:pt x="13" y="31"/>
                  </a:lnTo>
                  <a:lnTo>
                    <a:pt x="6" y="31"/>
                  </a:lnTo>
                  <a:lnTo>
                    <a:pt x="1" y="33"/>
                  </a:lnTo>
                  <a:lnTo>
                    <a:pt x="0" y="28"/>
                  </a:lnTo>
                  <a:lnTo>
                    <a:pt x="1" y="23"/>
                  </a:lnTo>
                  <a:lnTo>
                    <a:pt x="3" y="18"/>
                  </a:lnTo>
                  <a:lnTo>
                    <a:pt x="6" y="15"/>
                  </a:lnTo>
                  <a:lnTo>
                    <a:pt x="16" y="7"/>
                  </a:lnTo>
                  <a:lnTo>
                    <a:pt x="24" y="0"/>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1" name="Freeform 31"/>
            <p:cNvSpPr>
              <a:spLocks/>
            </p:cNvSpPr>
            <p:nvPr/>
          </p:nvSpPr>
          <p:spPr bwMode="auto">
            <a:xfrm>
              <a:off x="4585" y="3021"/>
              <a:ext cx="14" cy="18"/>
            </a:xfrm>
            <a:custGeom>
              <a:avLst/>
              <a:gdLst>
                <a:gd name="T0" fmla="*/ 1 w 27"/>
                <a:gd name="T1" fmla="*/ 0 h 35"/>
                <a:gd name="T2" fmla="*/ 1 w 27"/>
                <a:gd name="T3" fmla="*/ 1 h 35"/>
                <a:gd name="T4" fmla="*/ 1 w 27"/>
                <a:gd name="T5" fmla="*/ 1 h 35"/>
                <a:gd name="T6" fmla="*/ 1 w 27"/>
                <a:gd name="T7" fmla="*/ 1 h 35"/>
                <a:gd name="T8" fmla="*/ 1 w 27"/>
                <a:gd name="T9" fmla="*/ 1 h 35"/>
                <a:gd name="T10" fmla="*/ 1 w 27"/>
                <a:gd name="T11" fmla="*/ 1 h 35"/>
                <a:gd name="T12" fmla="*/ 1 w 27"/>
                <a:gd name="T13" fmla="*/ 1 h 35"/>
                <a:gd name="T14" fmla="*/ 1 w 27"/>
                <a:gd name="T15" fmla="*/ 1 h 35"/>
                <a:gd name="T16" fmla="*/ 1 w 27"/>
                <a:gd name="T17" fmla="*/ 2 h 35"/>
                <a:gd name="T18" fmla="*/ 1 w 27"/>
                <a:gd name="T19" fmla="*/ 2 h 35"/>
                <a:gd name="T20" fmla="*/ 1 w 27"/>
                <a:gd name="T21" fmla="*/ 1 h 35"/>
                <a:gd name="T22" fmla="*/ 0 w 27"/>
                <a:gd name="T23" fmla="*/ 1 h 35"/>
                <a:gd name="T24" fmla="*/ 1 w 27"/>
                <a:gd name="T25" fmla="*/ 1 h 35"/>
                <a:gd name="T26" fmla="*/ 1 w 27"/>
                <a:gd name="T27" fmla="*/ 1 h 35"/>
                <a:gd name="T28" fmla="*/ 1 w 27"/>
                <a:gd name="T29" fmla="*/ 1 h 35"/>
                <a:gd name="T30" fmla="*/ 1 w 27"/>
                <a:gd name="T31" fmla="*/ 1 h 35"/>
                <a:gd name="T32" fmla="*/ 1 w 27"/>
                <a:gd name="T33" fmla="*/ 1 h 35"/>
                <a:gd name="T34" fmla="*/ 1 w 27"/>
                <a:gd name="T35" fmla="*/ 1 h 35"/>
                <a:gd name="T36" fmla="*/ 1 w 27"/>
                <a:gd name="T37" fmla="*/ 0 h 35"/>
                <a:gd name="T38" fmla="*/ 1 w 27"/>
                <a:gd name="T39" fmla="*/ 0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35"/>
                <a:gd name="T62" fmla="*/ 27 w 27"/>
                <a:gd name="T63" fmla="*/ 35 h 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35">
                  <a:moveTo>
                    <a:pt x="21" y="0"/>
                  </a:moveTo>
                  <a:lnTo>
                    <a:pt x="26" y="3"/>
                  </a:lnTo>
                  <a:lnTo>
                    <a:pt x="27" y="8"/>
                  </a:lnTo>
                  <a:lnTo>
                    <a:pt x="27" y="13"/>
                  </a:lnTo>
                  <a:lnTo>
                    <a:pt x="26" y="19"/>
                  </a:lnTo>
                  <a:lnTo>
                    <a:pt x="23" y="22"/>
                  </a:lnTo>
                  <a:lnTo>
                    <a:pt x="19" y="27"/>
                  </a:lnTo>
                  <a:lnTo>
                    <a:pt x="16" y="32"/>
                  </a:lnTo>
                  <a:lnTo>
                    <a:pt x="13" y="35"/>
                  </a:lnTo>
                  <a:lnTo>
                    <a:pt x="6" y="35"/>
                  </a:lnTo>
                  <a:lnTo>
                    <a:pt x="1" y="32"/>
                  </a:lnTo>
                  <a:lnTo>
                    <a:pt x="0" y="30"/>
                  </a:lnTo>
                  <a:lnTo>
                    <a:pt x="1" y="27"/>
                  </a:lnTo>
                  <a:lnTo>
                    <a:pt x="3" y="22"/>
                  </a:lnTo>
                  <a:lnTo>
                    <a:pt x="8" y="17"/>
                  </a:lnTo>
                  <a:lnTo>
                    <a:pt x="10" y="14"/>
                  </a:lnTo>
                  <a:lnTo>
                    <a:pt x="14" y="9"/>
                  </a:lnTo>
                  <a:lnTo>
                    <a:pt x="18" y="3"/>
                  </a:lnTo>
                  <a:lnTo>
                    <a:pt x="21" y="0"/>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2" name="Freeform 32"/>
            <p:cNvSpPr>
              <a:spLocks/>
            </p:cNvSpPr>
            <p:nvPr/>
          </p:nvSpPr>
          <p:spPr bwMode="auto">
            <a:xfrm>
              <a:off x="4605" y="3030"/>
              <a:ext cx="10" cy="19"/>
            </a:xfrm>
            <a:custGeom>
              <a:avLst/>
              <a:gdLst>
                <a:gd name="T0" fmla="*/ 0 w 21"/>
                <a:gd name="T1" fmla="*/ 0 h 38"/>
                <a:gd name="T2" fmla="*/ 0 w 21"/>
                <a:gd name="T3" fmla="*/ 0 h 38"/>
                <a:gd name="T4" fmla="*/ 0 w 21"/>
                <a:gd name="T5" fmla="*/ 1 h 38"/>
                <a:gd name="T6" fmla="*/ 0 w 21"/>
                <a:gd name="T7" fmla="*/ 1 h 38"/>
                <a:gd name="T8" fmla="*/ 0 w 21"/>
                <a:gd name="T9" fmla="*/ 1 h 38"/>
                <a:gd name="T10" fmla="*/ 0 w 21"/>
                <a:gd name="T11" fmla="*/ 1 h 38"/>
                <a:gd name="T12" fmla="*/ 0 w 21"/>
                <a:gd name="T13" fmla="*/ 1 h 38"/>
                <a:gd name="T14" fmla="*/ 0 w 21"/>
                <a:gd name="T15" fmla="*/ 1 h 38"/>
                <a:gd name="T16" fmla="*/ 0 w 21"/>
                <a:gd name="T17" fmla="*/ 1 h 38"/>
                <a:gd name="T18" fmla="*/ 0 w 21"/>
                <a:gd name="T19" fmla="*/ 1 h 38"/>
                <a:gd name="T20" fmla="*/ 0 w 21"/>
                <a:gd name="T21" fmla="*/ 1 h 38"/>
                <a:gd name="T22" fmla="*/ 0 w 21"/>
                <a:gd name="T23" fmla="*/ 1 h 38"/>
                <a:gd name="T24" fmla="*/ 0 w 21"/>
                <a:gd name="T25" fmla="*/ 1 h 38"/>
                <a:gd name="T26" fmla="*/ 0 w 21"/>
                <a:gd name="T27" fmla="*/ 1 h 38"/>
                <a:gd name="T28" fmla="*/ 0 w 21"/>
                <a:gd name="T29" fmla="*/ 0 h 38"/>
                <a:gd name="T30" fmla="*/ 0 w 21"/>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38"/>
                <a:gd name="T50" fmla="*/ 21 w 21"/>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38">
                  <a:moveTo>
                    <a:pt x="10" y="0"/>
                  </a:moveTo>
                  <a:lnTo>
                    <a:pt x="14" y="0"/>
                  </a:lnTo>
                  <a:lnTo>
                    <a:pt x="18" y="4"/>
                  </a:lnTo>
                  <a:lnTo>
                    <a:pt x="19" y="5"/>
                  </a:lnTo>
                  <a:lnTo>
                    <a:pt x="21" y="12"/>
                  </a:lnTo>
                  <a:lnTo>
                    <a:pt x="19" y="22"/>
                  </a:lnTo>
                  <a:lnTo>
                    <a:pt x="19" y="30"/>
                  </a:lnTo>
                  <a:lnTo>
                    <a:pt x="18" y="35"/>
                  </a:lnTo>
                  <a:lnTo>
                    <a:pt x="13" y="38"/>
                  </a:lnTo>
                  <a:lnTo>
                    <a:pt x="5" y="36"/>
                  </a:lnTo>
                  <a:lnTo>
                    <a:pt x="0" y="30"/>
                  </a:lnTo>
                  <a:lnTo>
                    <a:pt x="1" y="23"/>
                  </a:lnTo>
                  <a:lnTo>
                    <a:pt x="3" y="13"/>
                  </a:lnTo>
                  <a:lnTo>
                    <a:pt x="6" y="5"/>
                  </a:lnTo>
                  <a:lnTo>
                    <a:pt x="10" y="0"/>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3" name="Freeform 33"/>
            <p:cNvSpPr>
              <a:spLocks/>
            </p:cNvSpPr>
            <p:nvPr/>
          </p:nvSpPr>
          <p:spPr bwMode="auto">
            <a:xfrm>
              <a:off x="4624" y="3036"/>
              <a:ext cx="10" cy="18"/>
            </a:xfrm>
            <a:custGeom>
              <a:avLst/>
              <a:gdLst>
                <a:gd name="T0" fmla="*/ 1 w 19"/>
                <a:gd name="T1" fmla="*/ 1 h 36"/>
                <a:gd name="T2" fmla="*/ 1 w 19"/>
                <a:gd name="T3" fmla="*/ 0 h 36"/>
                <a:gd name="T4" fmla="*/ 1 w 19"/>
                <a:gd name="T5" fmla="*/ 1 h 36"/>
                <a:gd name="T6" fmla="*/ 1 w 19"/>
                <a:gd name="T7" fmla="*/ 1 h 36"/>
                <a:gd name="T8" fmla="*/ 1 w 19"/>
                <a:gd name="T9" fmla="*/ 1 h 36"/>
                <a:gd name="T10" fmla="*/ 1 w 19"/>
                <a:gd name="T11" fmla="*/ 1 h 36"/>
                <a:gd name="T12" fmla="*/ 1 w 19"/>
                <a:gd name="T13" fmla="*/ 1 h 36"/>
                <a:gd name="T14" fmla="*/ 1 w 19"/>
                <a:gd name="T15" fmla="*/ 1 h 36"/>
                <a:gd name="T16" fmla="*/ 1 w 19"/>
                <a:gd name="T17" fmla="*/ 1 h 36"/>
                <a:gd name="T18" fmla="*/ 1 w 19"/>
                <a:gd name="T19" fmla="*/ 1 h 36"/>
                <a:gd name="T20" fmla="*/ 1 w 19"/>
                <a:gd name="T21" fmla="*/ 1 h 36"/>
                <a:gd name="T22" fmla="*/ 1 w 19"/>
                <a:gd name="T23" fmla="*/ 1 h 36"/>
                <a:gd name="T24" fmla="*/ 1 w 19"/>
                <a:gd name="T25" fmla="*/ 1 h 36"/>
                <a:gd name="T26" fmla="*/ 0 w 19"/>
                <a:gd name="T27" fmla="*/ 1 h 36"/>
                <a:gd name="T28" fmla="*/ 1 w 19"/>
                <a:gd name="T29" fmla="*/ 1 h 36"/>
                <a:gd name="T30" fmla="*/ 1 w 19"/>
                <a:gd name="T31" fmla="*/ 1 h 36"/>
                <a:gd name="T32" fmla="*/ 1 w 19"/>
                <a:gd name="T33" fmla="*/ 1 h 36"/>
                <a:gd name="T34" fmla="*/ 1 w 19"/>
                <a:gd name="T35" fmla="*/ 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36"/>
                <a:gd name="T56" fmla="*/ 19 w 19"/>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36">
                  <a:moveTo>
                    <a:pt x="8" y="3"/>
                  </a:moveTo>
                  <a:lnTo>
                    <a:pt x="13" y="0"/>
                  </a:lnTo>
                  <a:lnTo>
                    <a:pt x="16" y="1"/>
                  </a:lnTo>
                  <a:lnTo>
                    <a:pt x="18" y="3"/>
                  </a:lnTo>
                  <a:lnTo>
                    <a:pt x="19" y="8"/>
                  </a:lnTo>
                  <a:lnTo>
                    <a:pt x="18" y="13"/>
                  </a:lnTo>
                  <a:lnTo>
                    <a:pt x="18" y="19"/>
                  </a:lnTo>
                  <a:lnTo>
                    <a:pt x="18" y="24"/>
                  </a:lnTo>
                  <a:lnTo>
                    <a:pt x="18" y="31"/>
                  </a:lnTo>
                  <a:lnTo>
                    <a:pt x="11" y="32"/>
                  </a:lnTo>
                  <a:lnTo>
                    <a:pt x="6" y="36"/>
                  </a:lnTo>
                  <a:lnTo>
                    <a:pt x="3" y="34"/>
                  </a:lnTo>
                  <a:lnTo>
                    <a:pt x="1" y="32"/>
                  </a:lnTo>
                  <a:lnTo>
                    <a:pt x="0" y="24"/>
                  </a:lnTo>
                  <a:lnTo>
                    <a:pt x="1" y="18"/>
                  </a:lnTo>
                  <a:lnTo>
                    <a:pt x="5" y="8"/>
                  </a:lnTo>
                  <a:lnTo>
                    <a:pt x="8" y="3"/>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4" name="Freeform 34"/>
            <p:cNvSpPr>
              <a:spLocks/>
            </p:cNvSpPr>
            <p:nvPr/>
          </p:nvSpPr>
          <p:spPr bwMode="auto">
            <a:xfrm>
              <a:off x="4647" y="3037"/>
              <a:ext cx="9" cy="17"/>
            </a:xfrm>
            <a:custGeom>
              <a:avLst/>
              <a:gdLst>
                <a:gd name="T0" fmla="*/ 1 w 18"/>
                <a:gd name="T1" fmla="*/ 0 h 35"/>
                <a:gd name="T2" fmla="*/ 1 w 18"/>
                <a:gd name="T3" fmla="*/ 0 h 35"/>
                <a:gd name="T4" fmla="*/ 1 w 18"/>
                <a:gd name="T5" fmla="*/ 0 h 35"/>
                <a:gd name="T6" fmla="*/ 1 w 18"/>
                <a:gd name="T7" fmla="*/ 0 h 35"/>
                <a:gd name="T8" fmla="*/ 1 w 18"/>
                <a:gd name="T9" fmla="*/ 0 h 35"/>
                <a:gd name="T10" fmla="*/ 1 w 18"/>
                <a:gd name="T11" fmla="*/ 0 h 35"/>
                <a:gd name="T12" fmla="*/ 1 w 18"/>
                <a:gd name="T13" fmla="*/ 0 h 35"/>
                <a:gd name="T14" fmla="*/ 1 w 18"/>
                <a:gd name="T15" fmla="*/ 0 h 35"/>
                <a:gd name="T16" fmla="*/ 1 w 18"/>
                <a:gd name="T17" fmla="*/ 0 h 35"/>
                <a:gd name="T18" fmla="*/ 1 w 18"/>
                <a:gd name="T19" fmla="*/ 0 h 35"/>
                <a:gd name="T20" fmla="*/ 1 w 18"/>
                <a:gd name="T21" fmla="*/ 1 h 35"/>
                <a:gd name="T22" fmla="*/ 1 w 18"/>
                <a:gd name="T23" fmla="*/ 1 h 35"/>
                <a:gd name="T24" fmla="*/ 1 w 18"/>
                <a:gd name="T25" fmla="*/ 1 h 35"/>
                <a:gd name="T26" fmla="*/ 1 w 18"/>
                <a:gd name="T27" fmla="*/ 0 h 35"/>
                <a:gd name="T28" fmla="*/ 1 w 18"/>
                <a:gd name="T29" fmla="*/ 0 h 35"/>
                <a:gd name="T30" fmla="*/ 0 w 18"/>
                <a:gd name="T31" fmla="*/ 0 h 35"/>
                <a:gd name="T32" fmla="*/ 1 w 18"/>
                <a:gd name="T33" fmla="*/ 0 h 35"/>
                <a:gd name="T34" fmla="*/ 1 w 18"/>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35"/>
                <a:gd name="T56" fmla="*/ 18 w 18"/>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35">
                  <a:moveTo>
                    <a:pt x="2" y="2"/>
                  </a:moveTo>
                  <a:lnTo>
                    <a:pt x="7" y="0"/>
                  </a:lnTo>
                  <a:lnTo>
                    <a:pt x="10" y="2"/>
                  </a:lnTo>
                  <a:lnTo>
                    <a:pt x="13" y="5"/>
                  </a:lnTo>
                  <a:lnTo>
                    <a:pt x="15" y="10"/>
                  </a:lnTo>
                  <a:lnTo>
                    <a:pt x="15" y="13"/>
                  </a:lnTo>
                  <a:lnTo>
                    <a:pt x="17" y="18"/>
                  </a:lnTo>
                  <a:lnTo>
                    <a:pt x="17" y="23"/>
                  </a:lnTo>
                  <a:lnTo>
                    <a:pt x="18" y="26"/>
                  </a:lnTo>
                  <a:lnTo>
                    <a:pt x="18" y="31"/>
                  </a:lnTo>
                  <a:lnTo>
                    <a:pt x="17" y="35"/>
                  </a:lnTo>
                  <a:lnTo>
                    <a:pt x="13" y="35"/>
                  </a:lnTo>
                  <a:lnTo>
                    <a:pt x="5" y="33"/>
                  </a:lnTo>
                  <a:lnTo>
                    <a:pt x="4" y="26"/>
                  </a:lnTo>
                  <a:lnTo>
                    <a:pt x="2" y="17"/>
                  </a:lnTo>
                  <a:lnTo>
                    <a:pt x="0" y="7"/>
                  </a:lnTo>
                  <a:lnTo>
                    <a:pt x="2" y="2"/>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5" name="Freeform 35"/>
            <p:cNvSpPr>
              <a:spLocks/>
            </p:cNvSpPr>
            <p:nvPr/>
          </p:nvSpPr>
          <p:spPr bwMode="auto">
            <a:xfrm>
              <a:off x="4666" y="3037"/>
              <a:ext cx="9" cy="15"/>
            </a:xfrm>
            <a:custGeom>
              <a:avLst/>
              <a:gdLst>
                <a:gd name="T0" fmla="*/ 1 w 18"/>
                <a:gd name="T1" fmla="*/ 0 h 31"/>
                <a:gd name="T2" fmla="*/ 1 w 18"/>
                <a:gd name="T3" fmla="*/ 0 h 31"/>
                <a:gd name="T4" fmla="*/ 1 w 18"/>
                <a:gd name="T5" fmla="*/ 0 h 31"/>
                <a:gd name="T6" fmla="*/ 1 w 18"/>
                <a:gd name="T7" fmla="*/ 0 h 31"/>
                <a:gd name="T8" fmla="*/ 1 w 18"/>
                <a:gd name="T9" fmla="*/ 0 h 31"/>
                <a:gd name="T10" fmla="*/ 1 w 18"/>
                <a:gd name="T11" fmla="*/ 0 h 31"/>
                <a:gd name="T12" fmla="*/ 1 w 18"/>
                <a:gd name="T13" fmla="*/ 0 h 31"/>
                <a:gd name="T14" fmla="*/ 1 w 18"/>
                <a:gd name="T15" fmla="*/ 0 h 31"/>
                <a:gd name="T16" fmla="*/ 1 w 18"/>
                <a:gd name="T17" fmla="*/ 0 h 31"/>
                <a:gd name="T18" fmla="*/ 1 w 18"/>
                <a:gd name="T19" fmla="*/ 0 h 31"/>
                <a:gd name="T20" fmla="*/ 0 w 18"/>
                <a:gd name="T21" fmla="*/ 0 h 31"/>
                <a:gd name="T22" fmla="*/ 1 w 18"/>
                <a:gd name="T23" fmla="*/ 0 h 31"/>
                <a:gd name="T24" fmla="*/ 1 w 18"/>
                <a:gd name="T25" fmla="*/ 0 h 31"/>
                <a:gd name="T26" fmla="*/ 1 w 18"/>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1"/>
                <a:gd name="T44" fmla="*/ 18 w 18"/>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1">
                  <a:moveTo>
                    <a:pt x="8" y="0"/>
                  </a:moveTo>
                  <a:lnTo>
                    <a:pt x="13" y="2"/>
                  </a:lnTo>
                  <a:lnTo>
                    <a:pt x="16" y="10"/>
                  </a:lnTo>
                  <a:lnTo>
                    <a:pt x="18" y="18"/>
                  </a:lnTo>
                  <a:lnTo>
                    <a:pt x="18" y="26"/>
                  </a:lnTo>
                  <a:lnTo>
                    <a:pt x="16" y="30"/>
                  </a:lnTo>
                  <a:lnTo>
                    <a:pt x="13" y="31"/>
                  </a:lnTo>
                  <a:lnTo>
                    <a:pt x="8" y="28"/>
                  </a:lnTo>
                  <a:lnTo>
                    <a:pt x="1" y="23"/>
                  </a:lnTo>
                  <a:lnTo>
                    <a:pt x="1" y="15"/>
                  </a:lnTo>
                  <a:lnTo>
                    <a:pt x="0" y="9"/>
                  </a:lnTo>
                  <a:lnTo>
                    <a:pt x="1" y="2"/>
                  </a:lnTo>
                  <a:lnTo>
                    <a:pt x="8" y="0"/>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6" name="Freeform 37"/>
            <p:cNvSpPr>
              <a:spLocks/>
            </p:cNvSpPr>
            <p:nvPr/>
          </p:nvSpPr>
          <p:spPr bwMode="auto">
            <a:xfrm>
              <a:off x="5010" y="2792"/>
              <a:ext cx="360" cy="424"/>
            </a:xfrm>
            <a:custGeom>
              <a:avLst/>
              <a:gdLst>
                <a:gd name="T0" fmla="*/ 16 w 719"/>
                <a:gd name="T1" fmla="*/ 0 h 848"/>
                <a:gd name="T2" fmla="*/ 17 w 719"/>
                <a:gd name="T3" fmla="*/ 1 h 848"/>
                <a:gd name="T4" fmla="*/ 17 w 719"/>
                <a:gd name="T5" fmla="*/ 1 h 848"/>
                <a:gd name="T6" fmla="*/ 19 w 719"/>
                <a:gd name="T7" fmla="*/ 2 h 848"/>
                <a:gd name="T8" fmla="*/ 20 w 719"/>
                <a:gd name="T9" fmla="*/ 3 h 848"/>
                <a:gd name="T10" fmla="*/ 21 w 719"/>
                <a:gd name="T11" fmla="*/ 4 h 848"/>
                <a:gd name="T12" fmla="*/ 22 w 719"/>
                <a:gd name="T13" fmla="*/ 5 h 848"/>
                <a:gd name="T14" fmla="*/ 23 w 719"/>
                <a:gd name="T15" fmla="*/ 6 h 848"/>
                <a:gd name="T16" fmla="*/ 23 w 719"/>
                <a:gd name="T17" fmla="*/ 7 h 848"/>
                <a:gd name="T18" fmla="*/ 23 w 719"/>
                <a:gd name="T19" fmla="*/ 9 h 848"/>
                <a:gd name="T20" fmla="*/ 22 w 719"/>
                <a:gd name="T21" fmla="*/ 11 h 848"/>
                <a:gd name="T22" fmla="*/ 22 w 719"/>
                <a:gd name="T23" fmla="*/ 14 h 848"/>
                <a:gd name="T24" fmla="*/ 21 w 719"/>
                <a:gd name="T25" fmla="*/ 17 h 848"/>
                <a:gd name="T26" fmla="*/ 20 w 719"/>
                <a:gd name="T27" fmla="*/ 20 h 848"/>
                <a:gd name="T28" fmla="*/ 20 w 719"/>
                <a:gd name="T29" fmla="*/ 22 h 848"/>
                <a:gd name="T30" fmla="*/ 19 w 719"/>
                <a:gd name="T31" fmla="*/ 24 h 848"/>
                <a:gd name="T32" fmla="*/ 18 w 719"/>
                <a:gd name="T33" fmla="*/ 24 h 848"/>
                <a:gd name="T34" fmla="*/ 17 w 719"/>
                <a:gd name="T35" fmla="*/ 24 h 848"/>
                <a:gd name="T36" fmla="*/ 16 w 719"/>
                <a:gd name="T37" fmla="*/ 25 h 848"/>
                <a:gd name="T38" fmla="*/ 14 w 719"/>
                <a:gd name="T39" fmla="*/ 25 h 848"/>
                <a:gd name="T40" fmla="*/ 13 w 719"/>
                <a:gd name="T41" fmla="*/ 26 h 848"/>
                <a:gd name="T42" fmla="*/ 11 w 719"/>
                <a:gd name="T43" fmla="*/ 26 h 848"/>
                <a:gd name="T44" fmla="*/ 9 w 719"/>
                <a:gd name="T45" fmla="*/ 27 h 848"/>
                <a:gd name="T46" fmla="*/ 8 w 719"/>
                <a:gd name="T47" fmla="*/ 27 h 848"/>
                <a:gd name="T48" fmla="*/ 7 w 719"/>
                <a:gd name="T49" fmla="*/ 27 h 848"/>
                <a:gd name="T50" fmla="*/ 7 w 719"/>
                <a:gd name="T51" fmla="*/ 27 h 848"/>
                <a:gd name="T52" fmla="*/ 7 w 719"/>
                <a:gd name="T53" fmla="*/ 26 h 848"/>
                <a:gd name="T54" fmla="*/ 6 w 719"/>
                <a:gd name="T55" fmla="*/ 26 h 848"/>
                <a:gd name="T56" fmla="*/ 6 w 719"/>
                <a:gd name="T57" fmla="*/ 25 h 848"/>
                <a:gd name="T58" fmla="*/ 5 w 719"/>
                <a:gd name="T59" fmla="*/ 24 h 848"/>
                <a:gd name="T60" fmla="*/ 5 w 719"/>
                <a:gd name="T61" fmla="*/ 24 h 848"/>
                <a:gd name="T62" fmla="*/ 5 w 719"/>
                <a:gd name="T63" fmla="*/ 23 h 848"/>
                <a:gd name="T64" fmla="*/ 5 w 719"/>
                <a:gd name="T65" fmla="*/ 23 h 848"/>
                <a:gd name="T66" fmla="*/ 6 w 719"/>
                <a:gd name="T67" fmla="*/ 23 h 848"/>
                <a:gd name="T68" fmla="*/ 7 w 719"/>
                <a:gd name="T69" fmla="*/ 22 h 848"/>
                <a:gd name="T70" fmla="*/ 9 w 719"/>
                <a:gd name="T71" fmla="*/ 22 h 848"/>
                <a:gd name="T72" fmla="*/ 11 w 719"/>
                <a:gd name="T73" fmla="*/ 21 h 848"/>
                <a:gd name="T74" fmla="*/ 13 w 719"/>
                <a:gd name="T75" fmla="*/ 21 h 848"/>
                <a:gd name="T76" fmla="*/ 14 w 719"/>
                <a:gd name="T77" fmla="*/ 20 h 848"/>
                <a:gd name="T78" fmla="*/ 15 w 719"/>
                <a:gd name="T79" fmla="*/ 20 h 848"/>
                <a:gd name="T80" fmla="*/ 15 w 719"/>
                <a:gd name="T81" fmla="*/ 20 h 848"/>
                <a:gd name="T82" fmla="*/ 15 w 719"/>
                <a:gd name="T83" fmla="*/ 20 h 848"/>
                <a:gd name="T84" fmla="*/ 15 w 719"/>
                <a:gd name="T85" fmla="*/ 20 h 848"/>
                <a:gd name="T86" fmla="*/ 15 w 719"/>
                <a:gd name="T87" fmla="*/ 20 h 848"/>
                <a:gd name="T88" fmla="*/ 15 w 719"/>
                <a:gd name="T89" fmla="*/ 20 h 848"/>
                <a:gd name="T90" fmla="*/ 8 w 719"/>
                <a:gd name="T91" fmla="*/ 22 h 848"/>
                <a:gd name="T92" fmla="*/ 4 w 719"/>
                <a:gd name="T93" fmla="*/ 6 h 848"/>
                <a:gd name="T94" fmla="*/ 4 w 719"/>
                <a:gd name="T95" fmla="*/ 3 h 848"/>
                <a:gd name="T96" fmla="*/ 4 w 719"/>
                <a:gd name="T97" fmla="*/ 3 h 848"/>
                <a:gd name="T98" fmla="*/ 5 w 719"/>
                <a:gd name="T99" fmla="*/ 3 h 848"/>
                <a:gd name="T100" fmla="*/ 5 w 719"/>
                <a:gd name="T101" fmla="*/ 2 h 848"/>
                <a:gd name="T102" fmla="*/ 5 w 719"/>
                <a:gd name="T103" fmla="*/ 2 h 848"/>
                <a:gd name="T104" fmla="*/ 6 w 719"/>
                <a:gd name="T105" fmla="*/ 2 h 848"/>
                <a:gd name="T106" fmla="*/ 16 w 719"/>
                <a:gd name="T107" fmla="*/ 0 h 8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19"/>
                <a:gd name="T163" fmla="*/ 0 h 848"/>
                <a:gd name="T164" fmla="*/ 719 w 719"/>
                <a:gd name="T165" fmla="*/ 848 h 8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19" h="848">
                  <a:moveTo>
                    <a:pt x="500" y="0"/>
                  </a:moveTo>
                  <a:lnTo>
                    <a:pt x="502" y="0"/>
                  </a:lnTo>
                  <a:lnTo>
                    <a:pt x="506" y="4"/>
                  </a:lnTo>
                  <a:lnTo>
                    <a:pt x="516" y="9"/>
                  </a:lnTo>
                  <a:lnTo>
                    <a:pt x="529" y="15"/>
                  </a:lnTo>
                  <a:lnTo>
                    <a:pt x="544" y="23"/>
                  </a:lnTo>
                  <a:lnTo>
                    <a:pt x="562" y="33"/>
                  </a:lnTo>
                  <a:lnTo>
                    <a:pt x="580" y="44"/>
                  </a:lnTo>
                  <a:lnTo>
                    <a:pt x="599" y="57"/>
                  </a:lnTo>
                  <a:lnTo>
                    <a:pt x="618" y="70"/>
                  </a:lnTo>
                  <a:lnTo>
                    <a:pt x="638" y="85"/>
                  </a:lnTo>
                  <a:lnTo>
                    <a:pt x="656" y="100"/>
                  </a:lnTo>
                  <a:lnTo>
                    <a:pt x="674" y="117"/>
                  </a:lnTo>
                  <a:lnTo>
                    <a:pt x="688" y="132"/>
                  </a:lnTo>
                  <a:lnTo>
                    <a:pt x="701" y="150"/>
                  </a:lnTo>
                  <a:lnTo>
                    <a:pt x="711" y="168"/>
                  </a:lnTo>
                  <a:lnTo>
                    <a:pt x="718" y="184"/>
                  </a:lnTo>
                  <a:lnTo>
                    <a:pt x="719" y="205"/>
                  </a:lnTo>
                  <a:lnTo>
                    <a:pt x="719" y="233"/>
                  </a:lnTo>
                  <a:lnTo>
                    <a:pt x="716" y="265"/>
                  </a:lnTo>
                  <a:lnTo>
                    <a:pt x="711" y="306"/>
                  </a:lnTo>
                  <a:lnTo>
                    <a:pt x="703" y="350"/>
                  </a:lnTo>
                  <a:lnTo>
                    <a:pt x="695" y="395"/>
                  </a:lnTo>
                  <a:lnTo>
                    <a:pt x="683" y="444"/>
                  </a:lnTo>
                  <a:lnTo>
                    <a:pt x="672" y="493"/>
                  </a:lnTo>
                  <a:lnTo>
                    <a:pt x="659" y="540"/>
                  </a:lnTo>
                  <a:lnTo>
                    <a:pt x="646" y="585"/>
                  </a:lnTo>
                  <a:lnTo>
                    <a:pt x="633" y="628"/>
                  </a:lnTo>
                  <a:lnTo>
                    <a:pt x="622" y="665"/>
                  </a:lnTo>
                  <a:lnTo>
                    <a:pt x="609" y="697"/>
                  </a:lnTo>
                  <a:lnTo>
                    <a:pt x="597" y="723"/>
                  </a:lnTo>
                  <a:lnTo>
                    <a:pt x="586" y="741"/>
                  </a:lnTo>
                  <a:lnTo>
                    <a:pt x="578" y="749"/>
                  </a:lnTo>
                  <a:lnTo>
                    <a:pt x="567" y="754"/>
                  </a:lnTo>
                  <a:lnTo>
                    <a:pt x="554" y="759"/>
                  </a:lnTo>
                  <a:lnTo>
                    <a:pt x="536" y="766"/>
                  </a:lnTo>
                  <a:lnTo>
                    <a:pt x="516" y="774"/>
                  </a:lnTo>
                  <a:lnTo>
                    <a:pt x="493" y="780"/>
                  </a:lnTo>
                  <a:lnTo>
                    <a:pt x="471" y="790"/>
                  </a:lnTo>
                  <a:lnTo>
                    <a:pt x="445" y="798"/>
                  </a:lnTo>
                  <a:lnTo>
                    <a:pt x="419" y="808"/>
                  </a:lnTo>
                  <a:lnTo>
                    <a:pt x="391" y="816"/>
                  </a:lnTo>
                  <a:lnTo>
                    <a:pt x="363" y="824"/>
                  </a:lnTo>
                  <a:lnTo>
                    <a:pt x="336" y="831"/>
                  </a:lnTo>
                  <a:lnTo>
                    <a:pt x="310" y="837"/>
                  </a:lnTo>
                  <a:lnTo>
                    <a:pt x="284" y="842"/>
                  </a:lnTo>
                  <a:lnTo>
                    <a:pt x="261" y="847"/>
                  </a:lnTo>
                  <a:lnTo>
                    <a:pt x="238" y="848"/>
                  </a:lnTo>
                  <a:lnTo>
                    <a:pt x="219" y="848"/>
                  </a:lnTo>
                  <a:lnTo>
                    <a:pt x="217" y="847"/>
                  </a:lnTo>
                  <a:lnTo>
                    <a:pt x="216" y="844"/>
                  </a:lnTo>
                  <a:lnTo>
                    <a:pt x="211" y="837"/>
                  </a:lnTo>
                  <a:lnTo>
                    <a:pt x="206" y="831"/>
                  </a:lnTo>
                  <a:lnTo>
                    <a:pt x="198" y="821"/>
                  </a:lnTo>
                  <a:lnTo>
                    <a:pt x="191" y="813"/>
                  </a:lnTo>
                  <a:lnTo>
                    <a:pt x="185" y="801"/>
                  </a:lnTo>
                  <a:lnTo>
                    <a:pt x="178" y="792"/>
                  </a:lnTo>
                  <a:lnTo>
                    <a:pt x="170" y="780"/>
                  </a:lnTo>
                  <a:lnTo>
                    <a:pt x="164" y="769"/>
                  </a:lnTo>
                  <a:lnTo>
                    <a:pt x="157" y="759"/>
                  </a:lnTo>
                  <a:lnTo>
                    <a:pt x="154" y="749"/>
                  </a:lnTo>
                  <a:lnTo>
                    <a:pt x="151" y="741"/>
                  </a:lnTo>
                  <a:lnTo>
                    <a:pt x="147" y="735"/>
                  </a:lnTo>
                  <a:lnTo>
                    <a:pt x="147" y="730"/>
                  </a:lnTo>
                  <a:lnTo>
                    <a:pt x="151" y="728"/>
                  </a:lnTo>
                  <a:lnTo>
                    <a:pt x="154" y="725"/>
                  </a:lnTo>
                  <a:lnTo>
                    <a:pt x="164" y="722"/>
                  </a:lnTo>
                  <a:lnTo>
                    <a:pt x="180" y="717"/>
                  </a:lnTo>
                  <a:lnTo>
                    <a:pt x="199" y="710"/>
                  </a:lnTo>
                  <a:lnTo>
                    <a:pt x="222" y="702"/>
                  </a:lnTo>
                  <a:lnTo>
                    <a:pt x="240" y="699"/>
                  </a:lnTo>
                  <a:lnTo>
                    <a:pt x="274" y="686"/>
                  </a:lnTo>
                  <a:lnTo>
                    <a:pt x="303" y="678"/>
                  </a:lnTo>
                  <a:lnTo>
                    <a:pt x="331" y="668"/>
                  </a:lnTo>
                  <a:lnTo>
                    <a:pt x="359" y="658"/>
                  </a:lnTo>
                  <a:lnTo>
                    <a:pt x="385" y="650"/>
                  </a:lnTo>
                  <a:lnTo>
                    <a:pt x="411" y="644"/>
                  </a:lnTo>
                  <a:lnTo>
                    <a:pt x="430" y="637"/>
                  </a:lnTo>
                  <a:lnTo>
                    <a:pt x="448" y="632"/>
                  </a:lnTo>
                  <a:lnTo>
                    <a:pt x="459" y="629"/>
                  </a:lnTo>
                  <a:lnTo>
                    <a:pt x="467" y="629"/>
                  </a:lnTo>
                  <a:lnTo>
                    <a:pt x="472" y="628"/>
                  </a:lnTo>
                  <a:lnTo>
                    <a:pt x="476" y="628"/>
                  </a:lnTo>
                  <a:lnTo>
                    <a:pt x="479" y="628"/>
                  </a:lnTo>
                  <a:lnTo>
                    <a:pt x="479" y="626"/>
                  </a:lnTo>
                  <a:lnTo>
                    <a:pt x="476" y="623"/>
                  </a:lnTo>
                  <a:lnTo>
                    <a:pt x="471" y="621"/>
                  </a:lnTo>
                  <a:lnTo>
                    <a:pt x="464" y="618"/>
                  </a:lnTo>
                  <a:lnTo>
                    <a:pt x="456" y="616"/>
                  </a:lnTo>
                  <a:lnTo>
                    <a:pt x="451" y="615"/>
                  </a:lnTo>
                  <a:lnTo>
                    <a:pt x="450" y="615"/>
                  </a:lnTo>
                  <a:lnTo>
                    <a:pt x="245" y="683"/>
                  </a:lnTo>
                  <a:lnTo>
                    <a:pt x="0" y="605"/>
                  </a:lnTo>
                  <a:lnTo>
                    <a:pt x="99" y="189"/>
                  </a:lnTo>
                  <a:lnTo>
                    <a:pt x="110" y="96"/>
                  </a:lnTo>
                  <a:lnTo>
                    <a:pt x="110" y="95"/>
                  </a:lnTo>
                  <a:lnTo>
                    <a:pt x="115" y="90"/>
                  </a:lnTo>
                  <a:lnTo>
                    <a:pt x="121" y="80"/>
                  </a:lnTo>
                  <a:lnTo>
                    <a:pt x="131" y="74"/>
                  </a:lnTo>
                  <a:lnTo>
                    <a:pt x="136" y="67"/>
                  </a:lnTo>
                  <a:lnTo>
                    <a:pt x="141" y="64"/>
                  </a:lnTo>
                  <a:lnTo>
                    <a:pt x="147" y="59"/>
                  </a:lnTo>
                  <a:lnTo>
                    <a:pt x="154" y="54"/>
                  </a:lnTo>
                  <a:lnTo>
                    <a:pt x="160" y="51"/>
                  </a:lnTo>
                  <a:lnTo>
                    <a:pt x="168" y="48"/>
                  </a:lnTo>
                  <a:lnTo>
                    <a:pt x="177" y="46"/>
                  </a:lnTo>
                  <a:lnTo>
                    <a:pt x="185" y="46"/>
                  </a:lnTo>
                  <a:lnTo>
                    <a:pt x="500"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7" name="Freeform 38"/>
            <p:cNvSpPr>
              <a:spLocks/>
            </p:cNvSpPr>
            <p:nvPr/>
          </p:nvSpPr>
          <p:spPr bwMode="auto">
            <a:xfrm>
              <a:off x="5067" y="2808"/>
              <a:ext cx="63" cy="227"/>
            </a:xfrm>
            <a:custGeom>
              <a:avLst/>
              <a:gdLst>
                <a:gd name="T0" fmla="*/ 3 w 125"/>
                <a:gd name="T1" fmla="*/ 0 h 453"/>
                <a:gd name="T2" fmla="*/ 1 w 125"/>
                <a:gd name="T3" fmla="*/ 3 h 453"/>
                <a:gd name="T4" fmla="*/ 2 w 125"/>
                <a:gd name="T5" fmla="*/ 4 h 453"/>
                <a:gd name="T6" fmla="*/ 0 w 125"/>
                <a:gd name="T7" fmla="*/ 7 h 453"/>
                <a:gd name="T8" fmla="*/ 4 w 125"/>
                <a:gd name="T9" fmla="*/ 15 h 453"/>
                <a:gd name="T10" fmla="*/ 4 w 125"/>
                <a:gd name="T11" fmla="*/ 4 h 453"/>
                <a:gd name="T12" fmla="*/ 4 w 125"/>
                <a:gd name="T13" fmla="*/ 1 h 453"/>
                <a:gd name="T14" fmla="*/ 3 w 125"/>
                <a:gd name="T15" fmla="*/ 0 h 453"/>
                <a:gd name="T16" fmla="*/ 3 w 125"/>
                <a:gd name="T17" fmla="*/ 0 h 4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453"/>
                <a:gd name="T29" fmla="*/ 125 w 125"/>
                <a:gd name="T30" fmla="*/ 453 h 4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453">
                  <a:moveTo>
                    <a:pt x="85" y="0"/>
                  </a:moveTo>
                  <a:lnTo>
                    <a:pt x="21" y="93"/>
                  </a:lnTo>
                  <a:lnTo>
                    <a:pt x="59" y="114"/>
                  </a:lnTo>
                  <a:lnTo>
                    <a:pt x="0" y="193"/>
                  </a:lnTo>
                  <a:lnTo>
                    <a:pt x="109" y="453"/>
                  </a:lnTo>
                  <a:lnTo>
                    <a:pt x="125" y="119"/>
                  </a:lnTo>
                  <a:lnTo>
                    <a:pt x="111" y="5"/>
                  </a:lnTo>
                  <a:lnTo>
                    <a:pt x="85" y="0"/>
                  </a:lnTo>
                  <a:close/>
                </a:path>
              </a:pathLst>
            </a:custGeom>
            <a:solidFill>
              <a:srgbClr val="FAB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8" name="Freeform 39"/>
            <p:cNvSpPr>
              <a:spLocks/>
            </p:cNvSpPr>
            <p:nvPr/>
          </p:nvSpPr>
          <p:spPr bwMode="auto">
            <a:xfrm>
              <a:off x="5120" y="2707"/>
              <a:ext cx="104" cy="290"/>
            </a:xfrm>
            <a:custGeom>
              <a:avLst/>
              <a:gdLst>
                <a:gd name="T0" fmla="*/ 6 w 208"/>
                <a:gd name="T1" fmla="*/ 1 h 580"/>
                <a:gd name="T2" fmla="*/ 6 w 208"/>
                <a:gd name="T3" fmla="*/ 1 h 580"/>
                <a:gd name="T4" fmla="*/ 7 w 208"/>
                <a:gd name="T5" fmla="*/ 1 h 580"/>
                <a:gd name="T6" fmla="*/ 7 w 208"/>
                <a:gd name="T7" fmla="*/ 3 h 580"/>
                <a:gd name="T8" fmla="*/ 7 w 208"/>
                <a:gd name="T9" fmla="*/ 3 h 580"/>
                <a:gd name="T10" fmla="*/ 7 w 208"/>
                <a:gd name="T11" fmla="*/ 5 h 580"/>
                <a:gd name="T12" fmla="*/ 7 w 208"/>
                <a:gd name="T13" fmla="*/ 5 h 580"/>
                <a:gd name="T14" fmla="*/ 7 w 208"/>
                <a:gd name="T15" fmla="*/ 5 h 580"/>
                <a:gd name="T16" fmla="*/ 7 w 208"/>
                <a:gd name="T17" fmla="*/ 6 h 580"/>
                <a:gd name="T18" fmla="*/ 6 w 208"/>
                <a:gd name="T19" fmla="*/ 7 h 580"/>
                <a:gd name="T20" fmla="*/ 6 w 208"/>
                <a:gd name="T21" fmla="*/ 9 h 580"/>
                <a:gd name="T22" fmla="*/ 5 w 208"/>
                <a:gd name="T23" fmla="*/ 11 h 580"/>
                <a:gd name="T24" fmla="*/ 4 w 208"/>
                <a:gd name="T25" fmla="*/ 13 h 580"/>
                <a:gd name="T26" fmla="*/ 3 w 208"/>
                <a:gd name="T27" fmla="*/ 15 h 580"/>
                <a:gd name="T28" fmla="*/ 2 w 208"/>
                <a:gd name="T29" fmla="*/ 17 h 580"/>
                <a:gd name="T30" fmla="*/ 1 w 208"/>
                <a:gd name="T31" fmla="*/ 18 h 580"/>
                <a:gd name="T32" fmla="*/ 0 w 208"/>
                <a:gd name="T33" fmla="*/ 7 h 580"/>
                <a:gd name="T34" fmla="*/ 1 w 208"/>
                <a:gd name="T35" fmla="*/ 7 h 580"/>
                <a:gd name="T36" fmla="*/ 1 w 208"/>
                <a:gd name="T37" fmla="*/ 6 h 580"/>
                <a:gd name="T38" fmla="*/ 1 w 208"/>
                <a:gd name="T39" fmla="*/ 5 h 580"/>
                <a:gd name="T40" fmla="*/ 2 w 208"/>
                <a:gd name="T41" fmla="*/ 5 h 580"/>
                <a:gd name="T42" fmla="*/ 2 w 208"/>
                <a:gd name="T43" fmla="*/ 3 h 580"/>
                <a:gd name="T44" fmla="*/ 3 w 208"/>
                <a:gd name="T45" fmla="*/ 3 h 580"/>
                <a:gd name="T46" fmla="*/ 3 w 208"/>
                <a:gd name="T47" fmla="*/ 2 h 580"/>
                <a:gd name="T48" fmla="*/ 4 w 208"/>
                <a:gd name="T49" fmla="*/ 1 h 580"/>
                <a:gd name="T50" fmla="*/ 4 w 208"/>
                <a:gd name="T51" fmla="*/ 1 h 580"/>
                <a:gd name="T52" fmla="*/ 4 w 208"/>
                <a:gd name="T53" fmla="*/ 1 h 580"/>
                <a:gd name="T54" fmla="*/ 5 w 208"/>
                <a:gd name="T55" fmla="*/ 1 h 580"/>
                <a:gd name="T56" fmla="*/ 5 w 208"/>
                <a:gd name="T57" fmla="*/ 1 h 580"/>
                <a:gd name="T58" fmla="*/ 6 w 208"/>
                <a:gd name="T59" fmla="*/ 1 h 580"/>
                <a:gd name="T60" fmla="*/ 6 w 208"/>
                <a:gd name="T61" fmla="*/ 1 h 580"/>
                <a:gd name="T62" fmla="*/ 6 w 208"/>
                <a:gd name="T63" fmla="*/ 1 h 580"/>
                <a:gd name="T64" fmla="*/ 6 w 208"/>
                <a:gd name="T65" fmla="*/ 0 h 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8"/>
                <a:gd name="T100" fmla="*/ 0 h 580"/>
                <a:gd name="T101" fmla="*/ 208 w 208"/>
                <a:gd name="T102" fmla="*/ 580 h 5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8" h="580">
                  <a:moveTo>
                    <a:pt x="188" y="0"/>
                  </a:moveTo>
                  <a:lnTo>
                    <a:pt x="188" y="2"/>
                  </a:lnTo>
                  <a:lnTo>
                    <a:pt x="188" y="6"/>
                  </a:lnTo>
                  <a:lnTo>
                    <a:pt x="190" y="15"/>
                  </a:lnTo>
                  <a:lnTo>
                    <a:pt x="193" y="26"/>
                  </a:lnTo>
                  <a:lnTo>
                    <a:pt x="193" y="37"/>
                  </a:lnTo>
                  <a:lnTo>
                    <a:pt x="196" y="52"/>
                  </a:lnTo>
                  <a:lnTo>
                    <a:pt x="198" y="66"/>
                  </a:lnTo>
                  <a:lnTo>
                    <a:pt x="201" y="84"/>
                  </a:lnTo>
                  <a:lnTo>
                    <a:pt x="201" y="101"/>
                  </a:lnTo>
                  <a:lnTo>
                    <a:pt x="203" y="117"/>
                  </a:lnTo>
                  <a:lnTo>
                    <a:pt x="205" y="131"/>
                  </a:lnTo>
                  <a:lnTo>
                    <a:pt x="208" y="146"/>
                  </a:lnTo>
                  <a:lnTo>
                    <a:pt x="208" y="157"/>
                  </a:lnTo>
                  <a:lnTo>
                    <a:pt x="208" y="169"/>
                  </a:lnTo>
                  <a:lnTo>
                    <a:pt x="208" y="175"/>
                  </a:lnTo>
                  <a:lnTo>
                    <a:pt x="208" y="182"/>
                  </a:lnTo>
                  <a:lnTo>
                    <a:pt x="203" y="187"/>
                  </a:lnTo>
                  <a:lnTo>
                    <a:pt x="198" y="201"/>
                  </a:lnTo>
                  <a:lnTo>
                    <a:pt x="188" y="221"/>
                  </a:lnTo>
                  <a:lnTo>
                    <a:pt x="180" y="245"/>
                  </a:lnTo>
                  <a:lnTo>
                    <a:pt x="167" y="274"/>
                  </a:lnTo>
                  <a:lnTo>
                    <a:pt x="154" y="307"/>
                  </a:lnTo>
                  <a:lnTo>
                    <a:pt x="140" y="339"/>
                  </a:lnTo>
                  <a:lnTo>
                    <a:pt x="125" y="375"/>
                  </a:lnTo>
                  <a:lnTo>
                    <a:pt x="109" y="411"/>
                  </a:lnTo>
                  <a:lnTo>
                    <a:pt x="92" y="445"/>
                  </a:lnTo>
                  <a:lnTo>
                    <a:pt x="76" y="476"/>
                  </a:lnTo>
                  <a:lnTo>
                    <a:pt x="62" y="507"/>
                  </a:lnTo>
                  <a:lnTo>
                    <a:pt x="49" y="533"/>
                  </a:lnTo>
                  <a:lnTo>
                    <a:pt x="34" y="554"/>
                  </a:lnTo>
                  <a:lnTo>
                    <a:pt x="23" y="570"/>
                  </a:lnTo>
                  <a:lnTo>
                    <a:pt x="11" y="580"/>
                  </a:lnTo>
                  <a:lnTo>
                    <a:pt x="0" y="219"/>
                  </a:lnTo>
                  <a:lnTo>
                    <a:pt x="0" y="216"/>
                  </a:lnTo>
                  <a:lnTo>
                    <a:pt x="3" y="211"/>
                  </a:lnTo>
                  <a:lnTo>
                    <a:pt x="6" y="201"/>
                  </a:lnTo>
                  <a:lnTo>
                    <a:pt x="13" y="192"/>
                  </a:lnTo>
                  <a:lnTo>
                    <a:pt x="19" y="177"/>
                  </a:lnTo>
                  <a:lnTo>
                    <a:pt x="27" y="164"/>
                  </a:lnTo>
                  <a:lnTo>
                    <a:pt x="37" y="148"/>
                  </a:lnTo>
                  <a:lnTo>
                    <a:pt x="45" y="133"/>
                  </a:lnTo>
                  <a:lnTo>
                    <a:pt x="55" y="115"/>
                  </a:lnTo>
                  <a:lnTo>
                    <a:pt x="63" y="101"/>
                  </a:lnTo>
                  <a:lnTo>
                    <a:pt x="71" y="86"/>
                  </a:lnTo>
                  <a:lnTo>
                    <a:pt x="79" y="73"/>
                  </a:lnTo>
                  <a:lnTo>
                    <a:pt x="86" y="62"/>
                  </a:lnTo>
                  <a:lnTo>
                    <a:pt x="92" y="53"/>
                  </a:lnTo>
                  <a:lnTo>
                    <a:pt x="97" y="49"/>
                  </a:lnTo>
                  <a:lnTo>
                    <a:pt x="102" y="47"/>
                  </a:lnTo>
                  <a:lnTo>
                    <a:pt x="104" y="45"/>
                  </a:lnTo>
                  <a:lnTo>
                    <a:pt x="107" y="44"/>
                  </a:lnTo>
                  <a:lnTo>
                    <a:pt x="112" y="42"/>
                  </a:lnTo>
                  <a:lnTo>
                    <a:pt x="118" y="39"/>
                  </a:lnTo>
                  <a:lnTo>
                    <a:pt x="125" y="34"/>
                  </a:lnTo>
                  <a:lnTo>
                    <a:pt x="133" y="31"/>
                  </a:lnTo>
                  <a:lnTo>
                    <a:pt x="140" y="28"/>
                  </a:lnTo>
                  <a:lnTo>
                    <a:pt x="149" y="23"/>
                  </a:lnTo>
                  <a:lnTo>
                    <a:pt x="156" y="18"/>
                  </a:lnTo>
                  <a:lnTo>
                    <a:pt x="162" y="15"/>
                  </a:lnTo>
                  <a:lnTo>
                    <a:pt x="170" y="10"/>
                  </a:lnTo>
                  <a:lnTo>
                    <a:pt x="177" y="6"/>
                  </a:lnTo>
                  <a:lnTo>
                    <a:pt x="182" y="3"/>
                  </a:lnTo>
                  <a:lnTo>
                    <a:pt x="185" y="2"/>
                  </a:lnTo>
                  <a:lnTo>
                    <a:pt x="187" y="0"/>
                  </a:lnTo>
                  <a:lnTo>
                    <a:pt x="188" y="0"/>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89" name="Freeform 40"/>
            <p:cNvSpPr>
              <a:spLocks/>
            </p:cNvSpPr>
            <p:nvPr/>
          </p:nvSpPr>
          <p:spPr bwMode="auto">
            <a:xfrm>
              <a:off x="4996" y="2547"/>
              <a:ext cx="230" cy="269"/>
            </a:xfrm>
            <a:custGeom>
              <a:avLst/>
              <a:gdLst>
                <a:gd name="T0" fmla="*/ 1 w 460"/>
                <a:gd name="T1" fmla="*/ 6 h 538"/>
                <a:gd name="T2" fmla="*/ 2 w 460"/>
                <a:gd name="T3" fmla="*/ 9 h 538"/>
                <a:gd name="T4" fmla="*/ 3 w 460"/>
                <a:gd name="T5" fmla="*/ 12 h 538"/>
                <a:gd name="T6" fmla="*/ 5 w 460"/>
                <a:gd name="T7" fmla="*/ 15 h 538"/>
                <a:gd name="T8" fmla="*/ 8 w 460"/>
                <a:gd name="T9" fmla="*/ 17 h 538"/>
                <a:gd name="T10" fmla="*/ 11 w 460"/>
                <a:gd name="T11" fmla="*/ 17 h 538"/>
                <a:gd name="T12" fmla="*/ 11 w 460"/>
                <a:gd name="T13" fmla="*/ 16 h 538"/>
                <a:gd name="T14" fmla="*/ 12 w 460"/>
                <a:gd name="T15" fmla="*/ 15 h 538"/>
                <a:gd name="T16" fmla="*/ 12 w 460"/>
                <a:gd name="T17" fmla="*/ 14 h 538"/>
                <a:gd name="T18" fmla="*/ 13 w 460"/>
                <a:gd name="T19" fmla="*/ 13 h 538"/>
                <a:gd name="T20" fmla="*/ 13 w 460"/>
                <a:gd name="T21" fmla="*/ 11 h 538"/>
                <a:gd name="T22" fmla="*/ 14 w 460"/>
                <a:gd name="T23" fmla="*/ 11 h 538"/>
                <a:gd name="T24" fmla="*/ 14 w 460"/>
                <a:gd name="T25" fmla="*/ 11 h 538"/>
                <a:gd name="T26" fmla="*/ 15 w 460"/>
                <a:gd name="T27" fmla="*/ 10 h 538"/>
                <a:gd name="T28" fmla="*/ 15 w 460"/>
                <a:gd name="T29" fmla="*/ 9 h 538"/>
                <a:gd name="T30" fmla="*/ 15 w 460"/>
                <a:gd name="T31" fmla="*/ 9 h 538"/>
                <a:gd name="T32" fmla="*/ 15 w 460"/>
                <a:gd name="T33" fmla="*/ 8 h 538"/>
                <a:gd name="T34" fmla="*/ 14 w 460"/>
                <a:gd name="T35" fmla="*/ 7 h 538"/>
                <a:gd name="T36" fmla="*/ 14 w 460"/>
                <a:gd name="T37" fmla="*/ 7 h 538"/>
                <a:gd name="T38" fmla="*/ 15 w 460"/>
                <a:gd name="T39" fmla="*/ 6 h 538"/>
                <a:gd name="T40" fmla="*/ 14 w 460"/>
                <a:gd name="T41" fmla="*/ 6 h 538"/>
                <a:gd name="T42" fmla="*/ 14 w 460"/>
                <a:gd name="T43" fmla="*/ 5 h 538"/>
                <a:gd name="T44" fmla="*/ 13 w 460"/>
                <a:gd name="T45" fmla="*/ 4 h 538"/>
                <a:gd name="T46" fmla="*/ 13 w 460"/>
                <a:gd name="T47" fmla="*/ 4 h 538"/>
                <a:gd name="T48" fmla="*/ 13 w 460"/>
                <a:gd name="T49" fmla="*/ 3 h 538"/>
                <a:gd name="T50" fmla="*/ 13 w 460"/>
                <a:gd name="T51" fmla="*/ 3 h 538"/>
                <a:gd name="T52" fmla="*/ 12 w 460"/>
                <a:gd name="T53" fmla="*/ 3 h 538"/>
                <a:gd name="T54" fmla="*/ 12 w 460"/>
                <a:gd name="T55" fmla="*/ 3 h 538"/>
                <a:gd name="T56" fmla="*/ 11 w 460"/>
                <a:gd name="T57" fmla="*/ 2 h 538"/>
                <a:gd name="T58" fmla="*/ 11 w 460"/>
                <a:gd name="T59" fmla="*/ 2 h 538"/>
                <a:gd name="T60" fmla="*/ 11 w 460"/>
                <a:gd name="T61" fmla="*/ 1 h 538"/>
                <a:gd name="T62" fmla="*/ 10 w 460"/>
                <a:gd name="T63" fmla="*/ 1 h 538"/>
                <a:gd name="T64" fmla="*/ 9 w 460"/>
                <a:gd name="T65" fmla="*/ 1 h 538"/>
                <a:gd name="T66" fmla="*/ 9 w 460"/>
                <a:gd name="T67" fmla="*/ 1 h 538"/>
                <a:gd name="T68" fmla="*/ 8 w 460"/>
                <a:gd name="T69" fmla="*/ 1 h 538"/>
                <a:gd name="T70" fmla="*/ 7 w 460"/>
                <a:gd name="T71" fmla="*/ 1 h 538"/>
                <a:gd name="T72" fmla="*/ 7 w 460"/>
                <a:gd name="T73" fmla="*/ 1 h 538"/>
                <a:gd name="T74" fmla="*/ 6 w 460"/>
                <a:gd name="T75" fmla="*/ 0 h 538"/>
                <a:gd name="T76" fmla="*/ 6 w 460"/>
                <a:gd name="T77" fmla="*/ 1 h 538"/>
                <a:gd name="T78" fmla="*/ 5 w 460"/>
                <a:gd name="T79" fmla="*/ 1 h 538"/>
                <a:gd name="T80" fmla="*/ 5 w 460"/>
                <a:gd name="T81" fmla="*/ 1 h 538"/>
                <a:gd name="T82" fmla="*/ 5 w 460"/>
                <a:gd name="T83" fmla="*/ 2 h 538"/>
                <a:gd name="T84" fmla="*/ 4 w 460"/>
                <a:gd name="T85" fmla="*/ 2 h 538"/>
                <a:gd name="T86" fmla="*/ 3 w 460"/>
                <a:gd name="T87" fmla="*/ 2 h 538"/>
                <a:gd name="T88" fmla="*/ 3 w 460"/>
                <a:gd name="T89" fmla="*/ 2 h 538"/>
                <a:gd name="T90" fmla="*/ 3 w 460"/>
                <a:gd name="T91" fmla="*/ 2 h 538"/>
                <a:gd name="T92" fmla="*/ 3 w 460"/>
                <a:gd name="T93" fmla="*/ 2 h 538"/>
                <a:gd name="T94" fmla="*/ 2 w 460"/>
                <a:gd name="T95" fmla="*/ 3 h 538"/>
                <a:gd name="T96" fmla="*/ 2 w 460"/>
                <a:gd name="T97" fmla="*/ 3 h 538"/>
                <a:gd name="T98" fmla="*/ 2 w 460"/>
                <a:gd name="T99" fmla="*/ 4 h 538"/>
                <a:gd name="T100" fmla="*/ 1 w 460"/>
                <a:gd name="T101" fmla="*/ 4 h 538"/>
                <a:gd name="T102" fmla="*/ 1 w 460"/>
                <a:gd name="T103" fmla="*/ 4 h 538"/>
                <a:gd name="T104" fmla="*/ 0 w 460"/>
                <a:gd name="T105" fmla="*/ 4 h 538"/>
                <a:gd name="T106" fmla="*/ 0 w 460"/>
                <a:gd name="T107" fmla="*/ 5 h 538"/>
                <a:gd name="T108" fmla="*/ 1 w 460"/>
                <a:gd name="T109" fmla="*/ 5 h 538"/>
                <a:gd name="T110" fmla="*/ 1 w 460"/>
                <a:gd name="T111" fmla="*/ 5 h 5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538"/>
                <a:gd name="T170" fmla="*/ 460 w 460"/>
                <a:gd name="T171" fmla="*/ 538 h 5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538">
                  <a:moveTo>
                    <a:pt x="6" y="167"/>
                  </a:moveTo>
                  <a:lnTo>
                    <a:pt x="6" y="170"/>
                  </a:lnTo>
                  <a:lnTo>
                    <a:pt x="10" y="187"/>
                  </a:lnTo>
                  <a:lnTo>
                    <a:pt x="16" y="208"/>
                  </a:lnTo>
                  <a:lnTo>
                    <a:pt x="26" y="239"/>
                  </a:lnTo>
                  <a:lnTo>
                    <a:pt x="36" y="273"/>
                  </a:lnTo>
                  <a:lnTo>
                    <a:pt x="49" y="310"/>
                  </a:lnTo>
                  <a:lnTo>
                    <a:pt x="66" y="349"/>
                  </a:lnTo>
                  <a:lnTo>
                    <a:pt x="84" y="390"/>
                  </a:lnTo>
                  <a:lnTo>
                    <a:pt x="105" y="425"/>
                  </a:lnTo>
                  <a:lnTo>
                    <a:pt x="128" y="460"/>
                  </a:lnTo>
                  <a:lnTo>
                    <a:pt x="154" y="490"/>
                  </a:lnTo>
                  <a:lnTo>
                    <a:pt x="183" y="515"/>
                  </a:lnTo>
                  <a:lnTo>
                    <a:pt x="213" y="531"/>
                  </a:lnTo>
                  <a:lnTo>
                    <a:pt x="247" y="538"/>
                  </a:lnTo>
                  <a:lnTo>
                    <a:pt x="283" y="533"/>
                  </a:lnTo>
                  <a:lnTo>
                    <a:pt x="322" y="516"/>
                  </a:lnTo>
                  <a:lnTo>
                    <a:pt x="325" y="515"/>
                  </a:lnTo>
                  <a:lnTo>
                    <a:pt x="328" y="512"/>
                  </a:lnTo>
                  <a:lnTo>
                    <a:pt x="335" y="507"/>
                  </a:lnTo>
                  <a:lnTo>
                    <a:pt x="339" y="500"/>
                  </a:lnTo>
                  <a:lnTo>
                    <a:pt x="346" y="495"/>
                  </a:lnTo>
                  <a:lnTo>
                    <a:pt x="354" y="486"/>
                  </a:lnTo>
                  <a:lnTo>
                    <a:pt x="362" y="477"/>
                  </a:lnTo>
                  <a:lnTo>
                    <a:pt x="370" y="466"/>
                  </a:lnTo>
                  <a:lnTo>
                    <a:pt x="377" y="453"/>
                  </a:lnTo>
                  <a:lnTo>
                    <a:pt x="385" y="438"/>
                  </a:lnTo>
                  <a:lnTo>
                    <a:pt x="391" y="425"/>
                  </a:lnTo>
                  <a:lnTo>
                    <a:pt x="396" y="406"/>
                  </a:lnTo>
                  <a:lnTo>
                    <a:pt x="401" y="388"/>
                  </a:lnTo>
                  <a:lnTo>
                    <a:pt x="403" y="367"/>
                  </a:lnTo>
                  <a:lnTo>
                    <a:pt x="406" y="346"/>
                  </a:lnTo>
                  <a:lnTo>
                    <a:pt x="408" y="346"/>
                  </a:lnTo>
                  <a:lnTo>
                    <a:pt x="414" y="346"/>
                  </a:lnTo>
                  <a:lnTo>
                    <a:pt x="422" y="344"/>
                  </a:lnTo>
                  <a:lnTo>
                    <a:pt x="430" y="343"/>
                  </a:lnTo>
                  <a:lnTo>
                    <a:pt x="435" y="338"/>
                  </a:lnTo>
                  <a:lnTo>
                    <a:pt x="440" y="336"/>
                  </a:lnTo>
                  <a:lnTo>
                    <a:pt x="445" y="330"/>
                  </a:lnTo>
                  <a:lnTo>
                    <a:pt x="450" y="325"/>
                  </a:lnTo>
                  <a:lnTo>
                    <a:pt x="452" y="317"/>
                  </a:lnTo>
                  <a:lnTo>
                    <a:pt x="456" y="309"/>
                  </a:lnTo>
                  <a:lnTo>
                    <a:pt x="458" y="299"/>
                  </a:lnTo>
                  <a:lnTo>
                    <a:pt x="460" y="287"/>
                  </a:lnTo>
                  <a:lnTo>
                    <a:pt x="460" y="274"/>
                  </a:lnTo>
                  <a:lnTo>
                    <a:pt x="460" y="265"/>
                  </a:lnTo>
                  <a:lnTo>
                    <a:pt x="456" y="258"/>
                  </a:lnTo>
                  <a:lnTo>
                    <a:pt x="456" y="252"/>
                  </a:lnTo>
                  <a:lnTo>
                    <a:pt x="453" y="247"/>
                  </a:lnTo>
                  <a:lnTo>
                    <a:pt x="452" y="242"/>
                  </a:lnTo>
                  <a:lnTo>
                    <a:pt x="448" y="239"/>
                  </a:lnTo>
                  <a:lnTo>
                    <a:pt x="447" y="239"/>
                  </a:lnTo>
                  <a:lnTo>
                    <a:pt x="440" y="234"/>
                  </a:lnTo>
                  <a:lnTo>
                    <a:pt x="439" y="232"/>
                  </a:lnTo>
                  <a:lnTo>
                    <a:pt x="439" y="227"/>
                  </a:lnTo>
                  <a:lnTo>
                    <a:pt x="445" y="221"/>
                  </a:lnTo>
                  <a:lnTo>
                    <a:pt x="447" y="214"/>
                  </a:lnTo>
                  <a:lnTo>
                    <a:pt x="448" y="208"/>
                  </a:lnTo>
                  <a:lnTo>
                    <a:pt x="450" y="205"/>
                  </a:lnTo>
                  <a:lnTo>
                    <a:pt x="452" y="200"/>
                  </a:lnTo>
                  <a:lnTo>
                    <a:pt x="450" y="192"/>
                  </a:lnTo>
                  <a:lnTo>
                    <a:pt x="448" y="183"/>
                  </a:lnTo>
                  <a:lnTo>
                    <a:pt x="443" y="174"/>
                  </a:lnTo>
                  <a:lnTo>
                    <a:pt x="437" y="166"/>
                  </a:lnTo>
                  <a:lnTo>
                    <a:pt x="430" y="157"/>
                  </a:lnTo>
                  <a:lnTo>
                    <a:pt x="424" y="149"/>
                  </a:lnTo>
                  <a:lnTo>
                    <a:pt x="417" y="141"/>
                  </a:lnTo>
                  <a:lnTo>
                    <a:pt x="413" y="133"/>
                  </a:lnTo>
                  <a:lnTo>
                    <a:pt x="409" y="128"/>
                  </a:lnTo>
                  <a:lnTo>
                    <a:pt x="411" y="123"/>
                  </a:lnTo>
                  <a:lnTo>
                    <a:pt x="411" y="117"/>
                  </a:lnTo>
                  <a:lnTo>
                    <a:pt x="413" y="112"/>
                  </a:lnTo>
                  <a:lnTo>
                    <a:pt x="414" y="105"/>
                  </a:lnTo>
                  <a:lnTo>
                    <a:pt x="416" y="101"/>
                  </a:lnTo>
                  <a:lnTo>
                    <a:pt x="413" y="94"/>
                  </a:lnTo>
                  <a:lnTo>
                    <a:pt x="404" y="92"/>
                  </a:lnTo>
                  <a:lnTo>
                    <a:pt x="398" y="91"/>
                  </a:lnTo>
                  <a:lnTo>
                    <a:pt x="393" y="91"/>
                  </a:lnTo>
                  <a:lnTo>
                    <a:pt x="387" y="91"/>
                  </a:lnTo>
                  <a:lnTo>
                    <a:pt x="380" y="91"/>
                  </a:lnTo>
                  <a:lnTo>
                    <a:pt x="372" y="91"/>
                  </a:lnTo>
                  <a:lnTo>
                    <a:pt x="365" y="89"/>
                  </a:lnTo>
                  <a:lnTo>
                    <a:pt x="359" y="88"/>
                  </a:lnTo>
                  <a:lnTo>
                    <a:pt x="354" y="86"/>
                  </a:lnTo>
                  <a:lnTo>
                    <a:pt x="349" y="81"/>
                  </a:lnTo>
                  <a:lnTo>
                    <a:pt x="344" y="76"/>
                  </a:lnTo>
                  <a:lnTo>
                    <a:pt x="341" y="70"/>
                  </a:lnTo>
                  <a:lnTo>
                    <a:pt x="339" y="63"/>
                  </a:lnTo>
                  <a:lnTo>
                    <a:pt x="336" y="53"/>
                  </a:lnTo>
                  <a:lnTo>
                    <a:pt x="333" y="45"/>
                  </a:lnTo>
                  <a:lnTo>
                    <a:pt x="326" y="37"/>
                  </a:lnTo>
                  <a:lnTo>
                    <a:pt x="322" y="31"/>
                  </a:lnTo>
                  <a:lnTo>
                    <a:pt x="315" y="23"/>
                  </a:lnTo>
                  <a:lnTo>
                    <a:pt x="309" y="18"/>
                  </a:lnTo>
                  <a:lnTo>
                    <a:pt x="300" y="13"/>
                  </a:lnTo>
                  <a:lnTo>
                    <a:pt x="292" y="11"/>
                  </a:lnTo>
                  <a:lnTo>
                    <a:pt x="284" y="6"/>
                  </a:lnTo>
                  <a:lnTo>
                    <a:pt x="276" y="5"/>
                  </a:lnTo>
                  <a:lnTo>
                    <a:pt x="270" y="3"/>
                  </a:lnTo>
                  <a:lnTo>
                    <a:pt x="263" y="5"/>
                  </a:lnTo>
                  <a:lnTo>
                    <a:pt x="257" y="5"/>
                  </a:lnTo>
                  <a:lnTo>
                    <a:pt x="252" y="6"/>
                  </a:lnTo>
                  <a:lnTo>
                    <a:pt x="247" y="10"/>
                  </a:lnTo>
                  <a:lnTo>
                    <a:pt x="245" y="14"/>
                  </a:lnTo>
                  <a:lnTo>
                    <a:pt x="239" y="21"/>
                  </a:lnTo>
                  <a:lnTo>
                    <a:pt x="232" y="21"/>
                  </a:lnTo>
                  <a:lnTo>
                    <a:pt x="222" y="18"/>
                  </a:lnTo>
                  <a:lnTo>
                    <a:pt x="214" y="13"/>
                  </a:lnTo>
                  <a:lnTo>
                    <a:pt x="208" y="10"/>
                  </a:lnTo>
                  <a:lnTo>
                    <a:pt x="203" y="6"/>
                  </a:lnTo>
                  <a:lnTo>
                    <a:pt x="196" y="3"/>
                  </a:lnTo>
                  <a:lnTo>
                    <a:pt x="192" y="1"/>
                  </a:lnTo>
                  <a:lnTo>
                    <a:pt x="185" y="0"/>
                  </a:lnTo>
                  <a:lnTo>
                    <a:pt x="179" y="0"/>
                  </a:lnTo>
                  <a:lnTo>
                    <a:pt x="172" y="1"/>
                  </a:lnTo>
                  <a:lnTo>
                    <a:pt x="166" y="5"/>
                  </a:lnTo>
                  <a:lnTo>
                    <a:pt x="159" y="6"/>
                  </a:lnTo>
                  <a:lnTo>
                    <a:pt x="154" y="10"/>
                  </a:lnTo>
                  <a:lnTo>
                    <a:pt x="149" y="13"/>
                  </a:lnTo>
                  <a:lnTo>
                    <a:pt x="148" y="18"/>
                  </a:lnTo>
                  <a:lnTo>
                    <a:pt x="143" y="27"/>
                  </a:lnTo>
                  <a:lnTo>
                    <a:pt x="143" y="37"/>
                  </a:lnTo>
                  <a:lnTo>
                    <a:pt x="141" y="44"/>
                  </a:lnTo>
                  <a:lnTo>
                    <a:pt x="138" y="49"/>
                  </a:lnTo>
                  <a:lnTo>
                    <a:pt x="133" y="52"/>
                  </a:lnTo>
                  <a:lnTo>
                    <a:pt x="127" y="53"/>
                  </a:lnTo>
                  <a:lnTo>
                    <a:pt x="122" y="52"/>
                  </a:lnTo>
                  <a:lnTo>
                    <a:pt x="115" y="50"/>
                  </a:lnTo>
                  <a:lnTo>
                    <a:pt x="110" y="49"/>
                  </a:lnTo>
                  <a:lnTo>
                    <a:pt x="105" y="49"/>
                  </a:lnTo>
                  <a:lnTo>
                    <a:pt x="94" y="49"/>
                  </a:lnTo>
                  <a:lnTo>
                    <a:pt x="86" y="49"/>
                  </a:lnTo>
                  <a:lnTo>
                    <a:pt x="78" y="49"/>
                  </a:lnTo>
                  <a:lnTo>
                    <a:pt x="71" y="49"/>
                  </a:lnTo>
                  <a:lnTo>
                    <a:pt x="68" y="52"/>
                  </a:lnTo>
                  <a:lnTo>
                    <a:pt x="66" y="55"/>
                  </a:lnTo>
                  <a:lnTo>
                    <a:pt x="66" y="57"/>
                  </a:lnTo>
                  <a:lnTo>
                    <a:pt x="66" y="60"/>
                  </a:lnTo>
                  <a:lnTo>
                    <a:pt x="65" y="65"/>
                  </a:lnTo>
                  <a:lnTo>
                    <a:pt x="65" y="70"/>
                  </a:lnTo>
                  <a:lnTo>
                    <a:pt x="63" y="75"/>
                  </a:lnTo>
                  <a:lnTo>
                    <a:pt x="63" y="81"/>
                  </a:lnTo>
                  <a:lnTo>
                    <a:pt x="62" y="88"/>
                  </a:lnTo>
                  <a:lnTo>
                    <a:pt x="62" y="94"/>
                  </a:lnTo>
                  <a:lnTo>
                    <a:pt x="60" y="101"/>
                  </a:lnTo>
                  <a:lnTo>
                    <a:pt x="58" y="105"/>
                  </a:lnTo>
                  <a:lnTo>
                    <a:pt x="57" y="110"/>
                  </a:lnTo>
                  <a:lnTo>
                    <a:pt x="57" y="115"/>
                  </a:lnTo>
                  <a:lnTo>
                    <a:pt x="52" y="122"/>
                  </a:lnTo>
                  <a:lnTo>
                    <a:pt x="47" y="123"/>
                  </a:lnTo>
                  <a:lnTo>
                    <a:pt x="41" y="120"/>
                  </a:lnTo>
                  <a:lnTo>
                    <a:pt x="32" y="118"/>
                  </a:lnTo>
                  <a:lnTo>
                    <a:pt x="26" y="117"/>
                  </a:lnTo>
                  <a:lnTo>
                    <a:pt x="19" y="118"/>
                  </a:lnTo>
                  <a:lnTo>
                    <a:pt x="11" y="118"/>
                  </a:lnTo>
                  <a:lnTo>
                    <a:pt x="5" y="122"/>
                  </a:lnTo>
                  <a:lnTo>
                    <a:pt x="2" y="123"/>
                  </a:lnTo>
                  <a:lnTo>
                    <a:pt x="0" y="130"/>
                  </a:lnTo>
                  <a:lnTo>
                    <a:pt x="0" y="135"/>
                  </a:lnTo>
                  <a:lnTo>
                    <a:pt x="0" y="141"/>
                  </a:lnTo>
                  <a:lnTo>
                    <a:pt x="0" y="148"/>
                  </a:lnTo>
                  <a:lnTo>
                    <a:pt x="3" y="153"/>
                  </a:lnTo>
                  <a:lnTo>
                    <a:pt x="3" y="157"/>
                  </a:lnTo>
                  <a:lnTo>
                    <a:pt x="5" y="162"/>
                  </a:lnTo>
                  <a:lnTo>
                    <a:pt x="5" y="164"/>
                  </a:lnTo>
                  <a:lnTo>
                    <a:pt x="6" y="167"/>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0" name="Freeform 41"/>
            <p:cNvSpPr>
              <a:spLocks/>
            </p:cNvSpPr>
            <p:nvPr/>
          </p:nvSpPr>
          <p:spPr bwMode="auto">
            <a:xfrm>
              <a:off x="5137" y="2607"/>
              <a:ext cx="9" cy="16"/>
            </a:xfrm>
            <a:custGeom>
              <a:avLst/>
              <a:gdLst>
                <a:gd name="T0" fmla="*/ 1 w 18"/>
                <a:gd name="T1" fmla="*/ 0 h 33"/>
                <a:gd name="T2" fmla="*/ 1 w 18"/>
                <a:gd name="T3" fmla="*/ 0 h 33"/>
                <a:gd name="T4" fmla="*/ 1 w 18"/>
                <a:gd name="T5" fmla="*/ 0 h 33"/>
                <a:gd name="T6" fmla="*/ 1 w 18"/>
                <a:gd name="T7" fmla="*/ 0 h 33"/>
                <a:gd name="T8" fmla="*/ 1 w 18"/>
                <a:gd name="T9" fmla="*/ 0 h 33"/>
                <a:gd name="T10" fmla="*/ 1 w 18"/>
                <a:gd name="T11" fmla="*/ 0 h 33"/>
                <a:gd name="T12" fmla="*/ 1 w 18"/>
                <a:gd name="T13" fmla="*/ 1 h 33"/>
                <a:gd name="T14" fmla="*/ 1 w 18"/>
                <a:gd name="T15" fmla="*/ 0 h 33"/>
                <a:gd name="T16" fmla="*/ 0 w 18"/>
                <a:gd name="T17" fmla="*/ 0 h 33"/>
                <a:gd name="T18" fmla="*/ 0 w 18"/>
                <a:gd name="T19" fmla="*/ 0 h 33"/>
                <a:gd name="T20" fmla="*/ 0 w 18"/>
                <a:gd name="T21" fmla="*/ 0 h 33"/>
                <a:gd name="T22" fmla="*/ 0 w 18"/>
                <a:gd name="T23" fmla="*/ 0 h 33"/>
                <a:gd name="T24" fmla="*/ 1 w 18"/>
                <a:gd name="T25" fmla="*/ 0 h 33"/>
                <a:gd name="T26" fmla="*/ 1 w 18"/>
                <a:gd name="T27" fmla="*/ 0 h 33"/>
                <a:gd name="T28" fmla="*/ 1 w 18"/>
                <a:gd name="T29" fmla="*/ 0 h 33"/>
                <a:gd name="T30" fmla="*/ 1 w 18"/>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3"/>
                <a:gd name="T50" fmla="*/ 18 w 18"/>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3">
                  <a:moveTo>
                    <a:pt x="5" y="0"/>
                  </a:moveTo>
                  <a:lnTo>
                    <a:pt x="11" y="3"/>
                  </a:lnTo>
                  <a:lnTo>
                    <a:pt x="16" y="10"/>
                  </a:lnTo>
                  <a:lnTo>
                    <a:pt x="18" y="16"/>
                  </a:lnTo>
                  <a:lnTo>
                    <a:pt x="18" y="23"/>
                  </a:lnTo>
                  <a:lnTo>
                    <a:pt x="11" y="29"/>
                  </a:lnTo>
                  <a:lnTo>
                    <a:pt x="6" y="33"/>
                  </a:lnTo>
                  <a:lnTo>
                    <a:pt x="3" y="29"/>
                  </a:lnTo>
                  <a:lnTo>
                    <a:pt x="0" y="26"/>
                  </a:lnTo>
                  <a:lnTo>
                    <a:pt x="0" y="23"/>
                  </a:lnTo>
                  <a:lnTo>
                    <a:pt x="0" y="20"/>
                  </a:lnTo>
                  <a:lnTo>
                    <a:pt x="0" y="15"/>
                  </a:lnTo>
                  <a:lnTo>
                    <a:pt x="2" y="10"/>
                  </a:lnTo>
                  <a:lnTo>
                    <a:pt x="3" y="5"/>
                  </a:lnTo>
                  <a:lnTo>
                    <a:pt x="5"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1" name="Freeform 42"/>
            <p:cNvSpPr>
              <a:spLocks/>
            </p:cNvSpPr>
            <p:nvPr/>
          </p:nvSpPr>
          <p:spPr bwMode="auto">
            <a:xfrm>
              <a:off x="5155" y="2607"/>
              <a:ext cx="10" cy="13"/>
            </a:xfrm>
            <a:custGeom>
              <a:avLst/>
              <a:gdLst>
                <a:gd name="T0" fmla="*/ 0 w 21"/>
                <a:gd name="T1" fmla="*/ 0 h 26"/>
                <a:gd name="T2" fmla="*/ 0 w 21"/>
                <a:gd name="T3" fmla="*/ 1 h 26"/>
                <a:gd name="T4" fmla="*/ 0 w 21"/>
                <a:gd name="T5" fmla="*/ 1 h 26"/>
                <a:gd name="T6" fmla="*/ 0 w 21"/>
                <a:gd name="T7" fmla="*/ 1 h 26"/>
                <a:gd name="T8" fmla="*/ 0 w 21"/>
                <a:gd name="T9" fmla="*/ 1 h 26"/>
                <a:gd name="T10" fmla="*/ 0 w 21"/>
                <a:gd name="T11" fmla="*/ 1 h 26"/>
                <a:gd name="T12" fmla="*/ 0 w 21"/>
                <a:gd name="T13" fmla="*/ 1 h 26"/>
                <a:gd name="T14" fmla="*/ 0 w 21"/>
                <a:gd name="T15" fmla="*/ 1 h 26"/>
                <a:gd name="T16" fmla="*/ 0 w 21"/>
                <a:gd name="T17" fmla="*/ 1 h 26"/>
                <a:gd name="T18" fmla="*/ 0 w 21"/>
                <a:gd name="T19" fmla="*/ 1 h 26"/>
                <a:gd name="T20" fmla="*/ 0 w 21"/>
                <a:gd name="T21" fmla="*/ 1 h 26"/>
                <a:gd name="T22" fmla="*/ 0 w 21"/>
                <a:gd name="T23" fmla="*/ 1 h 26"/>
                <a:gd name="T24" fmla="*/ 0 w 21"/>
                <a:gd name="T25" fmla="*/ 0 h 26"/>
                <a:gd name="T26" fmla="*/ 0 w 21"/>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6"/>
                <a:gd name="T44" fmla="*/ 21 w 21"/>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6">
                  <a:moveTo>
                    <a:pt x="9" y="0"/>
                  </a:moveTo>
                  <a:lnTo>
                    <a:pt x="16" y="5"/>
                  </a:lnTo>
                  <a:lnTo>
                    <a:pt x="21" y="11"/>
                  </a:lnTo>
                  <a:lnTo>
                    <a:pt x="19" y="16"/>
                  </a:lnTo>
                  <a:lnTo>
                    <a:pt x="16" y="23"/>
                  </a:lnTo>
                  <a:lnTo>
                    <a:pt x="8" y="26"/>
                  </a:lnTo>
                  <a:lnTo>
                    <a:pt x="3" y="26"/>
                  </a:lnTo>
                  <a:lnTo>
                    <a:pt x="0" y="21"/>
                  </a:lnTo>
                  <a:lnTo>
                    <a:pt x="1" y="18"/>
                  </a:lnTo>
                  <a:lnTo>
                    <a:pt x="1" y="11"/>
                  </a:lnTo>
                  <a:lnTo>
                    <a:pt x="5" y="5"/>
                  </a:lnTo>
                  <a:lnTo>
                    <a:pt x="6" y="2"/>
                  </a:lnTo>
                  <a:lnTo>
                    <a:pt x="9"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2" name="Freeform 43"/>
            <p:cNvSpPr>
              <a:spLocks/>
            </p:cNvSpPr>
            <p:nvPr/>
          </p:nvSpPr>
          <p:spPr bwMode="auto">
            <a:xfrm>
              <a:off x="5173" y="2612"/>
              <a:ext cx="10" cy="12"/>
            </a:xfrm>
            <a:custGeom>
              <a:avLst/>
              <a:gdLst>
                <a:gd name="T0" fmla="*/ 0 w 22"/>
                <a:gd name="T1" fmla="*/ 0 h 24"/>
                <a:gd name="T2" fmla="*/ 0 w 22"/>
                <a:gd name="T3" fmla="*/ 1 h 24"/>
                <a:gd name="T4" fmla="*/ 0 w 22"/>
                <a:gd name="T5" fmla="*/ 1 h 24"/>
                <a:gd name="T6" fmla="*/ 0 w 22"/>
                <a:gd name="T7" fmla="*/ 1 h 24"/>
                <a:gd name="T8" fmla="*/ 0 w 22"/>
                <a:gd name="T9" fmla="*/ 1 h 24"/>
                <a:gd name="T10" fmla="*/ 0 w 22"/>
                <a:gd name="T11" fmla="*/ 1 h 24"/>
                <a:gd name="T12" fmla="*/ 0 w 22"/>
                <a:gd name="T13" fmla="*/ 1 h 24"/>
                <a:gd name="T14" fmla="*/ 0 w 22"/>
                <a:gd name="T15" fmla="*/ 1 h 24"/>
                <a:gd name="T16" fmla="*/ 0 w 22"/>
                <a:gd name="T17" fmla="*/ 1 h 24"/>
                <a:gd name="T18" fmla="*/ 0 w 22"/>
                <a:gd name="T19" fmla="*/ 1 h 24"/>
                <a:gd name="T20" fmla="*/ 0 w 22"/>
                <a:gd name="T21" fmla="*/ 1 h 24"/>
                <a:gd name="T22" fmla="*/ 0 w 22"/>
                <a:gd name="T23" fmla="*/ 1 h 24"/>
                <a:gd name="T24" fmla="*/ 0 w 22"/>
                <a:gd name="T25" fmla="*/ 1 h 24"/>
                <a:gd name="T26" fmla="*/ 0 w 22"/>
                <a:gd name="T27" fmla="*/ 1 h 24"/>
                <a:gd name="T28" fmla="*/ 0 w 22"/>
                <a:gd name="T29" fmla="*/ 0 h 24"/>
                <a:gd name="T30" fmla="*/ 0 w 22"/>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24"/>
                <a:gd name="T50" fmla="*/ 22 w 22"/>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24">
                  <a:moveTo>
                    <a:pt x="13" y="0"/>
                  </a:moveTo>
                  <a:lnTo>
                    <a:pt x="17" y="3"/>
                  </a:lnTo>
                  <a:lnTo>
                    <a:pt x="20" y="6"/>
                  </a:lnTo>
                  <a:lnTo>
                    <a:pt x="20" y="10"/>
                  </a:lnTo>
                  <a:lnTo>
                    <a:pt x="22" y="13"/>
                  </a:lnTo>
                  <a:lnTo>
                    <a:pt x="18" y="19"/>
                  </a:lnTo>
                  <a:lnTo>
                    <a:pt x="13" y="24"/>
                  </a:lnTo>
                  <a:lnTo>
                    <a:pt x="7" y="24"/>
                  </a:lnTo>
                  <a:lnTo>
                    <a:pt x="2" y="23"/>
                  </a:lnTo>
                  <a:lnTo>
                    <a:pt x="0" y="19"/>
                  </a:lnTo>
                  <a:lnTo>
                    <a:pt x="2" y="16"/>
                  </a:lnTo>
                  <a:lnTo>
                    <a:pt x="4" y="11"/>
                  </a:lnTo>
                  <a:lnTo>
                    <a:pt x="7" y="6"/>
                  </a:lnTo>
                  <a:lnTo>
                    <a:pt x="9" y="3"/>
                  </a:lnTo>
                  <a:lnTo>
                    <a:pt x="13"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3" name="Freeform 44"/>
            <p:cNvSpPr>
              <a:spLocks/>
            </p:cNvSpPr>
            <p:nvPr/>
          </p:nvSpPr>
          <p:spPr bwMode="auto">
            <a:xfrm>
              <a:off x="5117" y="2615"/>
              <a:ext cx="10" cy="16"/>
            </a:xfrm>
            <a:custGeom>
              <a:avLst/>
              <a:gdLst>
                <a:gd name="T0" fmla="*/ 1 w 19"/>
                <a:gd name="T1" fmla="*/ 0 h 31"/>
                <a:gd name="T2" fmla="*/ 1 w 19"/>
                <a:gd name="T3" fmla="*/ 0 h 31"/>
                <a:gd name="T4" fmla="*/ 1 w 19"/>
                <a:gd name="T5" fmla="*/ 1 h 31"/>
                <a:gd name="T6" fmla="*/ 1 w 19"/>
                <a:gd name="T7" fmla="*/ 1 h 31"/>
                <a:gd name="T8" fmla="*/ 1 w 19"/>
                <a:gd name="T9" fmla="*/ 1 h 31"/>
                <a:gd name="T10" fmla="*/ 1 w 19"/>
                <a:gd name="T11" fmla="*/ 1 h 31"/>
                <a:gd name="T12" fmla="*/ 1 w 19"/>
                <a:gd name="T13" fmla="*/ 1 h 31"/>
                <a:gd name="T14" fmla="*/ 1 w 19"/>
                <a:gd name="T15" fmla="*/ 1 h 31"/>
                <a:gd name="T16" fmla="*/ 1 w 19"/>
                <a:gd name="T17" fmla="*/ 1 h 31"/>
                <a:gd name="T18" fmla="*/ 1 w 19"/>
                <a:gd name="T19" fmla="*/ 1 h 31"/>
                <a:gd name="T20" fmla="*/ 1 w 19"/>
                <a:gd name="T21" fmla="*/ 1 h 31"/>
                <a:gd name="T22" fmla="*/ 0 w 19"/>
                <a:gd name="T23" fmla="*/ 1 h 31"/>
                <a:gd name="T24" fmla="*/ 0 w 19"/>
                <a:gd name="T25" fmla="*/ 1 h 31"/>
                <a:gd name="T26" fmla="*/ 1 w 19"/>
                <a:gd name="T27" fmla="*/ 1 h 31"/>
                <a:gd name="T28" fmla="*/ 1 w 19"/>
                <a:gd name="T29" fmla="*/ 0 h 31"/>
                <a:gd name="T30" fmla="*/ 1 w 19"/>
                <a:gd name="T31" fmla="*/ 0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31"/>
                <a:gd name="T50" fmla="*/ 19 w 19"/>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31">
                  <a:moveTo>
                    <a:pt x="5" y="0"/>
                  </a:moveTo>
                  <a:lnTo>
                    <a:pt x="10" y="0"/>
                  </a:lnTo>
                  <a:lnTo>
                    <a:pt x="13" y="2"/>
                  </a:lnTo>
                  <a:lnTo>
                    <a:pt x="16" y="5"/>
                  </a:lnTo>
                  <a:lnTo>
                    <a:pt x="18" y="10"/>
                  </a:lnTo>
                  <a:lnTo>
                    <a:pt x="19" y="17"/>
                  </a:lnTo>
                  <a:lnTo>
                    <a:pt x="18" y="23"/>
                  </a:lnTo>
                  <a:lnTo>
                    <a:pt x="13" y="28"/>
                  </a:lnTo>
                  <a:lnTo>
                    <a:pt x="6" y="31"/>
                  </a:lnTo>
                  <a:lnTo>
                    <a:pt x="3" y="28"/>
                  </a:lnTo>
                  <a:lnTo>
                    <a:pt x="2" y="23"/>
                  </a:lnTo>
                  <a:lnTo>
                    <a:pt x="0" y="18"/>
                  </a:lnTo>
                  <a:lnTo>
                    <a:pt x="0" y="10"/>
                  </a:lnTo>
                  <a:lnTo>
                    <a:pt x="2" y="5"/>
                  </a:lnTo>
                  <a:lnTo>
                    <a:pt x="5"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4" name="Freeform 45"/>
            <p:cNvSpPr>
              <a:spLocks/>
            </p:cNvSpPr>
            <p:nvPr/>
          </p:nvSpPr>
          <p:spPr bwMode="auto">
            <a:xfrm>
              <a:off x="5103" y="2627"/>
              <a:ext cx="8" cy="13"/>
            </a:xfrm>
            <a:custGeom>
              <a:avLst/>
              <a:gdLst>
                <a:gd name="T0" fmla="*/ 0 w 16"/>
                <a:gd name="T1" fmla="*/ 0 h 24"/>
                <a:gd name="T2" fmla="*/ 1 w 16"/>
                <a:gd name="T3" fmla="*/ 1 h 24"/>
                <a:gd name="T4" fmla="*/ 1 w 16"/>
                <a:gd name="T5" fmla="*/ 1 h 24"/>
                <a:gd name="T6" fmla="*/ 1 w 16"/>
                <a:gd name="T7" fmla="*/ 1 h 24"/>
                <a:gd name="T8" fmla="*/ 1 w 16"/>
                <a:gd name="T9" fmla="*/ 1 h 24"/>
                <a:gd name="T10" fmla="*/ 1 w 16"/>
                <a:gd name="T11" fmla="*/ 1 h 24"/>
                <a:gd name="T12" fmla="*/ 1 w 16"/>
                <a:gd name="T13" fmla="*/ 1 h 24"/>
                <a:gd name="T14" fmla="*/ 1 w 16"/>
                <a:gd name="T15" fmla="*/ 1 h 24"/>
                <a:gd name="T16" fmla="*/ 1 w 16"/>
                <a:gd name="T17" fmla="*/ 1 h 24"/>
                <a:gd name="T18" fmla="*/ 0 w 16"/>
                <a:gd name="T19" fmla="*/ 1 h 24"/>
                <a:gd name="T20" fmla="*/ 0 w 16"/>
                <a:gd name="T21" fmla="*/ 1 h 24"/>
                <a:gd name="T22" fmla="*/ 0 w 16"/>
                <a:gd name="T23" fmla="*/ 1 h 24"/>
                <a:gd name="T24" fmla="*/ 0 w 16"/>
                <a:gd name="T25" fmla="*/ 0 h 24"/>
                <a:gd name="T26" fmla="*/ 0 w 16"/>
                <a:gd name="T27" fmla="*/ 0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4"/>
                <a:gd name="T44" fmla="*/ 16 w 16"/>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4">
                  <a:moveTo>
                    <a:pt x="0" y="0"/>
                  </a:moveTo>
                  <a:lnTo>
                    <a:pt x="5" y="1"/>
                  </a:lnTo>
                  <a:lnTo>
                    <a:pt x="9" y="6"/>
                  </a:lnTo>
                  <a:lnTo>
                    <a:pt x="13" y="9"/>
                  </a:lnTo>
                  <a:lnTo>
                    <a:pt x="16" y="16"/>
                  </a:lnTo>
                  <a:lnTo>
                    <a:pt x="16" y="19"/>
                  </a:lnTo>
                  <a:lnTo>
                    <a:pt x="14" y="24"/>
                  </a:lnTo>
                  <a:lnTo>
                    <a:pt x="9" y="24"/>
                  </a:lnTo>
                  <a:lnTo>
                    <a:pt x="3" y="22"/>
                  </a:lnTo>
                  <a:lnTo>
                    <a:pt x="0" y="18"/>
                  </a:lnTo>
                  <a:lnTo>
                    <a:pt x="0" y="9"/>
                  </a:lnTo>
                  <a:lnTo>
                    <a:pt x="0" y="3"/>
                  </a:lnTo>
                  <a:lnTo>
                    <a:pt x="0"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5" name="Freeform 46"/>
            <p:cNvSpPr>
              <a:spLocks/>
            </p:cNvSpPr>
            <p:nvPr/>
          </p:nvSpPr>
          <p:spPr bwMode="auto">
            <a:xfrm>
              <a:off x="5083" y="2640"/>
              <a:ext cx="16" cy="13"/>
            </a:xfrm>
            <a:custGeom>
              <a:avLst/>
              <a:gdLst>
                <a:gd name="T0" fmla="*/ 0 w 33"/>
                <a:gd name="T1" fmla="*/ 0 h 24"/>
                <a:gd name="T2" fmla="*/ 0 w 33"/>
                <a:gd name="T3" fmla="*/ 1 h 24"/>
                <a:gd name="T4" fmla="*/ 0 w 33"/>
                <a:gd name="T5" fmla="*/ 1 h 24"/>
                <a:gd name="T6" fmla="*/ 0 w 33"/>
                <a:gd name="T7" fmla="*/ 1 h 24"/>
                <a:gd name="T8" fmla="*/ 0 w 33"/>
                <a:gd name="T9" fmla="*/ 1 h 24"/>
                <a:gd name="T10" fmla="*/ 0 w 33"/>
                <a:gd name="T11" fmla="*/ 1 h 24"/>
                <a:gd name="T12" fmla="*/ 1 w 33"/>
                <a:gd name="T13" fmla="*/ 1 h 24"/>
                <a:gd name="T14" fmla="*/ 0 w 33"/>
                <a:gd name="T15" fmla="*/ 1 h 24"/>
                <a:gd name="T16" fmla="*/ 0 w 33"/>
                <a:gd name="T17" fmla="*/ 1 h 24"/>
                <a:gd name="T18" fmla="*/ 0 w 33"/>
                <a:gd name="T19" fmla="*/ 1 h 24"/>
                <a:gd name="T20" fmla="*/ 0 w 33"/>
                <a:gd name="T21" fmla="*/ 1 h 24"/>
                <a:gd name="T22" fmla="*/ 0 w 33"/>
                <a:gd name="T23" fmla="*/ 1 h 24"/>
                <a:gd name="T24" fmla="*/ 0 w 33"/>
                <a:gd name="T25" fmla="*/ 1 h 24"/>
                <a:gd name="T26" fmla="*/ 0 w 33"/>
                <a:gd name="T27" fmla="*/ 1 h 24"/>
                <a:gd name="T28" fmla="*/ 0 w 33"/>
                <a:gd name="T29" fmla="*/ 0 h 24"/>
                <a:gd name="T30" fmla="*/ 0 w 33"/>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24"/>
                <a:gd name="T50" fmla="*/ 33 w 33"/>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24">
                  <a:moveTo>
                    <a:pt x="3" y="0"/>
                  </a:moveTo>
                  <a:lnTo>
                    <a:pt x="11" y="3"/>
                  </a:lnTo>
                  <a:lnTo>
                    <a:pt x="21" y="5"/>
                  </a:lnTo>
                  <a:lnTo>
                    <a:pt x="24" y="6"/>
                  </a:lnTo>
                  <a:lnTo>
                    <a:pt x="28" y="9"/>
                  </a:lnTo>
                  <a:lnTo>
                    <a:pt x="29" y="13"/>
                  </a:lnTo>
                  <a:lnTo>
                    <a:pt x="33" y="19"/>
                  </a:lnTo>
                  <a:lnTo>
                    <a:pt x="28" y="21"/>
                  </a:lnTo>
                  <a:lnTo>
                    <a:pt x="23" y="24"/>
                  </a:lnTo>
                  <a:lnTo>
                    <a:pt x="16" y="22"/>
                  </a:lnTo>
                  <a:lnTo>
                    <a:pt x="11" y="21"/>
                  </a:lnTo>
                  <a:lnTo>
                    <a:pt x="5" y="14"/>
                  </a:lnTo>
                  <a:lnTo>
                    <a:pt x="2" y="9"/>
                  </a:lnTo>
                  <a:lnTo>
                    <a:pt x="0" y="5"/>
                  </a:lnTo>
                  <a:lnTo>
                    <a:pt x="3"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6" name="Freeform 47"/>
            <p:cNvSpPr>
              <a:spLocks/>
            </p:cNvSpPr>
            <p:nvPr/>
          </p:nvSpPr>
          <p:spPr bwMode="auto">
            <a:xfrm>
              <a:off x="5024" y="2642"/>
              <a:ext cx="10" cy="16"/>
            </a:xfrm>
            <a:custGeom>
              <a:avLst/>
              <a:gdLst>
                <a:gd name="T0" fmla="*/ 1 w 20"/>
                <a:gd name="T1" fmla="*/ 0 h 32"/>
                <a:gd name="T2" fmla="*/ 1 w 20"/>
                <a:gd name="T3" fmla="*/ 1 h 32"/>
                <a:gd name="T4" fmla="*/ 1 w 20"/>
                <a:gd name="T5" fmla="*/ 1 h 32"/>
                <a:gd name="T6" fmla="*/ 1 w 20"/>
                <a:gd name="T7" fmla="*/ 1 h 32"/>
                <a:gd name="T8" fmla="*/ 1 w 20"/>
                <a:gd name="T9" fmla="*/ 1 h 32"/>
                <a:gd name="T10" fmla="*/ 1 w 20"/>
                <a:gd name="T11" fmla="*/ 1 h 32"/>
                <a:gd name="T12" fmla="*/ 1 w 20"/>
                <a:gd name="T13" fmla="*/ 1 h 32"/>
                <a:gd name="T14" fmla="*/ 1 w 20"/>
                <a:gd name="T15" fmla="*/ 1 h 32"/>
                <a:gd name="T16" fmla="*/ 1 w 20"/>
                <a:gd name="T17" fmla="*/ 1 h 32"/>
                <a:gd name="T18" fmla="*/ 0 w 20"/>
                <a:gd name="T19" fmla="*/ 1 h 32"/>
                <a:gd name="T20" fmla="*/ 0 w 20"/>
                <a:gd name="T21" fmla="*/ 1 h 32"/>
                <a:gd name="T22" fmla="*/ 0 w 20"/>
                <a:gd name="T23" fmla="*/ 1 h 32"/>
                <a:gd name="T24" fmla="*/ 1 w 20"/>
                <a:gd name="T25" fmla="*/ 1 h 32"/>
                <a:gd name="T26" fmla="*/ 1 w 20"/>
                <a:gd name="T27" fmla="*/ 1 h 32"/>
                <a:gd name="T28" fmla="*/ 1 w 20"/>
                <a:gd name="T29" fmla="*/ 0 h 32"/>
                <a:gd name="T30" fmla="*/ 1 w 20"/>
                <a:gd name="T31" fmla="*/ 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32"/>
                <a:gd name="T50" fmla="*/ 20 w 20"/>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32">
                  <a:moveTo>
                    <a:pt x="10" y="0"/>
                  </a:moveTo>
                  <a:lnTo>
                    <a:pt x="13" y="2"/>
                  </a:lnTo>
                  <a:lnTo>
                    <a:pt x="18" y="5"/>
                  </a:lnTo>
                  <a:lnTo>
                    <a:pt x="18" y="8"/>
                  </a:lnTo>
                  <a:lnTo>
                    <a:pt x="20" y="13"/>
                  </a:lnTo>
                  <a:lnTo>
                    <a:pt x="18" y="21"/>
                  </a:lnTo>
                  <a:lnTo>
                    <a:pt x="15" y="28"/>
                  </a:lnTo>
                  <a:lnTo>
                    <a:pt x="8" y="32"/>
                  </a:lnTo>
                  <a:lnTo>
                    <a:pt x="3" y="31"/>
                  </a:lnTo>
                  <a:lnTo>
                    <a:pt x="0" y="28"/>
                  </a:lnTo>
                  <a:lnTo>
                    <a:pt x="0" y="23"/>
                  </a:lnTo>
                  <a:lnTo>
                    <a:pt x="0" y="16"/>
                  </a:lnTo>
                  <a:lnTo>
                    <a:pt x="2" y="10"/>
                  </a:lnTo>
                  <a:lnTo>
                    <a:pt x="7" y="3"/>
                  </a:lnTo>
                  <a:lnTo>
                    <a:pt x="10"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7" name="Freeform 48"/>
            <p:cNvSpPr>
              <a:spLocks/>
            </p:cNvSpPr>
            <p:nvPr/>
          </p:nvSpPr>
          <p:spPr bwMode="auto">
            <a:xfrm>
              <a:off x="5008" y="2642"/>
              <a:ext cx="10" cy="16"/>
            </a:xfrm>
            <a:custGeom>
              <a:avLst/>
              <a:gdLst>
                <a:gd name="T0" fmla="*/ 1 w 19"/>
                <a:gd name="T1" fmla="*/ 0 h 32"/>
                <a:gd name="T2" fmla="*/ 1 w 19"/>
                <a:gd name="T3" fmla="*/ 1 h 32"/>
                <a:gd name="T4" fmla="*/ 1 w 19"/>
                <a:gd name="T5" fmla="*/ 1 h 32"/>
                <a:gd name="T6" fmla="*/ 1 w 19"/>
                <a:gd name="T7" fmla="*/ 1 h 32"/>
                <a:gd name="T8" fmla="*/ 1 w 19"/>
                <a:gd name="T9" fmla="*/ 1 h 32"/>
                <a:gd name="T10" fmla="*/ 1 w 19"/>
                <a:gd name="T11" fmla="*/ 1 h 32"/>
                <a:gd name="T12" fmla="*/ 1 w 19"/>
                <a:gd name="T13" fmla="*/ 1 h 32"/>
                <a:gd name="T14" fmla="*/ 1 w 19"/>
                <a:gd name="T15" fmla="*/ 1 h 32"/>
                <a:gd name="T16" fmla="*/ 0 w 19"/>
                <a:gd name="T17" fmla="*/ 1 h 32"/>
                <a:gd name="T18" fmla="*/ 0 w 19"/>
                <a:gd name="T19" fmla="*/ 1 h 32"/>
                <a:gd name="T20" fmla="*/ 0 w 19"/>
                <a:gd name="T21" fmla="*/ 1 h 32"/>
                <a:gd name="T22" fmla="*/ 1 w 19"/>
                <a:gd name="T23" fmla="*/ 1 h 32"/>
                <a:gd name="T24" fmla="*/ 1 w 19"/>
                <a:gd name="T25" fmla="*/ 1 h 32"/>
                <a:gd name="T26" fmla="*/ 1 w 19"/>
                <a:gd name="T27" fmla="*/ 1 h 32"/>
                <a:gd name="T28" fmla="*/ 1 w 19"/>
                <a:gd name="T29" fmla="*/ 0 h 32"/>
                <a:gd name="T30" fmla="*/ 1 w 19"/>
                <a:gd name="T31" fmla="*/ 0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32"/>
                <a:gd name="T50" fmla="*/ 19 w 19"/>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32">
                  <a:moveTo>
                    <a:pt x="5" y="0"/>
                  </a:moveTo>
                  <a:lnTo>
                    <a:pt x="9" y="5"/>
                  </a:lnTo>
                  <a:lnTo>
                    <a:pt x="14" y="11"/>
                  </a:lnTo>
                  <a:lnTo>
                    <a:pt x="18" y="19"/>
                  </a:lnTo>
                  <a:lnTo>
                    <a:pt x="19" y="28"/>
                  </a:lnTo>
                  <a:lnTo>
                    <a:pt x="16" y="31"/>
                  </a:lnTo>
                  <a:lnTo>
                    <a:pt x="13" y="32"/>
                  </a:lnTo>
                  <a:lnTo>
                    <a:pt x="6" y="32"/>
                  </a:lnTo>
                  <a:lnTo>
                    <a:pt x="0" y="31"/>
                  </a:lnTo>
                  <a:lnTo>
                    <a:pt x="0" y="26"/>
                  </a:lnTo>
                  <a:lnTo>
                    <a:pt x="0" y="23"/>
                  </a:lnTo>
                  <a:lnTo>
                    <a:pt x="1" y="18"/>
                  </a:lnTo>
                  <a:lnTo>
                    <a:pt x="3" y="13"/>
                  </a:lnTo>
                  <a:lnTo>
                    <a:pt x="3" y="3"/>
                  </a:lnTo>
                  <a:lnTo>
                    <a:pt x="5"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8" name="Freeform 49"/>
            <p:cNvSpPr>
              <a:spLocks/>
            </p:cNvSpPr>
            <p:nvPr/>
          </p:nvSpPr>
          <p:spPr bwMode="auto">
            <a:xfrm>
              <a:off x="5039" y="2644"/>
              <a:ext cx="11" cy="15"/>
            </a:xfrm>
            <a:custGeom>
              <a:avLst/>
              <a:gdLst>
                <a:gd name="T0" fmla="*/ 1 w 21"/>
                <a:gd name="T1" fmla="*/ 0 h 29"/>
                <a:gd name="T2" fmla="*/ 1 w 21"/>
                <a:gd name="T3" fmla="*/ 1 h 29"/>
                <a:gd name="T4" fmla="*/ 1 w 21"/>
                <a:gd name="T5" fmla="*/ 1 h 29"/>
                <a:gd name="T6" fmla="*/ 1 w 21"/>
                <a:gd name="T7" fmla="*/ 1 h 29"/>
                <a:gd name="T8" fmla="*/ 1 w 21"/>
                <a:gd name="T9" fmla="*/ 1 h 29"/>
                <a:gd name="T10" fmla="*/ 1 w 21"/>
                <a:gd name="T11" fmla="*/ 1 h 29"/>
                <a:gd name="T12" fmla="*/ 1 w 21"/>
                <a:gd name="T13" fmla="*/ 1 h 29"/>
                <a:gd name="T14" fmla="*/ 0 w 21"/>
                <a:gd name="T15" fmla="*/ 1 h 29"/>
                <a:gd name="T16" fmla="*/ 0 w 21"/>
                <a:gd name="T17" fmla="*/ 1 h 29"/>
                <a:gd name="T18" fmla="*/ 0 w 21"/>
                <a:gd name="T19" fmla="*/ 1 h 29"/>
                <a:gd name="T20" fmla="*/ 1 w 21"/>
                <a:gd name="T21" fmla="*/ 1 h 29"/>
                <a:gd name="T22" fmla="*/ 1 w 21"/>
                <a:gd name="T23" fmla="*/ 1 h 29"/>
                <a:gd name="T24" fmla="*/ 1 w 21"/>
                <a:gd name="T25" fmla="*/ 0 h 29"/>
                <a:gd name="T26" fmla="*/ 1 w 21"/>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9"/>
                <a:gd name="T44" fmla="*/ 21 w 21"/>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9">
                  <a:moveTo>
                    <a:pt x="13" y="0"/>
                  </a:moveTo>
                  <a:lnTo>
                    <a:pt x="19" y="5"/>
                  </a:lnTo>
                  <a:lnTo>
                    <a:pt x="21" y="11"/>
                  </a:lnTo>
                  <a:lnTo>
                    <a:pt x="19" y="18"/>
                  </a:lnTo>
                  <a:lnTo>
                    <a:pt x="16" y="23"/>
                  </a:lnTo>
                  <a:lnTo>
                    <a:pt x="10" y="27"/>
                  </a:lnTo>
                  <a:lnTo>
                    <a:pt x="3" y="29"/>
                  </a:lnTo>
                  <a:lnTo>
                    <a:pt x="0" y="26"/>
                  </a:lnTo>
                  <a:lnTo>
                    <a:pt x="0" y="23"/>
                  </a:lnTo>
                  <a:lnTo>
                    <a:pt x="0" y="16"/>
                  </a:lnTo>
                  <a:lnTo>
                    <a:pt x="5" y="8"/>
                  </a:lnTo>
                  <a:lnTo>
                    <a:pt x="10" y="5"/>
                  </a:lnTo>
                  <a:lnTo>
                    <a:pt x="13" y="0"/>
                  </a:lnTo>
                  <a:close/>
                </a:path>
              </a:pathLst>
            </a:custGeom>
            <a:solidFill>
              <a:srgbClr val="CC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299" name="Freeform 50"/>
            <p:cNvSpPr>
              <a:spLocks/>
            </p:cNvSpPr>
            <p:nvPr/>
          </p:nvSpPr>
          <p:spPr bwMode="auto">
            <a:xfrm>
              <a:off x="5084" y="2621"/>
              <a:ext cx="113" cy="48"/>
            </a:xfrm>
            <a:custGeom>
              <a:avLst/>
              <a:gdLst>
                <a:gd name="T0" fmla="*/ 0 w 226"/>
                <a:gd name="T1" fmla="*/ 3 h 96"/>
                <a:gd name="T2" fmla="*/ 0 w 226"/>
                <a:gd name="T3" fmla="*/ 3 h 96"/>
                <a:gd name="T4" fmla="*/ 1 w 226"/>
                <a:gd name="T5" fmla="*/ 3 h 96"/>
                <a:gd name="T6" fmla="*/ 1 w 226"/>
                <a:gd name="T7" fmla="*/ 3 h 96"/>
                <a:gd name="T8" fmla="*/ 1 w 226"/>
                <a:gd name="T9" fmla="*/ 3 h 96"/>
                <a:gd name="T10" fmla="*/ 1 w 226"/>
                <a:gd name="T11" fmla="*/ 2 h 96"/>
                <a:gd name="T12" fmla="*/ 1 w 226"/>
                <a:gd name="T13" fmla="*/ 2 h 96"/>
                <a:gd name="T14" fmla="*/ 2 w 226"/>
                <a:gd name="T15" fmla="*/ 2 h 96"/>
                <a:gd name="T16" fmla="*/ 2 w 226"/>
                <a:gd name="T17" fmla="*/ 2 h 96"/>
                <a:gd name="T18" fmla="*/ 2 w 226"/>
                <a:gd name="T19" fmla="*/ 2 h 96"/>
                <a:gd name="T20" fmla="*/ 2 w 226"/>
                <a:gd name="T21" fmla="*/ 1 h 96"/>
                <a:gd name="T22" fmla="*/ 2 w 226"/>
                <a:gd name="T23" fmla="*/ 1 h 96"/>
                <a:gd name="T24" fmla="*/ 3 w 226"/>
                <a:gd name="T25" fmla="*/ 1 h 96"/>
                <a:gd name="T26" fmla="*/ 3 w 226"/>
                <a:gd name="T27" fmla="*/ 1 h 96"/>
                <a:gd name="T28" fmla="*/ 3 w 226"/>
                <a:gd name="T29" fmla="*/ 1 h 96"/>
                <a:gd name="T30" fmla="*/ 3 w 226"/>
                <a:gd name="T31" fmla="*/ 1 h 96"/>
                <a:gd name="T32" fmla="*/ 3 w 226"/>
                <a:gd name="T33" fmla="*/ 1 h 96"/>
                <a:gd name="T34" fmla="*/ 4 w 226"/>
                <a:gd name="T35" fmla="*/ 1 h 96"/>
                <a:gd name="T36" fmla="*/ 4 w 226"/>
                <a:gd name="T37" fmla="*/ 1 h 96"/>
                <a:gd name="T38" fmla="*/ 4 w 226"/>
                <a:gd name="T39" fmla="*/ 1 h 96"/>
                <a:gd name="T40" fmla="*/ 5 w 226"/>
                <a:gd name="T41" fmla="*/ 1 h 96"/>
                <a:gd name="T42" fmla="*/ 5 w 226"/>
                <a:gd name="T43" fmla="*/ 0 h 96"/>
                <a:gd name="T44" fmla="*/ 5 w 226"/>
                <a:gd name="T45" fmla="*/ 0 h 96"/>
                <a:gd name="T46" fmla="*/ 6 w 226"/>
                <a:gd name="T47" fmla="*/ 0 h 96"/>
                <a:gd name="T48" fmla="*/ 6 w 226"/>
                <a:gd name="T49" fmla="*/ 0 h 96"/>
                <a:gd name="T50" fmla="*/ 6 w 226"/>
                <a:gd name="T51" fmla="*/ 1 h 96"/>
                <a:gd name="T52" fmla="*/ 7 w 226"/>
                <a:gd name="T53" fmla="*/ 1 h 96"/>
                <a:gd name="T54" fmla="*/ 7 w 226"/>
                <a:gd name="T55" fmla="*/ 1 h 96"/>
                <a:gd name="T56" fmla="*/ 7 w 226"/>
                <a:gd name="T57" fmla="*/ 1 h 96"/>
                <a:gd name="T58" fmla="*/ 7 w 226"/>
                <a:gd name="T59" fmla="*/ 1 h 96"/>
                <a:gd name="T60" fmla="*/ 7 w 226"/>
                <a:gd name="T61" fmla="*/ 1 h 96"/>
                <a:gd name="T62" fmla="*/ 7 w 226"/>
                <a:gd name="T63" fmla="*/ 1 h 96"/>
                <a:gd name="T64" fmla="*/ 7 w 226"/>
                <a:gd name="T65" fmla="*/ 1 h 96"/>
                <a:gd name="T66" fmla="*/ 7 w 226"/>
                <a:gd name="T67" fmla="*/ 1 h 96"/>
                <a:gd name="T68" fmla="*/ 7 w 226"/>
                <a:gd name="T69" fmla="*/ 1 h 96"/>
                <a:gd name="T70" fmla="*/ 7 w 226"/>
                <a:gd name="T71" fmla="*/ 1 h 96"/>
                <a:gd name="T72" fmla="*/ 7 w 226"/>
                <a:gd name="T73" fmla="*/ 2 h 96"/>
                <a:gd name="T74" fmla="*/ 6 w 226"/>
                <a:gd name="T75" fmla="*/ 2 h 96"/>
                <a:gd name="T76" fmla="*/ 6 w 226"/>
                <a:gd name="T77" fmla="*/ 2 h 96"/>
                <a:gd name="T78" fmla="*/ 6 w 226"/>
                <a:gd name="T79" fmla="*/ 2 h 96"/>
                <a:gd name="T80" fmla="*/ 5 w 226"/>
                <a:gd name="T81" fmla="*/ 3 h 96"/>
                <a:gd name="T82" fmla="*/ 5 w 226"/>
                <a:gd name="T83" fmla="*/ 3 h 96"/>
                <a:gd name="T84" fmla="*/ 4 w 226"/>
                <a:gd name="T85" fmla="*/ 3 h 96"/>
                <a:gd name="T86" fmla="*/ 4 w 226"/>
                <a:gd name="T87" fmla="*/ 3 h 96"/>
                <a:gd name="T88" fmla="*/ 3 w 226"/>
                <a:gd name="T89" fmla="*/ 3 h 96"/>
                <a:gd name="T90" fmla="*/ 2 w 226"/>
                <a:gd name="T91" fmla="*/ 3 h 96"/>
                <a:gd name="T92" fmla="*/ 2 w 226"/>
                <a:gd name="T93" fmla="*/ 3 h 96"/>
                <a:gd name="T94" fmla="*/ 0 w 226"/>
                <a:gd name="T95" fmla="*/ 3 h 96"/>
                <a:gd name="T96" fmla="*/ 0 w 226"/>
                <a:gd name="T97" fmla="*/ 3 h 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6"/>
                <a:gd name="T148" fmla="*/ 0 h 96"/>
                <a:gd name="T149" fmla="*/ 226 w 226"/>
                <a:gd name="T150" fmla="*/ 96 h 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6" h="96">
                  <a:moveTo>
                    <a:pt x="0" y="86"/>
                  </a:moveTo>
                  <a:lnTo>
                    <a:pt x="0" y="84"/>
                  </a:lnTo>
                  <a:lnTo>
                    <a:pt x="4" y="81"/>
                  </a:lnTo>
                  <a:lnTo>
                    <a:pt x="7" y="74"/>
                  </a:lnTo>
                  <a:lnTo>
                    <a:pt x="13" y="68"/>
                  </a:lnTo>
                  <a:lnTo>
                    <a:pt x="21" y="58"/>
                  </a:lnTo>
                  <a:lnTo>
                    <a:pt x="31" y="48"/>
                  </a:lnTo>
                  <a:lnTo>
                    <a:pt x="36" y="44"/>
                  </a:lnTo>
                  <a:lnTo>
                    <a:pt x="41" y="39"/>
                  </a:lnTo>
                  <a:lnTo>
                    <a:pt x="47" y="35"/>
                  </a:lnTo>
                  <a:lnTo>
                    <a:pt x="54" y="31"/>
                  </a:lnTo>
                  <a:lnTo>
                    <a:pt x="60" y="26"/>
                  </a:lnTo>
                  <a:lnTo>
                    <a:pt x="67" y="22"/>
                  </a:lnTo>
                  <a:lnTo>
                    <a:pt x="73" y="19"/>
                  </a:lnTo>
                  <a:lnTo>
                    <a:pt x="80" y="16"/>
                  </a:lnTo>
                  <a:lnTo>
                    <a:pt x="86" y="13"/>
                  </a:lnTo>
                  <a:lnTo>
                    <a:pt x="95" y="9"/>
                  </a:lnTo>
                  <a:lnTo>
                    <a:pt x="104" y="6"/>
                  </a:lnTo>
                  <a:lnTo>
                    <a:pt x="114" y="5"/>
                  </a:lnTo>
                  <a:lnTo>
                    <a:pt x="122" y="1"/>
                  </a:lnTo>
                  <a:lnTo>
                    <a:pt x="130" y="1"/>
                  </a:lnTo>
                  <a:lnTo>
                    <a:pt x="140" y="0"/>
                  </a:lnTo>
                  <a:lnTo>
                    <a:pt x="150" y="0"/>
                  </a:lnTo>
                  <a:lnTo>
                    <a:pt x="161" y="0"/>
                  </a:lnTo>
                  <a:lnTo>
                    <a:pt x="173" y="0"/>
                  </a:lnTo>
                  <a:lnTo>
                    <a:pt x="184" y="1"/>
                  </a:lnTo>
                  <a:lnTo>
                    <a:pt x="197" y="5"/>
                  </a:lnTo>
                  <a:lnTo>
                    <a:pt x="203" y="5"/>
                  </a:lnTo>
                  <a:lnTo>
                    <a:pt x="210" y="6"/>
                  </a:lnTo>
                  <a:lnTo>
                    <a:pt x="216" y="6"/>
                  </a:lnTo>
                  <a:lnTo>
                    <a:pt x="226" y="9"/>
                  </a:lnTo>
                  <a:lnTo>
                    <a:pt x="225" y="9"/>
                  </a:lnTo>
                  <a:lnTo>
                    <a:pt x="223" y="14"/>
                  </a:lnTo>
                  <a:lnTo>
                    <a:pt x="218" y="18"/>
                  </a:lnTo>
                  <a:lnTo>
                    <a:pt x="213" y="22"/>
                  </a:lnTo>
                  <a:lnTo>
                    <a:pt x="207" y="29"/>
                  </a:lnTo>
                  <a:lnTo>
                    <a:pt x="200" y="37"/>
                  </a:lnTo>
                  <a:lnTo>
                    <a:pt x="190" y="47"/>
                  </a:lnTo>
                  <a:lnTo>
                    <a:pt x="181" y="55"/>
                  </a:lnTo>
                  <a:lnTo>
                    <a:pt x="168" y="63"/>
                  </a:lnTo>
                  <a:lnTo>
                    <a:pt x="155" y="71"/>
                  </a:lnTo>
                  <a:lnTo>
                    <a:pt x="138" y="78"/>
                  </a:lnTo>
                  <a:lnTo>
                    <a:pt x="122" y="84"/>
                  </a:lnTo>
                  <a:lnTo>
                    <a:pt x="103" y="89"/>
                  </a:lnTo>
                  <a:lnTo>
                    <a:pt x="83" y="94"/>
                  </a:lnTo>
                  <a:lnTo>
                    <a:pt x="60" y="96"/>
                  </a:lnTo>
                  <a:lnTo>
                    <a:pt x="38" y="96"/>
                  </a:lnTo>
                  <a:lnTo>
                    <a:pt x="0" y="86"/>
                  </a:lnTo>
                  <a:close/>
                </a:path>
              </a:pathLst>
            </a:custGeom>
            <a:solidFill>
              <a:srgbClr val="96DE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0" name="Freeform 51"/>
            <p:cNvSpPr>
              <a:spLocks/>
            </p:cNvSpPr>
            <p:nvPr/>
          </p:nvSpPr>
          <p:spPr bwMode="auto">
            <a:xfrm>
              <a:off x="5100" y="2631"/>
              <a:ext cx="77" cy="30"/>
            </a:xfrm>
            <a:custGeom>
              <a:avLst/>
              <a:gdLst>
                <a:gd name="T0" fmla="*/ 0 w 155"/>
                <a:gd name="T1" fmla="*/ 2 h 60"/>
                <a:gd name="T2" fmla="*/ 0 w 155"/>
                <a:gd name="T3" fmla="*/ 2 h 60"/>
                <a:gd name="T4" fmla="*/ 0 w 155"/>
                <a:gd name="T5" fmla="*/ 2 h 60"/>
                <a:gd name="T6" fmla="*/ 0 w 155"/>
                <a:gd name="T7" fmla="*/ 2 h 60"/>
                <a:gd name="T8" fmla="*/ 0 w 155"/>
                <a:gd name="T9" fmla="*/ 2 h 60"/>
                <a:gd name="T10" fmla="*/ 0 w 155"/>
                <a:gd name="T11" fmla="*/ 2 h 60"/>
                <a:gd name="T12" fmla="*/ 0 w 155"/>
                <a:gd name="T13" fmla="*/ 2 h 60"/>
                <a:gd name="T14" fmla="*/ 0 w 155"/>
                <a:gd name="T15" fmla="*/ 1 h 60"/>
                <a:gd name="T16" fmla="*/ 1 w 155"/>
                <a:gd name="T17" fmla="*/ 1 h 60"/>
                <a:gd name="T18" fmla="*/ 1 w 155"/>
                <a:gd name="T19" fmla="*/ 1 h 60"/>
                <a:gd name="T20" fmla="*/ 1 w 155"/>
                <a:gd name="T21" fmla="*/ 1 h 60"/>
                <a:gd name="T22" fmla="*/ 2 w 155"/>
                <a:gd name="T23" fmla="*/ 1 h 60"/>
                <a:gd name="T24" fmla="*/ 2 w 155"/>
                <a:gd name="T25" fmla="*/ 1 h 60"/>
                <a:gd name="T26" fmla="*/ 3 w 155"/>
                <a:gd name="T27" fmla="*/ 1 h 60"/>
                <a:gd name="T28" fmla="*/ 3 w 155"/>
                <a:gd name="T29" fmla="*/ 0 h 60"/>
                <a:gd name="T30" fmla="*/ 4 w 155"/>
                <a:gd name="T31" fmla="*/ 0 h 60"/>
                <a:gd name="T32" fmla="*/ 4 w 155"/>
                <a:gd name="T33" fmla="*/ 1 h 60"/>
                <a:gd name="T34" fmla="*/ 4 w 155"/>
                <a:gd name="T35" fmla="*/ 1 h 60"/>
                <a:gd name="T36" fmla="*/ 4 w 155"/>
                <a:gd name="T37" fmla="*/ 1 h 60"/>
                <a:gd name="T38" fmla="*/ 4 w 155"/>
                <a:gd name="T39" fmla="*/ 1 h 60"/>
                <a:gd name="T40" fmla="*/ 4 w 155"/>
                <a:gd name="T41" fmla="*/ 1 h 60"/>
                <a:gd name="T42" fmla="*/ 4 w 155"/>
                <a:gd name="T43" fmla="*/ 1 h 60"/>
                <a:gd name="T44" fmla="*/ 4 w 155"/>
                <a:gd name="T45" fmla="*/ 1 h 60"/>
                <a:gd name="T46" fmla="*/ 4 w 155"/>
                <a:gd name="T47" fmla="*/ 1 h 60"/>
                <a:gd name="T48" fmla="*/ 3 w 155"/>
                <a:gd name="T49" fmla="*/ 2 h 60"/>
                <a:gd name="T50" fmla="*/ 3 w 155"/>
                <a:gd name="T51" fmla="*/ 2 h 60"/>
                <a:gd name="T52" fmla="*/ 3 w 155"/>
                <a:gd name="T53" fmla="*/ 2 h 60"/>
                <a:gd name="T54" fmla="*/ 3 w 155"/>
                <a:gd name="T55" fmla="*/ 2 h 60"/>
                <a:gd name="T56" fmla="*/ 2 w 155"/>
                <a:gd name="T57" fmla="*/ 2 h 60"/>
                <a:gd name="T58" fmla="*/ 2 w 155"/>
                <a:gd name="T59" fmla="*/ 2 h 60"/>
                <a:gd name="T60" fmla="*/ 2 w 155"/>
                <a:gd name="T61" fmla="*/ 2 h 60"/>
                <a:gd name="T62" fmla="*/ 2 w 155"/>
                <a:gd name="T63" fmla="*/ 2 h 60"/>
                <a:gd name="T64" fmla="*/ 1 w 155"/>
                <a:gd name="T65" fmla="*/ 2 h 60"/>
                <a:gd name="T66" fmla="*/ 1 w 155"/>
                <a:gd name="T67" fmla="*/ 2 h 60"/>
                <a:gd name="T68" fmla="*/ 1 w 155"/>
                <a:gd name="T69" fmla="*/ 2 h 60"/>
                <a:gd name="T70" fmla="*/ 1 w 155"/>
                <a:gd name="T71" fmla="*/ 2 h 60"/>
                <a:gd name="T72" fmla="*/ 0 w 155"/>
                <a:gd name="T73" fmla="*/ 2 h 60"/>
                <a:gd name="T74" fmla="*/ 0 w 155"/>
                <a:gd name="T75" fmla="*/ 2 h 60"/>
                <a:gd name="T76" fmla="*/ 0 w 155"/>
                <a:gd name="T77" fmla="*/ 2 h 60"/>
                <a:gd name="T78" fmla="*/ 0 w 155"/>
                <a:gd name="T79" fmla="*/ 2 h 60"/>
                <a:gd name="T80" fmla="*/ 0 w 155"/>
                <a:gd name="T81" fmla="*/ 2 h 60"/>
                <a:gd name="T82" fmla="*/ 0 w 155"/>
                <a:gd name="T83" fmla="*/ 2 h 60"/>
                <a:gd name="T84" fmla="*/ 0 w 155"/>
                <a:gd name="T85" fmla="*/ 2 h 60"/>
                <a:gd name="T86" fmla="*/ 0 w 155"/>
                <a:gd name="T87" fmla="*/ 2 h 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5"/>
                <a:gd name="T133" fmla="*/ 0 h 60"/>
                <a:gd name="T134" fmla="*/ 155 w 155"/>
                <a:gd name="T135" fmla="*/ 60 h 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5" h="60">
                  <a:moveTo>
                    <a:pt x="0" y="60"/>
                  </a:moveTo>
                  <a:lnTo>
                    <a:pt x="0" y="59"/>
                  </a:lnTo>
                  <a:lnTo>
                    <a:pt x="2" y="57"/>
                  </a:lnTo>
                  <a:lnTo>
                    <a:pt x="5" y="54"/>
                  </a:lnTo>
                  <a:lnTo>
                    <a:pt x="10" y="49"/>
                  </a:lnTo>
                  <a:lnTo>
                    <a:pt x="15" y="42"/>
                  </a:lnTo>
                  <a:lnTo>
                    <a:pt x="21" y="38"/>
                  </a:lnTo>
                  <a:lnTo>
                    <a:pt x="31" y="31"/>
                  </a:lnTo>
                  <a:lnTo>
                    <a:pt x="39" y="25"/>
                  </a:lnTo>
                  <a:lnTo>
                    <a:pt x="49" y="18"/>
                  </a:lnTo>
                  <a:lnTo>
                    <a:pt x="62" y="13"/>
                  </a:lnTo>
                  <a:lnTo>
                    <a:pt x="73" y="7"/>
                  </a:lnTo>
                  <a:lnTo>
                    <a:pt x="88" y="3"/>
                  </a:lnTo>
                  <a:lnTo>
                    <a:pt x="103" y="2"/>
                  </a:lnTo>
                  <a:lnTo>
                    <a:pt x="117" y="0"/>
                  </a:lnTo>
                  <a:lnTo>
                    <a:pt x="133" y="0"/>
                  </a:lnTo>
                  <a:lnTo>
                    <a:pt x="153" y="3"/>
                  </a:lnTo>
                  <a:lnTo>
                    <a:pt x="155" y="3"/>
                  </a:lnTo>
                  <a:lnTo>
                    <a:pt x="155" y="10"/>
                  </a:lnTo>
                  <a:lnTo>
                    <a:pt x="153" y="12"/>
                  </a:lnTo>
                  <a:lnTo>
                    <a:pt x="150" y="16"/>
                  </a:lnTo>
                  <a:lnTo>
                    <a:pt x="145" y="18"/>
                  </a:lnTo>
                  <a:lnTo>
                    <a:pt x="140" y="25"/>
                  </a:lnTo>
                  <a:lnTo>
                    <a:pt x="133" y="29"/>
                  </a:lnTo>
                  <a:lnTo>
                    <a:pt x="125" y="36"/>
                  </a:lnTo>
                  <a:lnTo>
                    <a:pt x="114" y="42"/>
                  </a:lnTo>
                  <a:lnTo>
                    <a:pt x="101" y="51"/>
                  </a:lnTo>
                  <a:lnTo>
                    <a:pt x="96" y="52"/>
                  </a:lnTo>
                  <a:lnTo>
                    <a:pt x="90" y="54"/>
                  </a:lnTo>
                  <a:lnTo>
                    <a:pt x="83" y="55"/>
                  </a:lnTo>
                  <a:lnTo>
                    <a:pt x="75" y="57"/>
                  </a:lnTo>
                  <a:lnTo>
                    <a:pt x="67" y="59"/>
                  </a:lnTo>
                  <a:lnTo>
                    <a:pt x="59" y="59"/>
                  </a:lnTo>
                  <a:lnTo>
                    <a:pt x="49" y="59"/>
                  </a:lnTo>
                  <a:lnTo>
                    <a:pt x="42" y="60"/>
                  </a:lnTo>
                  <a:lnTo>
                    <a:pt x="33" y="60"/>
                  </a:lnTo>
                  <a:lnTo>
                    <a:pt x="26" y="60"/>
                  </a:lnTo>
                  <a:lnTo>
                    <a:pt x="18" y="60"/>
                  </a:lnTo>
                  <a:lnTo>
                    <a:pt x="12" y="60"/>
                  </a:lnTo>
                  <a:lnTo>
                    <a:pt x="7" y="60"/>
                  </a:lnTo>
                  <a:lnTo>
                    <a:pt x="2" y="60"/>
                  </a:lnTo>
                  <a:lnTo>
                    <a:pt x="0"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1" name="Freeform 52"/>
            <p:cNvSpPr>
              <a:spLocks/>
            </p:cNvSpPr>
            <p:nvPr/>
          </p:nvSpPr>
          <p:spPr bwMode="auto">
            <a:xfrm>
              <a:off x="5006" y="2657"/>
              <a:ext cx="49" cy="39"/>
            </a:xfrm>
            <a:custGeom>
              <a:avLst/>
              <a:gdLst>
                <a:gd name="T0" fmla="*/ 0 w 98"/>
                <a:gd name="T1" fmla="*/ 0 h 76"/>
                <a:gd name="T2" fmla="*/ 0 w 98"/>
                <a:gd name="T3" fmla="*/ 0 h 76"/>
                <a:gd name="T4" fmla="*/ 1 w 98"/>
                <a:gd name="T5" fmla="*/ 0 h 76"/>
                <a:gd name="T6" fmla="*/ 1 w 98"/>
                <a:gd name="T7" fmla="*/ 0 h 76"/>
                <a:gd name="T8" fmla="*/ 1 w 98"/>
                <a:gd name="T9" fmla="*/ 0 h 76"/>
                <a:gd name="T10" fmla="*/ 1 w 98"/>
                <a:gd name="T11" fmla="*/ 0 h 76"/>
                <a:gd name="T12" fmla="*/ 1 w 98"/>
                <a:gd name="T13" fmla="*/ 0 h 76"/>
                <a:gd name="T14" fmla="*/ 2 w 98"/>
                <a:gd name="T15" fmla="*/ 0 h 76"/>
                <a:gd name="T16" fmla="*/ 2 w 98"/>
                <a:gd name="T17" fmla="*/ 0 h 76"/>
                <a:gd name="T18" fmla="*/ 2 w 98"/>
                <a:gd name="T19" fmla="*/ 0 h 76"/>
                <a:gd name="T20" fmla="*/ 2 w 98"/>
                <a:gd name="T21" fmla="*/ 1 h 76"/>
                <a:gd name="T22" fmla="*/ 3 w 98"/>
                <a:gd name="T23" fmla="*/ 1 h 76"/>
                <a:gd name="T24" fmla="*/ 3 w 98"/>
                <a:gd name="T25" fmla="*/ 1 h 76"/>
                <a:gd name="T26" fmla="*/ 3 w 98"/>
                <a:gd name="T27" fmla="*/ 1 h 76"/>
                <a:gd name="T28" fmla="*/ 3 w 98"/>
                <a:gd name="T29" fmla="*/ 1 h 76"/>
                <a:gd name="T30" fmla="*/ 3 w 98"/>
                <a:gd name="T31" fmla="*/ 1 h 76"/>
                <a:gd name="T32" fmla="*/ 3 w 98"/>
                <a:gd name="T33" fmla="*/ 1 h 76"/>
                <a:gd name="T34" fmla="*/ 3 w 98"/>
                <a:gd name="T35" fmla="*/ 1 h 76"/>
                <a:gd name="T36" fmla="*/ 3 w 98"/>
                <a:gd name="T37" fmla="*/ 1 h 76"/>
                <a:gd name="T38" fmla="*/ 3 w 98"/>
                <a:gd name="T39" fmla="*/ 1 h 76"/>
                <a:gd name="T40" fmla="*/ 3 w 98"/>
                <a:gd name="T41" fmla="*/ 1 h 76"/>
                <a:gd name="T42" fmla="*/ 3 w 98"/>
                <a:gd name="T43" fmla="*/ 2 h 76"/>
                <a:gd name="T44" fmla="*/ 3 w 98"/>
                <a:gd name="T45" fmla="*/ 2 h 76"/>
                <a:gd name="T46" fmla="*/ 3 w 98"/>
                <a:gd name="T47" fmla="*/ 2 h 76"/>
                <a:gd name="T48" fmla="*/ 3 w 98"/>
                <a:gd name="T49" fmla="*/ 2 h 76"/>
                <a:gd name="T50" fmla="*/ 2 w 98"/>
                <a:gd name="T51" fmla="*/ 2 h 76"/>
                <a:gd name="T52" fmla="*/ 2 w 98"/>
                <a:gd name="T53" fmla="*/ 2 h 76"/>
                <a:gd name="T54" fmla="*/ 2 w 98"/>
                <a:gd name="T55" fmla="*/ 3 h 76"/>
                <a:gd name="T56" fmla="*/ 2 w 98"/>
                <a:gd name="T57" fmla="*/ 3 h 76"/>
                <a:gd name="T58" fmla="*/ 2 w 98"/>
                <a:gd name="T59" fmla="*/ 3 h 76"/>
                <a:gd name="T60" fmla="*/ 1 w 98"/>
                <a:gd name="T61" fmla="*/ 3 h 76"/>
                <a:gd name="T62" fmla="*/ 1 w 98"/>
                <a:gd name="T63" fmla="*/ 3 h 76"/>
                <a:gd name="T64" fmla="*/ 1 w 98"/>
                <a:gd name="T65" fmla="*/ 3 h 76"/>
                <a:gd name="T66" fmla="*/ 1 w 98"/>
                <a:gd name="T67" fmla="*/ 3 h 76"/>
                <a:gd name="T68" fmla="*/ 1 w 98"/>
                <a:gd name="T69" fmla="*/ 2 h 76"/>
                <a:gd name="T70" fmla="*/ 1 w 98"/>
                <a:gd name="T71" fmla="*/ 2 h 76"/>
                <a:gd name="T72" fmla="*/ 1 w 98"/>
                <a:gd name="T73" fmla="*/ 2 h 76"/>
                <a:gd name="T74" fmla="*/ 1 w 98"/>
                <a:gd name="T75" fmla="*/ 2 h 76"/>
                <a:gd name="T76" fmla="*/ 1 w 98"/>
                <a:gd name="T77" fmla="*/ 2 h 76"/>
                <a:gd name="T78" fmla="*/ 1 w 98"/>
                <a:gd name="T79" fmla="*/ 1 h 76"/>
                <a:gd name="T80" fmla="*/ 1 w 98"/>
                <a:gd name="T81" fmla="*/ 1 h 76"/>
                <a:gd name="T82" fmla="*/ 1 w 98"/>
                <a:gd name="T83" fmla="*/ 1 h 76"/>
                <a:gd name="T84" fmla="*/ 1 w 98"/>
                <a:gd name="T85" fmla="*/ 1 h 76"/>
                <a:gd name="T86" fmla="*/ 0 w 98"/>
                <a:gd name="T87" fmla="*/ 1 h 76"/>
                <a:gd name="T88" fmla="*/ 0 w 98"/>
                <a:gd name="T89" fmla="*/ 0 h 76"/>
                <a:gd name="T90" fmla="*/ 0 w 98"/>
                <a:gd name="T91" fmla="*/ 0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8"/>
                <a:gd name="T139" fmla="*/ 0 h 76"/>
                <a:gd name="T140" fmla="*/ 98 w 98"/>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8" h="76">
                  <a:moveTo>
                    <a:pt x="0" y="0"/>
                  </a:moveTo>
                  <a:lnTo>
                    <a:pt x="0" y="0"/>
                  </a:lnTo>
                  <a:lnTo>
                    <a:pt x="5" y="0"/>
                  </a:lnTo>
                  <a:lnTo>
                    <a:pt x="9" y="0"/>
                  </a:lnTo>
                  <a:lnTo>
                    <a:pt x="13" y="0"/>
                  </a:lnTo>
                  <a:lnTo>
                    <a:pt x="20" y="0"/>
                  </a:lnTo>
                  <a:lnTo>
                    <a:pt x="28" y="0"/>
                  </a:lnTo>
                  <a:lnTo>
                    <a:pt x="36" y="0"/>
                  </a:lnTo>
                  <a:lnTo>
                    <a:pt x="44" y="0"/>
                  </a:lnTo>
                  <a:lnTo>
                    <a:pt x="52" y="0"/>
                  </a:lnTo>
                  <a:lnTo>
                    <a:pt x="60" y="1"/>
                  </a:lnTo>
                  <a:lnTo>
                    <a:pt x="67" y="1"/>
                  </a:lnTo>
                  <a:lnTo>
                    <a:pt x="77" y="3"/>
                  </a:lnTo>
                  <a:lnTo>
                    <a:pt x="82" y="3"/>
                  </a:lnTo>
                  <a:lnTo>
                    <a:pt x="88" y="5"/>
                  </a:lnTo>
                  <a:lnTo>
                    <a:pt x="93" y="6"/>
                  </a:lnTo>
                  <a:lnTo>
                    <a:pt x="98" y="10"/>
                  </a:lnTo>
                  <a:lnTo>
                    <a:pt x="96" y="11"/>
                  </a:lnTo>
                  <a:lnTo>
                    <a:pt x="93" y="18"/>
                  </a:lnTo>
                  <a:lnTo>
                    <a:pt x="90" y="23"/>
                  </a:lnTo>
                  <a:lnTo>
                    <a:pt x="86" y="27"/>
                  </a:lnTo>
                  <a:lnTo>
                    <a:pt x="83" y="34"/>
                  </a:lnTo>
                  <a:lnTo>
                    <a:pt x="80" y="40"/>
                  </a:lnTo>
                  <a:lnTo>
                    <a:pt x="75" y="47"/>
                  </a:lnTo>
                  <a:lnTo>
                    <a:pt x="69" y="52"/>
                  </a:lnTo>
                  <a:lnTo>
                    <a:pt x="64" y="58"/>
                  </a:lnTo>
                  <a:lnTo>
                    <a:pt x="57" y="63"/>
                  </a:lnTo>
                  <a:lnTo>
                    <a:pt x="49" y="68"/>
                  </a:lnTo>
                  <a:lnTo>
                    <a:pt x="43" y="71"/>
                  </a:lnTo>
                  <a:lnTo>
                    <a:pt x="34" y="75"/>
                  </a:lnTo>
                  <a:lnTo>
                    <a:pt x="28" y="76"/>
                  </a:lnTo>
                  <a:lnTo>
                    <a:pt x="26" y="75"/>
                  </a:lnTo>
                  <a:lnTo>
                    <a:pt x="25" y="73"/>
                  </a:lnTo>
                  <a:lnTo>
                    <a:pt x="23" y="68"/>
                  </a:lnTo>
                  <a:lnTo>
                    <a:pt x="22" y="63"/>
                  </a:lnTo>
                  <a:lnTo>
                    <a:pt x="18" y="57"/>
                  </a:lnTo>
                  <a:lnTo>
                    <a:pt x="17" y="52"/>
                  </a:lnTo>
                  <a:lnTo>
                    <a:pt x="13" y="44"/>
                  </a:lnTo>
                  <a:lnTo>
                    <a:pt x="12" y="37"/>
                  </a:lnTo>
                  <a:lnTo>
                    <a:pt x="9" y="31"/>
                  </a:lnTo>
                  <a:lnTo>
                    <a:pt x="7" y="23"/>
                  </a:lnTo>
                  <a:lnTo>
                    <a:pt x="5" y="16"/>
                  </a:lnTo>
                  <a:lnTo>
                    <a:pt x="4" y="11"/>
                  </a:lnTo>
                  <a:lnTo>
                    <a:pt x="0" y="3"/>
                  </a:lnTo>
                  <a:lnTo>
                    <a:pt x="0" y="0"/>
                  </a:lnTo>
                  <a:close/>
                </a:path>
              </a:pathLst>
            </a:custGeom>
            <a:solidFill>
              <a:srgbClr val="96DE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2" name="Freeform 53"/>
            <p:cNvSpPr>
              <a:spLocks/>
            </p:cNvSpPr>
            <p:nvPr/>
          </p:nvSpPr>
          <p:spPr bwMode="auto">
            <a:xfrm>
              <a:off x="5009" y="2668"/>
              <a:ext cx="30" cy="21"/>
            </a:xfrm>
            <a:custGeom>
              <a:avLst/>
              <a:gdLst>
                <a:gd name="T0" fmla="*/ 0 w 60"/>
                <a:gd name="T1" fmla="*/ 1 h 42"/>
                <a:gd name="T2" fmla="*/ 2 w 60"/>
                <a:gd name="T3" fmla="*/ 0 h 42"/>
                <a:gd name="T4" fmla="*/ 2 w 60"/>
                <a:gd name="T5" fmla="*/ 1 h 42"/>
                <a:gd name="T6" fmla="*/ 2 w 60"/>
                <a:gd name="T7" fmla="*/ 1 h 42"/>
                <a:gd name="T8" fmla="*/ 2 w 60"/>
                <a:gd name="T9" fmla="*/ 1 h 42"/>
                <a:gd name="T10" fmla="*/ 2 w 60"/>
                <a:gd name="T11" fmla="*/ 1 h 42"/>
                <a:gd name="T12" fmla="*/ 2 w 60"/>
                <a:gd name="T13" fmla="*/ 1 h 42"/>
                <a:gd name="T14" fmla="*/ 1 w 60"/>
                <a:gd name="T15" fmla="*/ 2 h 42"/>
                <a:gd name="T16" fmla="*/ 1 w 60"/>
                <a:gd name="T17" fmla="*/ 2 h 42"/>
                <a:gd name="T18" fmla="*/ 1 w 60"/>
                <a:gd name="T19" fmla="*/ 2 h 42"/>
                <a:gd name="T20" fmla="*/ 1 w 60"/>
                <a:gd name="T21" fmla="*/ 2 h 42"/>
                <a:gd name="T22" fmla="*/ 1 w 60"/>
                <a:gd name="T23" fmla="*/ 2 h 42"/>
                <a:gd name="T24" fmla="*/ 1 w 60"/>
                <a:gd name="T25" fmla="*/ 1 h 42"/>
                <a:gd name="T26" fmla="*/ 1 w 60"/>
                <a:gd name="T27" fmla="*/ 1 h 42"/>
                <a:gd name="T28" fmla="*/ 1 w 60"/>
                <a:gd name="T29" fmla="*/ 1 h 42"/>
                <a:gd name="T30" fmla="*/ 0 w 60"/>
                <a:gd name="T31" fmla="*/ 1 h 42"/>
                <a:gd name="T32" fmla="*/ 0 w 60"/>
                <a:gd name="T33" fmla="*/ 1 h 42"/>
                <a:gd name="T34" fmla="*/ 0 w 60"/>
                <a:gd name="T35" fmla="*/ 1 h 42"/>
                <a:gd name="T36" fmla="*/ 0 w 60"/>
                <a:gd name="T37" fmla="*/ 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42"/>
                <a:gd name="T59" fmla="*/ 60 w 60"/>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42">
                  <a:moveTo>
                    <a:pt x="0" y="2"/>
                  </a:moveTo>
                  <a:lnTo>
                    <a:pt x="60" y="0"/>
                  </a:lnTo>
                  <a:lnTo>
                    <a:pt x="58" y="2"/>
                  </a:lnTo>
                  <a:lnTo>
                    <a:pt x="53" y="6"/>
                  </a:lnTo>
                  <a:lnTo>
                    <a:pt x="49" y="11"/>
                  </a:lnTo>
                  <a:lnTo>
                    <a:pt x="44" y="19"/>
                  </a:lnTo>
                  <a:lnTo>
                    <a:pt x="36" y="26"/>
                  </a:lnTo>
                  <a:lnTo>
                    <a:pt x="27" y="34"/>
                  </a:lnTo>
                  <a:lnTo>
                    <a:pt x="21" y="39"/>
                  </a:lnTo>
                  <a:lnTo>
                    <a:pt x="16" y="42"/>
                  </a:lnTo>
                  <a:lnTo>
                    <a:pt x="13" y="41"/>
                  </a:lnTo>
                  <a:lnTo>
                    <a:pt x="10" y="36"/>
                  </a:lnTo>
                  <a:lnTo>
                    <a:pt x="6" y="28"/>
                  </a:lnTo>
                  <a:lnTo>
                    <a:pt x="5" y="21"/>
                  </a:lnTo>
                  <a:lnTo>
                    <a:pt x="2" y="15"/>
                  </a:lnTo>
                  <a:lnTo>
                    <a:pt x="0" y="6"/>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3" name="Freeform 54"/>
            <p:cNvSpPr>
              <a:spLocks/>
            </p:cNvSpPr>
            <p:nvPr/>
          </p:nvSpPr>
          <p:spPr bwMode="auto">
            <a:xfrm>
              <a:off x="5061" y="2590"/>
              <a:ext cx="68" cy="152"/>
            </a:xfrm>
            <a:custGeom>
              <a:avLst/>
              <a:gdLst>
                <a:gd name="T0" fmla="*/ 4 w 137"/>
                <a:gd name="T1" fmla="*/ 1 h 304"/>
                <a:gd name="T2" fmla="*/ 3 w 137"/>
                <a:gd name="T3" fmla="*/ 1 h 304"/>
                <a:gd name="T4" fmla="*/ 3 w 137"/>
                <a:gd name="T5" fmla="*/ 1 h 304"/>
                <a:gd name="T6" fmla="*/ 2 w 137"/>
                <a:gd name="T7" fmla="*/ 1 h 304"/>
                <a:gd name="T8" fmla="*/ 2 w 137"/>
                <a:gd name="T9" fmla="*/ 1 h 304"/>
                <a:gd name="T10" fmla="*/ 2 w 137"/>
                <a:gd name="T11" fmla="*/ 1 h 304"/>
                <a:gd name="T12" fmla="*/ 1 w 137"/>
                <a:gd name="T13" fmla="*/ 2 h 304"/>
                <a:gd name="T14" fmla="*/ 1 w 137"/>
                <a:gd name="T15" fmla="*/ 2 h 304"/>
                <a:gd name="T16" fmla="*/ 0 w 137"/>
                <a:gd name="T17" fmla="*/ 3 h 304"/>
                <a:gd name="T18" fmla="*/ 0 w 137"/>
                <a:gd name="T19" fmla="*/ 3 h 304"/>
                <a:gd name="T20" fmla="*/ 0 w 137"/>
                <a:gd name="T21" fmla="*/ 3 h 304"/>
                <a:gd name="T22" fmla="*/ 0 w 137"/>
                <a:gd name="T23" fmla="*/ 4 h 304"/>
                <a:gd name="T24" fmla="*/ 0 w 137"/>
                <a:gd name="T25" fmla="*/ 5 h 304"/>
                <a:gd name="T26" fmla="*/ 0 w 137"/>
                <a:gd name="T27" fmla="*/ 6 h 304"/>
                <a:gd name="T28" fmla="*/ 0 w 137"/>
                <a:gd name="T29" fmla="*/ 7 h 304"/>
                <a:gd name="T30" fmla="*/ 0 w 137"/>
                <a:gd name="T31" fmla="*/ 7 h 304"/>
                <a:gd name="T32" fmla="*/ 1 w 137"/>
                <a:gd name="T33" fmla="*/ 8 h 304"/>
                <a:gd name="T34" fmla="*/ 1 w 137"/>
                <a:gd name="T35" fmla="*/ 9 h 304"/>
                <a:gd name="T36" fmla="*/ 1 w 137"/>
                <a:gd name="T37" fmla="*/ 9 h 304"/>
                <a:gd name="T38" fmla="*/ 1 w 137"/>
                <a:gd name="T39" fmla="*/ 10 h 304"/>
                <a:gd name="T40" fmla="*/ 2 w 137"/>
                <a:gd name="T41" fmla="*/ 10 h 304"/>
                <a:gd name="T42" fmla="*/ 1 w 137"/>
                <a:gd name="T43" fmla="*/ 10 h 304"/>
                <a:gd name="T44" fmla="*/ 1 w 137"/>
                <a:gd name="T45" fmla="*/ 10 h 304"/>
                <a:gd name="T46" fmla="*/ 0 w 137"/>
                <a:gd name="T47" fmla="*/ 9 h 304"/>
                <a:gd name="T48" fmla="*/ 0 w 137"/>
                <a:gd name="T49" fmla="*/ 8 h 304"/>
                <a:gd name="T50" fmla="*/ 0 w 137"/>
                <a:gd name="T51" fmla="*/ 7 h 304"/>
                <a:gd name="T52" fmla="*/ 0 w 137"/>
                <a:gd name="T53" fmla="*/ 5 h 304"/>
                <a:gd name="T54" fmla="*/ 0 w 137"/>
                <a:gd name="T55" fmla="*/ 5 h 304"/>
                <a:gd name="T56" fmla="*/ 0 w 137"/>
                <a:gd name="T57" fmla="*/ 3 h 304"/>
                <a:gd name="T58" fmla="*/ 0 w 137"/>
                <a:gd name="T59" fmla="*/ 3 h 304"/>
                <a:gd name="T60" fmla="*/ 0 w 137"/>
                <a:gd name="T61" fmla="*/ 2 h 304"/>
                <a:gd name="T62" fmla="*/ 1 w 137"/>
                <a:gd name="T63" fmla="*/ 1 h 304"/>
                <a:gd name="T64" fmla="*/ 1 w 137"/>
                <a:gd name="T65" fmla="*/ 1 h 304"/>
                <a:gd name="T66" fmla="*/ 2 w 137"/>
                <a:gd name="T67" fmla="*/ 1 h 304"/>
                <a:gd name="T68" fmla="*/ 2 w 137"/>
                <a:gd name="T69" fmla="*/ 1 h 304"/>
                <a:gd name="T70" fmla="*/ 3 w 137"/>
                <a:gd name="T71" fmla="*/ 1 h 304"/>
                <a:gd name="T72" fmla="*/ 3 w 137"/>
                <a:gd name="T73" fmla="*/ 0 h 304"/>
                <a:gd name="T74" fmla="*/ 3 w 137"/>
                <a:gd name="T75" fmla="*/ 1 h 304"/>
                <a:gd name="T76" fmla="*/ 4 w 137"/>
                <a:gd name="T77" fmla="*/ 1 h 304"/>
                <a:gd name="T78" fmla="*/ 4 w 137"/>
                <a:gd name="T79" fmla="*/ 1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
                <a:gd name="T121" fmla="*/ 0 h 304"/>
                <a:gd name="T122" fmla="*/ 137 w 137"/>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 h="304">
                  <a:moveTo>
                    <a:pt x="133" y="10"/>
                  </a:moveTo>
                  <a:lnTo>
                    <a:pt x="132" y="10"/>
                  </a:lnTo>
                  <a:lnTo>
                    <a:pt x="129" y="11"/>
                  </a:lnTo>
                  <a:lnTo>
                    <a:pt x="124" y="13"/>
                  </a:lnTo>
                  <a:lnTo>
                    <a:pt x="119" y="15"/>
                  </a:lnTo>
                  <a:lnTo>
                    <a:pt x="111" y="16"/>
                  </a:lnTo>
                  <a:lnTo>
                    <a:pt x="104" y="21"/>
                  </a:lnTo>
                  <a:lnTo>
                    <a:pt x="94" y="24"/>
                  </a:lnTo>
                  <a:lnTo>
                    <a:pt x="88" y="31"/>
                  </a:lnTo>
                  <a:lnTo>
                    <a:pt x="80" y="32"/>
                  </a:lnTo>
                  <a:lnTo>
                    <a:pt x="73" y="37"/>
                  </a:lnTo>
                  <a:lnTo>
                    <a:pt x="67" y="42"/>
                  </a:lnTo>
                  <a:lnTo>
                    <a:pt x="60" y="47"/>
                  </a:lnTo>
                  <a:lnTo>
                    <a:pt x="54" y="52"/>
                  </a:lnTo>
                  <a:lnTo>
                    <a:pt x="47" y="58"/>
                  </a:lnTo>
                  <a:lnTo>
                    <a:pt x="41" y="63"/>
                  </a:lnTo>
                  <a:lnTo>
                    <a:pt x="36" y="71"/>
                  </a:lnTo>
                  <a:lnTo>
                    <a:pt x="31" y="76"/>
                  </a:lnTo>
                  <a:lnTo>
                    <a:pt x="26" y="84"/>
                  </a:lnTo>
                  <a:lnTo>
                    <a:pt x="21" y="91"/>
                  </a:lnTo>
                  <a:lnTo>
                    <a:pt x="20" y="99"/>
                  </a:lnTo>
                  <a:lnTo>
                    <a:pt x="16" y="107"/>
                  </a:lnTo>
                  <a:lnTo>
                    <a:pt x="15" y="115"/>
                  </a:lnTo>
                  <a:lnTo>
                    <a:pt x="13" y="125"/>
                  </a:lnTo>
                  <a:lnTo>
                    <a:pt x="15" y="135"/>
                  </a:lnTo>
                  <a:lnTo>
                    <a:pt x="15" y="149"/>
                  </a:lnTo>
                  <a:lnTo>
                    <a:pt x="15" y="166"/>
                  </a:lnTo>
                  <a:lnTo>
                    <a:pt x="18" y="179"/>
                  </a:lnTo>
                  <a:lnTo>
                    <a:pt x="20" y="193"/>
                  </a:lnTo>
                  <a:lnTo>
                    <a:pt x="23" y="208"/>
                  </a:lnTo>
                  <a:lnTo>
                    <a:pt x="26" y="221"/>
                  </a:lnTo>
                  <a:lnTo>
                    <a:pt x="29" y="232"/>
                  </a:lnTo>
                  <a:lnTo>
                    <a:pt x="34" y="245"/>
                  </a:lnTo>
                  <a:lnTo>
                    <a:pt x="38" y="255"/>
                  </a:lnTo>
                  <a:lnTo>
                    <a:pt x="41" y="265"/>
                  </a:lnTo>
                  <a:lnTo>
                    <a:pt x="46" y="273"/>
                  </a:lnTo>
                  <a:lnTo>
                    <a:pt x="49" y="279"/>
                  </a:lnTo>
                  <a:lnTo>
                    <a:pt x="51" y="284"/>
                  </a:lnTo>
                  <a:lnTo>
                    <a:pt x="54" y="289"/>
                  </a:lnTo>
                  <a:lnTo>
                    <a:pt x="54" y="292"/>
                  </a:lnTo>
                  <a:lnTo>
                    <a:pt x="55" y="294"/>
                  </a:lnTo>
                  <a:lnTo>
                    <a:pt x="85" y="291"/>
                  </a:lnTo>
                  <a:lnTo>
                    <a:pt x="70" y="300"/>
                  </a:lnTo>
                  <a:lnTo>
                    <a:pt x="41" y="304"/>
                  </a:lnTo>
                  <a:lnTo>
                    <a:pt x="39" y="300"/>
                  </a:lnTo>
                  <a:lnTo>
                    <a:pt x="38" y="294"/>
                  </a:lnTo>
                  <a:lnTo>
                    <a:pt x="34" y="286"/>
                  </a:lnTo>
                  <a:lnTo>
                    <a:pt x="31" y="276"/>
                  </a:lnTo>
                  <a:lnTo>
                    <a:pt x="26" y="262"/>
                  </a:lnTo>
                  <a:lnTo>
                    <a:pt x="21" y="245"/>
                  </a:lnTo>
                  <a:lnTo>
                    <a:pt x="15" y="229"/>
                  </a:lnTo>
                  <a:lnTo>
                    <a:pt x="12" y="211"/>
                  </a:lnTo>
                  <a:lnTo>
                    <a:pt x="7" y="192"/>
                  </a:lnTo>
                  <a:lnTo>
                    <a:pt x="3" y="172"/>
                  </a:lnTo>
                  <a:lnTo>
                    <a:pt x="0" y="154"/>
                  </a:lnTo>
                  <a:lnTo>
                    <a:pt x="0" y="136"/>
                  </a:lnTo>
                  <a:lnTo>
                    <a:pt x="0" y="120"/>
                  </a:lnTo>
                  <a:lnTo>
                    <a:pt x="3" y="106"/>
                  </a:lnTo>
                  <a:lnTo>
                    <a:pt x="7" y="93"/>
                  </a:lnTo>
                  <a:lnTo>
                    <a:pt x="15" y="83"/>
                  </a:lnTo>
                  <a:lnTo>
                    <a:pt x="21" y="73"/>
                  </a:lnTo>
                  <a:lnTo>
                    <a:pt x="29" y="63"/>
                  </a:lnTo>
                  <a:lnTo>
                    <a:pt x="38" y="55"/>
                  </a:lnTo>
                  <a:lnTo>
                    <a:pt x="46" y="47"/>
                  </a:lnTo>
                  <a:lnTo>
                    <a:pt x="54" y="39"/>
                  </a:lnTo>
                  <a:lnTo>
                    <a:pt x="62" y="32"/>
                  </a:lnTo>
                  <a:lnTo>
                    <a:pt x="72" y="26"/>
                  </a:lnTo>
                  <a:lnTo>
                    <a:pt x="80" y="21"/>
                  </a:lnTo>
                  <a:lnTo>
                    <a:pt x="86" y="15"/>
                  </a:lnTo>
                  <a:lnTo>
                    <a:pt x="93" y="10"/>
                  </a:lnTo>
                  <a:lnTo>
                    <a:pt x="99" y="6"/>
                  </a:lnTo>
                  <a:lnTo>
                    <a:pt x="106" y="3"/>
                  </a:lnTo>
                  <a:lnTo>
                    <a:pt x="111" y="0"/>
                  </a:lnTo>
                  <a:lnTo>
                    <a:pt x="116" y="0"/>
                  </a:lnTo>
                  <a:lnTo>
                    <a:pt x="119" y="0"/>
                  </a:lnTo>
                  <a:lnTo>
                    <a:pt x="122" y="2"/>
                  </a:lnTo>
                  <a:lnTo>
                    <a:pt x="130" y="5"/>
                  </a:lnTo>
                  <a:lnTo>
                    <a:pt x="135" y="8"/>
                  </a:lnTo>
                  <a:lnTo>
                    <a:pt x="137" y="8"/>
                  </a:lnTo>
                  <a:lnTo>
                    <a:pt x="133" y="10"/>
                  </a:lnTo>
                  <a:close/>
                </a:path>
              </a:pathLst>
            </a:custGeom>
            <a:solidFill>
              <a:srgbClr val="F594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4" name="Freeform 55"/>
            <p:cNvSpPr>
              <a:spLocks/>
            </p:cNvSpPr>
            <p:nvPr/>
          </p:nvSpPr>
          <p:spPr bwMode="auto">
            <a:xfrm>
              <a:off x="5122" y="2742"/>
              <a:ext cx="145" cy="293"/>
            </a:xfrm>
            <a:custGeom>
              <a:avLst/>
              <a:gdLst>
                <a:gd name="T0" fmla="*/ 6 w 291"/>
                <a:gd name="T1" fmla="*/ 0 h 586"/>
                <a:gd name="T2" fmla="*/ 6 w 291"/>
                <a:gd name="T3" fmla="*/ 1 h 586"/>
                <a:gd name="T4" fmla="*/ 6 w 291"/>
                <a:gd name="T5" fmla="*/ 1 h 586"/>
                <a:gd name="T6" fmla="*/ 6 w 291"/>
                <a:gd name="T7" fmla="*/ 1 h 586"/>
                <a:gd name="T8" fmla="*/ 6 w 291"/>
                <a:gd name="T9" fmla="*/ 1 h 586"/>
                <a:gd name="T10" fmla="*/ 6 w 291"/>
                <a:gd name="T11" fmla="*/ 1 h 586"/>
                <a:gd name="T12" fmla="*/ 7 w 291"/>
                <a:gd name="T13" fmla="*/ 1 h 586"/>
                <a:gd name="T14" fmla="*/ 7 w 291"/>
                <a:gd name="T15" fmla="*/ 1 h 586"/>
                <a:gd name="T16" fmla="*/ 7 w 291"/>
                <a:gd name="T17" fmla="*/ 1 h 586"/>
                <a:gd name="T18" fmla="*/ 7 w 291"/>
                <a:gd name="T19" fmla="*/ 2 h 586"/>
                <a:gd name="T20" fmla="*/ 8 w 291"/>
                <a:gd name="T21" fmla="*/ 2 h 586"/>
                <a:gd name="T22" fmla="*/ 8 w 291"/>
                <a:gd name="T23" fmla="*/ 3 h 586"/>
                <a:gd name="T24" fmla="*/ 8 w 291"/>
                <a:gd name="T25" fmla="*/ 3 h 586"/>
                <a:gd name="T26" fmla="*/ 8 w 291"/>
                <a:gd name="T27" fmla="*/ 3 h 586"/>
                <a:gd name="T28" fmla="*/ 8 w 291"/>
                <a:gd name="T29" fmla="*/ 3 h 586"/>
                <a:gd name="T30" fmla="*/ 9 w 291"/>
                <a:gd name="T31" fmla="*/ 4 h 586"/>
                <a:gd name="T32" fmla="*/ 9 w 291"/>
                <a:gd name="T33" fmla="*/ 5 h 586"/>
                <a:gd name="T34" fmla="*/ 9 w 291"/>
                <a:gd name="T35" fmla="*/ 5 h 586"/>
                <a:gd name="T36" fmla="*/ 9 w 291"/>
                <a:gd name="T37" fmla="*/ 5 h 586"/>
                <a:gd name="T38" fmla="*/ 9 w 291"/>
                <a:gd name="T39" fmla="*/ 6 h 586"/>
                <a:gd name="T40" fmla="*/ 9 w 291"/>
                <a:gd name="T41" fmla="*/ 6 h 586"/>
                <a:gd name="T42" fmla="*/ 9 w 291"/>
                <a:gd name="T43" fmla="*/ 7 h 586"/>
                <a:gd name="T44" fmla="*/ 9 w 291"/>
                <a:gd name="T45" fmla="*/ 7 h 586"/>
                <a:gd name="T46" fmla="*/ 9 w 291"/>
                <a:gd name="T47" fmla="*/ 8 h 586"/>
                <a:gd name="T48" fmla="*/ 8 w 291"/>
                <a:gd name="T49" fmla="*/ 8 h 586"/>
                <a:gd name="T50" fmla="*/ 8 w 291"/>
                <a:gd name="T51" fmla="*/ 9 h 586"/>
                <a:gd name="T52" fmla="*/ 8 w 291"/>
                <a:gd name="T53" fmla="*/ 9 h 586"/>
                <a:gd name="T54" fmla="*/ 8 w 291"/>
                <a:gd name="T55" fmla="*/ 9 h 586"/>
                <a:gd name="T56" fmla="*/ 8 w 291"/>
                <a:gd name="T57" fmla="*/ 9 h 586"/>
                <a:gd name="T58" fmla="*/ 8 w 291"/>
                <a:gd name="T59" fmla="*/ 10 h 586"/>
                <a:gd name="T60" fmla="*/ 8 w 291"/>
                <a:gd name="T61" fmla="*/ 10 h 586"/>
                <a:gd name="T62" fmla="*/ 8 w 291"/>
                <a:gd name="T63" fmla="*/ 10 h 586"/>
                <a:gd name="T64" fmla="*/ 6 w 291"/>
                <a:gd name="T65" fmla="*/ 9 h 586"/>
                <a:gd name="T66" fmla="*/ 7 w 291"/>
                <a:gd name="T67" fmla="*/ 11 h 586"/>
                <a:gd name="T68" fmla="*/ 0 w 291"/>
                <a:gd name="T69" fmla="*/ 19 h 586"/>
                <a:gd name="T70" fmla="*/ 0 w 291"/>
                <a:gd name="T71" fmla="*/ 16 h 586"/>
                <a:gd name="T72" fmla="*/ 6 w 291"/>
                <a:gd name="T73" fmla="*/ 0 h 586"/>
                <a:gd name="T74" fmla="*/ 6 w 291"/>
                <a:gd name="T75" fmla="*/ 0 h 5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1"/>
                <a:gd name="T115" fmla="*/ 0 h 586"/>
                <a:gd name="T116" fmla="*/ 291 w 291"/>
                <a:gd name="T117" fmla="*/ 586 h 5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1" h="586">
                  <a:moveTo>
                    <a:pt x="195" y="0"/>
                  </a:moveTo>
                  <a:lnTo>
                    <a:pt x="198" y="1"/>
                  </a:lnTo>
                  <a:lnTo>
                    <a:pt x="202" y="3"/>
                  </a:lnTo>
                  <a:lnTo>
                    <a:pt x="208" y="8"/>
                  </a:lnTo>
                  <a:lnTo>
                    <a:pt x="215" y="13"/>
                  </a:lnTo>
                  <a:lnTo>
                    <a:pt x="221" y="19"/>
                  </a:lnTo>
                  <a:lnTo>
                    <a:pt x="231" y="26"/>
                  </a:lnTo>
                  <a:lnTo>
                    <a:pt x="239" y="35"/>
                  </a:lnTo>
                  <a:lnTo>
                    <a:pt x="247" y="42"/>
                  </a:lnTo>
                  <a:lnTo>
                    <a:pt x="254" y="52"/>
                  </a:lnTo>
                  <a:lnTo>
                    <a:pt x="262" y="61"/>
                  </a:lnTo>
                  <a:lnTo>
                    <a:pt x="270" y="73"/>
                  </a:lnTo>
                  <a:lnTo>
                    <a:pt x="276" y="84"/>
                  </a:lnTo>
                  <a:lnTo>
                    <a:pt x="281" y="96"/>
                  </a:lnTo>
                  <a:lnTo>
                    <a:pt x="286" y="109"/>
                  </a:lnTo>
                  <a:lnTo>
                    <a:pt x="289" y="122"/>
                  </a:lnTo>
                  <a:lnTo>
                    <a:pt x="291" y="135"/>
                  </a:lnTo>
                  <a:lnTo>
                    <a:pt x="291" y="149"/>
                  </a:lnTo>
                  <a:lnTo>
                    <a:pt x="291" y="164"/>
                  </a:lnTo>
                  <a:lnTo>
                    <a:pt x="291" y="180"/>
                  </a:lnTo>
                  <a:lnTo>
                    <a:pt x="291" y="195"/>
                  </a:lnTo>
                  <a:lnTo>
                    <a:pt x="289" y="211"/>
                  </a:lnTo>
                  <a:lnTo>
                    <a:pt x="289" y="226"/>
                  </a:lnTo>
                  <a:lnTo>
                    <a:pt x="288" y="242"/>
                  </a:lnTo>
                  <a:lnTo>
                    <a:pt x="286" y="256"/>
                  </a:lnTo>
                  <a:lnTo>
                    <a:pt x="284" y="269"/>
                  </a:lnTo>
                  <a:lnTo>
                    <a:pt x="283" y="281"/>
                  </a:lnTo>
                  <a:lnTo>
                    <a:pt x="281" y="292"/>
                  </a:lnTo>
                  <a:lnTo>
                    <a:pt x="281" y="300"/>
                  </a:lnTo>
                  <a:lnTo>
                    <a:pt x="280" y="307"/>
                  </a:lnTo>
                  <a:lnTo>
                    <a:pt x="280" y="312"/>
                  </a:lnTo>
                  <a:lnTo>
                    <a:pt x="280" y="313"/>
                  </a:lnTo>
                  <a:lnTo>
                    <a:pt x="218" y="269"/>
                  </a:lnTo>
                  <a:lnTo>
                    <a:pt x="226" y="346"/>
                  </a:lnTo>
                  <a:lnTo>
                    <a:pt x="0" y="586"/>
                  </a:lnTo>
                  <a:lnTo>
                    <a:pt x="8" y="510"/>
                  </a:lnTo>
                  <a:lnTo>
                    <a:pt x="195" y="0"/>
                  </a:lnTo>
                  <a:close/>
                </a:path>
              </a:pathLst>
            </a:custGeom>
            <a:solidFill>
              <a:srgbClr val="FAB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5" name="Freeform 56"/>
            <p:cNvSpPr>
              <a:spLocks/>
            </p:cNvSpPr>
            <p:nvPr/>
          </p:nvSpPr>
          <p:spPr bwMode="auto">
            <a:xfrm>
              <a:off x="5078" y="2759"/>
              <a:ext cx="46" cy="22"/>
            </a:xfrm>
            <a:custGeom>
              <a:avLst/>
              <a:gdLst>
                <a:gd name="T0" fmla="*/ 0 w 91"/>
                <a:gd name="T1" fmla="*/ 1 h 44"/>
                <a:gd name="T2" fmla="*/ 0 w 91"/>
                <a:gd name="T3" fmla="*/ 1 h 44"/>
                <a:gd name="T4" fmla="*/ 1 w 91"/>
                <a:gd name="T5" fmla="*/ 1 h 44"/>
                <a:gd name="T6" fmla="*/ 1 w 91"/>
                <a:gd name="T7" fmla="*/ 1 h 44"/>
                <a:gd name="T8" fmla="*/ 1 w 91"/>
                <a:gd name="T9" fmla="*/ 1 h 44"/>
                <a:gd name="T10" fmla="*/ 1 w 91"/>
                <a:gd name="T11" fmla="*/ 1 h 44"/>
                <a:gd name="T12" fmla="*/ 1 w 91"/>
                <a:gd name="T13" fmla="*/ 1 h 44"/>
                <a:gd name="T14" fmla="*/ 1 w 91"/>
                <a:gd name="T15" fmla="*/ 1 h 44"/>
                <a:gd name="T16" fmla="*/ 2 w 91"/>
                <a:gd name="T17" fmla="*/ 1 h 44"/>
                <a:gd name="T18" fmla="*/ 2 w 91"/>
                <a:gd name="T19" fmla="*/ 1 h 44"/>
                <a:gd name="T20" fmla="*/ 2 w 91"/>
                <a:gd name="T21" fmla="*/ 1 h 44"/>
                <a:gd name="T22" fmla="*/ 2 w 91"/>
                <a:gd name="T23" fmla="*/ 1 h 44"/>
                <a:gd name="T24" fmla="*/ 3 w 91"/>
                <a:gd name="T25" fmla="*/ 1 h 44"/>
                <a:gd name="T26" fmla="*/ 3 w 91"/>
                <a:gd name="T27" fmla="*/ 0 h 44"/>
                <a:gd name="T28" fmla="*/ 3 w 91"/>
                <a:gd name="T29" fmla="*/ 0 h 44"/>
                <a:gd name="T30" fmla="*/ 3 w 91"/>
                <a:gd name="T31" fmla="*/ 0 h 44"/>
                <a:gd name="T32" fmla="*/ 3 w 91"/>
                <a:gd name="T33" fmla="*/ 1 h 44"/>
                <a:gd name="T34" fmla="*/ 3 w 91"/>
                <a:gd name="T35" fmla="*/ 1 h 44"/>
                <a:gd name="T36" fmla="*/ 3 w 91"/>
                <a:gd name="T37" fmla="*/ 1 h 44"/>
                <a:gd name="T38" fmla="*/ 3 w 91"/>
                <a:gd name="T39" fmla="*/ 1 h 44"/>
                <a:gd name="T40" fmla="*/ 3 w 91"/>
                <a:gd name="T41" fmla="*/ 1 h 44"/>
                <a:gd name="T42" fmla="*/ 3 w 91"/>
                <a:gd name="T43" fmla="*/ 1 h 44"/>
                <a:gd name="T44" fmla="*/ 3 w 91"/>
                <a:gd name="T45" fmla="*/ 2 h 44"/>
                <a:gd name="T46" fmla="*/ 2 w 91"/>
                <a:gd name="T47" fmla="*/ 2 h 44"/>
                <a:gd name="T48" fmla="*/ 2 w 91"/>
                <a:gd name="T49" fmla="*/ 2 h 44"/>
                <a:gd name="T50" fmla="*/ 2 w 91"/>
                <a:gd name="T51" fmla="*/ 2 h 44"/>
                <a:gd name="T52" fmla="*/ 2 w 91"/>
                <a:gd name="T53" fmla="*/ 2 h 44"/>
                <a:gd name="T54" fmla="*/ 1 w 91"/>
                <a:gd name="T55" fmla="*/ 2 h 44"/>
                <a:gd name="T56" fmla="*/ 1 w 91"/>
                <a:gd name="T57" fmla="*/ 2 h 44"/>
                <a:gd name="T58" fmla="*/ 1 w 91"/>
                <a:gd name="T59" fmla="*/ 2 h 44"/>
                <a:gd name="T60" fmla="*/ 1 w 91"/>
                <a:gd name="T61" fmla="*/ 2 h 44"/>
                <a:gd name="T62" fmla="*/ 1 w 91"/>
                <a:gd name="T63" fmla="*/ 2 h 44"/>
                <a:gd name="T64" fmla="*/ 1 w 91"/>
                <a:gd name="T65" fmla="*/ 2 h 44"/>
                <a:gd name="T66" fmla="*/ 0 w 91"/>
                <a:gd name="T67" fmla="*/ 1 h 44"/>
                <a:gd name="T68" fmla="*/ 0 w 91"/>
                <a:gd name="T69" fmla="*/ 1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1"/>
                <a:gd name="T106" fmla="*/ 0 h 44"/>
                <a:gd name="T107" fmla="*/ 91 w 91"/>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1" h="44">
                  <a:moveTo>
                    <a:pt x="0" y="29"/>
                  </a:moveTo>
                  <a:lnTo>
                    <a:pt x="0" y="27"/>
                  </a:lnTo>
                  <a:lnTo>
                    <a:pt x="5" y="23"/>
                  </a:lnTo>
                  <a:lnTo>
                    <a:pt x="8" y="19"/>
                  </a:lnTo>
                  <a:lnTo>
                    <a:pt x="11" y="18"/>
                  </a:lnTo>
                  <a:lnTo>
                    <a:pt x="16" y="14"/>
                  </a:lnTo>
                  <a:lnTo>
                    <a:pt x="23" y="16"/>
                  </a:lnTo>
                  <a:lnTo>
                    <a:pt x="29" y="14"/>
                  </a:lnTo>
                  <a:lnTo>
                    <a:pt x="37" y="13"/>
                  </a:lnTo>
                  <a:lnTo>
                    <a:pt x="44" y="10"/>
                  </a:lnTo>
                  <a:lnTo>
                    <a:pt x="54" y="8"/>
                  </a:lnTo>
                  <a:lnTo>
                    <a:pt x="60" y="6"/>
                  </a:lnTo>
                  <a:lnTo>
                    <a:pt x="67" y="3"/>
                  </a:lnTo>
                  <a:lnTo>
                    <a:pt x="73" y="0"/>
                  </a:lnTo>
                  <a:lnTo>
                    <a:pt x="75" y="0"/>
                  </a:lnTo>
                  <a:lnTo>
                    <a:pt x="80" y="0"/>
                  </a:lnTo>
                  <a:lnTo>
                    <a:pt x="86" y="3"/>
                  </a:lnTo>
                  <a:lnTo>
                    <a:pt x="91" y="10"/>
                  </a:lnTo>
                  <a:lnTo>
                    <a:pt x="91" y="19"/>
                  </a:lnTo>
                  <a:lnTo>
                    <a:pt x="84" y="24"/>
                  </a:lnTo>
                  <a:lnTo>
                    <a:pt x="78" y="29"/>
                  </a:lnTo>
                  <a:lnTo>
                    <a:pt x="70" y="31"/>
                  </a:lnTo>
                  <a:lnTo>
                    <a:pt x="65" y="34"/>
                  </a:lnTo>
                  <a:lnTo>
                    <a:pt x="58" y="36"/>
                  </a:lnTo>
                  <a:lnTo>
                    <a:pt x="52" y="39"/>
                  </a:lnTo>
                  <a:lnTo>
                    <a:pt x="44" y="39"/>
                  </a:lnTo>
                  <a:lnTo>
                    <a:pt x="37" y="40"/>
                  </a:lnTo>
                  <a:lnTo>
                    <a:pt x="32" y="42"/>
                  </a:lnTo>
                  <a:lnTo>
                    <a:pt x="26" y="44"/>
                  </a:lnTo>
                  <a:lnTo>
                    <a:pt x="21" y="44"/>
                  </a:lnTo>
                  <a:lnTo>
                    <a:pt x="16" y="44"/>
                  </a:lnTo>
                  <a:lnTo>
                    <a:pt x="13" y="42"/>
                  </a:lnTo>
                  <a:lnTo>
                    <a:pt x="11" y="40"/>
                  </a:lnTo>
                  <a:lnTo>
                    <a:pt x="0" y="29"/>
                  </a:lnTo>
                  <a:close/>
                </a:path>
              </a:pathLst>
            </a:custGeom>
            <a:solidFill>
              <a:srgbClr val="EB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6" name="Freeform 57"/>
            <p:cNvSpPr>
              <a:spLocks/>
            </p:cNvSpPr>
            <p:nvPr/>
          </p:nvSpPr>
          <p:spPr bwMode="auto">
            <a:xfrm>
              <a:off x="5129" y="2881"/>
              <a:ext cx="31" cy="34"/>
            </a:xfrm>
            <a:custGeom>
              <a:avLst/>
              <a:gdLst>
                <a:gd name="T0" fmla="*/ 1 w 61"/>
                <a:gd name="T1" fmla="*/ 0 h 68"/>
                <a:gd name="T2" fmla="*/ 1 w 61"/>
                <a:gd name="T3" fmla="*/ 1 h 68"/>
                <a:gd name="T4" fmla="*/ 1 w 61"/>
                <a:gd name="T5" fmla="*/ 1 h 68"/>
                <a:gd name="T6" fmla="*/ 1 w 61"/>
                <a:gd name="T7" fmla="*/ 1 h 68"/>
                <a:gd name="T8" fmla="*/ 1 w 61"/>
                <a:gd name="T9" fmla="*/ 1 h 68"/>
                <a:gd name="T10" fmla="*/ 1 w 61"/>
                <a:gd name="T11" fmla="*/ 1 h 68"/>
                <a:gd name="T12" fmla="*/ 1 w 61"/>
                <a:gd name="T13" fmla="*/ 1 h 68"/>
                <a:gd name="T14" fmla="*/ 1 w 61"/>
                <a:gd name="T15" fmla="*/ 1 h 68"/>
                <a:gd name="T16" fmla="*/ 0 w 61"/>
                <a:gd name="T17" fmla="*/ 1 h 68"/>
                <a:gd name="T18" fmla="*/ 0 w 61"/>
                <a:gd name="T19" fmla="*/ 1 h 68"/>
                <a:gd name="T20" fmla="*/ 0 w 61"/>
                <a:gd name="T21" fmla="*/ 1 h 68"/>
                <a:gd name="T22" fmla="*/ 0 w 61"/>
                <a:gd name="T23" fmla="*/ 2 h 68"/>
                <a:gd name="T24" fmla="*/ 1 w 61"/>
                <a:gd name="T25" fmla="*/ 2 h 68"/>
                <a:gd name="T26" fmla="*/ 1 w 61"/>
                <a:gd name="T27" fmla="*/ 2 h 68"/>
                <a:gd name="T28" fmla="*/ 1 w 61"/>
                <a:gd name="T29" fmla="*/ 2 h 68"/>
                <a:gd name="T30" fmla="*/ 1 w 61"/>
                <a:gd name="T31" fmla="*/ 2 h 68"/>
                <a:gd name="T32" fmla="*/ 1 w 61"/>
                <a:gd name="T33" fmla="*/ 2 h 68"/>
                <a:gd name="T34" fmla="*/ 2 w 61"/>
                <a:gd name="T35" fmla="*/ 2 h 68"/>
                <a:gd name="T36" fmla="*/ 2 w 61"/>
                <a:gd name="T37" fmla="*/ 2 h 68"/>
                <a:gd name="T38" fmla="*/ 2 w 61"/>
                <a:gd name="T39" fmla="*/ 2 h 68"/>
                <a:gd name="T40" fmla="*/ 2 w 61"/>
                <a:gd name="T41" fmla="*/ 1 h 68"/>
                <a:gd name="T42" fmla="*/ 2 w 61"/>
                <a:gd name="T43" fmla="*/ 1 h 68"/>
                <a:gd name="T44" fmla="*/ 2 w 61"/>
                <a:gd name="T45" fmla="*/ 1 h 68"/>
                <a:gd name="T46" fmla="*/ 2 w 61"/>
                <a:gd name="T47" fmla="*/ 1 h 68"/>
                <a:gd name="T48" fmla="*/ 2 w 61"/>
                <a:gd name="T49" fmla="*/ 1 h 68"/>
                <a:gd name="T50" fmla="*/ 2 w 61"/>
                <a:gd name="T51" fmla="*/ 1 h 68"/>
                <a:gd name="T52" fmla="*/ 2 w 61"/>
                <a:gd name="T53" fmla="*/ 1 h 68"/>
                <a:gd name="T54" fmla="*/ 1 w 61"/>
                <a:gd name="T55" fmla="*/ 0 h 68"/>
                <a:gd name="T56" fmla="*/ 1 w 61"/>
                <a:gd name="T57" fmla="*/ 0 h 68"/>
                <a:gd name="T58" fmla="*/ 1 w 61"/>
                <a:gd name="T59" fmla="*/ 0 h 68"/>
                <a:gd name="T60" fmla="*/ 1 w 61"/>
                <a:gd name="T61" fmla="*/ 0 h 68"/>
                <a:gd name="T62" fmla="*/ 1 w 61"/>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68"/>
                <a:gd name="T98" fmla="*/ 61 w 61"/>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68">
                  <a:moveTo>
                    <a:pt x="18" y="0"/>
                  </a:moveTo>
                  <a:lnTo>
                    <a:pt x="16" y="1"/>
                  </a:lnTo>
                  <a:lnTo>
                    <a:pt x="13" y="6"/>
                  </a:lnTo>
                  <a:lnTo>
                    <a:pt x="9" y="9"/>
                  </a:lnTo>
                  <a:lnTo>
                    <a:pt x="8" y="14"/>
                  </a:lnTo>
                  <a:lnTo>
                    <a:pt x="6" y="19"/>
                  </a:lnTo>
                  <a:lnTo>
                    <a:pt x="5" y="26"/>
                  </a:lnTo>
                  <a:lnTo>
                    <a:pt x="1" y="30"/>
                  </a:lnTo>
                  <a:lnTo>
                    <a:pt x="0" y="37"/>
                  </a:lnTo>
                  <a:lnTo>
                    <a:pt x="0" y="42"/>
                  </a:lnTo>
                  <a:lnTo>
                    <a:pt x="0" y="47"/>
                  </a:lnTo>
                  <a:lnTo>
                    <a:pt x="0" y="52"/>
                  </a:lnTo>
                  <a:lnTo>
                    <a:pt x="1" y="56"/>
                  </a:lnTo>
                  <a:lnTo>
                    <a:pt x="5" y="60"/>
                  </a:lnTo>
                  <a:lnTo>
                    <a:pt x="9" y="65"/>
                  </a:lnTo>
                  <a:lnTo>
                    <a:pt x="16" y="68"/>
                  </a:lnTo>
                  <a:lnTo>
                    <a:pt x="26" y="68"/>
                  </a:lnTo>
                  <a:lnTo>
                    <a:pt x="35" y="63"/>
                  </a:lnTo>
                  <a:lnTo>
                    <a:pt x="44" y="58"/>
                  </a:lnTo>
                  <a:lnTo>
                    <a:pt x="50" y="48"/>
                  </a:lnTo>
                  <a:lnTo>
                    <a:pt x="57" y="40"/>
                  </a:lnTo>
                  <a:lnTo>
                    <a:pt x="60" y="30"/>
                  </a:lnTo>
                  <a:lnTo>
                    <a:pt x="61" y="22"/>
                  </a:lnTo>
                  <a:lnTo>
                    <a:pt x="58" y="14"/>
                  </a:lnTo>
                  <a:lnTo>
                    <a:pt x="53" y="9"/>
                  </a:lnTo>
                  <a:lnTo>
                    <a:pt x="45" y="4"/>
                  </a:lnTo>
                  <a:lnTo>
                    <a:pt x="39" y="3"/>
                  </a:lnTo>
                  <a:lnTo>
                    <a:pt x="31" y="0"/>
                  </a:lnTo>
                  <a:lnTo>
                    <a:pt x="24" y="0"/>
                  </a:lnTo>
                  <a:lnTo>
                    <a:pt x="19" y="0"/>
                  </a:lnTo>
                  <a:lnTo>
                    <a:pt x="18" y="0"/>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7" name="Freeform 58"/>
            <p:cNvSpPr>
              <a:spLocks/>
            </p:cNvSpPr>
            <p:nvPr/>
          </p:nvSpPr>
          <p:spPr bwMode="auto">
            <a:xfrm>
              <a:off x="5088" y="2910"/>
              <a:ext cx="62" cy="227"/>
            </a:xfrm>
            <a:custGeom>
              <a:avLst/>
              <a:gdLst>
                <a:gd name="T0" fmla="*/ 3 w 124"/>
                <a:gd name="T1" fmla="*/ 1 h 453"/>
                <a:gd name="T2" fmla="*/ 0 w 124"/>
                <a:gd name="T3" fmla="*/ 14 h 453"/>
                <a:gd name="T4" fmla="*/ 3 w 124"/>
                <a:gd name="T5" fmla="*/ 15 h 453"/>
                <a:gd name="T6" fmla="*/ 4 w 124"/>
                <a:gd name="T7" fmla="*/ 0 h 453"/>
                <a:gd name="T8" fmla="*/ 3 w 124"/>
                <a:gd name="T9" fmla="*/ 1 h 453"/>
                <a:gd name="T10" fmla="*/ 3 w 124"/>
                <a:gd name="T11" fmla="*/ 1 h 453"/>
                <a:gd name="T12" fmla="*/ 0 60000 65536"/>
                <a:gd name="T13" fmla="*/ 0 60000 65536"/>
                <a:gd name="T14" fmla="*/ 0 60000 65536"/>
                <a:gd name="T15" fmla="*/ 0 60000 65536"/>
                <a:gd name="T16" fmla="*/ 0 60000 65536"/>
                <a:gd name="T17" fmla="*/ 0 60000 65536"/>
                <a:gd name="T18" fmla="*/ 0 w 124"/>
                <a:gd name="T19" fmla="*/ 0 h 453"/>
                <a:gd name="T20" fmla="*/ 124 w 124"/>
                <a:gd name="T21" fmla="*/ 453 h 453"/>
              </a:gdLst>
              <a:ahLst/>
              <a:cxnLst>
                <a:cxn ang="T12">
                  <a:pos x="T0" y="T1"/>
                </a:cxn>
                <a:cxn ang="T13">
                  <a:pos x="T2" y="T3"/>
                </a:cxn>
                <a:cxn ang="T14">
                  <a:pos x="T4" y="T5"/>
                </a:cxn>
                <a:cxn ang="T15">
                  <a:pos x="T6" y="T7"/>
                </a:cxn>
                <a:cxn ang="T16">
                  <a:pos x="T8" y="T9"/>
                </a:cxn>
                <a:cxn ang="T17">
                  <a:pos x="T10" y="T11"/>
                </a:cxn>
              </a:cxnLst>
              <a:rect l="T18" t="T19" r="T20" b="T21"/>
              <a:pathLst>
                <a:path w="124" h="453">
                  <a:moveTo>
                    <a:pt x="91" y="7"/>
                  </a:moveTo>
                  <a:lnTo>
                    <a:pt x="0" y="422"/>
                  </a:lnTo>
                  <a:lnTo>
                    <a:pt x="93" y="453"/>
                  </a:lnTo>
                  <a:lnTo>
                    <a:pt x="124" y="0"/>
                  </a:lnTo>
                  <a:lnTo>
                    <a:pt x="91" y="7"/>
                  </a:lnTo>
                  <a:close/>
                </a:path>
              </a:pathLst>
            </a:custGeom>
            <a:solidFill>
              <a:srgbClr val="7D2B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8" name="Freeform 59"/>
            <p:cNvSpPr>
              <a:spLocks/>
            </p:cNvSpPr>
            <p:nvPr/>
          </p:nvSpPr>
          <p:spPr bwMode="auto">
            <a:xfrm>
              <a:off x="5206" y="2974"/>
              <a:ext cx="69" cy="31"/>
            </a:xfrm>
            <a:custGeom>
              <a:avLst/>
              <a:gdLst>
                <a:gd name="T0" fmla="*/ 1 w 138"/>
                <a:gd name="T1" fmla="*/ 0 h 62"/>
                <a:gd name="T2" fmla="*/ 5 w 138"/>
                <a:gd name="T3" fmla="*/ 1 h 62"/>
                <a:gd name="T4" fmla="*/ 4 w 138"/>
                <a:gd name="T5" fmla="*/ 2 h 62"/>
                <a:gd name="T6" fmla="*/ 0 w 138"/>
                <a:gd name="T7" fmla="*/ 1 h 62"/>
                <a:gd name="T8" fmla="*/ 1 w 138"/>
                <a:gd name="T9" fmla="*/ 0 h 62"/>
                <a:gd name="T10" fmla="*/ 1 w 138"/>
                <a:gd name="T11" fmla="*/ 0 h 62"/>
                <a:gd name="T12" fmla="*/ 0 60000 65536"/>
                <a:gd name="T13" fmla="*/ 0 60000 65536"/>
                <a:gd name="T14" fmla="*/ 0 60000 65536"/>
                <a:gd name="T15" fmla="*/ 0 60000 65536"/>
                <a:gd name="T16" fmla="*/ 0 60000 65536"/>
                <a:gd name="T17" fmla="*/ 0 60000 65536"/>
                <a:gd name="T18" fmla="*/ 0 w 138"/>
                <a:gd name="T19" fmla="*/ 0 h 62"/>
                <a:gd name="T20" fmla="*/ 138 w 138"/>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138" h="62">
                  <a:moveTo>
                    <a:pt x="5" y="0"/>
                  </a:moveTo>
                  <a:lnTo>
                    <a:pt x="138" y="31"/>
                  </a:lnTo>
                  <a:lnTo>
                    <a:pt x="128" y="62"/>
                  </a:lnTo>
                  <a:lnTo>
                    <a:pt x="0" y="31"/>
                  </a:lnTo>
                  <a:lnTo>
                    <a:pt x="5" y="0"/>
                  </a:lnTo>
                  <a:close/>
                </a:path>
              </a:pathLst>
            </a:custGeom>
            <a:solidFill>
              <a:srgbClr val="F5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09" name="Freeform 60"/>
            <p:cNvSpPr>
              <a:spLocks/>
            </p:cNvSpPr>
            <p:nvPr/>
          </p:nvSpPr>
          <p:spPr bwMode="auto">
            <a:xfrm>
              <a:off x="5218" y="2929"/>
              <a:ext cx="77" cy="61"/>
            </a:xfrm>
            <a:custGeom>
              <a:avLst/>
              <a:gdLst>
                <a:gd name="T0" fmla="*/ 0 w 153"/>
                <a:gd name="T1" fmla="*/ 3 h 122"/>
                <a:gd name="T2" fmla="*/ 1 w 153"/>
                <a:gd name="T3" fmla="*/ 1 h 122"/>
                <a:gd name="T4" fmla="*/ 2 w 153"/>
                <a:gd name="T5" fmla="*/ 2 h 122"/>
                <a:gd name="T6" fmla="*/ 3 w 153"/>
                <a:gd name="T7" fmla="*/ 0 h 122"/>
                <a:gd name="T8" fmla="*/ 3 w 153"/>
                <a:gd name="T9" fmla="*/ 2 h 122"/>
                <a:gd name="T10" fmla="*/ 4 w 153"/>
                <a:gd name="T11" fmla="*/ 1 h 122"/>
                <a:gd name="T12" fmla="*/ 4 w 153"/>
                <a:gd name="T13" fmla="*/ 2 h 122"/>
                <a:gd name="T14" fmla="*/ 5 w 153"/>
                <a:gd name="T15" fmla="*/ 1 h 122"/>
                <a:gd name="T16" fmla="*/ 4 w 153"/>
                <a:gd name="T17" fmla="*/ 4 h 122"/>
                <a:gd name="T18" fmla="*/ 0 w 153"/>
                <a:gd name="T19" fmla="*/ 3 h 122"/>
                <a:gd name="T20" fmla="*/ 0 w 153"/>
                <a:gd name="T21" fmla="*/ 3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3"/>
                <a:gd name="T34" fmla="*/ 0 h 122"/>
                <a:gd name="T35" fmla="*/ 153 w 153"/>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3" h="122">
                  <a:moveTo>
                    <a:pt x="0" y="91"/>
                  </a:moveTo>
                  <a:lnTo>
                    <a:pt x="15" y="17"/>
                  </a:lnTo>
                  <a:lnTo>
                    <a:pt x="36" y="36"/>
                  </a:lnTo>
                  <a:lnTo>
                    <a:pt x="78" y="0"/>
                  </a:lnTo>
                  <a:lnTo>
                    <a:pt x="82" y="43"/>
                  </a:lnTo>
                  <a:lnTo>
                    <a:pt x="101" y="17"/>
                  </a:lnTo>
                  <a:lnTo>
                    <a:pt x="100" y="56"/>
                  </a:lnTo>
                  <a:lnTo>
                    <a:pt x="153" y="20"/>
                  </a:lnTo>
                  <a:lnTo>
                    <a:pt x="103" y="122"/>
                  </a:lnTo>
                  <a:lnTo>
                    <a:pt x="0" y="91"/>
                  </a:lnTo>
                  <a:close/>
                </a:path>
              </a:pathLst>
            </a:custGeom>
            <a:solidFill>
              <a:srgbClr val="08D4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0" name="Freeform 61"/>
            <p:cNvSpPr>
              <a:spLocks/>
            </p:cNvSpPr>
            <p:nvPr/>
          </p:nvSpPr>
          <p:spPr bwMode="auto">
            <a:xfrm>
              <a:off x="5006" y="2830"/>
              <a:ext cx="59" cy="61"/>
            </a:xfrm>
            <a:custGeom>
              <a:avLst/>
              <a:gdLst>
                <a:gd name="T0" fmla="*/ 0 w 117"/>
                <a:gd name="T1" fmla="*/ 3 h 122"/>
                <a:gd name="T2" fmla="*/ 1 w 117"/>
                <a:gd name="T3" fmla="*/ 3 h 122"/>
                <a:gd name="T4" fmla="*/ 1 w 117"/>
                <a:gd name="T5" fmla="*/ 3 h 122"/>
                <a:gd name="T6" fmla="*/ 1 w 117"/>
                <a:gd name="T7" fmla="*/ 3 h 122"/>
                <a:gd name="T8" fmla="*/ 1 w 117"/>
                <a:gd name="T9" fmla="*/ 3 h 122"/>
                <a:gd name="T10" fmla="*/ 1 w 117"/>
                <a:gd name="T11" fmla="*/ 3 h 122"/>
                <a:gd name="T12" fmla="*/ 2 w 117"/>
                <a:gd name="T13" fmla="*/ 4 h 122"/>
                <a:gd name="T14" fmla="*/ 2 w 117"/>
                <a:gd name="T15" fmla="*/ 4 h 122"/>
                <a:gd name="T16" fmla="*/ 2 w 117"/>
                <a:gd name="T17" fmla="*/ 4 h 122"/>
                <a:gd name="T18" fmla="*/ 2 w 117"/>
                <a:gd name="T19" fmla="*/ 4 h 122"/>
                <a:gd name="T20" fmla="*/ 3 w 117"/>
                <a:gd name="T21" fmla="*/ 4 h 122"/>
                <a:gd name="T22" fmla="*/ 3 w 117"/>
                <a:gd name="T23" fmla="*/ 4 h 122"/>
                <a:gd name="T24" fmla="*/ 3 w 117"/>
                <a:gd name="T25" fmla="*/ 4 h 122"/>
                <a:gd name="T26" fmla="*/ 4 w 117"/>
                <a:gd name="T27" fmla="*/ 4 h 122"/>
                <a:gd name="T28" fmla="*/ 4 w 117"/>
                <a:gd name="T29" fmla="*/ 4 h 122"/>
                <a:gd name="T30" fmla="*/ 4 w 117"/>
                <a:gd name="T31" fmla="*/ 4 h 122"/>
                <a:gd name="T32" fmla="*/ 4 w 117"/>
                <a:gd name="T33" fmla="*/ 2 h 122"/>
                <a:gd name="T34" fmla="*/ 1 w 117"/>
                <a:gd name="T35" fmla="*/ 0 h 122"/>
                <a:gd name="T36" fmla="*/ 0 w 117"/>
                <a:gd name="T37" fmla="*/ 3 h 122"/>
                <a:gd name="T38" fmla="*/ 0 w 117"/>
                <a:gd name="T39" fmla="*/ 3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
                <a:gd name="T61" fmla="*/ 0 h 122"/>
                <a:gd name="T62" fmla="*/ 117 w 117"/>
                <a:gd name="T63" fmla="*/ 122 h 1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 h="122">
                  <a:moveTo>
                    <a:pt x="0" y="75"/>
                  </a:moveTo>
                  <a:lnTo>
                    <a:pt x="2" y="77"/>
                  </a:lnTo>
                  <a:lnTo>
                    <a:pt x="7" y="80"/>
                  </a:lnTo>
                  <a:lnTo>
                    <a:pt x="12" y="85"/>
                  </a:lnTo>
                  <a:lnTo>
                    <a:pt x="18" y="88"/>
                  </a:lnTo>
                  <a:lnTo>
                    <a:pt x="26" y="94"/>
                  </a:lnTo>
                  <a:lnTo>
                    <a:pt x="34" y="99"/>
                  </a:lnTo>
                  <a:lnTo>
                    <a:pt x="44" y="106"/>
                  </a:lnTo>
                  <a:lnTo>
                    <a:pt x="52" y="109"/>
                  </a:lnTo>
                  <a:lnTo>
                    <a:pt x="62" y="114"/>
                  </a:lnTo>
                  <a:lnTo>
                    <a:pt x="72" y="117"/>
                  </a:lnTo>
                  <a:lnTo>
                    <a:pt x="82" y="120"/>
                  </a:lnTo>
                  <a:lnTo>
                    <a:pt x="88" y="122"/>
                  </a:lnTo>
                  <a:lnTo>
                    <a:pt x="98" y="122"/>
                  </a:lnTo>
                  <a:lnTo>
                    <a:pt x="104" y="122"/>
                  </a:lnTo>
                  <a:lnTo>
                    <a:pt x="111" y="119"/>
                  </a:lnTo>
                  <a:lnTo>
                    <a:pt x="117" y="42"/>
                  </a:lnTo>
                  <a:lnTo>
                    <a:pt x="23" y="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1" name="Freeform 62"/>
            <p:cNvSpPr>
              <a:spLocks/>
            </p:cNvSpPr>
            <p:nvPr/>
          </p:nvSpPr>
          <p:spPr bwMode="auto">
            <a:xfrm>
              <a:off x="4995" y="2702"/>
              <a:ext cx="82" cy="149"/>
            </a:xfrm>
            <a:custGeom>
              <a:avLst/>
              <a:gdLst>
                <a:gd name="T0" fmla="*/ 5 w 164"/>
                <a:gd name="T1" fmla="*/ 10 h 297"/>
                <a:gd name="T2" fmla="*/ 5 w 164"/>
                <a:gd name="T3" fmla="*/ 10 h 297"/>
                <a:gd name="T4" fmla="*/ 5 w 164"/>
                <a:gd name="T5" fmla="*/ 10 h 297"/>
                <a:gd name="T6" fmla="*/ 5 w 164"/>
                <a:gd name="T7" fmla="*/ 10 h 297"/>
                <a:gd name="T8" fmla="*/ 5 w 164"/>
                <a:gd name="T9" fmla="*/ 9 h 297"/>
                <a:gd name="T10" fmla="*/ 5 w 164"/>
                <a:gd name="T11" fmla="*/ 9 h 297"/>
                <a:gd name="T12" fmla="*/ 5 w 164"/>
                <a:gd name="T13" fmla="*/ 9 h 297"/>
                <a:gd name="T14" fmla="*/ 5 w 164"/>
                <a:gd name="T15" fmla="*/ 9 h 297"/>
                <a:gd name="T16" fmla="*/ 5 w 164"/>
                <a:gd name="T17" fmla="*/ 8 h 297"/>
                <a:gd name="T18" fmla="*/ 5 w 164"/>
                <a:gd name="T19" fmla="*/ 8 h 297"/>
                <a:gd name="T20" fmla="*/ 5 w 164"/>
                <a:gd name="T21" fmla="*/ 8 h 297"/>
                <a:gd name="T22" fmla="*/ 5 w 164"/>
                <a:gd name="T23" fmla="*/ 7 h 297"/>
                <a:gd name="T24" fmla="*/ 5 w 164"/>
                <a:gd name="T25" fmla="*/ 7 h 297"/>
                <a:gd name="T26" fmla="*/ 5 w 164"/>
                <a:gd name="T27" fmla="*/ 7 h 297"/>
                <a:gd name="T28" fmla="*/ 5 w 164"/>
                <a:gd name="T29" fmla="*/ 6 h 297"/>
                <a:gd name="T30" fmla="*/ 5 w 164"/>
                <a:gd name="T31" fmla="*/ 6 h 297"/>
                <a:gd name="T32" fmla="*/ 5 w 164"/>
                <a:gd name="T33" fmla="*/ 6 h 297"/>
                <a:gd name="T34" fmla="*/ 5 w 164"/>
                <a:gd name="T35" fmla="*/ 6 h 297"/>
                <a:gd name="T36" fmla="*/ 5 w 164"/>
                <a:gd name="T37" fmla="*/ 6 h 297"/>
                <a:gd name="T38" fmla="*/ 5 w 164"/>
                <a:gd name="T39" fmla="*/ 5 h 297"/>
                <a:gd name="T40" fmla="*/ 5 w 164"/>
                <a:gd name="T41" fmla="*/ 5 h 297"/>
                <a:gd name="T42" fmla="*/ 5 w 164"/>
                <a:gd name="T43" fmla="*/ 5 h 297"/>
                <a:gd name="T44" fmla="*/ 5 w 164"/>
                <a:gd name="T45" fmla="*/ 5 h 297"/>
                <a:gd name="T46" fmla="*/ 4 w 164"/>
                <a:gd name="T47" fmla="*/ 4 h 297"/>
                <a:gd name="T48" fmla="*/ 4 w 164"/>
                <a:gd name="T49" fmla="*/ 4 h 297"/>
                <a:gd name="T50" fmla="*/ 3 w 164"/>
                <a:gd name="T51" fmla="*/ 4 h 297"/>
                <a:gd name="T52" fmla="*/ 3 w 164"/>
                <a:gd name="T53" fmla="*/ 3 h 297"/>
                <a:gd name="T54" fmla="*/ 3 w 164"/>
                <a:gd name="T55" fmla="*/ 3 h 297"/>
                <a:gd name="T56" fmla="*/ 3 w 164"/>
                <a:gd name="T57" fmla="*/ 3 h 297"/>
                <a:gd name="T58" fmla="*/ 3 w 164"/>
                <a:gd name="T59" fmla="*/ 2 h 297"/>
                <a:gd name="T60" fmla="*/ 3 w 164"/>
                <a:gd name="T61" fmla="*/ 2 h 297"/>
                <a:gd name="T62" fmla="*/ 3 w 164"/>
                <a:gd name="T63" fmla="*/ 1 h 297"/>
                <a:gd name="T64" fmla="*/ 2 w 164"/>
                <a:gd name="T65" fmla="*/ 1 h 297"/>
                <a:gd name="T66" fmla="*/ 2 w 164"/>
                <a:gd name="T67" fmla="*/ 1 h 297"/>
                <a:gd name="T68" fmla="*/ 2 w 164"/>
                <a:gd name="T69" fmla="*/ 1 h 297"/>
                <a:gd name="T70" fmla="*/ 2 w 164"/>
                <a:gd name="T71" fmla="*/ 1 h 297"/>
                <a:gd name="T72" fmla="*/ 2 w 164"/>
                <a:gd name="T73" fmla="*/ 1 h 297"/>
                <a:gd name="T74" fmla="*/ 2 w 164"/>
                <a:gd name="T75" fmla="*/ 1 h 297"/>
                <a:gd name="T76" fmla="*/ 2 w 164"/>
                <a:gd name="T77" fmla="*/ 2 h 297"/>
                <a:gd name="T78" fmla="*/ 2 w 164"/>
                <a:gd name="T79" fmla="*/ 2 h 297"/>
                <a:gd name="T80" fmla="*/ 2 w 164"/>
                <a:gd name="T81" fmla="*/ 2 h 297"/>
                <a:gd name="T82" fmla="*/ 2 w 164"/>
                <a:gd name="T83" fmla="*/ 1 h 297"/>
                <a:gd name="T84" fmla="*/ 1 w 164"/>
                <a:gd name="T85" fmla="*/ 2 h 297"/>
                <a:gd name="T86" fmla="*/ 1 w 164"/>
                <a:gd name="T87" fmla="*/ 0 h 297"/>
                <a:gd name="T88" fmla="*/ 1 w 164"/>
                <a:gd name="T89" fmla="*/ 1 h 297"/>
                <a:gd name="T90" fmla="*/ 1 w 164"/>
                <a:gd name="T91" fmla="*/ 1 h 297"/>
                <a:gd name="T92" fmla="*/ 1 w 164"/>
                <a:gd name="T93" fmla="*/ 1 h 297"/>
                <a:gd name="T94" fmla="*/ 1 w 164"/>
                <a:gd name="T95" fmla="*/ 1 h 297"/>
                <a:gd name="T96" fmla="*/ 0 w 164"/>
                <a:gd name="T97" fmla="*/ 2 h 297"/>
                <a:gd name="T98" fmla="*/ 0 w 164"/>
                <a:gd name="T99" fmla="*/ 2 h 297"/>
                <a:gd name="T100" fmla="*/ 0 w 164"/>
                <a:gd name="T101" fmla="*/ 2 h 297"/>
                <a:gd name="T102" fmla="*/ 1 w 164"/>
                <a:gd name="T103" fmla="*/ 3 h 297"/>
                <a:gd name="T104" fmla="*/ 1 w 164"/>
                <a:gd name="T105" fmla="*/ 3 h 297"/>
                <a:gd name="T106" fmla="*/ 1 w 164"/>
                <a:gd name="T107" fmla="*/ 4 h 297"/>
                <a:gd name="T108" fmla="*/ 1 w 164"/>
                <a:gd name="T109" fmla="*/ 4 h 297"/>
                <a:gd name="T110" fmla="*/ 1 w 164"/>
                <a:gd name="T111" fmla="*/ 5 h 297"/>
                <a:gd name="T112" fmla="*/ 1 w 164"/>
                <a:gd name="T113" fmla="*/ 5 h 297"/>
                <a:gd name="T114" fmla="*/ 2 w 164"/>
                <a:gd name="T115" fmla="*/ 6 h 297"/>
                <a:gd name="T116" fmla="*/ 2 w 164"/>
                <a:gd name="T117" fmla="*/ 6 h 297"/>
                <a:gd name="T118" fmla="*/ 2 w 164"/>
                <a:gd name="T119" fmla="*/ 6 h 297"/>
                <a:gd name="T120" fmla="*/ 2 w 164"/>
                <a:gd name="T121" fmla="*/ 8 h 297"/>
                <a:gd name="T122" fmla="*/ 5 w 164"/>
                <a:gd name="T123" fmla="*/ 10 h 297"/>
                <a:gd name="T124" fmla="*/ 5 w 164"/>
                <a:gd name="T125" fmla="*/ 10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4"/>
                <a:gd name="T190" fmla="*/ 0 h 297"/>
                <a:gd name="T191" fmla="*/ 164 w 164"/>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4" h="297">
                  <a:moveTo>
                    <a:pt x="139" y="297"/>
                  </a:moveTo>
                  <a:lnTo>
                    <a:pt x="139" y="296"/>
                  </a:lnTo>
                  <a:lnTo>
                    <a:pt x="141" y="294"/>
                  </a:lnTo>
                  <a:lnTo>
                    <a:pt x="143" y="291"/>
                  </a:lnTo>
                  <a:lnTo>
                    <a:pt x="146" y="286"/>
                  </a:lnTo>
                  <a:lnTo>
                    <a:pt x="149" y="280"/>
                  </a:lnTo>
                  <a:lnTo>
                    <a:pt x="151" y="271"/>
                  </a:lnTo>
                  <a:lnTo>
                    <a:pt x="154" y="263"/>
                  </a:lnTo>
                  <a:lnTo>
                    <a:pt x="157" y="254"/>
                  </a:lnTo>
                  <a:lnTo>
                    <a:pt x="160" y="244"/>
                  </a:lnTo>
                  <a:lnTo>
                    <a:pt x="162" y="234"/>
                  </a:lnTo>
                  <a:lnTo>
                    <a:pt x="162" y="223"/>
                  </a:lnTo>
                  <a:lnTo>
                    <a:pt x="164" y="213"/>
                  </a:lnTo>
                  <a:lnTo>
                    <a:pt x="162" y="202"/>
                  </a:lnTo>
                  <a:lnTo>
                    <a:pt x="160" y="190"/>
                  </a:lnTo>
                  <a:lnTo>
                    <a:pt x="157" y="180"/>
                  </a:lnTo>
                  <a:lnTo>
                    <a:pt x="152" y="171"/>
                  </a:lnTo>
                  <a:lnTo>
                    <a:pt x="151" y="167"/>
                  </a:lnTo>
                  <a:lnTo>
                    <a:pt x="149" y="164"/>
                  </a:lnTo>
                  <a:lnTo>
                    <a:pt x="144" y="158"/>
                  </a:lnTo>
                  <a:lnTo>
                    <a:pt x="141" y="151"/>
                  </a:lnTo>
                  <a:lnTo>
                    <a:pt x="134" y="143"/>
                  </a:lnTo>
                  <a:lnTo>
                    <a:pt x="130" y="133"/>
                  </a:lnTo>
                  <a:lnTo>
                    <a:pt x="123" y="124"/>
                  </a:lnTo>
                  <a:lnTo>
                    <a:pt x="115" y="114"/>
                  </a:lnTo>
                  <a:lnTo>
                    <a:pt x="108" y="102"/>
                  </a:lnTo>
                  <a:lnTo>
                    <a:pt x="100" y="91"/>
                  </a:lnTo>
                  <a:lnTo>
                    <a:pt x="92" y="78"/>
                  </a:lnTo>
                  <a:lnTo>
                    <a:pt x="86" y="65"/>
                  </a:lnTo>
                  <a:lnTo>
                    <a:pt x="78" y="54"/>
                  </a:lnTo>
                  <a:lnTo>
                    <a:pt x="71" y="41"/>
                  </a:lnTo>
                  <a:lnTo>
                    <a:pt x="66" y="29"/>
                  </a:lnTo>
                  <a:lnTo>
                    <a:pt x="61" y="18"/>
                  </a:lnTo>
                  <a:lnTo>
                    <a:pt x="58" y="16"/>
                  </a:lnTo>
                  <a:lnTo>
                    <a:pt x="56" y="16"/>
                  </a:lnTo>
                  <a:lnTo>
                    <a:pt x="53" y="20"/>
                  </a:lnTo>
                  <a:lnTo>
                    <a:pt x="52" y="26"/>
                  </a:lnTo>
                  <a:lnTo>
                    <a:pt x="48" y="31"/>
                  </a:lnTo>
                  <a:lnTo>
                    <a:pt x="47" y="34"/>
                  </a:lnTo>
                  <a:lnTo>
                    <a:pt x="45" y="39"/>
                  </a:lnTo>
                  <a:lnTo>
                    <a:pt x="45" y="41"/>
                  </a:lnTo>
                  <a:lnTo>
                    <a:pt x="35" y="10"/>
                  </a:lnTo>
                  <a:lnTo>
                    <a:pt x="22" y="41"/>
                  </a:lnTo>
                  <a:lnTo>
                    <a:pt x="5" y="0"/>
                  </a:lnTo>
                  <a:lnTo>
                    <a:pt x="3" y="2"/>
                  </a:lnTo>
                  <a:lnTo>
                    <a:pt x="3" y="7"/>
                  </a:lnTo>
                  <a:lnTo>
                    <a:pt x="1" y="13"/>
                  </a:lnTo>
                  <a:lnTo>
                    <a:pt x="1" y="23"/>
                  </a:lnTo>
                  <a:lnTo>
                    <a:pt x="0" y="33"/>
                  </a:lnTo>
                  <a:lnTo>
                    <a:pt x="0" y="47"/>
                  </a:lnTo>
                  <a:lnTo>
                    <a:pt x="0" y="60"/>
                  </a:lnTo>
                  <a:lnTo>
                    <a:pt x="1" y="76"/>
                  </a:lnTo>
                  <a:lnTo>
                    <a:pt x="3" y="91"/>
                  </a:lnTo>
                  <a:lnTo>
                    <a:pt x="6" y="107"/>
                  </a:lnTo>
                  <a:lnTo>
                    <a:pt x="9" y="124"/>
                  </a:lnTo>
                  <a:lnTo>
                    <a:pt x="16" y="140"/>
                  </a:lnTo>
                  <a:lnTo>
                    <a:pt x="24" y="153"/>
                  </a:lnTo>
                  <a:lnTo>
                    <a:pt x="34" y="167"/>
                  </a:lnTo>
                  <a:lnTo>
                    <a:pt x="45" y="180"/>
                  </a:lnTo>
                  <a:lnTo>
                    <a:pt x="60" y="192"/>
                  </a:lnTo>
                  <a:lnTo>
                    <a:pt x="45" y="255"/>
                  </a:lnTo>
                  <a:lnTo>
                    <a:pt x="139" y="297"/>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2" name="Freeform 63"/>
            <p:cNvSpPr>
              <a:spLocks/>
            </p:cNvSpPr>
            <p:nvPr/>
          </p:nvSpPr>
          <p:spPr bwMode="auto">
            <a:xfrm>
              <a:off x="5031" y="2855"/>
              <a:ext cx="20" cy="20"/>
            </a:xfrm>
            <a:custGeom>
              <a:avLst/>
              <a:gdLst>
                <a:gd name="T0" fmla="*/ 1 w 39"/>
                <a:gd name="T1" fmla="*/ 2 h 40"/>
                <a:gd name="T2" fmla="*/ 1 w 39"/>
                <a:gd name="T3" fmla="*/ 2 h 40"/>
                <a:gd name="T4" fmla="*/ 1 w 39"/>
                <a:gd name="T5" fmla="*/ 2 h 40"/>
                <a:gd name="T6" fmla="*/ 2 w 39"/>
                <a:gd name="T7" fmla="*/ 1 h 40"/>
                <a:gd name="T8" fmla="*/ 2 w 39"/>
                <a:gd name="T9" fmla="*/ 1 h 40"/>
                <a:gd name="T10" fmla="*/ 2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0 w 39"/>
                <a:gd name="T23" fmla="*/ 1 h 40"/>
                <a:gd name="T24" fmla="*/ 0 w 39"/>
                <a:gd name="T25" fmla="*/ 1 h 40"/>
                <a:gd name="T26" fmla="*/ 0 w 39"/>
                <a:gd name="T27" fmla="*/ 1 h 40"/>
                <a:gd name="T28" fmla="*/ 1 w 39"/>
                <a:gd name="T29" fmla="*/ 2 h 40"/>
                <a:gd name="T30" fmla="*/ 1 w 39"/>
                <a:gd name="T31" fmla="*/ 2 h 40"/>
                <a:gd name="T32" fmla="*/ 1 w 39"/>
                <a:gd name="T33" fmla="*/ 2 h 40"/>
                <a:gd name="T34" fmla="*/ 1 w 39"/>
                <a:gd name="T35" fmla="*/ 2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40"/>
                <a:gd name="T56" fmla="*/ 39 w 39"/>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40">
                  <a:moveTo>
                    <a:pt x="19" y="40"/>
                  </a:moveTo>
                  <a:lnTo>
                    <a:pt x="27" y="39"/>
                  </a:lnTo>
                  <a:lnTo>
                    <a:pt x="32" y="34"/>
                  </a:lnTo>
                  <a:lnTo>
                    <a:pt x="37" y="27"/>
                  </a:lnTo>
                  <a:lnTo>
                    <a:pt x="39" y="21"/>
                  </a:lnTo>
                  <a:lnTo>
                    <a:pt x="37" y="13"/>
                  </a:lnTo>
                  <a:lnTo>
                    <a:pt x="32" y="6"/>
                  </a:lnTo>
                  <a:lnTo>
                    <a:pt x="27" y="1"/>
                  </a:lnTo>
                  <a:lnTo>
                    <a:pt x="19" y="0"/>
                  </a:lnTo>
                  <a:lnTo>
                    <a:pt x="11" y="1"/>
                  </a:lnTo>
                  <a:lnTo>
                    <a:pt x="5" y="6"/>
                  </a:lnTo>
                  <a:lnTo>
                    <a:pt x="0" y="13"/>
                  </a:lnTo>
                  <a:lnTo>
                    <a:pt x="0" y="21"/>
                  </a:lnTo>
                  <a:lnTo>
                    <a:pt x="0" y="27"/>
                  </a:lnTo>
                  <a:lnTo>
                    <a:pt x="5" y="34"/>
                  </a:lnTo>
                  <a:lnTo>
                    <a:pt x="11" y="39"/>
                  </a:lnTo>
                  <a:lnTo>
                    <a:pt x="19" y="4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3" name="Freeform 64"/>
            <p:cNvSpPr>
              <a:spLocks/>
            </p:cNvSpPr>
            <p:nvPr/>
          </p:nvSpPr>
          <p:spPr bwMode="auto">
            <a:xfrm>
              <a:off x="5078" y="2884"/>
              <a:ext cx="305" cy="332"/>
            </a:xfrm>
            <a:custGeom>
              <a:avLst/>
              <a:gdLst>
                <a:gd name="T0" fmla="*/ 18 w 611"/>
                <a:gd name="T1" fmla="*/ 0 h 664"/>
                <a:gd name="T2" fmla="*/ 17 w 611"/>
                <a:gd name="T3" fmla="*/ 0 h 664"/>
                <a:gd name="T4" fmla="*/ 17 w 611"/>
                <a:gd name="T5" fmla="*/ 1 h 664"/>
                <a:gd name="T6" fmla="*/ 17 w 611"/>
                <a:gd name="T7" fmla="*/ 1 h 664"/>
                <a:gd name="T8" fmla="*/ 16 w 611"/>
                <a:gd name="T9" fmla="*/ 1 h 664"/>
                <a:gd name="T10" fmla="*/ 16 w 611"/>
                <a:gd name="T11" fmla="*/ 1 h 664"/>
                <a:gd name="T12" fmla="*/ 15 w 611"/>
                <a:gd name="T13" fmla="*/ 2 h 664"/>
                <a:gd name="T14" fmla="*/ 15 w 611"/>
                <a:gd name="T15" fmla="*/ 2 h 664"/>
                <a:gd name="T16" fmla="*/ 14 w 611"/>
                <a:gd name="T17" fmla="*/ 3 h 664"/>
                <a:gd name="T18" fmla="*/ 14 w 611"/>
                <a:gd name="T19" fmla="*/ 4 h 664"/>
                <a:gd name="T20" fmla="*/ 13 w 611"/>
                <a:gd name="T21" fmla="*/ 6 h 664"/>
                <a:gd name="T22" fmla="*/ 12 w 611"/>
                <a:gd name="T23" fmla="*/ 8 h 664"/>
                <a:gd name="T24" fmla="*/ 11 w 611"/>
                <a:gd name="T25" fmla="*/ 10 h 664"/>
                <a:gd name="T26" fmla="*/ 10 w 611"/>
                <a:gd name="T27" fmla="*/ 11 h 664"/>
                <a:gd name="T28" fmla="*/ 10 w 611"/>
                <a:gd name="T29" fmla="*/ 13 h 664"/>
                <a:gd name="T30" fmla="*/ 9 w 611"/>
                <a:gd name="T31" fmla="*/ 14 h 664"/>
                <a:gd name="T32" fmla="*/ 0 w 611"/>
                <a:gd name="T33" fmla="*/ 17 h 664"/>
                <a:gd name="T34" fmla="*/ 0 w 611"/>
                <a:gd name="T35" fmla="*/ 18 h 664"/>
                <a:gd name="T36" fmla="*/ 0 w 611"/>
                <a:gd name="T37" fmla="*/ 18 h 664"/>
                <a:gd name="T38" fmla="*/ 0 w 611"/>
                <a:gd name="T39" fmla="*/ 19 h 664"/>
                <a:gd name="T40" fmla="*/ 1 w 611"/>
                <a:gd name="T41" fmla="*/ 20 h 664"/>
                <a:gd name="T42" fmla="*/ 1 w 611"/>
                <a:gd name="T43" fmla="*/ 20 h 664"/>
                <a:gd name="T44" fmla="*/ 1 w 611"/>
                <a:gd name="T45" fmla="*/ 21 h 664"/>
                <a:gd name="T46" fmla="*/ 2 w 611"/>
                <a:gd name="T47" fmla="*/ 21 h 664"/>
                <a:gd name="T48" fmla="*/ 2 w 611"/>
                <a:gd name="T49" fmla="*/ 21 h 664"/>
                <a:gd name="T50" fmla="*/ 3 w 611"/>
                <a:gd name="T51" fmla="*/ 21 h 664"/>
                <a:gd name="T52" fmla="*/ 4 w 611"/>
                <a:gd name="T53" fmla="*/ 21 h 664"/>
                <a:gd name="T54" fmla="*/ 5 w 611"/>
                <a:gd name="T55" fmla="*/ 21 h 664"/>
                <a:gd name="T56" fmla="*/ 7 w 611"/>
                <a:gd name="T57" fmla="*/ 21 h 664"/>
                <a:gd name="T58" fmla="*/ 9 w 611"/>
                <a:gd name="T59" fmla="*/ 20 h 664"/>
                <a:gd name="T60" fmla="*/ 11 w 611"/>
                <a:gd name="T61" fmla="*/ 20 h 664"/>
                <a:gd name="T62" fmla="*/ 13 w 611"/>
                <a:gd name="T63" fmla="*/ 19 h 664"/>
                <a:gd name="T64" fmla="*/ 14 w 611"/>
                <a:gd name="T65" fmla="*/ 18 h 664"/>
                <a:gd name="T66" fmla="*/ 14 w 611"/>
                <a:gd name="T67" fmla="*/ 17 h 664"/>
                <a:gd name="T68" fmla="*/ 15 w 611"/>
                <a:gd name="T69" fmla="*/ 15 h 664"/>
                <a:gd name="T70" fmla="*/ 16 w 611"/>
                <a:gd name="T71" fmla="*/ 13 h 664"/>
                <a:gd name="T72" fmla="*/ 17 w 611"/>
                <a:gd name="T73" fmla="*/ 11 h 664"/>
                <a:gd name="T74" fmla="*/ 18 w 611"/>
                <a:gd name="T75" fmla="*/ 9 h 664"/>
                <a:gd name="T76" fmla="*/ 18 w 611"/>
                <a:gd name="T77" fmla="*/ 5 h 664"/>
                <a:gd name="T78" fmla="*/ 19 w 611"/>
                <a:gd name="T79" fmla="*/ 3 h 664"/>
                <a:gd name="T80" fmla="*/ 18 w 611"/>
                <a:gd name="T81" fmla="*/ 1 h 664"/>
                <a:gd name="T82" fmla="*/ 18 w 611"/>
                <a:gd name="T83" fmla="*/ 1 h 664"/>
                <a:gd name="T84" fmla="*/ 18 w 611"/>
                <a:gd name="T85" fmla="*/ 1 h 664"/>
                <a:gd name="T86" fmla="*/ 18 w 611"/>
                <a:gd name="T87" fmla="*/ 1 h 664"/>
                <a:gd name="T88" fmla="*/ 18 w 611"/>
                <a:gd name="T89" fmla="*/ 0 h 6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1"/>
                <a:gd name="T136" fmla="*/ 0 h 664"/>
                <a:gd name="T137" fmla="*/ 611 w 611"/>
                <a:gd name="T138" fmla="*/ 664 h 6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1" h="664">
                  <a:moveTo>
                    <a:pt x="580" y="0"/>
                  </a:moveTo>
                  <a:lnTo>
                    <a:pt x="579" y="0"/>
                  </a:lnTo>
                  <a:lnTo>
                    <a:pt x="575" y="0"/>
                  </a:lnTo>
                  <a:lnTo>
                    <a:pt x="571" y="0"/>
                  </a:lnTo>
                  <a:lnTo>
                    <a:pt x="567" y="2"/>
                  </a:lnTo>
                  <a:lnTo>
                    <a:pt x="559" y="2"/>
                  </a:lnTo>
                  <a:lnTo>
                    <a:pt x="553" y="5"/>
                  </a:lnTo>
                  <a:lnTo>
                    <a:pt x="545" y="7"/>
                  </a:lnTo>
                  <a:lnTo>
                    <a:pt x="538" y="11"/>
                  </a:lnTo>
                  <a:lnTo>
                    <a:pt x="528" y="13"/>
                  </a:lnTo>
                  <a:lnTo>
                    <a:pt x="522" y="18"/>
                  </a:lnTo>
                  <a:lnTo>
                    <a:pt x="512" y="24"/>
                  </a:lnTo>
                  <a:lnTo>
                    <a:pt x="506" y="31"/>
                  </a:lnTo>
                  <a:lnTo>
                    <a:pt x="497" y="37"/>
                  </a:lnTo>
                  <a:lnTo>
                    <a:pt x="491" y="46"/>
                  </a:lnTo>
                  <a:lnTo>
                    <a:pt x="486" y="54"/>
                  </a:lnTo>
                  <a:lnTo>
                    <a:pt x="483" y="65"/>
                  </a:lnTo>
                  <a:lnTo>
                    <a:pt x="475" y="80"/>
                  </a:lnTo>
                  <a:lnTo>
                    <a:pt x="468" y="99"/>
                  </a:lnTo>
                  <a:lnTo>
                    <a:pt x="457" y="122"/>
                  </a:lnTo>
                  <a:lnTo>
                    <a:pt x="446" y="149"/>
                  </a:lnTo>
                  <a:lnTo>
                    <a:pt x="431" y="179"/>
                  </a:lnTo>
                  <a:lnTo>
                    <a:pt x="416" y="211"/>
                  </a:lnTo>
                  <a:lnTo>
                    <a:pt x="400" y="244"/>
                  </a:lnTo>
                  <a:lnTo>
                    <a:pt x="385" y="276"/>
                  </a:lnTo>
                  <a:lnTo>
                    <a:pt x="369" y="307"/>
                  </a:lnTo>
                  <a:lnTo>
                    <a:pt x="356" y="340"/>
                  </a:lnTo>
                  <a:lnTo>
                    <a:pt x="342" y="367"/>
                  </a:lnTo>
                  <a:lnTo>
                    <a:pt x="330" y="393"/>
                  </a:lnTo>
                  <a:lnTo>
                    <a:pt x="320" y="414"/>
                  </a:lnTo>
                  <a:lnTo>
                    <a:pt x="314" y="431"/>
                  </a:lnTo>
                  <a:lnTo>
                    <a:pt x="309" y="440"/>
                  </a:lnTo>
                  <a:lnTo>
                    <a:pt x="307" y="445"/>
                  </a:lnTo>
                  <a:lnTo>
                    <a:pt x="0" y="544"/>
                  </a:lnTo>
                  <a:lnTo>
                    <a:pt x="2" y="547"/>
                  </a:lnTo>
                  <a:lnTo>
                    <a:pt x="4" y="554"/>
                  </a:lnTo>
                  <a:lnTo>
                    <a:pt x="8" y="560"/>
                  </a:lnTo>
                  <a:lnTo>
                    <a:pt x="12" y="570"/>
                  </a:lnTo>
                  <a:lnTo>
                    <a:pt x="17" y="580"/>
                  </a:lnTo>
                  <a:lnTo>
                    <a:pt x="23" y="590"/>
                  </a:lnTo>
                  <a:lnTo>
                    <a:pt x="30" y="601"/>
                  </a:lnTo>
                  <a:lnTo>
                    <a:pt x="34" y="612"/>
                  </a:lnTo>
                  <a:lnTo>
                    <a:pt x="43" y="622"/>
                  </a:lnTo>
                  <a:lnTo>
                    <a:pt x="47" y="634"/>
                  </a:lnTo>
                  <a:lnTo>
                    <a:pt x="56" y="643"/>
                  </a:lnTo>
                  <a:lnTo>
                    <a:pt x="60" y="650"/>
                  </a:lnTo>
                  <a:lnTo>
                    <a:pt x="67" y="658"/>
                  </a:lnTo>
                  <a:lnTo>
                    <a:pt x="73" y="663"/>
                  </a:lnTo>
                  <a:lnTo>
                    <a:pt x="80" y="664"/>
                  </a:lnTo>
                  <a:lnTo>
                    <a:pt x="82" y="664"/>
                  </a:lnTo>
                  <a:lnTo>
                    <a:pt x="90" y="664"/>
                  </a:lnTo>
                  <a:lnTo>
                    <a:pt x="101" y="664"/>
                  </a:lnTo>
                  <a:lnTo>
                    <a:pt x="119" y="664"/>
                  </a:lnTo>
                  <a:lnTo>
                    <a:pt x="138" y="663"/>
                  </a:lnTo>
                  <a:lnTo>
                    <a:pt x="161" y="660"/>
                  </a:lnTo>
                  <a:lnTo>
                    <a:pt x="187" y="658"/>
                  </a:lnTo>
                  <a:lnTo>
                    <a:pt x="215" y="655"/>
                  </a:lnTo>
                  <a:lnTo>
                    <a:pt x="244" y="648"/>
                  </a:lnTo>
                  <a:lnTo>
                    <a:pt x="275" y="642"/>
                  </a:lnTo>
                  <a:lnTo>
                    <a:pt x="306" y="634"/>
                  </a:lnTo>
                  <a:lnTo>
                    <a:pt x="338" y="622"/>
                  </a:lnTo>
                  <a:lnTo>
                    <a:pt x="368" y="609"/>
                  </a:lnTo>
                  <a:lnTo>
                    <a:pt x="398" y="595"/>
                  </a:lnTo>
                  <a:lnTo>
                    <a:pt x="428" y="578"/>
                  </a:lnTo>
                  <a:lnTo>
                    <a:pt x="457" y="557"/>
                  </a:lnTo>
                  <a:lnTo>
                    <a:pt x="458" y="552"/>
                  </a:lnTo>
                  <a:lnTo>
                    <a:pt x="467" y="539"/>
                  </a:lnTo>
                  <a:lnTo>
                    <a:pt x="478" y="523"/>
                  </a:lnTo>
                  <a:lnTo>
                    <a:pt x="489" y="504"/>
                  </a:lnTo>
                  <a:lnTo>
                    <a:pt x="504" y="476"/>
                  </a:lnTo>
                  <a:lnTo>
                    <a:pt x="519" y="448"/>
                  </a:lnTo>
                  <a:lnTo>
                    <a:pt x="535" y="416"/>
                  </a:lnTo>
                  <a:lnTo>
                    <a:pt x="551" y="380"/>
                  </a:lnTo>
                  <a:lnTo>
                    <a:pt x="564" y="341"/>
                  </a:lnTo>
                  <a:lnTo>
                    <a:pt x="579" y="301"/>
                  </a:lnTo>
                  <a:lnTo>
                    <a:pt x="590" y="257"/>
                  </a:lnTo>
                  <a:lnTo>
                    <a:pt x="601" y="214"/>
                  </a:lnTo>
                  <a:lnTo>
                    <a:pt x="606" y="169"/>
                  </a:lnTo>
                  <a:lnTo>
                    <a:pt x="611" y="125"/>
                  </a:lnTo>
                  <a:lnTo>
                    <a:pt x="610" y="80"/>
                  </a:lnTo>
                  <a:lnTo>
                    <a:pt x="605" y="36"/>
                  </a:lnTo>
                  <a:lnTo>
                    <a:pt x="601" y="31"/>
                  </a:lnTo>
                  <a:lnTo>
                    <a:pt x="600" y="24"/>
                  </a:lnTo>
                  <a:lnTo>
                    <a:pt x="598" y="20"/>
                  </a:lnTo>
                  <a:lnTo>
                    <a:pt x="597" y="16"/>
                  </a:lnTo>
                  <a:lnTo>
                    <a:pt x="593" y="10"/>
                  </a:lnTo>
                  <a:lnTo>
                    <a:pt x="590" y="7"/>
                  </a:lnTo>
                  <a:lnTo>
                    <a:pt x="584" y="2"/>
                  </a:lnTo>
                  <a:lnTo>
                    <a:pt x="580" y="0"/>
                  </a:lnTo>
                  <a:close/>
                </a:path>
              </a:pathLst>
            </a:custGeom>
            <a:solidFill>
              <a:srgbClr val="F7A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4" name="Freeform 65"/>
            <p:cNvSpPr>
              <a:spLocks/>
            </p:cNvSpPr>
            <p:nvPr/>
          </p:nvSpPr>
          <p:spPr bwMode="auto">
            <a:xfrm>
              <a:off x="5038" y="3156"/>
              <a:ext cx="79" cy="63"/>
            </a:xfrm>
            <a:custGeom>
              <a:avLst/>
              <a:gdLst>
                <a:gd name="T0" fmla="*/ 2 w 159"/>
                <a:gd name="T1" fmla="*/ 0 h 125"/>
                <a:gd name="T2" fmla="*/ 0 w 159"/>
                <a:gd name="T3" fmla="*/ 1 h 125"/>
                <a:gd name="T4" fmla="*/ 0 w 159"/>
                <a:gd name="T5" fmla="*/ 1 h 125"/>
                <a:gd name="T6" fmla="*/ 0 w 159"/>
                <a:gd name="T7" fmla="*/ 1 h 125"/>
                <a:gd name="T8" fmla="*/ 0 w 159"/>
                <a:gd name="T9" fmla="*/ 1 h 125"/>
                <a:gd name="T10" fmla="*/ 0 w 159"/>
                <a:gd name="T11" fmla="*/ 2 h 125"/>
                <a:gd name="T12" fmla="*/ 0 w 159"/>
                <a:gd name="T13" fmla="*/ 2 h 125"/>
                <a:gd name="T14" fmla="*/ 0 w 159"/>
                <a:gd name="T15" fmla="*/ 2 h 125"/>
                <a:gd name="T16" fmla="*/ 0 w 159"/>
                <a:gd name="T17" fmla="*/ 3 h 125"/>
                <a:gd name="T18" fmla="*/ 0 w 159"/>
                <a:gd name="T19" fmla="*/ 3 h 125"/>
                <a:gd name="T20" fmla="*/ 0 w 159"/>
                <a:gd name="T21" fmla="*/ 3 h 125"/>
                <a:gd name="T22" fmla="*/ 0 w 159"/>
                <a:gd name="T23" fmla="*/ 3 h 125"/>
                <a:gd name="T24" fmla="*/ 0 w 159"/>
                <a:gd name="T25" fmla="*/ 4 h 125"/>
                <a:gd name="T26" fmla="*/ 0 w 159"/>
                <a:gd name="T27" fmla="*/ 4 h 125"/>
                <a:gd name="T28" fmla="*/ 0 w 159"/>
                <a:gd name="T29" fmla="*/ 4 h 125"/>
                <a:gd name="T30" fmla="*/ 0 w 159"/>
                <a:gd name="T31" fmla="*/ 4 h 125"/>
                <a:gd name="T32" fmla="*/ 0 w 159"/>
                <a:gd name="T33" fmla="*/ 4 h 125"/>
                <a:gd name="T34" fmla="*/ 0 w 159"/>
                <a:gd name="T35" fmla="*/ 4 h 125"/>
                <a:gd name="T36" fmla="*/ 1 w 159"/>
                <a:gd name="T37" fmla="*/ 4 h 125"/>
                <a:gd name="T38" fmla="*/ 1 w 159"/>
                <a:gd name="T39" fmla="*/ 4 h 125"/>
                <a:gd name="T40" fmla="*/ 1 w 159"/>
                <a:gd name="T41" fmla="*/ 4 h 125"/>
                <a:gd name="T42" fmla="*/ 1 w 159"/>
                <a:gd name="T43" fmla="*/ 4 h 125"/>
                <a:gd name="T44" fmla="*/ 2 w 159"/>
                <a:gd name="T45" fmla="*/ 4 h 125"/>
                <a:gd name="T46" fmla="*/ 2 w 159"/>
                <a:gd name="T47" fmla="*/ 4 h 125"/>
                <a:gd name="T48" fmla="*/ 3 w 159"/>
                <a:gd name="T49" fmla="*/ 4 h 125"/>
                <a:gd name="T50" fmla="*/ 3 w 159"/>
                <a:gd name="T51" fmla="*/ 4 h 125"/>
                <a:gd name="T52" fmla="*/ 3 w 159"/>
                <a:gd name="T53" fmla="*/ 4 h 125"/>
                <a:gd name="T54" fmla="*/ 4 w 159"/>
                <a:gd name="T55" fmla="*/ 4 h 125"/>
                <a:gd name="T56" fmla="*/ 4 w 159"/>
                <a:gd name="T57" fmla="*/ 4 h 125"/>
                <a:gd name="T58" fmla="*/ 4 w 159"/>
                <a:gd name="T59" fmla="*/ 4 h 125"/>
                <a:gd name="T60" fmla="*/ 4 w 159"/>
                <a:gd name="T61" fmla="*/ 4 h 125"/>
                <a:gd name="T62" fmla="*/ 4 w 159"/>
                <a:gd name="T63" fmla="*/ 4 h 125"/>
                <a:gd name="T64" fmla="*/ 4 w 159"/>
                <a:gd name="T65" fmla="*/ 4 h 125"/>
                <a:gd name="T66" fmla="*/ 2 w 159"/>
                <a:gd name="T67" fmla="*/ 0 h 125"/>
                <a:gd name="T68" fmla="*/ 2 w 159"/>
                <a:gd name="T69" fmla="*/ 0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125"/>
                <a:gd name="T107" fmla="*/ 159 w 159"/>
                <a:gd name="T108" fmla="*/ 125 h 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125">
                  <a:moveTo>
                    <a:pt x="86" y="0"/>
                  </a:moveTo>
                  <a:lnTo>
                    <a:pt x="0" y="18"/>
                  </a:lnTo>
                  <a:lnTo>
                    <a:pt x="0" y="21"/>
                  </a:lnTo>
                  <a:lnTo>
                    <a:pt x="0" y="25"/>
                  </a:lnTo>
                  <a:lnTo>
                    <a:pt x="1" y="31"/>
                  </a:lnTo>
                  <a:lnTo>
                    <a:pt x="1" y="38"/>
                  </a:lnTo>
                  <a:lnTo>
                    <a:pt x="3" y="46"/>
                  </a:lnTo>
                  <a:lnTo>
                    <a:pt x="3" y="55"/>
                  </a:lnTo>
                  <a:lnTo>
                    <a:pt x="6" y="65"/>
                  </a:lnTo>
                  <a:lnTo>
                    <a:pt x="8" y="73"/>
                  </a:lnTo>
                  <a:lnTo>
                    <a:pt x="9" y="81"/>
                  </a:lnTo>
                  <a:lnTo>
                    <a:pt x="11" y="90"/>
                  </a:lnTo>
                  <a:lnTo>
                    <a:pt x="14" y="99"/>
                  </a:lnTo>
                  <a:lnTo>
                    <a:pt x="16" y="106"/>
                  </a:lnTo>
                  <a:lnTo>
                    <a:pt x="19" y="112"/>
                  </a:lnTo>
                  <a:lnTo>
                    <a:pt x="22" y="117"/>
                  </a:lnTo>
                  <a:lnTo>
                    <a:pt x="24" y="120"/>
                  </a:lnTo>
                  <a:lnTo>
                    <a:pt x="27" y="122"/>
                  </a:lnTo>
                  <a:lnTo>
                    <a:pt x="34" y="124"/>
                  </a:lnTo>
                  <a:lnTo>
                    <a:pt x="40" y="124"/>
                  </a:lnTo>
                  <a:lnTo>
                    <a:pt x="50" y="125"/>
                  </a:lnTo>
                  <a:lnTo>
                    <a:pt x="60" y="125"/>
                  </a:lnTo>
                  <a:lnTo>
                    <a:pt x="71" y="125"/>
                  </a:lnTo>
                  <a:lnTo>
                    <a:pt x="84" y="125"/>
                  </a:lnTo>
                  <a:lnTo>
                    <a:pt x="97" y="125"/>
                  </a:lnTo>
                  <a:lnTo>
                    <a:pt x="107" y="122"/>
                  </a:lnTo>
                  <a:lnTo>
                    <a:pt x="118" y="122"/>
                  </a:lnTo>
                  <a:lnTo>
                    <a:pt x="130" y="120"/>
                  </a:lnTo>
                  <a:lnTo>
                    <a:pt x="139" y="120"/>
                  </a:lnTo>
                  <a:lnTo>
                    <a:pt x="146" y="120"/>
                  </a:lnTo>
                  <a:lnTo>
                    <a:pt x="154" y="120"/>
                  </a:lnTo>
                  <a:lnTo>
                    <a:pt x="157" y="120"/>
                  </a:lnTo>
                  <a:lnTo>
                    <a:pt x="159" y="120"/>
                  </a:lnTo>
                  <a:lnTo>
                    <a:pt x="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5" name="Freeform 66"/>
            <p:cNvSpPr>
              <a:spLocks/>
            </p:cNvSpPr>
            <p:nvPr/>
          </p:nvSpPr>
          <p:spPr bwMode="auto">
            <a:xfrm>
              <a:off x="5070" y="3190"/>
              <a:ext cx="19" cy="20"/>
            </a:xfrm>
            <a:custGeom>
              <a:avLst/>
              <a:gdLst>
                <a:gd name="T0" fmla="*/ 0 w 39"/>
                <a:gd name="T1" fmla="*/ 2 h 39"/>
                <a:gd name="T2" fmla="*/ 0 w 39"/>
                <a:gd name="T3" fmla="*/ 2 h 39"/>
                <a:gd name="T4" fmla="*/ 1 w 39"/>
                <a:gd name="T5" fmla="*/ 2 h 39"/>
                <a:gd name="T6" fmla="*/ 1 w 39"/>
                <a:gd name="T7" fmla="*/ 1 h 39"/>
                <a:gd name="T8" fmla="*/ 1 w 39"/>
                <a:gd name="T9" fmla="*/ 1 h 39"/>
                <a:gd name="T10" fmla="*/ 1 w 39"/>
                <a:gd name="T11" fmla="*/ 1 h 39"/>
                <a:gd name="T12" fmla="*/ 1 w 39"/>
                <a:gd name="T13" fmla="*/ 1 h 39"/>
                <a:gd name="T14" fmla="*/ 0 w 39"/>
                <a:gd name="T15" fmla="*/ 1 h 39"/>
                <a:gd name="T16" fmla="*/ 0 w 39"/>
                <a:gd name="T17" fmla="*/ 0 h 39"/>
                <a:gd name="T18" fmla="*/ 0 w 39"/>
                <a:gd name="T19" fmla="*/ 1 h 39"/>
                <a:gd name="T20" fmla="*/ 0 w 39"/>
                <a:gd name="T21" fmla="*/ 1 h 39"/>
                <a:gd name="T22" fmla="*/ 0 w 39"/>
                <a:gd name="T23" fmla="*/ 1 h 39"/>
                <a:gd name="T24" fmla="*/ 0 w 39"/>
                <a:gd name="T25" fmla="*/ 1 h 39"/>
                <a:gd name="T26" fmla="*/ 0 w 39"/>
                <a:gd name="T27" fmla="*/ 1 h 39"/>
                <a:gd name="T28" fmla="*/ 0 w 39"/>
                <a:gd name="T29" fmla="*/ 2 h 39"/>
                <a:gd name="T30" fmla="*/ 0 w 39"/>
                <a:gd name="T31" fmla="*/ 2 h 39"/>
                <a:gd name="T32" fmla="*/ 0 w 39"/>
                <a:gd name="T33" fmla="*/ 2 h 39"/>
                <a:gd name="T34" fmla="*/ 0 w 39"/>
                <a:gd name="T35" fmla="*/ 2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39"/>
                <a:gd name="T56" fmla="*/ 39 w 39"/>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39">
                  <a:moveTo>
                    <a:pt x="20" y="39"/>
                  </a:moveTo>
                  <a:lnTo>
                    <a:pt x="26" y="38"/>
                  </a:lnTo>
                  <a:lnTo>
                    <a:pt x="33" y="33"/>
                  </a:lnTo>
                  <a:lnTo>
                    <a:pt x="36" y="26"/>
                  </a:lnTo>
                  <a:lnTo>
                    <a:pt x="39" y="20"/>
                  </a:lnTo>
                  <a:lnTo>
                    <a:pt x="36" y="12"/>
                  </a:lnTo>
                  <a:lnTo>
                    <a:pt x="33" y="5"/>
                  </a:lnTo>
                  <a:lnTo>
                    <a:pt x="26" y="2"/>
                  </a:lnTo>
                  <a:lnTo>
                    <a:pt x="20" y="0"/>
                  </a:lnTo>
                  <a:lnTo>
                    <a:pt x="11" y="2"/>
                  </a:lnTo>
                  <a:lnTo>
                    <a:pt x="5" y="5"/>
                  </a:lnTo>
                  <a:lnTo>
                    <a:pt x="2" y="12"/>
                  </a:lnTo>
                  <a:lnTo>
                    <a:pt x="0" y="20"/>
                  </a:lnTo>
                  <a:lnTo>
                    <a:pt x="2" y="26"/>
                  </a:lnTo>
                  <a:lnTo>
                    <a:pt x="5" y="33"/>
                  </a:lnTo>
                  <a:lnTo>
                    <a:pt x="11" y="38"/>
                  </a:lnTo>
                  <a:lnTo>
                    <a:pt x="20" y="39"/>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6" name="Freeform 67"/>
            <p:cNvSpPr>
              <a:spLocks/>
            </p:cNvSpPr>
            <p:nvPr/>
          </p:nvSpPr>
          <p:spPr bwMode="auto">
            <a:xfrm>
              <a:off x="4905" y="3164"/>
              <a:ext cx="147" cy="75"/>
            </a:xfrm>
            <a:custGeom>
              <a:avLst/>
              <a:gdLst>
                <a:gd name="T0" fmla="*/ 2 w 296"/>
                <a:gd name="T1" fmla="*/ 1 h 150"/>
                <a:gd name="T2" fmla="*/ 2 w 296"/>
                <a:gd name="T3" fmla="*/ 1 h 150"/>
                <a:gd name="T4" fmla="*/ 2 w 296"/>
                <a:gd name="T5" fmla="*/ 1 h 150"/>
                <a:gd name="T6" fmla="*/ 3 w 296"/>
                <a:gd name="T7" fmla="*/ 1 h 150"/>
                <a:gd name="T8" fmla="*/ 3 w 296"/>
                <a:gd name="T9" fmla="*/ 1 h 150"/>
                <a:gd name="T10" fmla="*/ 2 w 296"/>
                <a:gd name="T11" fmla="*/ 2 h 150"/>
                <a:gd name="T12" fmla="*/ 2 w 296"/>
                <a:gd name="T13" fmla="*/ 2 h 150"/>
                <a:gd name="T14" fmla="*/ 1 w 296"/>
                <a:gd name="T15" fmla="*/ 2 h 150"/>
                <a:gd name="T16" fmla="*/ 1 w 296"/>
                <a:gd name="T17" fmla="*/ 2 h 150"/>
                <a:gd name="T18" fmla="*/ 0 w 296"/>
                <a:gd name="T19" fmla="*/ 2 h 150"/>
                <a:gd name="T20" fmla="*/ 0 w 296"/>
                <a:gd name="T21" fmla="*/ 2 h 150"/>
                <a:gd name="T22" fmla="*/ 0 w 296"/>
                <a:gd name="T23" fmla="*/ 2 h 150"/>
                <a:gd name="T24" fmla="*/ 0 w 296"/>
                <a:gd name="T25" fmla="*/ 2 h 150"/>
                <a:gd name="T26" fmla="*/ 0 w 296"/>
                <a:gd name="T27" fmla="*/ 3 h 150"/>
                <a:gd name="T28" fmla="*/ 0 w 296"/>
                <a:gd name="T29" fmla="*/ 3 h 150"/>
                <a:gd name="T30" fmla="*/ 0 w 296"/>
                <a:gd name="T31" fmla="*/ 3 h 150"/>
                <a:gd name="T32" fmla="*/ 0 w 296"/>
                <a:gd name="T33" fmla="*/ 3 h 150"/>
                <a:gd name="T34" fmla="*/ 0 w 296"/>
                <a:gd name="T35" fmla="*/ 3 h 150"/>
                <a:gd name="T36" fmla="*/ 1 w 296"/>
                <a:gd name="T37" fmla="*/ 3 h 150"/>
                <a:gd name="T38" fmla="*/ 1 w 296"/>
                <a:gd name="T39" fmla="*/ 3 h 150"/>
                <a:gd name="T40" fmla="*/ 0 w 296"/>
                <a:gd name="T41" fmla="*/ 4 h 150"/>
                <a:gd name="T42" fmla="*/ 0 w 296"/>
                <a:gd name="T43" fmla="*/ 4 h 150"/>
                <a:gd name="T44" fmla="*/ 0 w 296"/>
                <a:gd name="T45" fmla="*/ 4 h 150"/>
                <a:gd name="T46" fmla="*/ 0 w 296"/>
                <a:gd name="T47" fmla="*/ 5 h 150"/>
                <a:gd name="T48" fmla="*/ 0 w 296"/>
                <a:gd name="T49" fmla="*/ 5 h 150"/>
                <a:gd name="T50" fmla="*/ 0 w 296"/>
                <a:gd name="T51" fmla="*/ 5 h 150"/>
                <a:gd name="T52" fmla="*/ 1 w 296"/>
                <a:gd name="T53" fmla="*/ 5 h 150"/>
                <a:gd name="T54" fmla="*/ 2 w 296"/>
                <a:gd name="T55" fmla="*/ 5 h 150"/>
                <a:gd name="T56" fmla="*/ 3 w 296"/>
                <a:gd name="T57" fmla="*/ 5 h 150"/>
                <a:gd name="T58" fmla="*/ 4 w 296"/>
                <a:gd name="T59" fmla="*/ 4 h 150"/>
                <a:gd name="T60" fmla="*/ 6 w 296"/>
                <a:gd name="T61" fmla="*/ 3 h 150"/>
                <a:gd name="T62" fmla="*/ 8 w 296"/>
                <a:gd name="T63" fmla="*/ 0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6"/>
                <a:gd name="T97" fmla="*/ 0 h 150"/>
                <a:gd name="T98" fmla="*/ 296 w 296"/>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6" h="150">
                  <a:moveTo>
                    <a:pt x="270" y="0"/>
                  </a:moveTo>
                  <a:lnTo>
                    <a:pt x="90" y="12"/>
                  </a:lnTo>
                  <a:lnTo>
                    <a:pt x="88" y="13"/>
                  </a:lnTo>
                  <a:lnTo>
                    <a:pt x="88" y="20"/>
                  </a:lnTo>
                  <a:lnTo>
                    <a:pt x="88" y="22"/>
                  </a:lnTo>
                  <a:lnTo>
                    <a:pt x="90" y="26"/>
                  </a:lnTo>
                  <a:lnTo>
                    <a:pt x="95" y="30"/>
                  </a:lnTo>
                  <a:lnTo>
                    <a:pt x="103" y="35"/>
                  </a:lnTo>
                  <a:lnTo>
                    <a:pt x="108" y="36"/>
                  </a:lnTo>
                  <a:lnTo>
                    <a:pt x="103" y="43"/>
                  </a:lnTo>
                  <a:lnTo>
                    <a:pt x="96" y="46"/>
                  </a:lnTo>
                  <a:lnTo>
                    <a:pt x="90" y="49"/>
                  </a:lnTo>
                  <a:lnTo>
                    <a:pt x="82" y="51"/>
                  </a:lnTo>
                  <a:lnTo>
                    <a:pt x="73" y="54"/>
                  </a:lnTo>
                  <a:lnTo>
                    <a:pt x="64" y="56"/>
                  </a:lnTo>
                  <a:lnTo>
                    <a:pt x="56" y="59"/>
                  </a:lnTo>
                  <a:lnTo>
                    <a:pt x="46" y="61"/>
                  </a:lnTo>
                  <a:lnTo>
                    <a:pt x="36" y="62"/>
                  </a:lnTo>
                  <a:lnTo>
                    <a:pt x="28" y="62"/>
                  </a:lnTo>
                  <a:lnTo>
                    <a:pt x="20" y="62"/>
                  </a:lnTo>
                  <a:lnTo>
                    <a:pt x="15" y="62"/>
                  </a:lnTo>
                  <a:lnTo>
                    <a:pt x="10" y="61"/>
                  </a:lnTo>
                  <a:lnTo>
                    <a:pt x="4" y="57"/>
                  </a:lnTo>
                  <a:lnTo>
                    <a:pt x="2" y="57"/>
                  </a:lnTo>
                  <a:lnTo>
                    <a:pt x="0" y="59"/>
                  </a:lnTo>
                  <a:lnTo>
                    <a:pt x="2" y="64"/>
                  </a:lnTo>
                  <a:lnTo>
                    <a:pt x="2" y="67"/>
                  </a:lnTo>
                  <a:lnTo>
                    <a:pt x="4" y="72"/>
                  </a:lnTo>
                  <a:lnTo>
                    <a:pt x="5" y="75"/>
                  </a:lnTo>
                  <a:lnTo>
                    <a:pt x="5" y="77"/>
                  </a:lnTo>
                  <a:lnTo>
                    <a:pt x="34" y="88"/>
                  </a:lnTo>
                  <a:lnTo>
                    <a:pt x="4" y="98"/>
                  </a:lnTo>
                  <a:lnTo>
                    <a:pt x="7" y="100"/>
                  </a:lnTo>
                  <a:lnTo>
                    <a:pt x="12" y="101"/>
                  </a:lnTo>
                  <a:lnTo>
                    <a:pt x="18" y="104"/>
                  </a:lnTo>
                  <a:lnTo>
                    <a:pt x="23" y="106"/>
                  </a:lnTo>
                  <a:lnTo>
                    <a:pt x="30" y="108"/>
                  </a:lnTo>
                  <a:lnTo>
                    <a:pt x="34" y="109"/>
                  </a:lnTo>
                  <a:lnTo>
                    <a:pt x="39" y="111"/>
                  </a:lnTo>
                  <a:lnTo>
                    <a:pt x="36" y="111"/>
                  </a:lnTo>
                  <a:lnTo>
                    <a:pt x="31" y="111"/>
                  </a:lnTo>
                  <a:lnTo>
                    <a:pt x="25" y="113"/>
                  </a:lnTo>
                  <a:lnTo>
                    <a:pt x="15" y="113"/>
                  </a:lnTo>
                  <a:lnTo>
                    <a:pt x="8" y="114"/>
                  </a:lnTo>
                  <a:lnTo>
                    <a:pt x="4" y="114"/>
                  </a:lnTo>
                  <a:lnTo>
                    <a:pt x="38" y="130"/>
                  </a:lnTo>
                  <a:lnTo>
                    <a:pt x="5" y="140"/>
                  </a:lnTo>
                  <a:lnTo>
                    <a:pt x="8" y="142"/>
                  </a:lnTo>
                  <a:lnTo>
                    <a:pt x="15" y="145"/>
                  </a:lnTo>
                  <a:lnTo>
                    <a:pt x="20" y="147"/>
                  </a:lnTo>
                  <a:lnTo>
                    <a:pt x="30" y="148"/>
                  </a:lnTo>
                  <a:lnTo>
                    <a:pt x="38" y="150"/>
                  </a:lnTo>
                  <a:lnTo>
                    <a:pt x="49" y="150"/>
                  </a:lnTo>
                  <a:lnTo>
                    <a:pt x="60" y="150"/>
                  </a:lnTo>
                  <a:lnTo>
                    <a:pt x="75" y="148"/>
                  </a:lnTo>
                  <a:lnTo>
                    <a:pt x="91" y="145"/>
                  </a:lnTo>
                  <a:lnTo>
                    <a:pt x="109" y="140"/>
                  </a:lnTo>
                  <a:lnTo>
                    <a:pt x="129" y="134"/>
                  </a:lnTo>
                  <a:lnTo>
                    <a:pt x="151" y="126"/>
                  </a:lnTo>
                  <a:lnTo>
                    <a:pt x="176" y="114"/>
                  </a:lnTo>
                  <a:lnTo>
                    <a:pt x="203" y="103"/>
                  </a:lnTo>
                  <a:lnTo>
                    <a:pt x="296" y="106"/>
                  </a:lnTo>
                  <a:lnTo>
                    <a:pt x="270" y="0"/>
                  </a:lnTo>
                  <a:close/>
                </a:path>
              </a:pathLst>
            </a:custGeom>
            <a:solidFill>
              <a:srgbClr val="B34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7" name="Freeform 68"/>
            <p:cNvSpPr>
              <a:spLocks/>
            </p:cNvSpPr>
            <p:nvPr/>
          </p:nvSpPr>
          <p:spPr bwMode="auto">
            <a:xfrm>
              <a:off x="5130" y="2637"/>
              <a:ext cx="23" cy="20"/>
            </a:xfrm>
            <a:custGeom>
              <a:avLst/>
              <a:gdLst>
                <a:gd name="T0" fmla="*/ 0 w 47"/>
                <a:gd name="T1" fmla="*/ 1 h 41"/>
                <a:gd name="T2" fmla="*/ 1 w 47"/>
                <a:gd name="T3" fmla="*/ 1 h 41"/>
                <a:gd name="T4" fmla="*/ 1 w 47"/>
                <a:gd name="T5" fmla="*/ 1 h 41"/>
                <a:gd name="T6" fmla="*/ 1 w 47"/>
                <a:gd name="T7" fmla="*/ 0 h 41"/>
                <a:gd name="T8" fmla="*/ 1 w 47"/>
                <a:gd name="T9" fmla="*/ 0 h 41"/>
                <a:gd name="T10" fmla="*/ 1 w 47"/>
                <a:gd name="T11" fmla="*/ 0 h 41"/>
                <a:gd name="T12" fmla="*/ 1 w 47"/>
                <a:gd name="T13" fmla="*/ 0 h 41"/>
                <a:gd name="T14" fmla="*/ 1 w 47"/>
                <a:gd name="T15" fmla="*/ 0 h 41"/>
                <a:gd name="T16" fmla="*/ 0 w 47"/>
                <a:gd name="T17" fmla="*/ 0 h 41"/>
                <a:gd name="T18" fmla="*/ 0 w 47"/>
                <a:gd name="T19" fmla="*/ 0 h 41"/>
                <a:gd name="T20" fmla="*/ 0 w 47"/>
                <a:gd name="T21" fmla="*/ 0 h 41"/>
                <a:gd name="T22" fmla="*/ 0 w 47"/>
                <a:gd name="T23" fmla="*/ 0 h 41"/>
                <a:gd name="T24" fmla="*/ 0 w 47"/>
                <a:gd name="T25" fmla="*/ 0 h 41"/>
                <a:gd name="T26" fmla="*/ 0 w 47"/>
                <a:gd name="T27" fmla="*/ 0 h 41"/>
                <a:gd name="T28" fmla="*/ 0 w 47"/>
                <a:gd name="T29" fmla="*/ 1 h 41"/>
                <a:gd name="T30" fmla="*/ 0 w 47"/>
                <a:gd name="T31" fmla="*/ 1 h 41"/>
                <a:gd name="T32" fmla="*/ 0 w 47"/>
                <a:gd name="T33" fmla="*/ 1 h 41"/>
                <a:gd name="T34" fmla="*/ 0 w 47"/>
                <a:gd name="T35" fmla="*/ 1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41"/>
                <a:gd name="T56" fmla="*/ 47 w 47"/>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41">
                  <a:moveTo>
                    <a:pt x="25" y="41"/>
                  </a:moveTo>
                  <a:lnTo>
                    <a:pt x="33" y="38"/>
                  </a:lnTo>
                  <a:lnTo>
                    <a:pt x="41" y="33"/>
                  </a:lnTo>
                  <a:lnTo>
                    <a:pt x="46" y="26"/>
                  </a:lnTo>
                  <a:lnTo>
                    <a:pt x="47" y="20"/>
                  </a:lnTo>
                  <a:lnTo>
                    <a:pt x="46" y="12"/>
                  </a:lnTo>
                  <a:lnTo>
                    <a:pt x="41" y="5"/>
                  </a:lnTo>
                  <a:lnTo>
                    <a:pt x="33" y="0"/>
                  </a:lnTo>
                  <a:lnTo>
                    <a:pt x="25" y="0"/>
                  </a:lnTo>
                  <a:lnTo>
                    <a:pt x="13" y="0"/>
                  </a:lnTo>
                  <a:lnTo>
                    <a:pt x="7" y="5"/>
                  </a:lnTo>
                  <a:lnTo>
                    <a:pt x="0" y="12"/>
                  </a:lnTo>
                  <a:lnTo>
                    <a:pt x="0" y="20"/>
                  </a:lnTo>
                  <a:lnTo>
                    <a:pt x="0" y="26"/>
                  </a:lnTo>
                  <a:lnTo>
                    <a:pt x="7" y="33"/>
                  </a:lnTo>
                  <a:lnTo>
                    <a:pt x="13" y="38"/>
                  </a:lnTo>
                  <a:lnTo>
                    <a:pt x="25" y="41"/>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8" name="Freeform 69"/>
            <p:cNvSpPr>
              <a:spLocks/>
            </p:cNvSpPr>
            <p:nvPr/>
          </p:nvSpPr>
          <p:spPr bwMode="auto">
            <a:xfrm>
              <a:off x="5012" y="2669"/>
              <a:ext cx="16" cy="15"/>
            </a:xfrm>
            <a:custGeom>
              <a:avLst/>
              <a:gdLst>
                <a:gd name="T0" fmla="*/ 1 w 32"/>
                <a:gd name="T1" fmla="*/ 1 h 30"/>
                <a:gd name="T2" fmla="*/ 1 w 32"/>
                <a:gd name="T3" fmla="*/ 1 h 30"/>
                <a:gd name="T4" fmla="*/ 1 w 32"/>
                <a:gd name="T5" fmla="*/ 1 h 30"/>
                <a:gd name="T6" fmla="*/ 1 w 32"/>
                <a:gd name="T7" fmla="*/ 1 h 30"/>
                <a:gd name="T8" fmla="*/ 1 w 32"/>
                <a:gd name="T9" fmla="*/ 1 h 30"/>
                <a:gd name="T10" fmla="*/ 1 w 32"/>
                <a:gd name="T11" fmla="*/ 1 h 30"/>
                <a:gd name="T12" fmla="*/ 1 w 32"/>
                <a:gd name="T13" fmla="*/ 1 h 30"/>
                <a:gd name="T14" fmla="*/ 1 w 32"/>
                <a:gd name="T15" fmla="*/ 0 h 30"/>
                <a:gd name="T16" fmla="*/ 1 w 32"/>
                <a:gd name="T17" fmla="*/ 0 h 30"/>
                <a:gd name="T18" fmla="*/ 1 w 32"/>
                <a:gd name="T19" fmla="*/ 0 h 30"/>
                <a:gd name="T20" fmla="*/ 1 w 32"/>
                <a:gd name="T21" fmla="*/ 1 h 30"/>
                <a:gd name="T22" fmla="*/ 0 w 32"/>
                <a:gd name="T23" fmla="*/ 1 h 30"/>
                <a:gd name="T24" fmla="*/ 0 w 32"/>
                <a:gd name="T25" fmla="*/ 1 h 30"/>
                <a:gd name="T26" fmla="*/ 0 w 32"/>
                <a:gd name="T27" fmla="*/ 1 h 30"/>
                <a:gd name="T28" fmla="*/ 1 w 32"/>
                <a:gd name="T29" fmla="*/ 1 h 30"/>
                <a:gd name="T30" fmla="*/ 1 w 32"/>
                <a:gd name="T31" fmla="*/ 1 h 30"/>
                <a:gd name="T32" fmla="*/ 1 w 32"/>
                <a:gd name="T33" fmla="*/ 1 h 30"/>
                <a:gd name="T34" fmla="*/ 1 w 32"/>
                <a:gd name="T35" fmla="*/ 1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0"/>
                <a:gd name="T56" fmla="*/ 32 w 32"/>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0">
                  <a:moveTo>
                    <a:pt x="16" y="30"/>
                  </a:moveTo>
                  <a:lnTo>
                    <a:pt x="21" y="29"/>
                  </a:lnTo>
                  <a:lnTo>
                    <a:pt x="27" y="26"/>
                  </a:lnTo>
                  <a:lnTo>
                    <a:pt x="31" y="21"/>
                  </a:lnTo>
                  <a:lnTo>
                    <a:pt x="32" y="16"/>
                  </a:lnTo>
                  <a:lnTo>
                    <a:pt x="31" y="8"/>
                  </a:lnTo>
                  <a:lnTo>
                    <a:pt x="27" y="3"/>
                  </a:lnTo>
                  <a:lnTo>
                    <a:pt x="21" y="0"/>
                  </a:lnTo>
                  <a:lnTo>
                    <a:pt x="16" y="0"/>
                  </a:lnTo>
                  <a:lnTo>
                    <a:pt x="10" y="0"/>
                  </a:lnTo>
                  <a:lnTo>
                    <a:pt x="5" y="3"/>
                  </a:lnTo>
                  <a:lnTo>
                    <a:pt x="0" y="8"/>
                  </a:lnTo>
                  <a:lnTo>
                    <a:pt x="0" y="16"/>
                  </a:lnTo>
                  <a:lnTo>
                    <a:pt x="0" y="21"/>
                  </a:lnTo>
                  <a:lnTo>
                    <a:pt x="5" y="26"/>
                  </a:lnTo>
                  <a:lnTo>
                    <a:pt x="10" y="29"/>
                  </a:lnTo>
                  <a:lnTo>
                    <a:pt x="16" y="30"/>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19" name="Freeform 71"/>
            <p:cNvSpPr>
              <a:spLocks/>
            </p:cNvSpPr>
            <p:nvPr/>
          </p:nvSpPr>
          <p:spPr bwMode="auto">
            <a:xfrm>
              <a:off x="4439" y="2850"/>
              <a:ext cx="254" cy="264"/>
            </a:xfrm>
            <a:custGeom>
              <a:avLst/>
              <a:gdLst>
                <a:gd name="T0" fmla="*/ 16 w 507"/>
                <a:gd name="T1" fmla="*/ 4 h 528"/>
                <a:gd name="T2" fmla="*/ 15 w 507"/>
                <a:gd name="T3" fmla="*/ 3 h 528"/>
                <a:gd name="T4" fmla="*/ 15 w 507"/>
                <a:gd name="T5" fmla="*/ 2 h 528"/>
                <a:gd name="T6" fmla="*/ 15 w 507"/>
                <a:gd name="T7" fmla="*/ 1 h 528"/>
                <a:gd name="T8" fmla="*/ 14 w 507"/>
                <a:gd name="T9" fmla="*/ 1 h 528"/>
                <a:gd name="T10" fmla="*/ 13 w 507"/>
                <a:gd name="T11" fmla="*/ 1 h 528"/>
                <a:gd name="T12" fmla="*/ 12 w 507"/>
                <a:gd name="T13" fmla="*/ 1 h 528"/>
                <a:gd name="T14" fmla="*/ 11 w 507"/>
                <a:gd name="T15" fmla="*/ 0 h 528"/>
                <a:gd name="T16" fmla="*/ 10 w 507"/>
                <a:gd name="T17" fmla="*/ 1 h 528"/>
                <a:gd name="T18" fmla="*/ 9 w 507"/>
                <a:gd name="T19" fmla="*/ 1 h 528"/>
                <a:gd name="T20" fmla="*/ 8 w 507"/>
                <a:gd name="T21" fmla="*/ 1 h 528"/>
                <a:gd name="T22" fmla="*/ 6 w 507"/>
                <a:gd name="T23" fmla="*/ 1 h 528"/>
                <a:gd name="T24" fmla="*/ 6 w 507"/>
                <a:gd name="T25" fmla="*/ 1 h 528"/>
                <a:gd name="T26" fmla="*/ 5 w 507"/>
                <a:gd name="T27" fmla="*/ 1 h 528"/>
                <a:gd name="T28" fmla="*/ 4 w 507"/>
                <a:gd name="T29" fmla="*/ 2 h 528"/>
                <a:gd name="T30" fmla="*/ 3 w 507"/>
                <a:gd name="T31" fmla="*/ 3 h 528"/>
                <a:gd name="T32" fmla="*/ 3 w 507"/>
                <a:gd name="T33" fmla="*/ 3 h 528"/>
                <a:gd name="T34" fmla="*/ 2 w 507"/>
                <a:gd name="T35" fmla="*/ 4 h 528"/>
                <a:gd name="T36" fmla="*/ 2 w 507"/>
                <a:gd name="T37" fmla="*/ 5 h 528"/>
                <a:gd name="T38" fmla="*/ 2 w 507"/>
                <a:gd name="T39" fmla="*/ 6 h 528"/>
                <a:gd name="T40" fmla="*/ 1 w 507"/>
                <a:gd name="T41" fmla="*/ 6 h 528"/>
                <a:gd name="T42" fmla="*/ 1 w 507"/>
                <a:gd name="T43" fmla="*/ 7 h 528"/>
                <a:gd name="T44" fmla="*/ 1 w 507"/>
                <a:gd name="T45" fmla="*/ 8 h 528"/>
                <a:gd name="T46" fmla="*/ 1 w 507"/>
                <a:gd name="T47" fmla="*/ 9 h 528"/>
                <a:gd name="T48" fmla="*/ 1 w 507"/>
                <a:gd name="T49" fmla="*/ 10 h 528"/>
                <a:gd name="T50" fmla="*/ 1 w 507"/>
                <a:gd name="T51" fmla="*/ 11 h 528"/>
                <a:gd name="T52" fmla="*/ 1 w 507"/>
                <a:gd name="T53" fmla="*/ 12 h 528"/>
                <a:gd name="T54" fmla="*/ 1 w 507"/>
                <a:gd name="T55" fmla="*/ 13 h 528"/>
                <a:gd name="T56" fmla="*/ 2 w 507"/>
                <a:gd name="T57" fmla="*/ 13 h 528"/>
                <a:gd name="T58" fmla="*/ 2 w 507"/>
                <a:gd name="T59" fmla="*/ 14 h 528"/>
                <a:gd name="T60" fmla="*/ 2 w 507"/>
                <a:gd name="T61" fmla="*/ 15 h 528"/>
                <a:gd name="T62" fmla="*/ 3 w 507"/>
                <a:gd name="T63" fmla="*/ 15 h 528"/>
                <a:gd name="T64" fmla="*/ 4 w 507"/>
                <a:gd name="T65" fmla="*/ 17 h 528"/>
                <a:gd name="T66" fmla="*/ 5 w 507"/>
                <a:gd name="T67" fmla="*/ 17 h 528"/>
                <a:gd name="T68" fmla="*/ 4 w 507"/>
                <a:gd name="T69" fmla="*/ 15 h 528"/>
                <a:gd name="T70" fmla="*/ 4 w 507"/>
                <a:gd name="T71" fmla="*/ 14 h 528"/>
                <a:gd name="T72" fmla="*/ 5 w 507"/>
                <a:gd name="T73" fmla="*/ 13 h 528"/>
                <a:gd name="T74" fmla="*/ 6 w 507"/>
                <a:gd name="T75" fmla="*/ 13 h 528"/>
                <a:gd name="T76" fmla="*/ 6 w 507"/>
                <a:gd name="T77" fmla="*/ 12 h 528"/>
                <a:gd name="T78" fmla="*/ 7 w 507"/>
                <a:gd name="T79" fmla="*/ 11 h 528"/>
                <a:gd name="T80" fmla="*/ 8 w 507"/>
                <a:gd name="T81" fmla="*/ 11 h 528"/>
                <a:gd name="T82" fmla="*/ 8 w 507"/>
                <a:gd name="T83" fmla="*/ 10 h 528"/>
                <a:gd name="T84" fmla="*/ 8 w 507"/>
                <a:gd name="T85" fmla="*/ 9 h 528"/>
                <a:gd name="T86" fmla="*/ 9 w 507"/>
                <a:gd name="T87" fmla="*/ 9 h 528"/>
                <a:gd name="T88" fmla="*/ 10 w 507"/>
                <a:gd name="T89" fmla="*/ 7 h 528"/>
                <a:gd name="T90" fmla="*/ 10 w 507"/>
                <a:gd name="T91" fmla="*/ 7 h 528"/>
                <a:gd name="T92" fmla="*/ 10 w 507"/>
                <a:gd name="T93" fmla="*/ 7 h 528"/>
                <a:gd name="T94" fmla="*/ 11 w 507"/>
                <a:gd name="T95" fmla="*/ 6 h 528"/>
                <a:gd name="T96" fmla="*/ 12 w 507"/>
                <a:gd name="T97" fmla="*/ 5 h 528"/>
                <a:gd name="T98" fmla="*/ 13 w 507"/>
                <a:gd name="T99" fmla="*/ 5 h 528"/>
                <a:gd name="T100" fmla="*/ 15 w 507"/>
                <a:gd name="T101" fmla="*/ 5 h 528"/>
                <a:gd name="T102" fmla="*/ 15 w 507"/>
                <a:gd name="T103" fmla="*/ 5 h 528"/>
                <a:gd name="T104" fmla="*/ 16 w 507"/>
                <a:gd name="T105" fmla="*/ 5 h 5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7"/>
                <a:gd name="T160" fmla="*/ 0 h 528"/>
                <a:gd name="T161" fmla="*/ 507 w 507"/>
                <a:gd name="T162" fmla="*/ 528 h 5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7" h="528">
                  <a:moveTo>
                    <a:pt x="507" y="154"/>
                  </a:moveTo>
                  <a:lnTo>
                    <a:pt x="506" y="152"/>
                  </a:lnTo>
                  <a:lnTo>
                    <a:pt x="506" y="148"/>
                  </a:lnTo>
                  <a:lnTo>
                    <a:pt x="504" y="140"/>
                  </a:lnTo>
                  <a:lnTo>
                    <a:pt x="501" y="131"/>
                  </a:lnTo>
                  <a:lnTo>
                    <a:pt x="494" y="122"/>
                  </a:lnTo>
                  <a:lnTo>
                    <a:pt x="489" y="112"/>
                  </a:lnTo>
                  <a:lnTo>
                    <a:pt x="485" y="107"/>
                  </a:lnTo>
                  <a:lnTo>
                    <a:pt x="480" y="104"/>
                  </a:lnTo>
                  <a:lnTo>
                    <a:pt x="475" y="101"/>
                  </a:lnTo>
                  <a:lnTo>
                    <a:pt x="468" y="97"/>
                  </a:lnTo>
                  <a:lnTo>
                    <a:pt x="468" y="94"/>
                  </a:lnTo>
                  <a:lnTo>
                    <a:pt x="470" y="86"/>
                  </a:lnTo>
                  <a:lnTo>
                    <a:pt x="470" y="79"/>
                  </a:lnTo>
                  <a:lnTo>
                    <a:pt x="470" y="75"/>
                  </a:lnTo>
                  <a:lnTo>
                    <a:pt x="470" y="70"/>
                  </a:lnTo>
                  <a:lnTo>
                    <a:pt x="470" y="63"/>
                  </a:lnTo>
                  <a:lnTo>
                    <a:pt x="468" y="57"/>
                  </a:lnTo>
                  <a:lnTo>
                    <a:pt x="467" y="50"/>
                  </a:lnTo>
                  <a:lnTo>
                    <a:pt x="463" y="44"/>
                  </a:lnTo>
                  <a:lnTo>
                    <a:pt x="460" y="40"/>
                  </a:lnTo>
                  <a:lnTo>
                    <a:pt x="455" y="34"/>
                  </a:lnTo>
                  <a:lnTo>
                    <a:pt x="450" y="31"/>
                  </a:lnTo>
                  <a:lnTo>
                    <a:pt x="442" y="27"/>
                  </a:lnTo>
                  <a:lnTo>
                    <a:pt x="434" y="27"/>
                  </a:lnTo>
                  <a:lnTo>
                    <a:pt x="424" y="26"/>
                  </a:lnTo>
                  <a:lnTo>
                    <a:pt x="416" y="26"/>
                  </a:lnTo>
                  <a:lnTo>
                    <a:pt x="408" y="26"/>
                  </a:lnTo>
                  <a:lnTo>
                    <a:pt x="402" y="26"/>
                  </a:lnTo>
                  <a:lnTo>
                    <a:pt x="395" y="26"/>
                  </a:lnTo>
                  <a:lnTo>
                    <a:pt x="390" y="27"/>
                  </a:lnTo>
                  <a:lnTo>
                    <a:pt x="385" y="27"/>
                  </a:lnTo>
                  <a:lnTo>
                    <a:pt x="382" y="27"/>
                  </a:lnTo>
                  <a:lnTo>
                    <a:pt x="372" y="27"/>
                  </a:lnTo>
                  <a:lnTo>
                    <a:pt x="366" y="26"/>
                  </a:lnTo>
                  <a:lnTo>
                    <a:pt x="358" y="19"/>
                  </a:lnTo>
                  <a:lnTo>
                    <a:pt x="351" y="11"/>
                  </a:lnTo>
                  <a:lnTo>
                    <a:pt x="348" y="5"/>
                  </a:lnTo>
                  <a:lnTo>
                    <a:pt x="345" y="1"/>
                  </a:lnTo>
                  <a:lnTo>
                    <a:pt x="340" y="0"/>
                  </a:lnTo>
                  <a:lnTo>
                    <a:pt x="337" y="0"/>
                  </a:lnTo>
                  <a:lnTo>
                    <a:pt x="329" y="1"/>
                  </a:lnTo>
                  <a:lnTo>
                    <a:pt x="322" y="8"/>
                  </a:lnTo>
                  <a:lnTo>
                    <a:pt x="314" y="14"/>
                  </a:lnTo>
                  <a:lnTo>
                    <a:pt x="307" y="19"/>
                  </a:lnTo>
                  <a:lnTo>
                    <a:pt x="298" y="23"/>
                  </a:lnTo>
                  <a:lnTo>
                    <a:pt x="291" y="23"/>
                  </a:lnTo>
                  <a:lnTo>
                    <a:pt x="280" y="19"/>
                  </a:lnTo>
                  <a:lnTo>
                    <a:pt x="270" y="14"/>
                  </a:lnTo>
                  <a:lnTo>
                    <a:pt x="260" y="10"/>
                  </a:lnTo>
                  <a:lnTo>
                    <a:pt x="251" y="6"/>
                  </a:lnTo>
                  <a:lnTo>
                    <a:pt x="241" y="3"/>
                  </a:lnTo>
                  <a:lnTo>
                    <a:pt x="234" y="3"/>
                  </a:lnTo>
                  <a:lnTo>
                    <a:pt x="228" y="6"/>
                  </a:lnTo>
                  <a:lnTo>
                    <a:pt x="225" y="11"/>
                  </a:lnTo>
                  <a:lnTo>
                    <a:pt x="218" y="18"/>
                  </a:lnTo>
                  <a:lnTo>
                    <a:pt x="210" y="23"/>
                  </a:lnTo>
                  <a:lnTo>
                    <a:pt x="203" y="23"/>
                  </a:lnTo>
                  <a:lnTo>
                    <a:pt x="199" y="26"/>
                  </a:lnTo>
                  <a:lnTo>
                    <a:pt x="192" y="26"/>
                  </a:lnTo>
                  <a:lnTo>
                    <a:pt x="187" y="27"/>
                  </a:lnTo>
                  <a:lnTo>
                    <a:pt x="181" y="27"/>
                  </a:lnTo>
                  <a:lnTo>
                    <a:pt x="174" y="29"/>
                  </a:lnTo>
                  <a:lnTo>
                    <a:pt x="169" y="29"/>
                  </a:lnTo>
                  <a:lnTo>
                    <a:pt x="164" y="31"/>
                  </a:lnTo>
                  <a:lnTo>
                    <a:pt x="156" y="31"/>
                  </a:lnTo>
                  <a:lnTo>
                    <a:pt x="155" y="31"/>
                  </a:lnTo>
                  <a:lnTo>
                    <a:pt x="153" y="31"/>
                  </a:lnTo>
                  <a:lnTo>
                    <a:pt x="148" y="32"/>
                  </a:lnTo>
                  <a:lnTo>
                    <a:pt x="143" y="36"/>
                  </a:lnTo>
                  <a:lnTo>
                    <a:pt x="137" y="42"/>
                  </a:lnTo>
                  <a:lnTo>
                    <a:pt x="130" y="47"/>
                  </a:lnTo>
                  <a:lnTo>
                    <a:pt x="124" y="53"/>
                  </a:lnTo>
                  <a:lnTo>
                    <a:pt x="121" y="60"/>
                  </a:lnTo>
                  <a:lnTo>
                    <a:pt x="119" y="70"/>
                  </a:lnTo>
                  <a:lnTo>
                    <a:pt x="116" y="76"/>
                  </a:lnTo>
                  <a:lnTo>
                    <a:pt x="109" y="81"/>
                  </a:lnTo>
                  <a:lnTo>
                    <a:pt x="103" y="81"/>
                  </a:lnTo>
                  <a:lnTo>
                    <a:pt x="98" y="84"/>
                  </a:lnTo>
                  <a:lnTo>
                    <a:pt x="93" y="84"/>
                  </a:lnTo>
                  <a:lnTo>
                    <a:pt x="88" y="88"/>
                  </a:lnTo>
                  <a:lnTo>
                    <a:pt x="82" y="89"/>
                  </a:lnTo>
                  <a:lnTo>
                    <a:pt x="77" y="91"/>
                  </a:lnTo>
                  <a:lnTo>
                    <a:pt x="70" y="94"/>
                  </a:lnTo>
                  <a:lnTo>
                    <a:pt x="67" y="97"/>
                  </a:lnTo>
                  <a:lnTo>
                    <a:pt x="62" y="101"/>
                  </a:lnTo>
                  <a:lnTo>
                    <a:pt x="59" y="105"/>
                  </a:lnTo>
                  <a:lnTo>
                    <a:pt x="57" y="112"/>
                  </a:lnTo>
                  <a:lnTo>
                    <a:pt x="57" y="120"/>
                  </a:lnTo>
                  <a:lnTo>
                    <a:pt x="56" y="127"/>
                  </a:lnTo>
                  <a:lnTo>
                    <a:pt x="56" y="135"/>
                  </a:lnTo>
                  <a:lnTo>
                    <a:pt x="56" y="143"/>
                  </a:lnTo>
                  <a:lnTo>
                    <a:pt x="56" y="149"/>
                  </a:lnTo>
                  <a:lnTo>
                    <a:pt x="54" y="156"/>
                  </a:lnTo>
                  <a:lnTo>
                    <a:pt x="52" y="162"/>
                  </a:lnTo>
                  <a:lnTo>
                    <a:pt x="51" y="169"/>
                  </a:lnTo>
                  <a:lnTo>
                    <a:pt x="51" y="174"/>
                  </a:lnTo>
                  <a:lnTo>
                    <a:pt x="47" y="183"/>
                  </a:lnTo>
                  <a:lnTo>
                    <a:pt x="43" y="190"/>
                  </a:lnTo>
                  <a:lnTo>
                    <a:pt x="36" y="195"/>
                  </a:lnTo>
                  <a:lnTo>
                    <a:pt x="31" y="196"/>
                  </a:lnTo>
                  <a:lnTo>
                    <a:pt x="23" y="196"/>
                  </a:lnTo>
                  <a:lnTo>
                    <a:pt x="18" y="198"/>
                  </a:lnTo>
                  <a:lnTo>
                    <a:pt x="15" y="200"/>
                  </a:lnTo>
                  <a:lnTo>
                    <a:pt x="15" y="203"/>
                  </a:lnTo>
                  <a:lnTo>
                    <a:pt x="13" y="206"/>
                  </a:lnTo>
                  <a:lnTo>
                    <a:pt x="15" y="213"/>
                  </a:lnTo>
                  <a:lnTo>
                    <a:pt x="15" y="216"/>
                  </a:lnTo>
                  <a:lnTo>
                    <a:pt x="17" y="221"/>
                  </a:lnTo>
                  <a:lnTo>
                    <a:pt x="17" y="226"/>
                  </a:lnTo>
                  <a:lnTo>
                    <a:pt x="18" y="232"/>
                  </a:lnTo>
                  <a:lnTo>
                    <a:pt x="18" y="237"/>
                  </a:lnTo>
                  <a:lnTo>
                    <a:pt x="18" y="242"/>
                  </a:lnTo>
                  <a:lnTo>
                    <a:pt x="18" y="247"/>
                  </a:lnTo>
                  <a:lnTo>
                    <a:pt x="18" y="252"/>
                  </a:lnTo>
                  <a:lnTo>
                    <a:pt x="15" y="258"/>
                  </a:lnTo>
                  <a:lnTo>
                    <a:pt x="12" y="266"/>
                  </a:lnTo>
                  <a:lnTo>
                    <a:pt x="7" y="273"/>
                  </a:lnTo>
                  <a:lnTo>
                    <a:pt x="5" y="281"/>
                  </a:lnTo>
                  <a:lnTo>
                    <a:pt x="2" y="289"/>
                  </a:lnTo>
                  <a:lnTo>
                    <a:pt x="2" y="299"/>
                  </a:lnTo>
                  <a:lnTo>
                    <a:pt x="4" y="307"/>
                  </a:lnTo>
                  <a:lnTo>
                    <a:pt x="7" y="313"/>
                  </a:lnTo>
                  <a:lnTo>
                    <a:pt x="9" y="318"/>
                  </a:lnTo>
                  <a:lnTo>
                    <a:pt x="12" y="323"/>
                  </a:lnTo>
                  <a:lnTo>
                    <a:pt x="12" y="326"/>
                  </a:lnTo>
                  <a:lnTo>
                    <a:pt x="15" y="331"/>
                  </a:lnTo>
                  <a:lnTo>
                    <a:pt x="15" y="336"/>
                  </a:lnTo>
                  <a:lnTo>
                    <a:pt x="15" y="344"/>
                  </a:lnTo>
                  <a:lnTo>
                    <a:pt x="12" y="352"/>
                  </a:lnTo>
                  <a:lnTo>
                    <a:pt x="9" y="359"/>
                  </a:lnTo>
                  <a:lnTo>
                    <a:pt x="5" y="364"/>
                  </a:lnTo>
                  <a:lnTo>
                    <a:pt x="2" y="369"/>
                  </a:lnTo>
                  <a:lnTo>
                    <a:pt x="0" y="373"/>
                  </a:lnTo>
                  <a:lnTo>
                    <a:pt x="2" y="380"/>
                  </a:lnTo>
                  <a:lnTo>
                    <a:pt x="2" y="383"/>
                  </a:lnTo>
                  <a:lnTo>
                    <a:pt x="5" y="388"/>
                  </a:lnTo>
                  <a:lnTo>
                    <a:pt x="10" y="393"/>
                  </a:lnTo>
                  <a:lnTo>
                    <a:pt x="15" y="399"/>
                  </a:lnTo>
                  <a:lnTo>
                    <a:pt x="18" y="404"/>
                  </a:lnTo>
                  <a:lnTo>
                    <a:pt x="23" y="409"/>
                  </a:lnTo>
                  <a:lnTo>
                    <a:pt x="26" y="412"/>
                  </a:lnTo>
                  <a:lnTo>
                    <a:pt x="31" y="416"/>
                  </a:lnTo>
                  <a:lnTo>
                    <a:pt x="35" y="422"/>
                  </a:lnTo>
                  <a:lnTo>
                    <a:pt x="39" y="427"/>
                  </a:lnTo>
                  <a:lnTo>
                    <a:pt x="39" y="432"/>
                  </a:lnTo>
                  <a:lnTo>
                    <a:pt x="39" y="437"/>
                  </a:lnTo>
                  <a:lnTo>
                    <a:pt x="38" y="440"/>
                  </a:lnTo>
                  <a:lnTo>
                    <a:pt x="38" y="447"/>
                  </a:lnTo>
                  <a:lnTo>
                    <a:pt x="35" y="450"/>
                  </a:lnTo>
                  <a:lnTo>
                    <a:pt x="35" y="458"/>
                  </a:lnTo>
                  <a:lnTo>
                    <a:pt x="31" y="463"/>
                  </a:lnTo>
                  <a:lnTo>
                    <a:pt x="31" y="468"/>
                  </a:lnTo>
                  <a:lnTo>
                    <a:pt x="31" y="473"/>
                  </a:lnTo>
                  <a:lnTo>
                    <a:pt x="33" y="476"/>
                  </a:lnTo>
                  <a:lnTo>
                    <a:pt x="38" y="479"/>
                  </a:lnTo>
                  <a:lnTo>
                    <a:pt x="44" y="482"/>
                  </a:lnTo>
                  <a:lnTo>
                    <a:pt x="51" y="484"/>
                  </a:lnTo>
                  <a:lnTo>
                    <a:pt x="60" y="486"/>
                  </a:lnTo>
                  <a:lnTo>
                    <a:pt x="67" y="490"/>
                  </a:lnTo>
                  <a:lnTo>
                    <a:pt x="72" y="497"/>
                  </a:lnTo>
                  <a:lnTo>
                    <a:pt x="77" y="503"/>
                  </a:lnTo>
                  <a:lnTo>
                    <a:pt x="86" y="512"/>
                  </a:lnTo>
                  <a:lnTo>
                    <a:pt x="95" y="518"/>
                  </a:lnTo>
                  <a:lnTo>
                    <a:pt x="106" y="523"/>
                  </a:lnTo>
                  <a:lnTo>
                    <a:pt x="114" y="526"/>
                  </a:lnTo>
                  <a:lnTo>
                    <a:pt x="122" y="528"/>
                  </a:lnTo>
                  <a:lnTo>
                    <a:pt x="129" y="526"/>
                  </a:lnTo>
                  <a:lnTo>
                    <a:pt x="132" y="520"/>
                  </a:lnTo>
                  <a:lnTo>
                    <a:pt x="130" y="515"/>
                  </a:lnTo>
                  <a:lnTo>
                    <a:pt x="130" y="508"/>
                  </a:lnTo>
                  <a:lnTo>
                    <a:pt x="130" y="502"/>
                  </a:lnTo>
                  <a:lnTo>
                    <a:pt x="129" y="495"/>
                  </a:lnTo>
                  <a:lnTo>
                    <a:pt x="127" y="486"/>
                  </a:lnTo>
                  <a:lnTo>
                    <a:pt x="127" y="479"/>
                  </a:lnTo>
                  <a:lnTo>
                    <a:pt x="125" y="471"/>
                  </a:lnTo>
                  <a:lnTo>
                    <a:pt x="125" y="463"/>
                  </a:lnTo>
                  <a:lnTo>
                    <a:pt x="124" y="455"/>
                  </a:lnTo>
                  <a:lnTo>
                    <a:pt x="124" y="447"/>
                  </a:lnTo>
                  <a:lnTo>
                    <a:pt x="124" y="440"/>
                  </a:lnTo>
                  <a:lnTo>
                    <a:pt x="124" y="434"/>
                  </a:lnTo>
                  <a:lnTo>
                    <a:pt x="125" y="429"/>
                  </a:lnTo>
                  <a:lnTo>
                    <a:pt x="129" y="424"/>
                  </a:lnTo>
                  <a:lnTo>
                    <a:pt x="134" y="421"/>
                  </a:lnTo>
                  <a:lnTo>
                    <a:pt x="138" y="419"/>
                  </a:lnTo>
                  <a:lnTo>
                    <a:pt x="143" y="417"/>
                  </a:lnTo>
                  <a:lnTo>
                    <a:pt x="148" y="416"/>
                  </a:lnTo>
                  <a:lnTo>
                    <a:pt x="153" y="412"/>
                  </a:lnTo>
                  <a:lnTo>
                    <a:pt x="158" y="411"/>
                  </a:lnTo>
                  <a:lnTo>
                    <a:pt x="164" y="406"/>
                  </a:lnTo>
                  <a:lnTo>
                    <a:pt x="171" y="401"/>
                  </a:lnTo>
                  <a:lnTo>
                    <a:pt x="176" y="393"/>
                  </a:lnTo>
                  <a:lnTo>
                    <a:pt x="177" y="385"/>
                  </a:lnTo>
                  <a:lnTo>
                    <a:pt x="181" y="377"/>
                  </a:lnTo>
                  <a:lnTo>
                    <a:pt x="181" y="369"/>
                  </a:lnTo>
                  <a:lnTo>
                    <a:pt x="181" y="359"/>
                  </a:lnTo>
                  <a:lnTo>
                    <a:pt x="186" y="356"/>
                  </a:lnTo>
                  <a:lnTo>
                    <a:pt x="190" y="354"/>
                  </a:lnTo>
                  <a:lnTo>
                    <a:pt x="197" y="354"/>
                  </a:lnTo>
                  <a:lnTo>
                    <a:pt x="202" y="352"/>
                  </a:lnTo>
                  <a:lnTo>
                    <a:pt x="210" y="352"/>
                  </a:lnTo>
                  <a:lnTo>
                    <a:pt x="218" y="349"/>
                  </a:lnTo>
                  <a:lnTo>
                    <a:pt x="225" y="344"/>
                  </a:lnTo>
                  <a:lnTo>
                    <a:pt x="226" y="341"/>
                  </a:lnTo>
                  <a:lnTo>
                    <a:pt x="228" y="336"/>
                  </a:lnTo>
                  <a:lnTo>
                    <a:pt x="229" y="330"/>
                  </a:lnTo>
                  <a:lnTo>
                    <a:pt x="233" y="325"/>
                  </a:lnTo>
                  <a:lnTo>
                    <a:pt x="233" y="318"/>
                  </a:lnTo>
                  <a:lnTo>
                    <a:pt x="234" y="312"/>
                  </a:lnTo>
                  <a:lnTo>
                    <a:pt x="234" y="305"/>
                  </a:lnTo>
                  <a:lnTo>
                    <a:pt x="236" y="300"/>
                  </a:lnTo>
                  <a:lnTo>
                    <a:pt x="236" y="294"/>
                  </a:lnTo>
                  <a:lnTo>
                    <a:pt x="239" y="287"/>
                  </a:lnTo>
                  <a:lnTo>
                    <a:pt x="239" y="281"/>
                  </a:lnTo>
                  <a:lnTo>
                    <a:pt x="241" y="279"/>
                  </a:lnTo>
                  <a:lnTo>
                    <a:pt x="246" y="273"/>
                  </a:lnTo>
                  <a:lnTo>
                    <a:pt x="252" y="273"/>
                  </a:lnTo>
                  <a:lnTo>
                    <a:pt x="259" y="273"/>
                  </a:lnTo>
                  <a:lnTo>
                    <a:pt x="267" y="269"/>
                  </a:lnTo>
                  <a:lnTo>
                    <a:pt x="273" y="266"/>
                  </a:lnTo>
                  <a:lnTo>
                    <a:pt x="281" y="261"/>
                  </a:lnTo>
                  <a:lnTo>
                    <a:pt x="286" y="253"/>
                  </a:lnTo>
                  <a:lnTo>
                    <a:pt x="291" y="245"/>
                  </a:lnTo>
                  <a:lnTo>
                    <a:pt x="293" y="240"/>
                  </a:lnTo>
                  <a:lnTo>
                    <a:pt x="294" y="235"/>
                  </a:lnTo>
                  <a:lnTo>
                    <a:pt x="296" y="230"/>
                  </a:lnTo>
                  <a:lnTo>
                    <a:pt x="298" y="226"/>
                  </a:lnTo>
                  <a:lnTo>
                    <a:pt x="298" y="217"/>
                  </a:lnTo>
                  <a:lnTo>
                    <a:pt x="299" y="214"/>
                  </a:lnTo>
                  <a:lnTo>
                    <a:pt x="299" y="211"/>
                  </a:lnTo>
                  <a:lnTo>
                    <a:pt x="303" y="209"/>
                  </a:lnTo>
                  <a:lnTo>
                    <a:pt x="306" y="206"/>
                  </a:lnTo>
                  <a:lnTo>
                    <a:pt x="311" y="206"/>
                  </a:lnTo>
                  <a:lnTo>
                    <a:pt x="316" y="209"/>
                  </a:lnTo>
                  <a:lnTo>
                    <a:pt x="320" y="211"/>
                  </a:lnTo>
                  <a:lnTo>
                    <a:pt x="327" y="214"/>
                  </a:lnTo>
                  <a:lnTo>
                    <a:pt x="333" y="217"/>
                  </a:lnTo>
                  <a:lnTo>
                    <a:pt x="337" y="216"/>
                  </a:lnTo>
                  <a:lnTo>
                    <a:pt x="343" y="211"/>
                  </a:lnTo>
                  <a:lnTo>
                    <a:pt x="348" y="201"/>
                  </a:lnTo>
                  <a:lnTo>
                    <a:pt x="353" y="193"/>
                  </a:lnTo>
                  <a:lnTo>
                    <a:pt x="358" y="183"/>
                  </a:lnTo>
                  <a:lnTo>
                    <a:pt x="364" y="175"/>
                  </a:lnTo>
                  <a:lnTo>
                    <a:pt x="371" y="169"/>
                  </a:lnTo>
                  <a:lnTo>
                    <a:pt x="376" y="167"/>
                  </a:lnTo>
                  <a:lnTo>
                    <a:pt x="382" y="167"/>
                  </a:lnTo>
                  <a:lnTo>
                    <a:pt x="389" y="169"/>
                  </a:lnTo>
                  <a:lnTo>
                    <a:pt x="398" y="172"/>
                  </a:lnTo>
                  <a:lnTo>
                    <a:pt x="407" y="175"/>
                  </a:lnTo>
                  <a:lnTo>
                    <a:pt x="415" y="175"/>
                  </a:lnTo>
                  <a:lnTo>
                    <a:pt x="424" y="175"/>
                  </a:lnTo>
                  <a:lnTo>
                    <a:pt x="431" y="174"/>
                  </a:lnTo>
                  <a:lnTo>
                    <a:pt x="439" y="167"/>
                  </a:lnTo>
                  <a:lnTo>
                    <a:pt x="444" y="159"/>
                  </a:lnTo>
                  <a:lnTo>
                    <a:pt x="450" y="152"/>
                  </a:lnTo>
                  <a:lnTo>
                    <a:pt x="455" y="148"/>
                  </a:lnTo>
                  <a:lnTo>
                    <a:pt x="460" y="146"/>
                  </a:lnTo>
                  <a:lnTo>
                    <a:pt x="465" y="143"/>
                  </a:lnTo>
                  <a:lnTo>
                    <a:pt x="472" y="146"/>
                  </a:lnTo>
                  <a:lnTo>
                    <a:pt x="475" y="148"/>
                  </a:lnTo>
                  <a:lnTo>
                    <a:pt x="481" y="154"/>
                  </a:lnTo>
                  <a:lnTo>
                    <a:pt x="485" y="159"/>
                  </a:lnTo>
                  <a:lnTo>
                    <a:pt x="489" y="162"/>
                  </a:lnTo>
                  <a:lnTo>
                    <a:pt x="493" y="162"/>
                  </a:lnTo>
                  <a:lnTo>
                    <a:pt x="498" y="162"/>
                  </a:lnTo>
                  <a:lnTo>
                    <a:pt x="504" y="157"/>
                  </a:lnTo>
                  <a:lnTo>
                    <a:pt x="507" y="154"/>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0" name="Freeform 72"/>
            <p:cNvSpPr>
              <a:spLocks/>
            </p:cNvSpPr>
            <p:nvPr/>
          </p:nvSpPr>
          <p:spPr bwMode="auto">
            <a:xfrm>
              <a:off x="4575" y="2989"/>
              <a:ext cx="113" cy="49"/>
            </a:xfrm>
            <a:custGeom>
              <a:avLst/>
              <a:gdLst>
                <a:gd name="T0" fmla="*/ 0 w 226"/>
                <a:gd name="T1" fmla="*/ 1 h 97"/>
                <a:gd name="T2" fmla="*/ 0 w 226"/>
                <a:gd name="T3" fmla="*/ 1 h 97"/>
                <a:gd name="T4" fmla="*/ 1 w 226"/>
                <a:gd name="T5" fmla="*/ 1 h 97"/>
                <a:gd name="T6" fmla="*/ 1 w 226"/>
                <a:gd name="T7" fmla="*/ 1 h 97"/>
                <a:gd name="T8" fmla="*/ 1 w 226"/>
                <a:gd name="T9" fmla="*/ 1 h 97"/>
                <a:gd name="T10" fmla="*/ 2 w 226"/>
                <a:gd name="T11" fmla="*/ 1 h 97"/>
                <a:gd name="T12" fmla="*/ 2 w 226"/>
                <a:gd name="T13" fmla="*/ 1 h 97"/>
                <a:gd name="T14" fmla="*/ 3 w 226"/>
                <a:gd name="T15" fmla="*/ 0 h 97"/>
                <a:gd name="T16" fmla="*/ 3 w 226"/>
                <a:gd name="T17" fmla="*/ 0 h 97"/>
                <a:gd name="T18" fmla="*/ 4 w 226"/>
                <a:gd name="T19" fmla="*/ 0 h 97"/>
                <a:gd name="T20" fmla="*/ 4 w 226"/>
                <a:gd name="T21" fmla="*/ 1 h 97"/>
                <a:gd name="T22" fmla="*/ 5 w 226"/>
                <a:gd name="T23" fmla="*/ 1 h 97"/>
                <a:gd name="T24" fmla="*/ 5 w 226"/>
                <a:gd name="T25" fmla="*/ 1 h 97"/>
                <a:gd name="T26" fmla="*/ 6 w 226"/>
                <a:gd name="T27" fmla="*/ 1 h 97"/>
                <a:gd name="T28" fmla="*/ 7 w 226"/>
                <a:gd name="T29" fmla="*/ 2 h 97"/>
                <a:gd name="T30" fmla="*/ 7 w 226"/>
                <a:gd name="T31" fmla="*/ 2 h 97"/>
                <a:gd name="T32" fmla="*/ 7 w 226"/>
                <a:gd name="T33" fmla="*/ 3 h 97"/>
                <a:gd name="T34" fmla="*/ 7 w 226"/>
                <a:gd name="T35" fmla="*/ 3 h 97"/>
                <a:gd name="T36" fmla="*/ 7 w 226"/>
                <a:gd name="T37" fmla="*/ 3 h 97"/>
                <a:gd name="T38" fmla="*/ 7 w 226"/>
                <a:gd name="T39" fmla="*/ 3 h 97"/>
                <a:gd name="T40" fmla="*/ 7 w 226"/>
                <a:gd name="T41" fmla="*/ 3 h 97"/>
                <a:gd name="T42" fmla="*/ 6 w 226"/>
                <a:gd name="T43" fmla="*/ 3 h 97"/>
                <a:gd name="T44" fmla="*/ 6 w 226"/>
                <a:gd name="T45" fmla="*/ 3 h 97"/>
                <a:gd name="T46" fmla="*/ 6 w 226"/>
                <a:gd name="T47" fmla="*/ 3 h 97"/>
                <a:gd name="T48" fmla="*/ 5 w 226"/>
                <a:gd name="T49" fmla="*/ 4 h 97"/>
                <a:gd name="T50" fmla="*/ 4 w 226"/>
                <a:gd name="T51" fmla="*/ 3 h 97"/>
                <a:gd name="T52" fmla="*/ 4 w 226"/>
                <a:gd name="T53" fmla="*/ 3 h 97"/>
                <a:gd name="T54" fmla="*/ 3 w 226"/>
                <a:gd name="T55" fmla="*/ 3 h 97"/>
                <a:gd name="T56" fmla="*/ 3 w 226"/>
                <a:gd name="T57" fmla="*/ 3 h 97"/>
                <a:gd name="T58" fmla="*/ 2 w 226"/>
                <a:gd name="T59" fmla="*/ 3 h 97"/>
                <a:gd name="T60" fmla="*/ 2 w 226"/>
                <a:gd name="T61" fmla="*/ 3 h 97"/>
                <a:gd name="T62" fmla="*/ 1 w 226"/>
                <a:gd name="T63" fmla="*/ 2 h 97"/>
                <a:gd name="T64" fmla="*/ 1 w 226"/>
                <a:gd name="T65" fmla="*/ 1 h 97"/>
                <a:gd name="T66" fmla="*/ 0 w 226"/>
                <a:gd name="T67" fmla="*/ 1 h 97"/>
                <a:gd name="T68" fmla="*/ 0 w 226"/>
                <a:gd name="T69" fmla="*/ 1 h 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6"/>
                <a:gd name="T106" fmla="*/ 0 h 97"/>
                <a:gd name="T107" fmla="*/ 226 w 226"/>
                <a:gd name="T108" fmla="*/ 97 h 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6" h="97">
                  <a:moveTo>
                    <a:pt x="0" y="14"/>
                  </a:moveTo>
                  <a:lnTo>
                    <a:pt x="0" y="13"/>
                  </a:lnTo>
                  <a:lnTo>
                    <a:pt x="6" y="11"/>
                  </a:lnTo>
                  <a:lnTo>
                    <a:pt x="14" y="8"/>
                  </a:lnTo>
                  <a:lnTo>
                    <a:pt x="24" y="6"/>
                  </a:lnTo>
                  <a:lnTo>
                    <a:pt x="35" y="3"/>
                  </a:lnTo>
                  <a:lnTo>
                    <a:pt x="52" y="1"/>
                  </a:lnTo>
                  <a:lnTo>
                    <a:pt x="66" y="0"/>
                  </a:lnTo>
                  <a:lnTo>
                    <a:pt x="84" y="0"/>
                  </a:lnTo>
                  <a:lnTo>
                    <a:pt x="102" y="0"/>
                  </a:lnTo>
                  <a:lnTo>
                    <a:pt x="122" y="3"/>
                  </a:lnTo>
                  <a:lnTo>
                    <a:pt x="139" y="8"/>
                  </a:lnTo>
                  <a:lnTo>
                    <a:pt x="159" y="17"/>
                  </a:lnTo>
                  <a:lnTo>
                    <a:pt x="177" y="27"/>
                  </a:lnTo>
                  <a:lnTo>
                    <a:pt x="195" y="42"/>
                  </a:lnTo>
                  <a:lnTo>
                    <a:pt x="211" y="60"/>
                  </a:lnTo>
                  <a:lnTo>
                    <a:pt x="226" y="84"/>
                  </a:lnTo>
                  <a:lnTo>
                    <a:pt x="224" y="84"/>
                  </a:lnTo>
                  <a:lnTo>
                    <a:pt x="219" y="86"/>
                  </a:lnTo>
                  <a:lnTo>
                    <a:pt x="211" y="87"/>
                  </a:lnTo>
                  <a:lnTo>
                    <a:pt x="203" y="91"/>
                  </a:lnTo>
                  <a:lnTo>
                    <a:pt x="190" y="92"/>
                  </a:lnTo>
                  <a:lnTo>
                    <a:pt x="178" y="94"/>
                  </a:lnTo>
                  <a:lnTo>
                    <a:pt x="162" y="95"/>
                  </a:lnTo>
                  <a:lnTo>
                    <a:pt x="148" y="97"/>
                  </a:lnTo>
                  <a:lnTo>
                    <a:pt x="128" y="95"/>
                  </a:lnTo>
                  <a:lnTo>
                    <a:pt x="112" y="94"/>
                  </a:lnTo>
                  <a:lnTo>
                    <a:pt x="94" y="91"/>
                  </a:lnTo>
                  <a:lnTo>
                    <a:pt x="74" y="84"/>
                  </a:lnTo>
                  <a:lnTo>
                    <a:pt x="57" y="76"/>
                  </a:lnTo>
                  <a:lnTo>
                    <a:pt x="40" y="65"/>
                  </a:lnTo>
                  <a:lnTo>
                    <a:pt x="22" y="50"/>
                  </a:lnTo>
                  <a:lnTo>
                    <a:pt x="6" y="32"/>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1" name="Freeform 73"/>
            <p:cNvSpPr>
              <a:spLocks/>
            </p:cNvSpPr>
            <p:nvPr/>
          </p:nvSpPr>
          <p:spPr bwMode="auto">
            <a:xfrm>
              <a:off x="4588" y="2999"/>
              <a:ext cx="84" cy="32"/>
            </a:xfrm>
            <a:custGeom>
              <a:avLst/>
              <a:gdLst>
                <a:gd name="T0" fmla="*/ 0 w 169"/>
                <a:gd name="T1" fmla="*/ 0 h 63"/>
                <a:gd name="T2" fmla="*/ 0 w 169"/>
                <a:gd name="T3" fmla="*/ 0 h 63"/>
                <a:gd name="T4" fmla="*/ 0 w 169"/>
                <a:gd name="T5" fmla="*/ 1 h 63"/>
                <a:gd name="T6" fmla="*/ 0 w 169"/>
                <a:gd name="T7" fmla="*/ 1 h 63"/>
                <a:gd name="T8" fmla="*/ 0 w 169"/>
                <a:gd name="T9" fmla="*/ 1 h 63"/>
                <a:gd name="T10" fmla="*/ 1 w 169"/>
                <a:gd name="T11" fmla="*/ 1 h 63"/>
                <a:gd name="T12" fmla="*/ 1 w 169"/>
                <a:gd name="T13" fmla="*/ 1 h 63"/>
                <a:gd name="T14" fmla="*/ 1 w 169"/>
                <a:gd name="T15" fmla="*/ 1 h 63"/>
                <a:gd name="T16" fmla="*/ 2 w 169"/>
                <a:gd name="T17" fmla="*/ 1 h 63"/>
                <a:gd name="T18" fmla="*/ 2 w 169"/>
                <a:gd name="T19" fmla="*/ 1 h 63"/>
                <a:gd name="T20" fmla="*/ 3 w 169"/>
                <a:gd name="T21" fmla="*/ 1 h 63"/>
                <a:gd name="T22" fmla="*/ 3 w 169"/>
                <a:gd name="T23" fmla="*/ 1 h 63"/>
                <a:gd name="T24" fmla="*/ 3 w 169"/>
                <a:gd name="T25" fmla="*/ 2 h 63"/>
                <a:gd name="T26" fmla="*/ 4 w 169"/>
                <a:gd name="T27" fmla="*/ 2 h 63"/>
                <a:gd name="T28" fmla="*/ 4 w 169"/>
                <a:gd name="T29" fmla="*/ 2 h 63"/>
                <a:gd name="T30" fmla="*/ 5 w 169"/>
                <a:gd name="T31" fmla="*/ 2 h 63"/>
                <a:gd name="T32" fmla="*/ 5 w 169"/>
                <a:gd name="T33" fmla="*/ 2 h 63"/>
                <a:gd name="T34" fmla="*/ 5 w 169"/>
                <a:gd name="T35" fmla="*/ 2 h 63"/>
                <a:gd name="T36" fmla="*/ 4 w 169"/>
                <a:gd name="T37" fmla="*/ 2 h 63"/>
                <a:gd name="T38" fmla="*/ 4 w 169"/>
                <a:gd name="T39" fmla="*/ 2 h 63"/>
                <a:gd name="T40" fmla="*/ 4 w 169"/>
                <a:gd name="T41" fmla="*/ 2 h 63"/>
                <a:gd name="T42" fmla="*/ 4 w 169"/>
                <a:gd name="T43" fmla="*/ 2 h 63"/>
                <a:gd name="T44" fmla="*/ 3 w 169"/>
                <a:gd name="T45" fmla="*/ 2 h 63"/>
                <a:gd name="T46" fmla="*/ 3 w 169"/>
                <a:gd name="T47" fmla="*/ 2 h 63"/>
                <a:gd name="T48" fmla="*/ 3 w 169"/>
                <a:gd name="T49" fmla="*/ 2 h 63"/>
                <a:gd name="T50" fmla="*/ 2 w 169"/>
                <a:gd name="T51" fmla="*/ 2 h 63"/>
                <a:gd name="T52" fmla="*/ 2 w 169"/>
                <a:gd name="T53" fmla="*/ 2 h 63"/>
                <a:gd name="T54" fmla="*/ 1 w 169"/>
                <a:gd name="T55" fmla="*/ 2 h 63"/>
                <a:gd name="T56" fmla="*/ 1 w 169"/>
                <a:gd name="T57" fmla="*/ 2 h 63"/>
                <a:gd name="T58" fmla="*/ 1 w 169"/>
                <a:gd name="T59" fmla="*/ 2 h 63"/>
                <a:gd name="T60" fmla="*/ 0 w 169"/>
                <a:gd name="T61" fmla="*/ 2 h 63"/>
                <a:gd name="T62" fmla="*/ 0 w 169"/>
                <a:gd name="T63" fmla="*/ 2 h 63"/>
                <a:gd name="T64" fmla="*/ 0 w 169"/>
                <a:gd name="T65" fmla="*/ 1 h 63"/>
                <a:gd name="T66" fmla="*/ 0 w 169"/>
                <a:gd name="T67" fmla="*/ 1 h 63"/>
                <a:gd name="T68" fmla="*/ 0 w 169"/>
                <a:gd name="T69" fmla="*/ 1 h 63"/>
                <a:gd name="T70" fmla="*/ 0 w 169"/>
                <a:gd name="T71" fmla="*/ 1 h 63"/>
                <a:gd name="T72" fmla="*/ 0 w 169"/>
                <a:gd name="T73" fmla="*/ 0 h 63"/>
                <a:gd name="T74" fmla="*/ 0 w 169"/>
                <a:gd name="T75" fmla="*/ 0 h 63"/>
                <a:gd name="T76" fmla="*/ 0 w 169"/>
                <a:gd name="T77" fmla="*/ 0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9"/>
                <a:gd name="T118" fmla="*/ 0 h 63"/>
                <a:gd name="T119" fmla="*/ 169 w 169"/>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9" h="63">
                  <a:moveTo>
                    <a:pt x="0" y="0"/>
                  </a:moveTo>
                  <a:lnTo>
                    <a:pt x="5" y="0"/>
                  </a:lnTo>
                  <a:lnTo>
                    <a:pt x="9" y="1"/>
                  </a:lnTo>
                  <a:lnTo>
                    <a:pt x="16" y="5"/>
                  </a:lnTo>
                  <a:lnTo>
                    <a:pt x="24" y="6"/>
                  </a:lnTo>
                  <a:lnTo>
                    <a:pt x="35" y="8"/>
                  </a:lnTo>
                  <a:lnTo>
                    <a:pt x="45" y="13"/>
                  </a:lnTo>
                  <a:lnTo>
                    <a:pt x="58" y="16"/>
                  </a:lnTo>
                  <a:lnTo>
                    <a:pt x="70" y="19"/>
                  </a:lnTo>
                  <a:lnTo>
                    <a:pt x="84" y="24"/>
                  </a:lnTo>
                  <a:lnTo>
                    <a:pt x="97" y="27"/>
                  </a:lnTo>
                  <a:lnTo>
                    <a:pt x="112" y="32"/>
                  </a:lnTo>
                  <a:lnTo>
                    <a:pt x="125" y="35"/>
                  </a:lnTo>
                  <a:lnTo>
                    <a:pt x="138" y="39"/>
                  </a:lnTo>
                  <a:lnTo>
                    <a:pt x="152" y="42"/>
                  </a:lnTo>
                  <a:lnTo>
                    <a:pt x="165" y="45"/>
                  </a:lnTo>
                  <a:lnTo>
                    <a:pt x="169" y="48"/>
                  </a:lnTo>
                  <a:lnTo>
                    <a:pt x="164" y="53"/>
                  </a:lnTo>
                  <a:lnTo>
                    <a:pt x="159" y="55"/>
                  </a:lnTo>
                  <a:lnTo>
                    <a:pt x="152" y="58"/>
                  </a:lnTo>
                  <a:lnTo>
                    <a:pt x="144" y="60"/>
                  </a:lnTo>
                  <a:lnTo>
                    <a:pt x="136" y="63"/>
                  </a:lnTo>
                  <a:lnTo>
                    <a:pt x="125" y="63"/>
                  </a:lnTo>
                  <a:lnTo>
                    <a:pt x="113" y="63"/>
                  </a:lnTo>
                  <a:lnTo>
                    <a:pt x="102" y="63"/>
                  </a:lnTo>
                  <a:lnTo>
                    <a:pt x="89" y="63"/>
                  </a:lnTo>
                  <a:lnTo>
                    <a:pt x="76" y="60"/>
                  </a:lnTo>
                  <a:lnTo>
                    <a:pt x="63" y="55"/>
                  </a:lnTo>
                  <a:lnTo>
                    <a:pt x="48" y="50"/>
                  </a:lnTo>
                  <a:lnTo>
                    <a:pt x="35" y="44"/>
                  </a:lnTo>
                  <a:lnTo>
                    <a:pt x="29" y="39"/>
                  </a:lnTo>
                  <a:lnTo>
                    <a:pt x="22" y="34"/>
                  </a:lnTo>
                  <a:lnTo>
                    <a:pt x="18" y="26"/>
                  </a:lnTo>
                  <a:lnTo>
                    <a:pt x="11" y="18"/>
                  </a:lnTo>
                  <a:lnTo>
                    <a:pt x="6" y="9"/>
                  </a:lnTo>
                  <a:lnTo>
                    <a:pt x="3" y="5"/>
                  </a:lnTo>
                  <a:lnTo>
                    <a:pt x="0" y="0"/>
                  </a:lnTo>
                  <a:close/>
                </a:path>
              </a:pathLst>
            </a:custGeom>
            <a:solidFill>
              <a:srgbClr val="78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2" name="Freeform 74"/>
            <p:cNvSpPr>
              <a:spLocks/>
            </p:cNvSpPr>
            <p:nvPr/>
          </p:nvSpPr>
          <p:spPr bwMode="auto">
            <a:xfrm>
              <a:off x="4477" y="3137"/>
              <a:ext cx="158" cy="102"/>
            </a:xfrm>
            <a:custGeom>
              <a:avLst/>
              <a:gdLst>
                <a:gd name="T0" fmla="*/ 2 w 315"/>
                <a:gd name="T1" fmla="*/ 0 h 205"/>
                <a:gd name="T2" fmla="*/ 2 w 315"/>
                <a:gd name="T3" fmla="*/ 0 h 205"/>
                <a:gd name="T4" fmla="*/ 2 w 315"/>
                <a:gd name="T5" fmla="*/ 0 h 205"/>
                <a:gd name="T6" fmla="*/ 2 w 315"/>
                <a:gd name="T7" fmla="*/ 0 h 205"/>
                <a:gd name="T8" fmla="*/ 2 w 315"/>
                <a:gd name="T9" fmla="*/ 0 h 205"/>
                <a:gd name="T10" fmla="*/ 3 w 315"/>
                <a:gd name="T11" fmla="*/ 1 h 205"/>
                <a:gd name="T12" fmla="*/ 3 w 315"/>
                <a:gd name="T13" fmla="*/ 1 h 205"/>
                <a:gd name="T14" fmla="*/ 4 w 315"/>
                <a:gd name="T15" fmla="*/ 2 h 205"/>
                <a:gd name="T16" fmla="*/ 4 w 315"/>
                <a:gd name="T17" fmla="*/ 2 h 205"/>
                <a:gd name="T18" fmla="*/ 5 w 315"/>
                <a:gd name="T19" fmla="*/ 2 h 205"/>
                <a:gd name="T20" fmla="*/ 5 w 315"/>
                <a:gd name="T21" fmla="*/ 3 h 205"/>
                <a:gd name="T22" fmla="*/ 6 w 315"/>
                <a:gd name="T23" fmla="*/ 3 h 205"/>
                <a:gd name="T24" fmla="*/ 6 w 315"/>
                <a:gd name="T25" fmla="*/ 4 h 205"/>
                <a:gd name="T26" fmla="*/ 7 w 315"/>
                <a:gd name="T27" fmla="*/ 4 h 205"/>
                <a:gd name="T28" fmla="*/ 7 w 315"/>
                <a:gd name="T29" fmla="*/ 4 h 205"/>
                <a:gd name="T30" fmla="*/ 8 w 315"/>
                <a:gd name="T31" fmla="*/ 4 h 205"/>
                <a:gd name="T32" fmla="*/ 9 w 315"/>
                <a:gd name="T33" fmla="*/ 4 h 205"/>
                <a:gd name="T34" fmla="*/ 9 w 315"/>
                <a:gd name="T35" fmla="*/ 4 h 205"/>
                <a:gd name="T36" fmla="*/ 9 w 315"/>
                <a:gd name="T37" fmla="*/ 4 h 205"/>
                <a:gd name="T38" fmla="*/ 10 w 315"/>
                <a:gd name="T39" fmla="*/ 4 h 205"/>
                <a:gd name="T40" fmla="*/ 10 w 315"/>
                <a:gd name="T41" fmla="*/ 5 h 205"/>
                <a:gd name="T42" fmla="*/ 10 w 315"/>
                <a:gd name="T43" fmla="*/ 5 h 205"/>
                <a:gd name="T44" fmla="*/ 10 w 315"/>
                <a:gd name="T45" fmla="*/ 5 h 205"/>
                <a:gd name="T46" fmla="*/ 10 w 315"/>
                <a:gd name="T47" fmla="*/ 5 h 205"/>
                <a:gd name="T48" fmla="*/ 10 w 315"/>
                <a:gd name="T49" fmla="*/ 5 h 205"/>
                <a:gd name="T50" fmla="*/ 10 w 315"/>
                <a:gd name="T51" fmla="*/ 5 h 205"/>
                <a:gd name="T52" fmla="*/ 10 w 315"/>
                <a:gd name="T53" fmla="*/ 5 h 205"/>
                <a:gd name="T54" fmla="*/ 10 w 315"/>
                <a:gd name="T55" fmla="*/ 6 h 205"/>
                <a:gd name="T56" fmla="*/ 9 w 315"/>
                <a:gd name="T57" fmla="*/ 6 h 205"/>
                <a:gd name="T58" fmla="*/ 9 w 315"/>
                <a:gd name="T59" fmla="*/ 6 h 205"/>
                <a:gd name="T60" fmla="*/ 8 w 315"/>
                <a:gd name="T61" fmla="*/ 6 h 205"/>
                <a:gd name="T62" fmla="*/ 8 w 315"/>
                <a:gd name="T63" fmla="*/ 6 h 205"/>
                <a:gd name="T64" fmla="*/ 7 w 315"/>
                <a:gd name="T65" fmla="*/ 6 h 205"/>
                <a:gd name="T66" fmla="*/ 6 w 315"/>
                <a:gd name="T67" fmla="*/ 6 h 205"/>
                <a:gd name="T68" fmla="*/ 5 w 315"/>
                <a:gd name="T69" fmla="*/ 6 h 205"/>
                <a:gd name="T70" fmla="*/ 5 w 315"/>
                <a:gd name="T71" fmla="*/ 5 h 205"/>
                <a:gd name="T72" fmla="*/ 4 w 315"/>
                <a:gd name="T73" fmla="*/ 5 h 205"/>
                <a:gd name="T74" fmla="*/ 3 w 315"/>
                <a:gd name="T75" fmla="*/ 4 h 205"/>
                <a:gd name="T76" fmla="*/ 2 w 315"/>
                <a:gd name="T77" fmla="*/ 3 h 205"/>
                <a:gd name="T78" fmla="*/ 1 w 315"/>
                <a:gd name="T79" fmla="*/ 2 h 205"/>
                <a:gd name="T80" fmla="*/ 1 w 315"/>
                <a:gd name="T81" fmla="*/ 1 h 205"/>
                <a:gd name="T82" fmla="*/ 0 w 315"/>
                <a:gd name="T83" fmla="*/ 1 h 205"/>
                <a:gd name="T84" fmla="*/ 0 w 315"/>
                <a:gd name="T85" fmla="*/ 1 h 205"/>
                <a:gd name="T86" fmla="*/ 0 w 315"/>
                <a:gd name="T87" fmla="*/ 1 h 205"/>
                <a:gd name="T88" fmla="*/ 1 w 315"/>
                <a:gd name="T89" fmla="*/ 0 h 205"/>
                <a:gd name="T90" fmla="*/ 1 w 315"/>
                <a:gd name="T91" fmla="*/ 0 h 205"/>
                <a:gd name="T92" fmla="*/ 1 w 315"/>
                <a:gd name="T93" fmla="*/ 0 h 205"/>
                <a:gd name="T94" fmla="*/ 1 w 315"/>
                <a:gd name="T95" fmla="*/ 0 h 205"/>
                <a:gd name="T96" fmla="*/ 2 w 315"/>
                <a:gd name="T97" fmla="*/ 0 h 205"/>
                <a:gd name="T98" fmla="*/ 2 w 315"/>
                <a:gd name="T99" fmla="*/ 0 h 205"/>
                <a:gd name="T100" fmla="*/ 2 w 315"/>
                <a:gd name="T101" fmla="*/ 0 h 205"/>
                <a:gd name="T102" fmla="*/ 2 w 315"/>
                <a:gd name="T103" fmla="*/ 0 h 2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
                <a:gd name="T157" fmla="*/ 0 h 205"/>
                <a:gd name="T158" fmla="*/ 315 w 315"/>
                <a:gd name="T159" fmla="*/ 205 h 2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 h="205">
                  <a:moveTo>
                    <a:pt x="44" y="0"/>
                  </a:moveTo>
                  <a:lnTo>
                    <a:pt x="45" y="2"/>
                  </a:lnTo>
                  <a:lnTo>
                    <a:pt x="48" y="7"/>
                  </a:lnTo>
                  <a:lnTo>
                    <a:pt x="53" y="15"/>
                  </a:lnTo>
                  <a:lnTo>
                    <a:pt x="63" y="26"/>
                  </a:lnTo>
                  <a:lnTo>
                    <a:pt x="73" y="38"/>
                  </a:lnTo>
                  <a:lnTo>
                    <a:pt x="86" y="52"/>
                  </a:lnTo>
                  <a:lnTo>
                    <a:pt x="99" y="65"/>
                  </a:lnTo>
                  <a:lnTo>
                    <a:pt x="115" y="81"/>
                  </a:lnTo>
                  <a:lnTo>
                    <a:pt x="131" y="94"/>
                  </a:lnTo>
                  <a:lnTo>
                    <a:pt x="148" y="109"/>
                  </a:lnTo>
                  <a:lnTo>
                    <a:pt x="165" y="120"/>
                  </a:lnTo>
                  <a:lnTo>
                    <a:pt x="185" y="132"/>
                  </a:lnTo>
                  <a:lnTo>
                    <a:pt x="203" y="138"/>
                  </a:lnTo>
                  <a:lnTo>
                    <a:pt x="222" y="143"/>
                  </a:lnTo>
                  <a:lnTo>
                    <a:pt x="240" y="145"/>
                  </a:lnTo>
                  <a:lnTo>
                    <a:pt x="260" y="143"/>
                  </a:lnTo>
                  <a:lnTo>
                    <a:pt x="269" y="143"/>
                  </a:lnTo>
                  <a:lnTo>
                    <a:pt x="279" y="148"/>
                  </a:lnTo>
                  <a:lnTo>
                    <a:pt x="289" y="155"/>
                  </a:lnTo>
                  <a:lnTo>
                    <a:pt x="297" y="163"/>
                  </a:lnTo>
                  <a:lnTo>
                    <a:pt x="304" y="171"/>
                  </a:lnTo>
                  <a:lnTo>
                    <a:pt x="310" y="179"/>
                  </a:lnTo>
                  <a:lnTo>
                    <a:pt x="313" y="185"/>
                  </a:lnTo>
                  <a:lnTo>
                    <a:pt x="315" y="189"/>
                  </a:lnTo>
                  <a:lnTo>
                    <a:pt x="312" y="189"/>
                  </a:lnTo>
                  <a:lnTo>
                    <a:pt x="307" y="190"/>
                  </a:lnTo>
                  <a:lnTo>
                    <a:pt x="295" y="194"/>
                  </a:lnTo>
                  <a:lnTo>
                    <a:pt x="284" y="197"/>
                  </a:lnTo>
                  <a:lnTo>
                    <a:pt x="268" y="200"/>
                  </a:lnTo>
                  <a:lnTo>
                    <a:pt x="248" y="203"/>
                  </a:lnTo>
                  <a:lnTo>
                    <a:pt x="227" y="205"/>
                  </a:lnTo>
                  <a:lnTo>
                    <a:pt x="206" y="205"/>
                  </a:lnTo>
                  <a:lnTo>
                    <a:pt x="180" y="200"/>
                  </a:lnTo>
                  <a:lnTo>
                    <a:pt x="157" y="192"/>
                  </a:lnTo>
                  <a:lnTo>
                    <a:pt x="131" y="182"/>
                  </a:lnTo>
                  <a:lnTo>
                    <a:pt x="105" y="168"/>
                  </a:lnTo>
                  <a:lnTo>
                    <a:pt x="78" y="148"/>
                  </a:lnTo>
                  <a:lnTo>
                    <a:pt x="53" y="122"/>
                  </a:lnTo>
                  <a:lnTo>
                    <a:pt x="27" y="91"/>
                  </a:lnTo>
                  <a:lnTo>
                    <a:pt x="5" y="54"/>
                  </a:lnTo>
                  <a:lnTo>
                    <a:pt x="0" y="47"/>
                  </a:lnTo>
                  <a:lnTo>
                    <a:pt x="0" y="42"/>
                  </a:lnTo>
                  <a:lnTo>
                    <a:pt x="0" y="36"/>
                  </a:lnTo>
                  <a:lnTo>
                    <a:pt x="1" y="31"/>
                  </a:lnTo>
                  <a:lnTo>
                    <a:pt x="8" y="21"/>
                  </a:lnTo>
                  <a:lnTo>
                    <a:pt x="18" y="15"/>
                  </a:lnTo>
                  <a:lnTo>
                    <a:pt x="26" y="7"/>
                  </a:lnTo>
                  <a:lnTo>
                    <a:pt x="34" y="3"/>
                  </a:lnTo>
                  <a:lnTo>
                    <a:pt x="40" y="0"/>
                  </a:lnTo>
                  <a:lnTo>
                    <a:pt x="44" y="0"/>
                  </a:lnTo>
                  <a:close/>
                </a:path>
              </a:pathLst>
            </a:custGeom>
            <a:solidFill>
              <a:srgbClr val="80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3" name="Freeform 75"/>
            <p:cNvSpPr>
              <a:spLocks/>
            </p:cNvSpPr>
            <p:nvPr/>
          </p:nvSpPr>
          <p:spPr bwMode="auto">
            <a:xfrm>
              <a:off x="4622" y="3263"/>
              <a:ext cx="250" cy="268"/>
            </a:xfrm>
            <a:custGeom>
              <a:avLst/>
              <a:gdLst>
                <a:gd name="T0" fmla="*/ 4 w 500"/>
                <a:gd name="T1" fmla="*/ 0 h 534"/>
                <a:gd name="T2" fmla="*/ 3 w 500"/>
                <a:gd name="T3" fmla="*/ 1 h 534"/>
                <a:gd name="T4" fmla="*/ 3 w 500"/>
                <a:gd name="T5" fmla="*/ 1 h 534"/>
                <a:gd name="T6" fmla="*/ 2 w 500"/>
                <a:gd name="T7" fmla="*/ 1 h 534"/>
                <a:gd name="T8" fmla="*/ 1 w 500"/>
                <a:gd name="T9" fmla="*/ 2 h 534"/>
                <a:gd name="T10" fmla="*/ 1 w 500"/>
                <a:gd name="T11" fmla="*/ 3 h 534"/>
                <a:gd name="T12" fmla="*/ 0 w 500"/>
                <a:gd name="T13" fmla="*/ 4 h 534"/>
                <a:gd name="T14" fmla="*/ 1 w 500"/>
                <a:gd name="T15" fmla="*/ 6 h 534"/>
                <a:gd name="T16" fmla="*/ 1 w 500"/>
                <a:gd name="T17" fmla="*/ 8 h 534"/>
                <a:gd name="T18" fmla="*/ 1 w 500"/>
                <a:gd name="T19" fmla="*/ 10 h 534"/>
                <a:gd name="T20" fmla="*/ 2 w 500"/>
                <a:gd name="T21" fmla="*/ 12 h 534"/>
                <a:gd name="T22" fmla="*/ 2 w 500"/>
                <a:gd name="T23" fmla="*/ 13 h 534"/>
                <a:gd name="T24" fmla="*/ 2 w 500"/>
                <a:gd name="T25" fmla="*/ 14 h 534"/>
                <a:gd name="T26" fmla="*/ 3 w 500"/>
                <a:gd name="T27" fmla="*/ 15 h 534"/>
                <a:gd name="T28" fmla="*/ 4 w 500"/>
                <a:gd name="T29" fmla="*/ 16 h 534"/>
                <a:gd name="T30" fmla="*/ 5 w 500"/>
                <a:gd name="T31" fmla="*/ 17 h 534"/>
                <a:gd name="T32" fmla="*/ 6 w 500"/>
                <a:gd name="T33" fmla="*/ 17 h 534"/>
                <a:gd name="T34" fmla="*/ 6 w 500"/>
                <a:gd name="T35" fmla="*/ 17 h 534"/>
                <a:gd name="T36" fmla="*/ 7 w 500"/>
                <a:gd name="T37" fmla="*/ 17 h 534"/>
                <a:gd name="T38" fmla="*/ 8 w 500"/>
                <a:gd name="T39" fmla="*/ 17 h 534"/>
                <a:gd name="T40" fmla="*/ 9 w 500"/>
                <a:gd name="T41" fmla="*/ 16 h 534"/>
                <a:gd name="T42" fmla="*/ 11 w 500"/>
                <a:gd name="T43" fmla="*/ 15 h 534"/>
                <a:gd name="T44" fmla="*/ 12 w 500"/>
                <a:gd name="T45" fmla="*/ 14 h 534"/>
                <a:gd name="T46" fmla="*/ 15 w 500"/>
                <a:gd name="T47" fmla="*/ 12 h 534"/>
                <a:gd name="T48" fmla="*/ 16 w 500"/>
                <a:gd name="T49" fmla="*/ 10 h 534"/>
                <a:gd name="T50" fmla="*/ 16 w 500"/>
                <a:gd name="T51" fmla="*/ 10 h 534"/>
                <a:gd name="T52" fmla="*/ 16 w 500"/>
                <a:gd name="T53" fmla="*/ 9 h 534"/>
                <a:gd name="T54" fmla="*/ 15 w 500"/>
                <a:gd name="T55" fmla="*/ 8 h 534"/>
                <a:gd name="T56" fmla="*/ 15 w 500"/>
                <a:gd name="T57" fmla="*/ 7 h 534"/>
                <a:gd name="T58" fmla="*/ 14 w 500"/>
                <a:gd name="T59" fmla="*/ 7 h 534"/>
                <a:gd name="T60" fmla="*/ 13 w 500"/>
                <a:gd name="T61" fmla="*/ 6 h 534"/>
                <a:gd name="T62" fmla="*/ 13 w 500"/>
                <a:gd name="T63" fmla="*/ 6 h 534"/>
                <a:gd name="T64" fmla="*/ 13 w 500"/>
                <a:gd name="T65" fmla="*/ 6 h 534"/>
                <a:gd name="T66" fmla="*/ 12 w 500"/>
                <a:gd name="T67" fmla="*/ 7 h 534"/>
                <a:gd name="T68" fmla="*/ 11 w 500"/>
                <a:gd name="T69" fmla="*/ 8 h 534"/>
                <a:gd name="T70" fmla="*/ 10 w 500"/>
                <a:gd name="T71" fmla="*/ 9 h 534"/>
                <a:gd name="T72" fmla="*/ 9 w 500"/>
                <a:gd name="T73" fmla="*/ 10 h 534"/>
                <a:gd name="T74" fmla="*/ 8 w 500"/>
                <a:gd name="T75" fmla="*/ 10 h 534"/>
                <a:gd name="T76" fmla="*/ 7 w 500"/>
                <a:gd name="T77" fmla="*/ 10 h 534"/>
                <a:gd name="T78" fmla="*/ 6 w 500"/>
                <a:gd name="T79" fmla="*/ 8 h 534"/>
                <a:gd name="T80" fmla="*/ 6 w 500"/>
                <a:gd name="T81" fmla="*/ 6 h 534"/>
                <a:gd name="T82" fmla="*/ 6 w 500"/>
                <a:gd name="T83" fmla="*/ 3 h 534"/>
                <a:gd name="T84" fmla="*/ 5 w 500"/>
                <a:gd name="T85" fmla="*/ 2 h 534"/>
                <a:gd name="T86" fmla="*/ 5 w 500"/>
                <a:gd name="T87" fmla="*/ 1 h 534"/>
                <a:gd name="T88" fmla="*/ 5 w 500"/>
                <a:gd name="T89" fmla="*/ 1 h 534"/>
                <a:gd name="T90" fmla="*/ 5 w 500"/>
                <a:gd name="T91" fmla="*/ 1 h 534"/>
                <a:gd name="T92" fmla="*/ 4 w 500"/>
                <a:gd name="T93" fmla="*/ 1 h 534"/>
                <a:gd name="T94" fmla="*/ 4 w 500"/>
                <a:gd name="T95" fmla="*/ 1 h 5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0"/>
                <a:gd name="T145" fmla="*/ 0 h 534"/>
                <a:gd name="T146" fmla="*/ 500 w 500"/>
                <a:gd name="T147" fmla="*/ 534 h 5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0" h="534">
                  <a:moveTo>
                    <a:pt x="107" y="1"/>
                  </a:moveTo>
                  <a:lnTo>
                    <a:pt x="101" y="0"/>
                  </a:lnTo>
                  <a:lnTo>
                    <a:pt x="94" y="0"/>
                  </a:lnTo>
                  <a:lnTo>
                    <a:pt x="84" y="1"/>
                  </a:lnTo>
                  <a:lnTo>
                    <a:pt x="76" y="5"/>
                  </a:lnTo>
                  <a:lnTo>
                    <a:pt x="65" y="8"/>
                  </a:lnTo>
                  <a:lnTo>
                    <a:pt x="55" y="14"/>
                  </a:lnTo>
                  <a:lnTo>
                    <a:pt x="44" y="21"/>
                  </a:lnTo>
                  <a:lnTo>
                    <a:pt x="34" y="32"/>
                  </a:lnTo>
                  <a:lnTo>
                    <a:pt x="23" y="44"/>
                  </a:lnTo>
                  <a:lnTo>
                    <a:pt x="16" y="58"/>
                  </a:lnTo>
                  <a:lnTo>
                    <a:pt x="8" y="76"/>
                  </a:lnTo>
                  <a:lnTo>
                    <a:pt x="3" y="97"/>
                  </a:lnTo>
                  <a:lnTo>
                    <a:pt x="0" y="120"/>
                  </a:lnTo>
                  <a:lnTo>
                    <a:pt x="0" y="147"/>
                  </a:lnTo>
                  <a:lnTo>
                    <a:pt x="2" y="178"/>
                  </a:lnTo>
                  <a:lnTo>
                    <a:pt x="8" y="214"/>
                  </a:lnTo>
                  <a:lnTo>
                    <a:pt x="13" y="248"/>
                  </a:lnTo>
                  <a:lnTo>
                    <a:pt x="21" y="279"/>
                  </a:lnTo>
                  <a:lnTo>
                    <a:pt x="26" y="310"/>
                  </a:lnTo>
                  <a:lnTo>
                    <a:pt x="32" y="338"/>
                  </a:lnTo>
                  <a:lnTo>
                    <a:pt x="37" y="362"/>
                  </a:lnTo>
                  <a:lnTo>
                    <a:pt x="42" y="385"/>
                  </a:lnTo>
                  <a:lnTo>
                    <a:pt x="49" y="406"/>
                  </a:lnTo>
                  <a:lnTo>
                    <a:pt x="55" y="427"/>
                  </a:lnTo>
                  <a:lnTo>
                    <a:pt x="63" y="443"/>
                  </a:lnTo>
                  <a:lnTo>
                    <a:pt x="71" y="459"/>
                  </a:lnTo>
                  <a:lnTo>
                    <a:pt x="83" y="474"/>
                  </a:lnTo>
                  <a:lnTo>
                    <a:pt x="96" y="487"/>
                  </a:lnTo>
                  <a:lnTo>
                    <a:pt x="109" y="498"/>
                  </a:lnTo>
                  <a:lnTo>
                    <a:pt x="125" y="510"/>
                  </a:lnTo>
                  <a:lnTo>
                    <a:pt x="143" y="519"/>
                  </a:lnTo>
                  <a:lnTo>
                    <a:pt x="166" y="528"/>
                  </a:lnTo>
                  <a:lnTo>
                    <a:pt x="171" y="531"/>
                  </a:lnTo>
                  <a:lnTo>
                    <a:pt x="177" y="532"/>
                  </a:lnTo>
                  <a:lnTo>
                    <a:pt x="185" y="532"/>
                  </a:lnTo>
                  <a:lnTo>
                    <a:pt x="197" y="534"/>
                  </a:lnTo>
                  <a:lnTo>
                    <a:pt x="206" y="532"/>
                  </a:lnTo>
                  <a:lnTo>
                    <a:pt x="221" y="531"/>
                  </a:lnTo>
                  <a:lnTo>
                    <a:pt x="236" y="526"/>
                  </a:lnTo>
                  <a:lnTo>
                    <a:pt x="255" y="519"/>
                  </a:lnTo>
                  <a:lnTo>
                    <a:pt x="273" y="508"/>
                  </a:lnTo>
                  <a:lnTo>
                    <a:pt x="297" y="495"/>
                  </a:lnTo>
                  <a:lnTo>
                    <a:pt x="323" y="476"/>
                  </a:lnTo>
                  <a:lnTo>
                    <a:pt x="351" y="454"/>
                  </a:lnTo>
                  <a:lnTo>
                    <a:pt x="383" y="427"/>
                  </a:lnTo>
                  <a:lnTo>
                    <a:pt x="417" y="396"/>
                  </a:lnTo>
                  <a:lnTo>
                    <a:pt x="456" y="359"/>
                  </a:lnTo>
                  <a:lnTo>
                    <a:pt x="499" y="315"/>
                  </a:lnTo>
                  <a:lnTo>
                    <a:pt x="500" y="308"/>
                  </a:lnTo>
                  <a:lnTo>
                    <a:pt x="500" y="300"/>
                  </a:lnTo>
                  <a:lnTo>
                    <a:pt x="499" y="290"/>
                  </a:lnTo>
                  <a:lnTo>
                    <a:pt x="495" y="281"/>
                  </a:lnTo>
                  <a:lnTo>
                    <a:pt x="489" y="269"/>
                  </a:lnTo>
                  <a:lnTo>
                    <a:pt x="481" y="258"/>
                  </a:lnTo>
                  <a:lnTo>
                    <a:pt x="473" y="247"/>
                  </a:lnTo>
                  <a:lnTo>
                    <a:pt x="463" y="235"/>
                  </a:lnTo>
                  <a:lnTo>
                    <a:pt x="453" y="222"/>
                  </a:lnTo>
                  <a:lnTo>
                    <a:pt x="442" y="211"/>
                  </a:lnTo>
                  <a:lnTo>
                    <a:pt x="430" y="201"/>
                  </a:lnTo>
                  <a:lnTo>
                    <a:pt x="421" y="191"/>
                  </a:lnTo>
                  <a:lnTo>
                    <a:pt x="411" y="185"/>
                  </a:lnTo>
                  <a:lnTo>
                    <a:pt x="403" y="178"/>
                  </a:lnTo>
                  <a:lnTo>
                    <a:pt x="395" y="175"/>
                  </a:lnTo>
                  <a:lnTo>
                    <a:pt x="391" y="175"/>
                  </a:lnTo>
                  <a:lnTo>
                    <a:pt x="388" y="177"/>
                  </a:lnTo>
                  <a:lnTo>
                    <a:pt x="382" y="185"/>
                  </a:lnTo>
                  <a:lnTo>
                    <a:pt x="370" y="198"/>
                  </a:lnTo>
                  <a:lnTo>
                    <a:pt x="357" y="214"/>
                  </a:lnTo>
                  <a:lnTo>
                    <a:pt x="339" y="232"/>
                  </a:lnTo>
                  <a:lnTo>
                    <a:pt x="323" y="250"/>
                  </a:lnTo>
                  <a:lnTo>
                    <a:pt x="304" y="268"/>
                  </a:lnTo>
                  <a:lnTo>
                    <a:pt x="284" y="284"/>
                  </a:lnTo>
                  <a:lnTo>
                    <a:pt x="265" y="297"/>
                  </a:lnTo>
                  <a:lnTo>
                    <a:pt x="244" y="305"/>
                  </a:lnTo>
                  <a:lnTo>
                    <a:pt x="226" y="308"/>
                  </a:lnTo>
                  <a:lnTo>
                    <a:pt x="210" y="307"/>
                  </a:lnTo>
                  <a:lnTo>
                    <a:pt x="195" y="295"/>
                  </a:lnTo>
                  <a:lnTo>
                    <a:pt x="184" y="277"/>
                  </a:lnTo>
                  <a:lnTo>
                    <a:pt x="175" y="247"/>
                  </a:lnTo>
                  <a:lnTo>
                    <a:pt x="172" y="206"/>
                  </a:lnTo>
                  <a:lnTo>
                    <a:pt x="171" y="162"/>
                  </a:lnTo>
                  <a:lnTo>
                    <a:pt x="169" y="125"/>
                  </a:lnTo>
                  <a:lnTo>
                    <a:pt x="166" y="94"/>
                  </a:lnTo>
                  <a:lnTo>
                    <a:pt x="162" y="70"/>
                  </a:lnTo>
                  <a:lnTo>
                    <a:pt x="159" y="48"/>
                  </a:lnTo>
                  <a:lnTo>
                    <a:pt x="154" y="32"/>
                  </a:lnTo>
                  <a:lnTo>
                    <a:pt x="151" y="21"/>
                  </a:lnTo>
                  <a:lnTo>
                    <a:pt x="148" y="14"/>
                  </a:lnTo>
                  <a:lnTo>
                    <a:pt x="141" y="6"/>
                  </a:lnTo>
                  <a:lnTo>
                    <a:pt x="136" y="5"/>
                  </a:lnTo>
                  <a:lnTo>
                    <a:pt x="132" y="1"/>
                  </a:lnTo>
                  <a:lnTo>
                    <a:pt x="127" y="1"/>
                  </a:lnTo>
                  <a:lnTo>
                    <a:pt x="117" y="1"/>
                  </a:lnTo>
                  <a:lnTo>
                    <a:pt x="107" y="1"/>
                  </a:lnTo>
                  <a:close/>
                </a:path>
              </a:pathLst>
            </a:custGeom>
            <a:solidFill>
              <a:srgbClr val="8533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4" name="Freeform 77"/>
            <p:cNvSpPr>
              <a:spLocks/>
            </p:cNvSpPr>
            <p:nvPr/>
          </p:nvSpPr>
          <p:spPr bwMode="auto">
            <a:xfrm>
              <a:off x="4856" y="3359"/>
              <a:ext cx="20" cy="20"/>
            </a:xfrm>
            <a:custGeom>
              <a:avLst/>
              <a:gdLst>
                <a:gd name="T0" fmla="*/ 1 w 40"/>
                <a:gd name="T1" fmla="*/ 2 h 39"/>
                <a:gd name="T2" fmla="*/ 1 w 40"/>
                <a:gd name="T3" fmla="*/ 2 h 39"/>
                <a:gd name="T4" fmla="*/ 2 w 40"/>
                <a:gd name="T5" fmla="*/ 2 h 39"/>
                <a:gd name="T6" fmla="*/ 2 w 40"/>
                <a:gd name="T7" fmla="*/ 1 h 39"/>
                <a:gd name="T8" fmla="*/ 2 w 40"/>
                <a:gd name="T9" fmla="*/ 1 h 39"/>
                <a:gd name="T10" fmla="*/ 2 w 40"/>
                <a:gd name="T11" fmla="*/ 1 h 39"/>
                <a:gd name="T12" fmla="*/ 2 w 40"/>
                <a:gd name="T13" fmla="*/ 1 h 39"/>
                <a:gd name="T14" fmla="*/ 1 w 40"/>
                <a:gd name="T15" fmla="*/ 0 h 39"/>
                <a:gd name="T16" fmla="*/ 1 w 40"/>
                <a:gd name="T17" fmla="*/ 0 h 39"/>
                <a:gd name="T18" fmla="*/ 1 w 40"/>
                <a:gd name="T19" fmla="*/ 0 h 39"/>
                <a:gd name="T20" fmla="*/ 1 w 40"/>
                <a:gd name="T21" fmla="*/ 1 h 39"/>
                <a:gd name="T22" fmla="*/ 1 w 40"/>
                <a:gd name="T23" fmla="*/ 1 h 39"/>
                <a:gd name="T24" fmla="*/ 0 w 40"/>
                <a:gd name="T25" fmla="*/ 1 h 39"/>
                <a:gd name="T26" fmla="*/ 1 w 40"/>
                <a:gd name="T27" fmla="*/ 1 h 39"/>
                <a:gd name="T28" fmla="*/ 1 w 40"/>
                <a:gd name="T29" fmla="*/ 2 h 39"/>
                <a:gd name="T30" fmla="*/ 1 w 40"/>
                <a:gd name="T31" fmla="*/ 2 h 39"/>
                <a:gd name="T32" fmla="*/ 1 w 40"/>
                <a:gd name="T33" fmla="*/ 2 h 39"/>
                <a:gd name="T34" fmla="*/ 1 w 40"/>
                <a:gd name="T35" fmla="*/ 2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9"/>
                <a:gd name="T56" fmla="*/ 40 w 40"/>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9">
                  <a:moveTo>
                    <a:pt x="21" y="39"/>
                  </a:moveTo>
                  <a:lnTo>
                    <a:pt x="27" y="38"/>
                  </a:lnTo>
                  <a:lnTo>
                    <a:pt x="36" y="33"/>
                  </a:lnTo>
                  <a:lnTo>
                    <a:pt x="39" y="26"/>
                  </a:lnTo>
                  <a:lnTo>
                    <a:pt x="40" y="20"/>
                  </a:lnTo>
                  <a:lnTo>
                    <a:pt x="39" y="10"/>
                  </a:lnTo>
                  <a:lnTo>
                    <a:pt x="36" y="5"/>
                  </a:lnTo>
                  <a:lnTo>
                    <a:pt x="27" y="0"/>
                  </a:lnTo>
                  <a:lnTo>
                    <a:pt x="21" y="0"/>
                  </a:lnTo>
                  <a:lnTo>
                    <a:pt x="13" y="0"/>
                  </a:lnTo>
                  <a:lnTo>
                    <a:pt x="6" y="5"/>
                  </a:lnTo>
                  <a:lnTo>
                    <a:pt x="1" y="10"/>
                  </a:lnTo>
                  <a:lnTo>
                    <a:pt x="0" y="20"/>
                  </a:lnTo>
                  <a:lnTo>
                    <a:pt x="1" y="26"/>
                  </a:lnTo>
                  <a:lnTo>
                    <a:pt x="6" y="33"/>
                  </a:lnTo>
                  <a:lnTo>
                    <a:pt x="13" y="38"/>
                  </a:lnTo>
                  <a:lnTo>
                    <a:pt x="21" y="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5" name="Freeform 78"/>
            <p:cNvSpPr>
              <a:spLocks/>
            </p:cNvSpPr>
            <p:nvPr/>
          </p:nvSpPr>
          <p:spPr bwMode="auto">
            <a:xfrm>
              <a:off x="4767" y="3269"/>
              <a:ext cx="19" cy="20"/>
            </a:xfrm>
            <a:custGeom>
              <a:avLst/>
              <a:gdLst>
                <a:gd name="T0" fmla="*/ 0 w 39"/>
                <a:gd name="T1" fmla="*/ 1 h 41"/>
                <a:gd name="T2" fmla="*/ 0 w 39"/>
                <a:gd name="T3" fmla="*/ 1 h 41"/>
                <a:gd name="T4" fmla="*/ 1 w 39"/>
                <a:gd name="T5" fmla="*/ 1 h 41"/>
                <a:gd name="T6" fmla="*/ 1 w 39"/>
                <a:gd name="T7" fmla="*/ 0 h 41"/>
                <a:gd name="T8" fmla="*/ 1 w 39"/>
                <a:gd name="T9" fmla="*/ 0 h 41"/>
                <a:gd name="T10" fmla="*/ 1 w 39"/>
                <a:gd name="T11" fmla="*/ 0 h 41"/>
                <a:gd name="T12" fmla="*/ 1 w 39"/>
                <a:gd name="T13" fmla="*/ 0 h 41"/>
                <a:gd name="T14" fmla="*/ 0 w 39"/>
                <a:gd name="T15" fmla="*/ 0 h 41"/>
                <a:gd name="T16" fmla="*/ 0 w 39"/>
                <a:gd name="T17" fmla="*/ 0 h 41"/>
                <a:gd name="T18" fmla="*/ 0 w 39"/>
                <a:gd name="T19" fmla="*/ 0 h 41"/>
                <a:gd name="T20" fmla="*/ 0 w 39"/>
                <a:gd name="T21" fmla="*/ 0 h 41"/>
                <a:gd name="T22" fmla="*/ 0 w 39"/>
                <a:gd name="T23" fmla="*/ 0 h 41"/>
                <a:gd name="T24" fmla="*/ 0 w 39"/>
                <a:gd name="T25" fmla="*/ 0 h 41"/>
                <a:gd name="T26" fmla="*/ 0 w 39"/>
                <a:gd name="T27" fmla="*/ 0 h 41"/>
                <a:gd name="T28" fmla="*/ 0 w 39"/>
                <a:gd name="T29" fmla="*/ 1 h 41"/>
                <a:gd name="T30" fmla="*/ 0 w 39"/>
                <a:gd name="T31" fmla="*/ 1 h 41"/>
                <a:gd name="T32" fmla="*/ 0 w 39"/>
                <a:gd name="T33" fmla="*/ 1 h 41"/>
                <a:gd name="T34" fmla="*/ 0 w 39"/>
                <a:gd name="T35" fmla="*/ 1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41"/>
                <a:gd name="T56" fmla="*/ 39 w 39"/>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41">
                  <a:moveTo>
                    <a:pt x="20" y="41"/>
                  </a:moveTo>
                  <a:lnTo>
                    <a:pt x="26" y="37"/>
                  </a:lnTo>
                  <a:lnTo>
                    <a:pt x="33" y="34"/>
                  </a:lnTo>
                  <a:lnTo>
                    <a:pt x="36" y="28"/>
                  </a:lnTo>
                  <a:lnTo>
                    <a:pt x="39" y="21"/>
                  </a:lnTo>
                  <a:lnTo>
                    <a:pt x="36" y="11"/>
                  </a:lnTo>
                  <a:lnTo>
                    <a:pt x="33" y="7"/>
                  </a:lnTo>
                  <a:lnTo>
                    <a:pt x="26" y="2"/>
                  </a:lnTo>
                  <a:lnTo>
                    <a:pt x="20" y="0"/>
                  </a:lnTo>
                  <a:lnTo>
                    <a:pt x="10" y="2"/>
                  </a:lnTo>
                  <a:lnTo>
                    <a:pt x="5" y="7"/>
                  </a:lnTo>
                  <a:lnTo>
                    <a:pt x="0" y="11"/>
                  </a:lnTo>
                  <a:lnTo>
                    <a:pt x="0" y="21"/>
                  </a:lnTo>
                  <a:lnTo>
                    <a:pt x="0" y="28"/>
                  </a:lnTo>
                  <a:lnTo>
                    <a:pt x="5" y="34"/>
                  </a:lnTo>
                  <a:lnTo>
                    <a:pt x="10" y="37"/>
                  </a:lnTo>
                  <a:lnTo>
                    <a:pt x="20" y="4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6" name="Freeform 79"/>
            <p:cNvSpPr>
              <a:spLocks/>
            </p:cNvSpPr>
            <p:nvPr/>
          </p:nvSpPr>
          <p:spPr bwMode="auto">
            <a:xfrm>
              <a:off x="4790" y="3243"/>
              <a:ext cx="94" cy="64"/>
            </a:xfrm>
            <a:custGeom>
              <a:avLst/>
              <a:gdLst>
                <a:gd name="T0" fmla="*/ 0 w 189"/>
                <a:gd name="T1" fmla="*/ 1 h 128"/>
                <a:gd name="T2" fmla="*/ 0 w 189"/>
                <a:gd name="T3" fmla="*/ 1 h 128"/>
                <a:gd name="T4" fmla="*/ 0 w 189"/>
                <a:gd name="T5" fmla="*/ 1 h 128"/>
                <a:gd name="T6" fmla="*/ 0 w 189"/>
                <a:gd name="T7" fmla="*/ 1 h 128"/>
                <a:gd name="T8" fmla="*/ 1 w 189"/>
                <a:gd name="T9" fmla="*/ 1 h 128"/>
                <a:gd name="T10" fmla="*/ 1 w 189"/>
                <a:gd name="T11" fmla="*/ 1 h 128"/>
                <a:gd name="T12" fmla="*/ 2 w 189"/>
                <a:gd name="T13" fmla="*/ 1 h 128"/>
                <a:gd name="T14" fmla="*/ 2 w 189"/>
                <a:gd name="T15" fmla="*/ 1 h 128"/>
                <a:gd name="T16" fmla="*/ 2 w 189"/>
                <a:gd name="T17" fmla="*/ 1 h 128"/>
                <a:gd name="T18" fmla="*/ 3 w 189"/>
                <a:gd name="T19" fmla="*/ 1 h 128"/>
                <a:gd name="T20" fmla="*/ 3 w 189"/>
                <a:gd name="T21" fmla="*/ 1 h 128"/>
                <a:gd name="T22" fmla="*/ 4 w 189"/>
                <a:gd name="T23" fmla="*/ 1 h 128"/>
                <a:gd name="T24" fmla="*/ 4 w 189"/>
                <a:gd name="T25" fmla="*/ 1 h 128"/>
                <a:gd name="T26" fmla="*/ 4 w 189"/>
                <a:gd name="T27" fmla="*/ 0 h 128"/>
                <a:gd name="T28" fmla="*/ 5 w 189"/>
                <a:gd name="T29" fmla="*/ 1 h 128"/>
                <a:gd name="T30" fmla="*/ 5 w 189"/>
                <a:gd name="T31" fmla="*/ 1 h 128"/>
                <a:gd name="T32" fmla="*/ 5 w 189"/>
                <a:gd name="T33" fmla="*/ 1 h 128"/>
                <a:gd name="T34" fmla="*/ 5 w 189"/>
                <a:gd name="T35" fmla="*/ 1 h 128"/>
                <a:gd name="T36" fmla="*/ 5 w 189"/>
                <a:gd name="T37" fmla="*/ 1 h 128"/>
                <a:gd name="T38" fmla="*/ 5 w 189"/>
                <a:gd name="T39" fmla="*/ 1 h 128"/>
                <a:gd name="T40" fmla="*/ 5 w 189"/>
                <a:gd name="T41" fmla="*/ 1 h 128"/>
                <a:gd name="T42" fmla="*/ 5 w 189"/>
                <a:gd name="T43" fmla="*/ 1 h 128"/>
                <a:gd name="T44" fmla="*/ 4 w 189"/>
                <a:gd name="T45" fmla="*/ 1 h 128"/>
                <a:gd name="T46" fmla="*/ 4 w 189"/>
                <a:gd name="T47" fmla="*/ 1 h 128"/>
                <a:gd name="T48" fmla="*/ 4 w 189"/>
                <a:gd name="T49" fmla="*/ 1 h 128"/>
                <a:gd name="T50" fmla="*/ 4 w 189"/>
                <a:gd name="T51" fmla="*/ 1 h 128"/>
                <a:gd name="T52" fmla="*/ 4 w 189"/>
                <a:gd name="T53" fmla="*/ 1 h 128"/>
                <a:gd name="T54" fmla="*/ 2 w 189"/>
                <a:gd name="T55" fmla="*/ 2 h 128"/>
                <a:gd name="T56" fmla="*/ 4 w 189"/>
                <a:gd name="T57" fmla="*/ 3 h 128"/>
                <a:gd name="T58" fmla="*/ 4 w 189"/>
                <a:gd name="T59" fmla="*/ 3 h 128"/>
                <a:gd name="T60" fmla="*/ 4 w 189"/>
                <a:gd name="T61" fmla="*/ 3 h 128"/>
                <a:gd name="T62" fmla="*/ 4 w 189"/>
                <a:gd name="T63" fmla="*/ 3 h 128"/>
                <a:gd name="T64" fmla="*/ 4 w 189"/>
                <a:gd name="T65" fmla="*/ 3 h 128"/>
                <a:gd name="T66" fmla="*/ 4 w 189"/>
                <a:gd name="T67" fmla="*/ 3 h 128"/>
                <a:gd name="T68" fmla="*/ 3 w 189"/>
                <a:gd name="T69" fmla="*/ 3 h 128"/>
                <a:gd name="T70" fmla="*/ 3 w 189"/>
                <a:gd name="T71" fmla="*/ 3 h 128"/>
                <a:gd name="T72" fmla="*/ 3 w 189"/>
                <a:gd name="T73" fmla="*/ 3 h 128"/>
                <a:gd name="T74" fmla="*/ 3 w 189"/>
                <a:gd name="T75" fmla="*/ 3 h 128"/>
                <a:gd name="T76" fmla="*/ 2 w 189"/>
                <a:gd name="T77" fmla="*/ 4 h 128"/>
                <a:gd name="T78" fmla="*/ 2 w 189"/>
                <a:gd name="T79" fmla="*/ 4 h 128"/>
                <a:gd name="T80" fmla="*/ 1 w 189"/>
                <a:gd name="T81" fmla="*/ 4 h 128"/>
                <a:gd name="T82" fmla="*/ 1 w 189"/>
                <a:gd name="T83" fmla="*/ 4 h 128"/>
                <a:gd name="T84" fmla="*/ 1 w 189"/>
                <a:gd name="T85" fmla="*/ 4 h 128"/>
                <a:gd name="T86" fmla="*/ 0 w 189"/>
                <a:gd name="T87" fmla="*/ 4 h 128"/>
                <a:gd name="T88" fmla="*/ 0 w 189"/>
                <a:gd name="T89" fmla="*/ 4 h 128"/>
                <a:gd name="T90" fmla="*/ 0 w 189"/>
                <a:gd name="T91" fmla="*/ 4 h 128"/>
                <a:gd name="T92" fmla="*/ 0 w 189"/>
                <a:gd name="T93" fmla="*/ 4 h 128"/>
                <a:gd name="T94" fmla="*/ 0 w 189"/>
                <a:gd name="T95" fmla="*/ 4 h 128"/>
                <a:gd name="T96" fmla="*/ 0 w 189"/>
                <a:gd name="T97" fmla="*/ 4 h 128"/>
                <a:gd name="T98" fmla="*/ 0 w 189"/>
                <a:gd name="T99" fmla="*/ 4 h 128"/>
                <a:gd name="T100" fmla="*/ 0 w 189"/>
                <a:gd name="T101" fmla="*/ 2 h 128"/>
                <a:gd name="T102" fmla="*/ 0 w 189"/>
                <a:gd name="T103" fmla="*/ 1 h 128"/>
                <a:gd name="T104" fmla="*/ 0 w 189"/>
                <a:gd name="T105" fmla="*/ 1 h 1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9"/>
                <a:gd name="T160" fmla="*/ 0 h 128"/>
                <a:gd name="T161" fmla="*/ 189 w 189"/>
                <a:gd name="T162" fmla="*/ 128 h 1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9" h="128">
                  <a:moveTo>
                    <a:pt x="18" y="33"/>
                  </a:moveTo>
                  <a:lnTo>
                    <a:pt x="20" y="31"/>
                  </a:lnTo>
                  <a:lnTo>
                    <a:pt x="25" y="29"/>
                  </a:lnTo>
                  <a:lnTo>
                    <a:pt x="31" y="26"/>
                  </a:lnTo>
                  <a:lnTo>
                    <a:pt x="41" y="24"/>
                  </a:lnTo>
                  <a:lnTo>
                    <a:pt x="51" y="21"/>
                  </a:lnTo>
                  <a:lnTo>
                    <a:pt x="64" y="18"/>
                  </a:lnTo>
                  <a:lnTo>
                    <a:pt x="78" y="15"/>
                  </a:lnTo>
                  <a:lnTo>
                    <a:pt x="91" y="13"/>
                  </a:lnTo>
                  <a:lnTo>
                    <a:pt x="106" y="8"/>
                  </a:lnTo>
                  <a:lnTo>
                    <a:pt x="120" y="5"/>
                  </a:lnTo>
                  <a:lnTo>
                    <a:pt x="135" y="3"/>
                  </a:lnTo>
                  <a:lnTo>
                    <a:pt x="148" y="2"/>
                  </a:lnTo>
                  <a:lnTo>
                    <a:pt x="159" y="0"/>
                  </a:lnTo>
                  <a:lnTo>
                    <a:pt x="169" y="2"/>
                  </a:lnTo>
                  <a:lnTo>
                    <a:pt x="179" y="3"/>
                  </a:lnTo>
                  <a:lnTo>
                    <a:pt x="185" y="7"/>
                  </a:lnTo>
                  <a:lnTo>
                    <a:pt x="189" y="11"/>
                  </a:lnTo>
                  <a:lnTo>
                    <a:pt x="189" y="16"/>
                  </a:lnTo>
                  <a:lnTo>
                    <a:pt x="181" y="20"/>
                  </a:lnTo>
                  <a:lnTo>
                    <a:pt x="172" y="24"/>
                  </a:lnTo>
                  <a:lnTo>
                    <a:pt x="166" y="24"/>
                  </a:lnTo>
                  <a:lnTo>
                    <a:pt x="159" y="24"/>
                  </a:lnTo>
                  <a:lnTo>
                    <a:pt x="155" y="26"/>
                  </a:lnTo>
                  <a:lnTo>
                    <a:pt x="150" y="26"/>
                  </a:lnTo>
                  <a:lnTo>
                    <a:pt x="142" y="28"/>
                  </a:lnTo>
                  <a:lnTo>
                    <a:pt x="140" y="29"/>
                  </a:lnTo>
                  <a:lnTo>
                    <a:pt x="90" y="73"/>
                  </a:lnTo>
                  <a:lnTo>
                    <a:pt x="137" y="81"/>
                  </a:lnTo>
                  <a:lnTo>
                    <a:pt x="138" y="83"/>
                  </a:lnTo>
                  <a:lnTo>
                    <a:pt x="138" y="88"/>
                  </a:lnTo>
                  <a:lnTo>
                    <a:pt x="137" y="89"/>
                  </a:lnTo>
                  <a:lnTo>
                    <a:pt x="133" y="93"/>
                  </a:lnTo>
                  <a:lnTo>
                    <a:pt x="129" y="94"/>
                  </a:lnTo>
                  <a:lnTo>
                    <a:pt x="124" y="98"/>
                  </a:lnTo>
                  <a:lnTo>
                    <a:pt x="116" y="101"/>
                  </a:lnTo>
                  <a:lnTo>
                    <a:pt x="107" y="104"/>
                  </a:lnTo>
                  <a:lnTo>
                    <a:pt x="96" y="107"/>
                  </a:lnTo>
                  <a:lnTo>
                    <a:pt x="85" y="112"/>
                  </a:lnTo>
                  <a:lnTo>
                    <a:pt x="70" y="115"/>
                  </a:lnTo>
                  <a:lnTo>
                    <a:pt x="59" y="119"/>
                  </a:lnTo>
                  <a:lnTo>
                    <a:pt x="47" y="120"/>
                  </a:lnTo>
                  <a:lnTo>
                    <a:pt x="41" y="123"/>
                  </a:lnTo>
                  <a:lnTo>
                    <a:pt x="31" y="123"/>
                  </a:lnTo>
                  <a:lnTo>
                    <a:pt x="25" y="125"/>
                  </a:lnTo>
                  <a:lnTo>
                    <a:pt x="20" y="127"/>
                  </a:lnTo>
                  <a:lnTo>
                    <a:pt x="16" y="127"/>
                  </a:lnTo>
                  <a:lnTo>
                    <a:pt x="10" y="127"/>
                  </a:lnTo>
                  <a:lnTo>
                    <a:pt x="5" y="128"/>
                  </a:lnTo>
                  <a:lnTo>
                    <a:pt x="0" y="55"/>
                  </a:lnTo>
                  <a:lnTo>
                    <a:pt x="18" y="33"/>
                  </a:lnTo>
                  <a:close/>
                </a:path>
              </a:pathLst>
            </a:custGeom>
            <a:solidFill>
              <a:srgbClr val="FFD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7" name="Freeform 80"/>
            <p:cNvSpPr>
              <a:spLocks/>
            </p:cNvSpPr>
            <p:nvPr/>
          </p:nvSpPr>
          <p:spPr bwMode="auto">
            <a:xfrm>
              <a:off x="5134" y="3097"/>
              <a:ext cx="104" cy="41"/>
            </a:xfrm>
            <a:custGeom>
              <a:avLst/>
              <a:gdLst>
                <a:gd name="T0" fmla="*/ 0 w 208"/>
                <a:gd name="T1" fmla="*/ 3 h 82"/>
                <a:gd name="T2" fmla="*/ 1 w 208"/>
                <a:gd name="T3" fmla="*/ 3 h 82"/>
                <a:gd name="T4" fmla="*/ 1 w 208"/>
                <a:gd name="T5" fmla="*/ 3 h 82"/>
                <a:gd name="T6" fmla="*/ 1 w 208"/>
                <a:gd name="T7" fmla="*/ 3 h 82"/>
                <a:gd name="T8" fmla="*/ 1 w 208"/>
                <a:gd name="T9" fmla="*/ 3 h 82"/>
                <a:gd name="T10" fmla="*/ 2 w 208"/>
                <a:gd name="T11" fmla="*/ 3 h 82"/>
                <a:gd name="T12" fmla="*/ 2 w 208"/>
                <a:gd name="T13" fmla="*/ 3 h 82"/>
                <a:gd name="T14" fmla="*/ 3 w 208"/>
                <a:gd name="T15" fmla="*/ 2 h 82"/>
                <a:gd name="T16" fmla="*/ 3 w 208"/>
                <a:gd name="T17" fmla="*/ 2 h 82"/>
                <a:gd name="T18" fmla="*/ 4 w 208"/>
                <a:gd name="T19" fmla="*/ 2 h 82"/>
                <a:gd name="T20" fmla="*/ 4 w 208"/>
                <a:gd name="T21" fmla="*/ 2 h 82"/>
                <a:gd name="T22" fmla="*/ 5 w 208"/>
                <a:gd name="T23" fmla="*/ 2 h 82"/>
                <a:gd name="T24" fmla="*/ 5 w 208"/>
                <a:gd name="T25" fmla="*/ 2 h 82"/>
                <a:gd name="T26" fmla="*/ 6 w 208"/>
                <a:gd name="T27" fmla="*/ 1 h 82"/>
                <a:gd name="T28" fmla="*/ 6 w 208"/>
                <a:gd name="T29" fmla="*/ 1 h 82"/>
                <a:gd name="T30" fmla="*/ 6 w 208"/>
                <a:gd name="T31" fmla="*/ 1 h 82"/>
                <a:gd name="T32" fmla="*/ 7 w 208"/>
                <a:gd name="T33" fmla="*/ 1 h 82"/>
                <a:gd name="T34" fmla="*/ 7 w 208"/>
                <a:gd name="T35" fmla="*/ 1 h 82"/>
                <a:gd name="T36" fmla="*/ 7 w 208"/>
                <a:gd name="T37" fmla="*/ 1 h 82"/>
                <a:gd name="T38" fmla="*/ 7 w 208"/>
                <a:gd name="T39" fmla="*/ 1 h 82"/>
                <a:gd name="T40" fmla="*/ 7 w 208"/>
                <a:gd name="T41" fmla="*/ 0 h 82"/>
                <a:gd name="T42" fmla="*/ 7 w 208"/>
                <a:gd name="T43" fmla="*/ 0 h 82"/>
                <a:gd name="T44" fmla="*/ 7 w 208"/>
                <a:gd name="T45" fmla="*/ 1 h 82"/>
                <a:gd name="T46" fmla="*/ 6 w 208"/>
                <a:gd name="T47" fmla="*/ 1 h 82"/>
                <a:gd name="T48" fmla="*/ 6 w 208"/>
                <a:gd name="T49" fmla="*/ 1 h 82"/>
                <a:gd name="T50" fmla="*/ 6 w 208"/>
                <a:gd name="T51" fmla="*/ 1 h 82"/>
                <a:gd name="T52" fmla="*/ 5 w 208"/>
                <a:gd name="T53" fmla="*/ 1 h 82"/>
                <a:gd name="T54" fmla="*/ 5 w 208"/>
                <a:gd name="T55" fmla="*/ 1 h 82"/>
                <a:gd name="T56" fmla="*/ 4 w 208"/>
                <a:gd name="T57" fmla="*/ 1 h 82"/>
                <a:gd name="T58" fmla="*/ 3 w 208"/>
                <a:gd name="T59" fmla="*/ 2 h 82"/>
                <a:gd name="T60" fmla="*/ 3 w 208"/>
                <a:gd name="T61" fmla="*/ 2 h 82"/>
                <a:gd name="T62" fmla="*/ 2 w 208"/>
                <a:gd name="T63" fmla="*/ 2 h 82"/>
                <a:gd name="T64" fmla="*/ 2 w 208"/>
                <a:gd name="T65" fmla="*/ 2 h 82"/>
                <a:gd name="T66" fmla="*/ 1 w 208"/>
                <a:gd name="T67" fmla="*/ 3 h 82"/>
                <a:gd name="T68" fmla="*/ 1 w 208"/>
                <a:gd name="T69" fmla="*/ 3 h 82"/>
                <a:gd name="T70" fmla="*/ 1 w 208"/>
                <a:gd name="T71" fmla="*/ 3 h 82"/>
                <a:gd name="T72" fmla="*/ 1 w 208"/>
                <a:gd name="T73" fmla="*/ 3 h 82"/>
                <a:gd name="T74" fmla="*/ 0 w 208"/>
                <a:gd name="T75" fmla="*/ 3 h 82"/>
                <a:gd name="T76" fmla="*/ 0 w 208"/>
                <a:gd name="T77" fmla="*/ 3 h 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82"/>
                <a:gd name="T119" fmla="*/ 208 w 208"/>
                <a:gd name="T120" fmla="*/ 82 h 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82">
                  <a:moveTo>
                    <a:pt x="0" y="76"/>
                  </a:moveTo>
                  <a:lnTo>
                    <a:pt x="12" y="82"/>
                  </a:lnTo>
                  <a:lnTo>
                    <a:pt x="15" y="81"/>
                  </a:lnTo>
                  <a:lnTo>
                    <a:pt x="20" y="79"/>
                  </a:lnTo>
                  <a:lnTo>
                    <a:pt x="28" y="76"/>
                  </a:lnTo>
                  <a:lnTo>
                    <a:pt x="41" y="73"/>
                  </a:lnTo>
                  <a:lnTo>
                    <a:pt x="54" y="68"/>
                  </a:lnTo>
                  <a:lnTo>
                    <a:pt x="70" y="63"/>
                  </a:lnTo>
                  <a:lnTo>
                    <a:pt x="87" y="56"/>
                  </a:lnTo>
                  <a:lnTo>
                    <a:pt x="106" y="52"/>
                  </a:lnTo>
                  <a:lnTo>
                    <a:pt x="122" y="45"/>
                  </a:lnTo>
                  <a:lnTo>
                    <a:pt x="139" y="40"/>
                  </a:lnTo>
                  <a:lnTo>
                    <a:pt x="155" y="34"/>
                  </a:lnTo>
                  <a:lnTo>
                    <a:pt x="169" y="29"/>
                  </a:lnTo>
                  <a:lnTo>
                    <a:pt x="181" y="26"/>
                  </a:lnTo>
                  <a:lnTo>
                    <a:pt x="191" y="22"/>
                  </a:lnTo>
                  <a:lnTo>
                    <a:pt x="197" y="19"/>
                  </a:lnTo>
                  <a:lnTo>
                    <a:pt x="199" y="19"/>
                  </a:lnTo>
                  <a:lnTo>
                    <a:pt x="202" y="13"/>
                  </a:lnTo>
                  <a:lnTo>
                    <a:pt x="207" y="5"/>
                  </a:lnTo>
                  <a:lnTo>
                    <a:pt x="208" y="0"/>
                  </a:lnTo>
                  <a:lnTo>
                    <a:pt x="205" y="0"/>
                  </a:lnTo>
                  <a:lnTo>
                    <a:pt x="199" y="1"/>
                  </a:lnTo>
                  <a:lnTo>
                    <a:pt x="192" y="5"/>
                  </a:lnTo>
                  <a:lnTo>
                    <a:pt x="181" y="8"/>
                  </a:lnTo>
                  <a:lnTo>
                    <a:pt x="166" y="14"/>
                  </a:lnTo>
                  <a:lnTo>
                    <a:pt x="150" y="19"/>
                  </a:lnTo>
                  <a:lnTo>
                    <a:pt x="134" y="26"/>
                  </a:lnTo>
                  <a:lnTo>
                    <a:pt x="114" y="32"/>
                  </a:lnTo>
                  <a:lnTo>
                    <a:pt x="96" y="40"/>
                  </a:lnTo>
                  <a:lnTo>
                    <a:pt x="77" y="45"/>
                  </a:lnTo>
                  <a:lnTo>
                    <a:pt x="61" y="53"/>
                  </a:lnTo>
                  <a:lnTo>
                    <a:pt x="43" y="58"/>
                  </a:lnTo>
                  <a:lnTo>
                    <a:pt x="30" y="65"/>
                  </a:lnTo>
                  <a:lnTo>
                    <a:pt x="17" y="69"/>
                  </a:lnTo>
                  <a:lnTo>
                    <a:pt x="7" y="73"/>
                  </a:lnTo>
                  <a:lnTo>
                    <a:pt x="2" y="74"/>
                  </a:lnTo>
                  <a:lnTo>
                    <a:pt x="0" y="76"/>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8" name="Freeform 86"/>
            <p:cNvSpPr>
              <a:spLocks/>
            </p:cNvSpPr>
            <p:nvPr/>
          </p:nvSpPr>
          <p:spPr bwMode="auto">
            <a:xfrm>
              <a:off x="4355" y="3223"/>
              <a:ext cx="12" cy="22"/>
            </a:xfrm>
            <a:custGeom>
              <a:avLst/>
              <a:gdLst>
                <a:gd name="T0" fmla="*/ 0 w 25"/>
                <a:gd name="T1" fmla="*/ 0 h 44"/>
                <a:gd name="T2" fmla="*/ 0 w 25"/>
                <a:gd name="T3" fmla="*/ 1 h 44"/>
                <a:gd name="T4" fmla="*/ 0 w 25"/>
                <a:gd name="T5" fmla="*/ 1 h 44"/>
                <a:gd name="T6" fmla="*/ 0 w 25"/>
                <a:gd name="T7" fmla="*/ 1 h 44"/>
                <a:gd name="T8" fmla="*/ 0 w 25"/>
                <a:gd name="T9" fmla="*/ 1 h 44"/>
                <a:gd name="T10" fmla="*/ 0 w 25"/>
                <a:gd name="T11" fmla="*/ 1 h 44"/>
                <a:gd name="T12" fmla="*/ 0 w 25"/>
                <a:gd name="T13" fmla="*/ 1 h 44"/>
                <a:gd name="T14" fmla="*/ 0 w 25"/>
                <a:gd name="T15" fmla="*/ 2 h 44"/>
                <a:gd name="T16" fmla="*/ 0 w 25"/>
                <a:gd name="T17" fmla="*/ 2 h 44"/>
                <a:gd name="T18" fmla="*/ 0 w 25"/>
                <a:gd name="T19" fmla="*/ 2 h 44"/>
                <a:gd name="T20" fmla="*/ 0 w 25"/>
                <a:gd name="T21" fmla="*/ 2 h 44"/>
                <a:gd name="T22" fmla="*/ 0 w 25"/>
                <a:gd name="T23" fmla="*/ 2 h 44"/>
                <a:gd name="T24" fmla="*/ 0 w 25"/>
                <a:gd name="T25" fmla="*/ 1 h 44"/>
                <a:gd name="T26" fmla="*/ 0 w 25"/>
                <a:gd name="T27" fmla="*/ 1 h 44"/>
                <a:gd name="T28" fmla="*/ 0 w 25"/>
                <a:gd name="T29" fmla="*/ 1 h 44"/>
                <a:gd name="T30" fmla="*/ 0 w 25"/>
                <a:gd name="T31" fmla="*/ 1 h 44"/>
                <a:gd name="T32" fmla="*/ 0 w 25"/>
                <a:gd name="T33" fmla="*/ 0 h 44"/>
                <a:gd name="T34" fmla="*/ 0 w 25"/>
                <a:gd name="T35" fmla="*/ 0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44"/>
                <a:gd name="T56" fmla="*/ 25 w 25"/>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44">
                  <a:moveTo>
                    <a:pt x="5" y="0"/>
                  </a:moveTo>
                  <a:lnTo>
                    <a:pt x="10" y="2"/>
                  </a:lnTo>
                  <a:lnTo>
                    <a:pt x="13" y="7"/>
                  </a:lnTo>
                  <a:lnTo>
                    <a:pt x="15" y="13"/>
                  </a:lnTo>
                  <a:lnTo>
                    <a:pt x="18" y="18"/>
                  </a:lnTo>
                  <a:lnTo>
                    <a:pt x="18" y="25"/>
                  </a:lnTo>
                  <a:lnTo>
                    <a:pt x="22" y="30"/>
                  </a:lnTo>
                  <a:lnTo>
                    <a:pt x="22" y="36"/>
                  </a:lnTo>
                  <a:lnTo>
                    <a:pt x="25" y="43"/>
                  </a:lnTo>
                  <a:lnTo>
                    <a:pt x="15" y="44"/>
                  </a:lnTo>
                  <a:lnTo>
                    <a:pt x="10" y="41"/>
                  </a:lnTo>
                  <a:lnTo>
                    <a:pt x="4" y="36"/>
                  </a:lnTo>
                  <a:lnTo>
                    <a:pt x="2" y="30"/>
                  </a:lnTo>
                  <a:lnTo>
                    <a:pt x="0" y="20"/>
                  </a:lnTo>
                  <a:lnTo>
                    <a:pt x="0" y="13"/>
                  </a:lnTo>
                  <a:lnTo>
                    <a:pt x="2" y="5"/>
                  </a:lnTo>
                  <a:lnTo>
                    <a:pt x="5" y="0"/>
                  </a:lnTo>
                  <a:close/>
                </a:path>
              </a:pathLst>
            </a:custGeom>
            <a:solidFill>
              <a:srgbClr val="8A9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29" name="Freeform 92"/>
            <p:cNvSpPr>
              <a:spLocks/>
            </p:cNvSpPr>
            <p:nvPr/>
          </p:nvSpPr>
          <p:spPr bwMode="auto">
            <a:xfrm>
              <a:off x="4508" y="3298"/>
              <a:ext cx="26" cy="15"/>
            </a:xfrm>
            <a:custGeom>
              <a:avLst/>
              <a:gdLst>
                <a:gd name="T0" fmla="*/ 2 w 52"/>
                <a:gd name="T1" fmla="*/ 0 h 29"/>
                <a:gd name="T2" fmla="*/ 2 w 52"/>
                <a:gd name="T3" fmla="*/ 0 h 29"/>
                <a:gd name="T4" fmla="*/ 2 w 52"/>
                <a:gd name="T5" fmla="*/ 1 h 29"/>
                <a:gd name="T6" fmla="*/ 2 w 52"/>
                <a:gd name="T7" fmla="*/ 1 h 29"/>
                <a:gd name="T8" fmla="*/ 2 w 52"/>
                <a:gd name="T9" fmla="*/ 1 h 29"/>
                <a:gd name="T10" fmla="*/ 2 w 52"/>
                <a:gd name="T11" fmla="*/ 1 h 29"/>
                <a:gd name="T12" fmla="*/ 2 w 52"/>
                <a:gd name="T13" fmla="*/ 1 h 29"/>
                <a:gd name="T14" fmla="*/ 2 w 52"/>
                <a:gd name="T15" fmla="*/ 1 h 29"/>
                <a:gd name="T16" fmla="*/ 1 w 52"/>
                <a:gd name="T17" fmla="*/ 1 h 29"/>
                <a:gd name="T18" fmla="*/ 1 w 52"/>
                <a:gd name="T19" fmla="*/ 1 h 29"/>
                <a:gd name="T20" fmla="*/ 1 w 52"/>
                <a:gd name="T21" fmla="*/ 1 h 29"/>
                <a:gd name="T22" fmla="*/ 1 w 52"/>
                <a:gd name="T23" fmla="*/ 1 h 29"/>
                <a:gd name="T24" fmla="*/ 0 w 52"/>
                <a:gd name="T25" fmla="*/ 1 h 29"/>
                <a:gd name="T26" fmla="*/ 0 w 52"/>
                <a:gd name="T27" fmla="*/ 1 h 29"/>
                <a:gd name="T28" fmla="*/ 1 w 52"/>
                <a:gd name="T29" fmla="*/ 1 h 29"/>
                <a:gd name="T30" fmla="*/ 1 w 52"/>
                <a:gd name="T31" fmla="*/ 1 h 29"/>
                <a:gd name="T32" fmla="*/ 1 w 52"/>
                <a:gd name="T33" fmla="*/ 1 h 29"/>
                <a:gd name="T34" fmla="*/ 1 w 52"/>
                <a:gd name="T35" fmla="*/ 1 h 29"/>
                <a:gd name="T36" fmla="*/ 1 w 52"/>
                <a:gd name="T37" fmla="*/ 1 h 29"/>
                <a:gd name="T38" fmla="*/ 2 w 52"/>
                <a:gd name="T39" fmla="*/ 1 h 29"/>
                <a:gd name="T40" fmla="*/ 2 w 52"/>
                <a:gd name="T41" fmla="*/ 0 h 29"/>
                <a:gd name="T42" fmla="*/ 2 w 52"/>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
                <a:gd name="T67" fmla="*/ 0 h 29"/>
                <a:gd name="T68" fmla="*/ 52 w 5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 h="29">
                  <a:moveTo>
                    <a:pt x="43" y="0"/>
                  </a:moveTo>
                  <a:lnTo>
                    <a:pt x="49" y="0"/>
                  </a:lnTo>
                  <a:lnTo>
                    <a:pt x="52" y="3"/>
                  </a:lnTo>
                  <a:lnTo>
                    <a:pt x="52" y="9"/>
                  </a:lnTo>
                  <a:lnTo>
                    <a:pt x="51" y="17"/>
                  </a:lnTo>
                  <a:lnTo>
                    <a:pt x="46" y="24"/>
                  </a:lnTo>
                  <a:lnTo>
                    <a:pt x="41" y="29"/>
                  </a:lnTo>
                  <a:lnTo>
                    <a:pt x="35" y="29"/>
                  </a:lnTo>
                  <a:lnTo>
                    <a:pt x="28" y="24"/>
                  </a:lnTo>
                  <a:lnTo>
                    <a:pt x="22" y="24"/>
                  </a:lnTo>
                  <a:lnTo>
                    <a:pt x="13" y="25"/>
                  </a:lnTo>
                  <a:lnTo>
                    <a:pt x="5" y="29"/>
                  </a:lnTo>
                  <a:lnTo>
                    <a:pt x="0" y="29"/>
                  </a:lnTo>
                  <a:lnTo>
                    <a:pt x="0" y="21"/>
                  </a:lnTo>
                  <a:lnTo>
                    <a:pt x="5" y="14"/>
                  </a:lnTo>
                  <a:lnTo>
                    <a:pt x="10" y="11"/>
                  </a:lnTo>
                  <a:lnTo>
                    <a:pt x="17" y="9"/>
                  </a:lnTo>
                  <a:lnTo>
                    <a:pt x="22" y="6"/>
                  </a:lnTo>
                  <a:lnTo>
                    <a:pt x="30" y="4"/>
                  </a:lnTo>
                  <a:lnTo>
                    <a:pt x="36" y="3"/>
                  </a:lnTo>
                  <a:lnTo>
                    <a:pt x="43" y="0"/>
                  </a:lnTo>
                  <a:close/>
                </a:path>
              </a:pathLst>
            </a:custGeom>
            <a:solidFill>
              <a:srgbClr val="8A9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0" name="Freeform 109"/>
            <p:cNvSpPr>
              <a:spLocks/>
            </p:cNvSpPr>
            <p:nvPr/>
          </p:nvSpPr>
          <p:spPr bwMode="auto">
            <a:xfrm>
              <a:off x="4548" y="3543"/>
              <a:ext cx="20" cy="17"/>
            </a:xfrm>
            <a:custGeom>
              <a:avLst/>
              <a:gdLst>
                <a:gd name="T0" fmla="*/ 1 w 39"/>
                <a:gd name="T1" fmla="*/ 0 h 35"/>
                <a:gd name="T2" fmla="*/ 2 w 39"/>
                <a:gd name="T3" fmla="*/ 0 h 35"/>
                <a:gd name="T4" fmla="*/ 2 w 39"/>
                <a:gd name="T5" fmla="*/ 0 h 35"/>
                <a:gd name="T6" fmla="*/ 2 w 39"/>
                <a:gd name="T7" fmla="*/ 0 h 35"/>
                <a:gd name="T8" fmla="*/ 2 w 39"/>
                <a:gd name="T9" fmla="*/ 0 h 35"/>
                <a:gd name="T10" fmla="*/ 1 w 39"/>
                <a:gd name="T11" fmla="*/ 0 h 35"/>
                <a:gd name="T12" fmla="*/ 1 w 39"/>
                <a:gd name="T13" fmla="*/ 0 h 35"/>
                <a:gd name="T14" fmla="*/ 1 w 39"/>
                <a:gd name="T15" fmla="*/ 0 h 35"/>
                <a:gd name="T16" fmla="*/ 1 w 39"/>
                <a:gd name="T17" fmla="*/ 1 h 35"/>
                <a:gd name="T18" fmla="*/ 1 w 39"/>
                <a:gd name="T19" fmla="*/ 1 h 35"/>
                <a:gd name="T20" fmla="*/ 0 w 39"/>
                <a:gd name="T21" fmla="*/ 1 h 35"/>
                <a:gd name="T22" fmla="*/ 0 w 39"/>
                <a:gd name="T23" fmla="*/ 0 h 35"/>
                <a:gd name="T24" fmla="*/ 1 w 39"/>
                <a:gd name="T25" fmla="*/ 0 h 35"/>
                <a:gd name="T26" fmla="*/ 1 w 39"/>
                <a:gd name="T27" fmla="*/ 0 h 35"/>
                <a:gd name="T28" fmla="*/ 1 w 39"/>
                <a:gd name="T29" fmla="*/ 0 h 35"/>
                <a:gd name="T30" fmla="*/ 1 w 39"/>
                <a:gd name="T31" fmla="*/ 0 h 35"/>
                <a:gd name="T32" fmla="*/ 1 w 39"/>
                <a:gd name="T33" fmla="*/ 0 h 35"/>
                <a:gd name="T34" fmla="*/ 1 w 39"/>
                <a:gd name="T35" fmla="*/ 0 h 35"/>
                <a:gd name="T36" fmla="*/ 1 w 39"/>
                <a:gd name="T37" fmla="*/ 0 h 35"/>
                <a:gd name="T38" fmla="*/ 1 w 39"/>
                <a:gd name="T39" fmla="*/ 0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5"/>
                <a:gd name="T62" fmla="*/ 39 w 39"/>
                <a:gd name="T63" fmla="*/ 35 h 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5">
                  <a:moveTo>
                    <a:pt x="28" y="0"/>
                  </a:moveTo>
                  <a:lnTo>
                    <a:pt x="33" y="4"/>
                  </a:lnTo>
                  <a:lnTo>
                    <a:pt x="39" y="5"/>
                  </a:lnTo>
                  <a:lnTo>
                    <a:pt x="36" y="10"/>
                  </a:lnTo>
                  <a:lnTo>
                    <a:pt x="33" y="17"/>
                  </a:lnTo>
                  <a:lnTo>
                    <a:pt x="28" y="22"/>
                  </a:lnTo>
                  <a:lnTo>
                    <a:pt x="23" y="26"/>
                  </a:lnTo>
                  <a:lnTo>
                    <a:pt x="18" y="31"/>
                  </a:lnTo>
                  <a:lnTo>
                    <a:pt x="13" y="33"/>
                  </a:lnTo>
                  <a:lnTo>
                    <a:pt x="7" y="35"/>
                  </a:lnTo>
                  <a:lnTo>
                    <a:pt x="0" y="33"/>
                  </a:lnTo>
                  <a:lnTo>
                    <a:pt x="0" y="26"/>
                  </a:lnTo>
                  <a:lnTo>
                    <a:pt x="2" y="22"/>
                  </a:lnTo>
                  <a:lnTo>
                    <a:pt x="5" y="17"/>
                  </a:lnTo>
                  <a:lnTo>
                    <a:pt x="10" y="15"/>
                  </a:lnTo>
                  <a:lnTo>
                    <a:pt x="15" y="12"/>
                  </a:lnTo>
                  <a:lnTo>
                    <a:pt x="18" y="9"/>
                  </a:lnTo>
                  <a:lnTo>
                    <a:pt x="23" y="5"/>
                  </a:lnTo>
                  <a:lnTo>
                    <a:pt x="28" y="0"/>
                  </a:lnTo>
                  <a:close/>
                </a:path>
              </a:pathLst>
            </a:custGeom>
            <a:solidFill>
              <a:srgbClr val="8A9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1" name="Freeform 111"/>
            <p:cNvSpPr>
              <a:spLocks/>
            </p:cNvSpPr>
            <p:nvPr/>
          </p:nvSpPr>
          <p:spPr bwMode="auto">
            <a:xfrm>
              <a:off x="4559" y="3564"/>
              <a:ext cx="16" cy="12"/>
            </a:xfrm>
            <a:custGeom>
              <a:avLst/>
              <a:gdLst>
                <a:gd name="T0" fmla="*/ 0 w 33"/>
                <a:gd name="T1" fmla="*/ 0 h 24"/>
                <a:gd name="T2" fmla="*/ 0 w 33"/>
                <a:gd name="T3" fmla="*/ 0 h 24"/>
                <a:gd name="T4" fmla="*/ 0 w 33"/>
                <a:gd name="T5" fmla="*/ 1 h 24"/>
                <a:gd name="T6" fmla="*/ 0 w 33"/>
                <a:gd name="T7" fmla="*/ 1 h 24"/>
                <a:gd name="T8" fmla="*/ 1 w 33"/>
                <a:gd name="T9" fmla="*/ 1 h 24"/>
                <a:gd name="T10" fmla="*/ 0 w 33"/>
                <a:gd name="T11" fmla="*/ 1 h 24"/>
                <a:gd name="T12" fmla="*/ 0 w 33"/>
                <a:gd name="T13" fmla="*/ 1 h 24"/>
                <a:gd name="T14" fmla="*/ 0 w 33"/>
                <a:gd name="T15" fmla="*/ 1 h 24"/>
                <a:gd name="T16" fmla="*/ 0 w 33"/>
                <a:gd name="T17" fmla="*/ 1 h 24"/>
                <a:gd name="T18" fmla="*/ 0 w 33"/>
                <a:gd name="T19" fmla="*/ 1 h 24"/>
                <a:gd name="T20" fmla="*/ 0 w 33"/>
                <a:gd name="T21" fmla="*/ 1 h 24"/>
                <a:gd name="T22" fmla="*/ 0 w 33"/>
                <a:gd name="T23" fmla="*/ 1 h 24"/>
                <a:gd name="T24" fmla="*/ 0 w 33"/>
                <a:gd name="T25" fmla="*/ 1 h 24"/>
                <a:gd name="T26" fmla="*/ 0 w 33"/>
                <a:gd name="T27" fmla="*/ 1 h 24"/>
                <a:gd name="T28" fmla="*/ 0 w 33"/>
                <a:gd name="T29" fmla="*/ 0 h 24"/>
                <a:gd name="T30" fmla="*/ 0 w 33"/>
                <a:gd name="T31" fmla="*/ 0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24"/>
                <a:gd name="T50" fmla="*/ 33 w 33"/>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24">
                  <a:moveTo>
                    <a:pt x="18" y="0"/>
                  </a:moveTo>
                  <a:lnTo>
                    <a:pt x="18" y="0"/>
                  </a:lnTo>
                  <a:lnTo>
                    <a:pt x="23" y="1"/>
                  </a:lnTo>
                  <a:lnTo>
                    <a:pt x="28" y="3"/>
                  </a:lnTo>
                  <a:lnTo>
                    <a:pt x="33" y="5"/>
                  </a:lnTo>
                  <a:lnTo>
                    <a:pt x="29" y="9"/>
                  </a:lnTo>
                  <a:lnTo>
                    <a:pt x="25" y="14"/>
                  </a:lnTo>
                  <a:lnTo>
                    <a:pt x="18" y="19"/>
                  </a:lnTo>
                  <a:lnTo>
                    <a:pt x="12" y="24"/>
                  </a:lnTo>
                  <a:lnTo>
                    <a:pt x="5" y="24"/>
                  </a:lnTo>
                  <a:lnTo>
                    <a:pt x="0" y="22"/>
                  </a:lnTo>
                  <a:lnTo>
                    <a:pt x="0" y="16"/>
                  </a:lnTo>
                  <a:lnTo>
                    <a:pt x="5" y="9"/>
                  </a:lnTo>
                  <a:lnTo>
                    <a:pt x="12" y="5"/>
                  </a:lnTo>
                  <a:lnTo>
                    <a:pt x="18" y="0"/>
                  </a:lnTo>
                  <a:close/>
                </a:path>
              </a:pathLst>
            </a:custGeom>
            <a:solidFill>
              <a:srgbClr val="8A96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2" name="Freeform 118"/>
            <p:cNvSpPr>
              <a:spLocks/>
            </p:cNvSpPr>
            <p:nvPr/>
          </p:nvSpPr>
          <p:spPr bwMode="auto">
            <a:xfrm>
              <a:off x="5119" y="3367"/>
              <a:ext cx="22" cy="19"/>
            </a:xfrm>
            <a:custGeom>
              <a:avLst/>
              <a:gdLst>
                <a:gd name="T0" fmla="*/ 1 w 44"/>
                <a:gd name="T1" fmla="*/ 0 h 37"/>
                <a:gd name="T2" fmla="*/ 1 w 44"/>
                <a:gd name="T3" fmla="*/ 0 h 37"/>
                <a:gd name="T4" fmla="*/ 1 w 44"/>
                <a:gd name="T5" fmla="*/ 1 h 37"/>
                <a:gd name="T6" fmla="*/ 1 w 44"/>
                <a:gd name="T7" fmla="*/ 1 h 37"/>
                <a:gd name="T8" fmla="*/ 2 w 44"/>
                <a:gd name="T9" fmla="*/ 1 h 37"/>
                <a:gd name="T10" fmla="*/ 2 w 44"/>
                <a:gd name="T11" fmla="*/ 1 h 37"/>
                <a:gd name="T12" fmla="*/ 2 w 44"/>
                <a:gd name="T13" fmla="*/ 1 h 37"/>
                <a:gd name="T14" fmla="*/ 2 w 44"/>
                <a:gd name="T15" fmla="*/ 1 h 37"/>
                <a:gd name="T16" fmla="*/ 2 w 44"/>
                <a:gd name="T17" fmla="*/ 2 h 37"/>
                <a:gd name="T18" fmla="*/ 2 w 44"/>
                <a:gd name="T19" fmla="*/ 2 h 37"/>
                <a:gd name="T20" fmla="*/ 1 w 44"/>
                <a:gd name="T21" fmla="*/ 2 h 37"/>
                <a:gd name="T22" fmla="*/ 1 w 44"/>
                <a:gd name="T23" fmla="*/ 1 h 37"/>
                <a:gd name="T24" fmla="*/ 1 w 44"/>
                <a:gd name="T25" fmla="*/ 1 h 37"/>
                <a:gd name="T26" fmla="*/ 1 w 44"/>
                <a:gd name="T27" fmla="*/ 1 h 37"/>
                <a:gd name="T28" fmla="*/ 1 w 44"/>
                <a:gd name="T29" fmla="*/ 1 h 37"/>
                <a:gd name="T30" fmla="*/ 1 w 44"/>
                <a:gd name="T31" fmla="*/ 1 h 37"/>
                <a:gd name="T32" fmla="*/ 0 w 44"/>
                <a:gd name="T33" fmla="*/ 1 h 37"/>
                <a:gd name="T34" fmla="*/ 1 w 44"/>
                <a:gd name="T35" fmla="*/ 1 h 37"/>
                <a:gd name="T36" fmla="*/ 1 w 44"/>
                <a:gd name="T37" fmla="*/ 1 h 37"/>
                <a:gd name="T38" fmla="*/ 1 w 44"/>
                <a:gd name="T39" fmla="*/ 0 h 37"/>
                <a:gd name="T40" fmla="*/ 1 w 44"/>
                <a:gd name="T41" fmla="*/ 0 h 37"/>
                <a:gd name="T42" fmla="*/ 1 w 44"/>
                <a:gd name="T43" fmla="*/ 0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37"/>
                <a:gd name="T68" fmla="*/ 44 w 44"/>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37">
                  <a:moveTo>
                    <a:pt x="12" y="0"/>
                  </a:moveTo>
                  <a:lnTo>
                    <a:pt x="16" y="0"/>
                  </a:lnTo>
                  <a:lnTo>
                    <a:pt x="23" y="3"/>
                  </a:lnTo>
                  <a:lnTo>
                    <a:pt x="28" y="8"/>
                  </a:lnTo>
                  <a:lnTo>
                    <a:pt x="34" y="13"/>
                  </a:lnTo>
                  <a:lnTo>
                    <a:pt x="38" y="19"/>
                  </a:lnTo>
                  <a:lnTo>
                    <a:pt x="41" y="24"/>
                  </a:lnTo>
                  <a:lnTo>
                    <a:pt x="42" y="30"/>
                  </a:lnTo>
                  <a:lnTo>
                    <a:pt x="44" y="37"/>
                  </a:lnTo>
                  <a:lnTo>
                    <a:pt x="36" y="35"/>
                  </a:lnTo>
                  <a:lnTo>
                    <a:pt x="31" y="34"/>
                  </a:lnTo>
                  <a:lnTo>
                    <a:pt x="25" y="32"/>
                  </a:lnTo>
                  <a:lnTo>
                    <a:pt x="18" y="29"/>
                  </a:lnTo>
                  <a:lnTo>
                    <a:pt x="12" y="24"/>
                  </a:lnTo>
                  <a:lnTo>
                    <a:pt x="7" y="19"/>
                  </a:lnTo>
                  <a:lnTo>
                    <a:pt x="2" y="14"/>
                  </a:lnTo>
                  <a:lnTo>
                    <a:pt x="0" y="8"/>
                  </a:lnTo>
                  <a:lnTo>
                    <a:pt x="2" y="6"/>
                  </a:lnTo>
                  <a:lnTo>
                    <a:pt x="7" y="3"/>
                  </a:lnTo>
                  <a:lnTo>
                    <a:pt x="10" y="0"/>
                  </a:lnTo>
                  <a:lnTo>
                    <a:pt x="12" y="0"/>
                  </a:lnTo>
                  <a:close/>
                </a:path>
              </a:pathLst>
            </a:custGeom>
            <a:solidFill>
              <a:srgbClr val="9E8C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3" name="Freeform 119"/>
            <p:cNvSpPr>
              <a:spLocks/>
            </p:cNvSpPr>
            <p:nvPr/>
          </p:nvSpPr>
          <p:spPr bwMode="auto">
            <a:xfrm>
              <a:off x="5093" y="3392"/>
              <a:ext cx="8" cy="8"/>
            </a:xfrm>
            <a:custGeom>
              <a:avLst/>
              <a:gdLst>
                <a:gd name="T0" fmla="*/ 1 w 16"/>
                <a:gd name="T1" fmla="*/ 0 h 15"/>
                <a:gd name="T2" fmla="*/ 1 w 16"/>
                <a:gd name="T3" fmla="*/ 1 h 15"/>
                <a:gd name="T4" fmla="*/ 1 w 16"/>
                <a:gd name="T5" fmla="*/ 1 h 15"/>
                <a:gd name="T6" fmla="*/ 1 w 16"/>
                <a:gd name="T7" fmla="*/ 1 h 15"/>
                <a:gd name="T8" fmla="*/ 1 w 16"/>
                <a:gd name="T9" fmla="*/ 1 h 15"/>
                <a:gd name="T10" fmla="*/ 1 w 16"/>
                <a:gd name="T11" fmla="*/ 1 h 15"/>
                <a:gd name="T12" fmla="*/ 0 w 16"/>
                <a:gd name="T13" fmla="*/ 1 h 15"/>
                <a:gd name="T14" fmla="*/ 0 w 16"/>
                <a:gd name="T15" fmla="*/ 1 h 15"/>
                <a:gd name="T16" fmla="*/ 1 w 16"/>
                <a:gd name="T17" fmla="*/ 0 h 15"/>
                <a:gd name="T18" fmla="*/ 1 w 16"/>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5"/>
                <a:gd name="T32" fmla="*/ 16 w 16"/>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5">
                  <a:moveTo>
                    <a:pt x="7" y="0"/>
                  </a:moveTo>
                  <a:lnTo>
                    <a:pt x="13" y="5"/>
                  </a:lnTo>
                  <a:lnTo>
                    <a:pt x="16" y="10"/>
                  </a:lnTo>
                  <a:lnTo>
                    <a:pt x="13" y="13"/>
                  </a:lnTo>
                  <a:lnTo>
                    <a:pt x="8" y="15"/>
                  </a:lnTo>
                  <a:lnTo>
                    <a:pt x="3" y="11"/>
                  </a:lnTo>
                  <a:lnTo>
                    <a:pt x="0" y="10"/>
                  </a:lnTo>
                  <a:lnTo>
                    <a:pt x="0" y="5"/>
                  </a:lnTo>
                  <a:lnTo>
                    <a:pt x="7" y="0"/>
                  </a:lnTo>
                  <a:close/>
                </a:path>
              </a:pathLst>
            </a:custGeom>
            <a:solidFill>
              <a:srgbClr val="9E8C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4" name="Freeform 120"/>
            <p:cNvSpPr>
              <a:spLocks/>
            </p:cNvSpPr>
            <p:nvPr/>
          </p:nvSpPr>
          <p:spPr bwMode="auto">
            <a:xfrm>
              <a:off x="5068" y="3428"/>
              <a:ext cx="24" cy="11"/>
            </a:xfrm>
            <a:custGeom>
              <a:avLst/>
              <a:gdLst>
                <a:gd name="T0" fmla="*/ 0 w 49"/>
                <a:gd name="T1" fmla="*/ 0 h 22"/>
                <a:gd name="T2" fmla="*/ 0 w 49"/>
                <a:gd name="T3" fmla="*/ 0 h 22"/>
                <a:gd name="T4" fmla="*/ 0 w 49"/>
                <a:gd name="T5" fmla="*/ 0 h 22"/>
                <a:gd name="T6" fmla="*/ 0 w 49"/>
                <a:gd name="T7" fmla="*/ 0 h 22"/>
                <a:gd name="T8" fmla="*/ 1 w 49"/>
                <a:gd name="T9" fmla="*/ 1 h 22"/>
                <a:gd name="T10" fmla="*/ 1 w 49"/>
                <a:gd name="T11" fmla="*/ 1 h 22"/>
                <a:gd name="T12" fmla="*/ 1 w 49"/>
                <a:gd name="T13" fmla="*/ 1 h 22"/>
                <a:gd name="T14" fmla="*/ 1 w 49"/>
                <a:gd name="T15" fmla="*/ 1 h 22"/>
                <a:gd name="T16" fmla="*/ 1 w 49"/>
                <a:gd name="T17" fmla="*/ 1 h 22"/>
                <a:gd name="T18" fmla="*/ 1 w 49"/>
                <a:gd name="T19" fmla="*/ 1 h 22"/>
                <a:gd name="T20" fmla="*/ 1 w 49"/>
                <a:gd name="T21" fmla="*/ 1 h 22"/>
                <a:gd name="T22" fmla="*/ 0 w 49"/>
                <a:gd name="T23" fmla="*/ 1 h 22"/>
                <a:gd name="T24" fmla="*/ 0 w 49"/>
                <a:gd name="T25" fmla="*/ 1 h 22"/>
                <a:gd name="T26" fmla="*/ 0 w 49"/>
                <a:gd name="T27" fmla="*/ 1 h 22"/>
                <a:gd name="T28" fmla="*/ 0 w 49"/>
                <a:gd name="T29" fmla="*/ 1 h 22"/>
                <a:gd name="T30" fmla="*/ 0 w 49"/>
                <a:gd name="T31" fmla="*/ 1 h 22"/>
                <a:gd name="T32" fmla="*/ 0 w 49"/>
                <a:gd name="T33" fmla="*/ 1 h 22"/>
                <a:gd name="T34" fmla="*/ 0 w 49"/>
                <a:gd name="T35" fmla="*/ 1 h 22"/>
                <a:gd name="T36" fmla="*/ 0 w 49"/>
                <a:gd name="T37" fmla="*/ 0 h 22"/>
                <a:gd name="T38" fmla="*/ 0 w 4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22"/>
                <a:gd name="T62" fmla="*/ 49 w 49"/>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22">
                  <a:moveTo>
                    <a:pt x="13" y="0"/>
                  </a:moveTo>
                  <a:lnTo>
                    <a:pt x="16" y="0"/>
                  </a:lnTo>
                  <a:lnTo>
                    <a:pt x="23" y="0"/>
                  </a:lnTo>
                  <a:lnTo>
                    <a:pt x="27" y="0"/>
                  </a:lnTo>
                  <a:lnTo>
                    <a:pt x="32" y="4"/>
                  </a:lnTo>
                  <a:lnTo>
                    <a:pt x="37" y="7"/>
                  </a:lnTo>
                  <a:lnTo>
                    <a:pt x="42" y="10"/>
                  </a:lnTo>
                  <a:lnTo>
                    <a:pt x="44" y="13"/>
                  </a:lnTo>
                  <a:lnTo>
                    <a:pt x="49" y="20"/>
                  </a:lnTo>
                  <a:lnTo>
                    <a:pt x="40" y="20"/>
                  </a:lnTo>
                  <a:lnTo>
                    <a:pt x="34" y="20"/>
                  </a:lnTo>
                  <a:lnTo>
                    <a:pt x="26" y="20"/>
                  </a:lnTo>
                  <a:lnTo>
                    <a:pt x="21" y="22"/>
                  </a:lnTo>
                  <a:lnTo>
                    <a:pt x="13" y="20"/>
                  </a:lnTo>
                  <a:lnTo>
                    <a:pt x="6" y="18"/>
                  </a:lnTo>
                  <a:lnTo>
                    <a:pt x="3" y="13"/>
                  </a:lnTo>
                  <a:lnTo>
                    <a:pt x="0" y="9"/>
                  </a:lnTo>
                  <a:lnTo>
                    <a:pt x="6" y="2"/>
                  </a:lnTo>
                  <a:lnTo>
                    <a:pt x="13" y="0"/>
                  </a:lnTo>
                  <a:close/>
                </a:path>
              </a:pathLst>
            </a:custGeom>
            <a:solidFill>
              <a:srgbClr val="9E8C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5" name="Freeform 121"/>
            <p:cNvSpPr>
              <a:spLocks/>
            </p:cNvSpPr>
            <p:nvPr/>
          </p:nvSpPr>
          <p:spPr bwMode="auto">
            <a:xfrm>
              <a:off x="5075" y="3466"/>
              <a:ext cx="23" cy="10"/>
            </a:xfrm>
            <a:custGeom>
              <a:avLst/>
              <a:gdLst>
                <a:gd name="T0" fmla="*/ 1 w 46"/>
                <a:gd name="T1" fmla="*/ 0 h 21"/>
                <a:gd name="T2" fmla="*/ 1 w 46"/>
                <a:gd name="T3" fmla="*/ 0 h 21"/>
                <a:gd name="T4" fmla="*/ 1 w 46"/>
                <a:gd name="T5" fmla="*/ 0 h 21"/>
                <a:gd name="T6" fmla="*/ 1 w 46"/>
                <a:gd name="T7" fmla="*/ 0 h 21"/>
                <a:gd name="T8" fmla="*/ 1 w 46"/>
                <a:gd name="T9" fmla="*/ 0 h 21"/>
                <a:gd name="T10" fmla="*/ 1 w 46"/>
                <a:gd name="T11" fmla="*/ 0 h 21"/>
                <a:gd name="T12" fmla="*/ 2 w 46"/>
                <a:gd name="T13" fmla="*/ 0 h 21"/>
                <a:gd name="T14" fmla="*/ 2 w 46"/>
                <a:gd name="T15" fmla="*/ 0 h 21"/>
                <a:gd name="T16" fmla="*/ 2 w 46"/>
                <a:gd name="T17" fmla="*/ 0 h 21"/>
                <a:gd name="T18" fmla="*/ 2 w 46"/>
                <a:gd name="T19" fmla="*/ 0 h 21"/>
                <a:gd name="T20" fmla="*/ 2 w 46"/>
                <a:gd name="T21" fmla="*/ 0 h 21"/>
                <a:gd name="T22" fmla="*/ 1 w 46"/>
                <a:gd name="T23" fmla="*/ 0 h 21"/>
                <a:gd name="T24" fmla="*/ 1 w 46"/>
                <a:gd name="T25" fmla="*/ 0 h 21"/>
                <a:gd name="T26" fmla="*/ 1 w 46"/>
                <a:gd name="T27" fmla="*/ 0 h 21"/>
                <a:gd name="T28" fmla="*/ 1 w 46"/>
                <a:gd name="T29" fmla="*/ 0 h 21"/>
                <a:gd name="T30" fmla="*/ 1 w 46"/>
                <a:gd name="T31" fmla="*/ 0 h 21"/>
                <a:gd name="T32" fmla="*/ 1 w 46"/>
                <a:gd name="T33" fmla="*/ 0 h 21"/>
                <a:gd name="T34" fmla="*/ 0 w 46"/>
                <a:gd name="T35" fmla="*/ 0 h 21"/>
                <a:gd name="T36" fmla="*/ 0 w 46"/>
                <a:gd name="T37" fmla="*/ 0 h 21"/>
                <a:gd name="T38" fmla="*/ 1 w 46"/>
                <a:gd name="T39" fmla="*/ 0 h 21"/>
                <a:gd name="T40" fmla="*/ 1 w 46"/>
                <a:gd name="T41" fmla="*/ 0 h 21"/>
                <a:gd name="T42" fmla="*/ 1 w 4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21"/>
                <a:gd name="T68" fmla="*/ 46 w 46"/>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21">
                  <a:moveTo>
                    <a:pt x="9" y="0"/>
                  </a:moveTo>
                  <a:lnTo>
                    <a:pt x="12" y="0"/>
                  </a:lnTo>
                  <a:lnTo>
                    <a:pt x="15" y="0"/>
                  </a:lnTo>
                  <a:lnTo>
                    <a:pt x="20" y="0"/>
                  </a:lnTo>
                  <a:lnTo>
                    <a:pt x="25" y="2"/>
                  </a:lnTo>
                  <a:lnTo>
                    <a:pt x="30" y="2"/>
                  </a:lnTo>
                  <a:lnTo>
                    <a:pt x="36" y="2"/>
                  </a:lnTo>
                  <a:lnTo>
                    <a:pt x="41" y="2"/>
                  </a:lnTo>
                  <a:lnTo>
                    <a:pt x="46" y="3"/>
                  </a:lnTo>
                  <a:lnTo>
                    <a:pt x="43" y="12"/>
                  </a:lnTo>
                  <a:lnTo>
                    <a:pt x="38" y="16"/>
                  </a:lnTo>
                  <a:lnTo>
                    <a:pt x="30" y="20"/>
                  </a:lnTo>
                  <a:lnTo>
                    <a:pt x="22" y="21"/>
                  </a:lnTo>
                  <a:lnTo>
                    <a:pt x="15" y="21"/>
                  </a:lnTo>
                  <a:lnTo>
                    <a:pt x="9" y="18"/>
                  </a:lnTo>
                  <a:lnTo>
                    <a:pt x="5" y="16"/>
                  </a:lnTo>
                  <a:lnTo>
                    <a:pt x="2" y="13"/>
                  </a:lnTo>
                  <a:lnTo>
                    <a:pt x="0" y="10"/>
                  </a:lnTo>
                  <a:lnTo>
                    <a:pt x="0" y="7"/>
                  </a:lnTo>
                  <a:lnTo>
                    <a:pt x="4" y="3"/>
                  </a:lnTo>
                  <a:lnTo>
                    <a:pt x="9" y="0"/>
                  </a:lnTo>
                  <a:close/>
                </a:path>
              </a:pathLst>
            </a:custGeom>
            <a:solidFill>
              <a:srgbClr val="9E8C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6" name="Freeform 122"/>
            <p:cNvSpPr>
              <a:spLocks/>
            </p:cNvSpPr>
            <p:nvPr/>
          </p:nvSpPr>
          <p:spPr bwMode="auto">
            <a:xfrm>
              <a:off x="5109" y="3488"/>
              <a:ext cx="4" cy="16"/>
            </a:xfrm>
            <a:custGeom>
              <a:avLst/>
              <a:gdLst>
                <a:gd name="T0" fmla="*/ 0 w 10"/>
                <a:gd name="T1" fmla="*/ 0 h 32"/>
                <a:gd name="T2" fmla="*/ 0 w 10"/>
                <a:gd name="T3" fmla="*/ 1 h 32"/>
                <a:gd name="T4" fmla="*/ 0 w 10"/>
                <a:gd name="T5" fmla="*/ 1 h 32"/>
                <a:gd name="T6" fmla="*/ 0 w 10"/>
                <a:gd name="T7" fmla="*/ 1 h 32"/>
                <a:gd name="T8" fmla="*/ 0 w 10"/>
                <a:gd name="T9" fmla="*/ 1 h 32"/>
                <a:gd name="T10" fmla="*/ 0 w 10"/>
                <a:gd name="T11" fmla="*/ 1 h 32"/>
                <a:gd name="T12" fmla="*/ 0 w 10"/>
                <a:gd name="T13" fmla="*/ 1 h 32"/>
                <a:gd name="T14" fmla="*/ 0 w 10"/>
                <a:gd name="T15" fmla="*/ 1 h 32"/>
                <a:gd name="T16" fmla="*/ 0 w 10"/>
                <a:gd name="T17" fmla="*/ 1 h 32"/>
                <a:gd name="T18" fmla="*/ 0 w 10"/>
                <a:gd name="T19" fmla="*/ 1 h 32"/>
                <a:gd name="T20" fmla="*/ 0 w 10"/>
                <a:gd name="T21" fmla="*/ 1 h 32"/>
                <a:gd name="T22" fmla="*/ 0 w 10"/>
                <a:gd name="T23" fmla="*/ 1 h 32"/>
                <a:gd name="T24" fmla="*/ 0 w 10"/>
                <a:gd name="T25" fmla="*/ 0 h 32"/>
                <a:gd name="T26" fmla="*/ 0 w 10"/>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32"/>
                <a:gd name="T44" fmla="*/ 10 w 10"/>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32">
                  <a:moveTo>
                    <a:pt x="10" y="0"/>
                  </a:moveTo>
                  <a:lnTo>
                    <a:pt x="10" y="5"/>
                  </a:lnTo>
                  <a:lnTo>
                    <a:pt x="10" y="11"/>
                  </a:lnTo>
                  <a:lnTo>
                    <a:pt x="10" y="16"/>
                  </a:lnTo>
                  <a:lnTo>
                    <a:pt x="8" y="23"/>
                  </a:lnTo>
                  <a:lnTo>
                    <a:pt x="5" y="29"/>
                  </a:lnTo>
                  <a:lnTo>
                    <a:pt x="2" y="32"/>
                  </a:lnTo>
                  <a:lnTo>
                    <a:pt x="2" y="31"/>
                  </a:lnTo>
                  <a:lnTo>
                    <a:pt x="0" y="28"/>
                  </a:lnTo>
                  <a:lnTo>
                    <a:pt x="0" y="21"/>
                  </a:lnTo>
                  <a:lnTo>
                    <a:pt x="2" y="13"/>
                  </a:lnTo>
                  <a:lnTo>
                    <a:pt x="5" y="6"/>
                  </a:lnTo>
                  <a:lnTo>
                    <a:pt x="10" y="0"/>
                  </a:lnTo>
                  <a:close/>
                </a:path>
              </a:pathLst>
            </a:custGeom>
            <a:solidFill>
              <a:srgbClr val="9E8C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7" name="Freeform 123"/>
            <p:cNvSpPr>
              <a:spLocks/>
            </p:cNvSpPr>
            <p:nvPr/>
          </p:nvSpPr>
          <p:spPr bwMode="auto">
            <a:xfrm>
              <a:off x="5140" y="3494"/>
              <a:ext cx="7" cy="14"/>
            </a:xfrm>
            <a:custGeom>
              <a:avLst/>
              <a:gdLst>
                <a:gd name="T0" fmla="*/ 1 w 13"/>
                <a:gd name="T1" fmla="*/ 0 h 28"/>
                <a:gd name="T2" fmla="*/ 1 w 13"/>
                <a:gd name="T3" fmla="*/ 1 h 28"/>
                <a:gd name="T4" fmla="*/ 1 w 13"/>
                <a:gd name="T5" fmla="*/ 1 h 28"/>
                <a:gd name="T6" fmla="*/ 1 w 13"/>
                <a:gd name="T7" fmla="*/ 1 h 28"/>
                <a:gd name="T8" fmla="*/ 1 w 13"/>
                <a:gd name="T9" fmla="*/ 1 h 28"/>
                <a:gd name="T10" fmla="*/ 1 w 13"/>
                <a:gd name="T11" fmla="*/ 1 h 28"/>
                <a:gd name="T12" fmla="*/ 1 w 13"/>
                <a:gd name="T13" fmla="*/ 1 h 28"/>
                <a:gd name="T14" fmla="*/ 0 w 13"/>
                <a:gd name="T15" fmla="*/ 1 h 28"/>
                <a:gd name="T16" fmla="*/ 1 w 13"/>
                <a:gd name="T17" fmla="*/ 1 h 28"/>
                <a:gd name="T18" fmla="*/ 1 w 13"/>
                <a:gd name="T19" fmla="*/ 1 h 28"/>
                <a:gd name="T20" fmla="*/ 1 w 13"/>
                <a:gd name="T21" fmla="*/ 1 h 28"/>
                <a:gd name="T22" fmla="*/ 1 w 13"/>
                <a:gd name="T23" fmla="*/ 1 h 28"/>
                <a:gd name="T24" fmla="*/ 1 w 13"/>
                <a:gd name="T25" fmla="*/ 0 h 28"/>
                <a:gd name="T26" fmla="*/ 1 w 13"/>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28"/>
                <a:gd name="T44" fmla="*/ 13 w 13"/>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28">
                  <a:moveTo>
                    <a:pt x="12" y="0"/>
                  </a:moveTo>
                  <a:lnTo>
                    <a:pt x="13" y="5"/>
                  </a:lnTo>
                  <a:lnTo>
                    <a:pt x="13" y="11"/>
                  </a:lnTo>
                  <a:lnTo>
                    <a:pt x="10" y="18"/>
                  </a:lnTo>
                  <a:lnTo>
                    <a:pt x="9" y="24"/>
                  </a:lnTo>
                  <a:lnTo>
                    <a:pt x="4" y="28"/>
                  </a:lnTo>
                  <a:lnTo>
                    <a:pt x="2" y="28"/>
                  </a:lnTo>
                  <a:lnTo>
                    <a:pt x="0" y="24"/>
                  </a:lnTo>
                  <a:lnTo>
                    <a:pt x="2" y="21"/>
                  </a:lnTo>
                  <a:lnTo>
                    <a:pt x="4" y="15"/>
                  </a:lnTo>
                  <a:lnTo>
                    <a:pt x="9" y="10"/>
                  </a:lnTo>
                  <a:lnTo>
                    <a:pt x="9" y="3"/>
                  </a:lnTo>
                  <a:lnTo>
                    <a:pt x="12" y="0"/>
                  </a:lnTo>
                  <a:close/>
                </a:path>
              </a:pathLst>
            </a:custGeom>
            <a:solidFill>
              <a:srgbClr val="9E8C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8" name="Freeform 124"/>
            <p:cNvSpPr>
              <a:spLocks/>
            </p:cNvSpPr>
            <p:nvPr/>
          </p:nvSpPr>
          <p:spPr bwMode="auto">
            <a:xfrm>
              <a:off x="4549" y="3269"/>
              <a:ext cx="155" cy="383"/>
            </a:xfrm>
            <a:custGeom>
              <a:avLst/>
              <a:gdLst>
                <a:gd name="T0" fmla="*/ 10 w 310"/>
                <a:gd name="T1" fmla="*/ 23 h 767"/>
                <a:gd name="T2" fmla="*/ 10 w 310"/>
                <a:gd name="T3" fmla="*/ 22 h 767"/>
                <a:gd name="T4" fmla="*/ 9 w 310"/>
                <a:gd name="T5" fmla="*/ 20 h 767"/>
                <a:gd name="T6" fmla="*/ 8 w 310"/>
                <a:gd name="T7" fmla="*/ 18 h 767"/>
                <a:gd name="T8" fmla="*/ 7 w 310"/>
                <a:gd name="T9" fmla="*/ 15 h 767"/>
                <a:gd name="T10" fmla="*/ 6 w 310"/>
                <a:gd name="T11" fmla="*/ 12 h 767"/>
                <a:gd name="T12" fmla="*/ 6 w 310"/>
                <a:gd name="T13" fmla="*/ 9 h 767"/>
                <a:gd name="T14" fmla="*/ 6 w 310"/>
                <a:gd name="T15" fmla="*/ 5 h 767"/>
                <a:gd name="T16" fmla="*/ 6 w 310"/>
                <a:gd name="T17" fmla="*/ 3 h 767"/>
                <a:gd name="T18" fmla="*/ 6 w 310"/>
                <a:gd name="T19" fmla="*/ 3 h 767"/>
                <a:gd name="T20" fmla="*/ 6 w 310"/>
                <a:gd name="T21" fmla="*/ 3 h 767"/>
                <a:gd name="T22" fmla="*/ 5 w 310"/>
                <a:gd name="T23" fmla="*/ 2 h 767"/>
                <a:gd name="T24" fmla="*/ 5 w 310"/>
                <a:gd name="T25" fmla="*/ 1 h 767"/>
                <a:gd name="T26" fmla="*/ 5 w 310"/>
                <a:gd name="T27" fmla="*/ 0 h 767"/>
                <a:gd name="T28" fmla="*/ 4 w 310"/>
                <a:gd name="T29" fmla="*/ 0 h 767"/>
                <a:gd name="T30" fmla="*/ 3 w 310"/>
                <a:gd name="T31" fmla="*/ 0 h 767"/>
                <a:gd name="T32" fmla="*/ 3 w 310"/>
                <a:gd name="T33" fmla="*/ 0 h 767"/>
                <a:gd name="T34" fmla="*/ 1 w 310"/>
                <a:gd name="T35" fmla="*/ 0 h 767"/>
                <a:gd name="T36" fmla="*/ 1 w 310"/>
                <a:gd name="T37" fmla="*/ 1 h 767"/>
                <a:gd name="T38" fmla="*/ 1 w 310"/>
                <a:gd name="T39" fmla="*/ 2 h 767"/>
                <a:gd name="T40" fmla="*/ 1 w 310"/>
                <a:gd name="T41" fmla="*/ 4 h 767"/>
                <a:gd name="T42" fmla="*/ 1 w 310"/>
                <a:gd name="T43" fmla="*/ 5 h 767"/>
                <a:gd name="T44" fmla="*/ 0 w 310"/>
                <a:gd name="T45" fmla="*/ 7 h 767"/>
                <a:gd name="T46" fmla="*/ 0 w 310"/>
                <a:gd name="T47" fmla="*/ 8 h 767"/>
                <a:gd name="T48" fmla="*/ 0 w 310"/>
                <a:gd name="T49" fmla="*/ 8 h 767"/>
                <a:gd name="T50" fmla="*/ 1 w 310"/>
                <a:gd name="T51" fmla="*/ 10 h 767"/>
                <a:gd name="T52" fmla="*/ 1 w 310"/>
                <a:gd name="T53" fmla="*/ 11 h 767"/>
                <a:gd name="T54" fmla="*/ 1 w 310"/>
                <a:gd name="T55" fmla="*/ 14 h 767"/>
                <a:gd name="T56" fmla="*/ 2 w 310"/>
                <a:gd name="T57" fmla="*/ 16 h 767"/>
                <a:gd name="T58" fmla="*/ 3 w 310"/>
                <a:gd name="T59" fmla="*/ 19 h 767"/>
                <a:gd name="T60" fmla="*/ 3 w 310"/>
                <a:gd name="T61" fmla="*/ 21 h 767"/>
                <a:gd name="T62" fmla="*/ 5 w 310"/>
                <a:gd name="T63" fmla="*/ 23 h 767"/>
                <a:gd name="T64" fmla="*/ 5 w 310"/>
                <a:gd name="T65" fmla="*/ 23 h 767"/>
                <a:gd name="T66" fmla="*/ 5 w 310"/>
                <a:gd name="T67" fmla="*/ 23 h 767"/>
                <a:gd name="T68" fmla="*/ 6 w 310"/>
                <a:gd name="T69" fmla="*/ 23 h 767"/>
                <a:gd name="T70" fmla="*/ 6 w 310"/>
                <a:gd name="T71" fmla="*/ 23 h 767"/>
                <a:gd name="T72" fmla="*/ 7 w 310"/>
                <a:gd name="T73" fmla="*/ 23 h 767"/>
                <a:gd name="T74" fmla="*/ 8 w 310"/>
                <a:gd name="T75" fmla="*/ 23 h 767"/>
                <a:gd name="T76" fmla="*/ 9 w 310"/>
                <a:gd name="T77" fmla="*/ 23 h 767"/>
                <a:gd name="T78" fmla="*/ 9 w 310"/>
                <a:gd name="T79" fmla="*/ 23 h 767"/>
                <a:gd name="T80" fmla="*/ 10 w 310"/>
                <a:gd name="T81" fmla="*/ 23 h 7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767"/>
                <a:gd name="T125" fmla="*/ 310 w 310"/>
                <a:gd name="T126" fmla="*/ 767 h 7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767">
                  <a:moveTo>
                    <a:pt x="310" y="739"/>
                  </a:moveTo>
                  <a:lnTo>
                    <a:pt x="307" y="736"/>
                  </a:lnTo>
                  <a:lnTo>
                    <a:pt x="302" y="725"/>
                  </a:lnTo>
                  <a:lnTo>
                    <a:pt x="295" y="708"/>
                  </a:lnTo>
                  <a:lnTo>
                    <a:pt x="286" y="687"/>
                  </a:lnTo>
                  <a:lnTo>
                    <a:pt x="274" y="660"/>
                  </a:lnTo>
                  <a:lnTo>
                    <a:pt x="263" y="627"/>
                  </a:lnTo>
                  <a:lnTo>
                    <a:pt x="252" y="590"/>
                  </a:lnTo>
                  <a:lnTo>
                    <a:pt x="239" y="551"/>
                  </a:lnTo>
                  <a:lnTo>
                    <a:pt x="226" y="505"/>
                  </a:lnTo>
                  <a:lnTo>
                    <a:pt x="213" y="458"/>
                  </a:lnTo>
                  <a:lnTo>
                    <a:pt x="201" y="406"/>
                  </a:lnTo>
                  <a:lnTo>
                    <a:pt x="195" y="354"/>
                  </a:lnTo>
                  <a:lnTo>
                    <a:pt x="187" y="301"/>
                  </a:lnTo>
                  <a:lnTo>
                    <a:pt x="183" y="245"/>
                  </a:lnTo>
                  <a:lnTo>
                    <a:pt x="182" y="187"/>
                  </a:lnTo>
                  <a:lnTo>
                    <a:pt x="185" y="130"/>
                  </a:lnTo>
                  <a:lnTo>
                    <a:pt x="183" y="127"/>
                  </a:lnTo>
                  <a:lnTo>
                    <a:pt x="183" y="123"/>
                  </a:lnTo>
                  <a:lnTo>
                    <a:pt x="182" y="117"/>
                  </a:lnTo>
                  <a:lnTo>
                    <a:pt x="180" y="109"/>
                  </a:lnTo>
                  <a:lnTo>
                    <a:pt x="178" y="99"/>
                  </a:lnTo>
                  <a:lnTo>
                    <a:pt x="175" y="88"/>
                  </a:lnTo>
                  <a:lnTo>
                    <a:pt x="170" y="76"/>
                  </a:lnTo>
                  <a:lnTo>
                    <a:pt x="167" y="65"/>
                  </a:lnTo>
                  <a:lnTo>
                    <a:pt x="159" y="52"/>
                  </a:lnTo>
                  <a:lnTo>
                    <a:pt x="152" y="41"/>
                  </a:lnTo>
                  <a:lnTo>
                    <a:pt x="144" y="29"/>
                  </a:lnTo>
                  <a:lnTo>
                    <a:pt x="136" y="21"/>
                  </a:lnTo>
                  <a:lnTo>
                    <a:pt x="125" y="11"/>
                  </a:lnTo>
                  <a:lnTo>
                    <a:pt x="113" y="7"/>
                  </a:lnTo>
                  <a:lnTo>
                    <a:pt x="99" y="2"/>
                  </a:lnTo>
                  <a:lnTo>
                    <a:pt x="84" y="0"/>
                  </a:lnTo>
                  <a:lnTo>
                    <a:pt x="68" y="2"/>
                  </a:lnTo>
                  <a:lnTo>
                    <a:pt x="53" y="10"/>
                  </a:lnTo>
                  <a:lnTo>
                    <a:pt x="42" y="20"/>
                  </a:lnTo>
                  <a:lnTo>
                    <a:pt x="34" y="36"/>
                  </a:lnTo>
                  <a:lnTo>
                    <a:pt x="24" y="52"/>
                  </a:lnTo>
                  <a:lnTo>
                    <a:pt x="18" y="71"/>
                  </a:lnTo>
                  <a:lnTo>
                    <a:pt x="13" y="94"/>
                  </a:lnTo>
                  <a:lnTo>
                    <a:pt x="9" y="117"/>
                  </a:lnTo>
                  <a:lnTo>
                    <a:pt x="5" y="140"/>
                  </a:lnTo>
                  <a:lnTo>
                    <a:pt x="3" y="162"/>
                  </a:lnTo>
                  <a:lnTo>
                    <a:pt x="1" y="184"/>
                  </a:lnTo>
                  <a:lnTo>
                    <a:pt x="1" y="206"/>
                  </a:lnTo>
                  <a:lnTo>
                    <a:pt x="0" y="226"/>
                  </a:lnTo>
                  <a:lnTo>
                    <a:pt x="0" y="242"/>
                  </a:lnTo>
                  <a:lnTo>
                    <a:pt x="0" y="257"/>
                  </a:lnTo>
                  <a:lnTo>
                    <a:pt x="0" y="266"/>
                  </a:lnTo>
                  <a:lnTo>
                    <a:pt x="0" y="278"/>
                  </a:lnTo>
                  <a:lnTo>
                    <a:pt x="3" y="296"/>
                  </a:lnTo>
                  <a:lnTo>
                    <a:pt x="5" y="320"/>
                  </a:lnTo>
                  <a:lnTo>
                    <a:pt x="9" y="349"/>
                  </a:lnTo>
                  <a:lnTo>
                    <a:pt x="16" y="383"/>
                  </a:lnTo>
                  <a:lnTo>
                    <a:pt x="24" y="419"/>
                  </a:lnTo>
                  <a:lnTo>
                    <a:pt x="32" y="458"/>
                  </a:lnTo>
                  <a:lnTo>
                    <a:pt x="42" y="500"/>
                  </a:lnTo>
                  <a:lnTo>
                    <a:pt x="53" y="541"/>
                  </a:lnTo>
                  <a:lnTo>
                    <a:pt x="66" y="582"/>
                  </a:lnTo>
                  <a:lnTo>
                    <a:pt x="79" y="621"/>
                  </a:lnTo>
                  <a:lnTo>
                    <a:pt x="94" y="658"/>
                  </a:lnTo>
                  <a:lnTo>
                    <a:pt x="109" y="692"/>
                  </a:lnTo>
                  <a:lnTo>
                    <a:pt x="126" y="723"/>
                  </a:lnTo>
                  <a:lnTo>
                    <a:pt x="143" y="747"/>
                  </a:lnTo>
                  <a:lnTo>
                    <a:pt x="164" y="767"/>
                  </a:lnTo>
                  <a:lnTo>
                    <a:pt x="167" y="767"/>
                  </a:lnTo>
                  <a:lnTo>
                    <a:pt x="170" y="767"/>
                  </a:lnTo>
                  <a:lnTo>
                    <a:pt x="177" y="767"/>
                  </a:lnTo>
                  <a:lnTo>
                    <a:pt x="183" y="765"/>
                  </a:lnTo>
                  <a:lnTo>
                    <a:pt x="191" y="764"/>
                  </a:lnTo>
                  <a:lnTo>
                    <a:pt x="201" y="764"/>
                  </a:lnTo>
                  <a:lnTo>
                    <a:pt x="211" y="764"/>
                  </a:lnTo>
                  <a:lnTo>
                    <a:pt x="221" y="762"/>
                  </a:lnTo>
                  <a:lnTo>
                    <a:pt x="230" y="759"/>
                  </a:lnTo>
                  <a:lnTo>
                    <a:pt x="242" y="757"/>
                  </a:lnTo>
                  <a:lnTo>
                    <a:pt x="252" y="757"/>
                  </a:lnTo>
                  <a:lnTo>
                    <a:pt x="261" y="754"/>
                  </a:lnTo>
                  <a:lnTo>
                    <a:pt x="271" y="751"/>
                  </a:lnTo>
                  <a:lnTo>
                    <a:pt x="279" y="747"/>
                  </a:lnTo>
                  <a:lnTo>
                    <a:pt x="287" y="746"/>
                  </a:lnTo>
                  <a:lnTo>
                    <a:pt x="310" y="739"/>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39" name="Freeform 126"/>
            <p:cNvSpPr>
              <a:spLocks/>
            </p:cNvSpPr>
            <p:nvPr/>
          </p:nvSpPr>
          <p:spPr bwMode="auto">
            <a:xfrm>
              <a:off x="4996" y="2476"/>
              <a:ext cx="277" cy="224"/>
            </a:xfrm>
            <a:custGeom>
              <a:avLst/>
              <a:gdLst>
                <a:gd name="T0" fmla="*/ 9 w 554"/>
                <a:gd name="T1" fmla="*/ 1 h 448"/>
                <a:gd name="T2" fmla="*/ 10 w 554"/>
                <a:gd name="T3" fmla="*/ 3 h 448"/>
                <a:gd name="T4" fmla="*/ 10 w 554"/>
                <a:gd name="T5" fmla="*/ 4 h 448"/>
                <a:gd name="T6" fmla="*/ 12 w 554"/>
                <a:gd name="T7" fmla="*/ 6 h 448"/>
                <a:gd name="T8" fmla="*/ 12 w 554"/>
                <a:gd name="T9" fmla="*/ 5 h 448"/>
                <a:gd name="T10" fmla="*/ 12 w 554"/>
                <a:gd name="T11" fmla="*/ 3 h 448"/>
                <a:gd name="T12" fmla="*/ 11 w 554"/>
                <a:gd name="T13" fmla="*/ 2 h 448"/>
                <a:gd name="T14" fmla="*/ 14 w 554"/>
                <a:gd name="T15" fmla="*/ 2 h 448"/>
                <a:gd name="T16" fmla="*/ 15 w 554"/>
                <a:gd name="T17" fmla="*/ 4 h 448"/>
                <a:gd name="T18" fmla="*/ 17 w 554"/>
                <a:gd name="T19" fmla="*/ 5 h 448"/>
                <a:gd name="T20" fmla="*/ 17 w 554"/>
                <a:gd name="T21" fmla="*/ 6 h 448"/>
                <a:gd name="T22" fmla="*/ 15 w 554"/>
                <a:gd name="T23" fmla="*/ 7 h 448"/>
                <a:gd name="T24" fmla="*/ 14 w 554"/>
                <a:gd name="T25" fmla="*/ 7 h 448"/>
                <a:gd name="T26" fmla="*/ 15 w 554"/>
                <a:gd name="T27" fmla="*/ 9 h 448"/>
                <a:gd name="T28" fmla="*/ 15 w 554"/>
                <a:gd name="T29" fmla="*/ 7 h 448"/>
                <a:gd name="T30" fmla="*/ 17 w 554"/>
                <a:gd name="T31" fmla="*/ 9 h 448"/>
                <a:gd name="T32" fmla="*/ 18 w 554"/>
                <a:gd name="T33" fmla="*/ 11 h 448"/>
                <a:gd name="T34" fmla="*/ 16 w 554"/>
                <a:gd name="T35" fmla="*/ 11 h 448"/>
                <a:gd name="T36" fmla="*/ 17 w 554"/>
                <a:gd name="T37" fmla="*/ 13 h 448"/>
                <a:gd name="T38" fmla="*/ 17 w 554"/>
                <a:gd name="T39" fmla="*/ 12 h 448"/>
                <a:gd name="T40" fmla="*/ 17 w 554"/>
                <a:gd name="T41" fmla="*/ 13 h 448"/>
                <a:gd name="T42" fmla="*/ 15 w 554"/>
                <a:gd name="T43" fmla="*/ 14 h 448"/>
                <a:gd name="T44" fmla="*/ 15 w 554"/>
                <a:gd name="T45" fmla="*/ 13 h 448"/>
                <a:gd name="T46" fmla="*/ 15 w 554"/>
                <a:gd name="T47" fmla="*/ 11 h 448"/>
                <a:gd name="T48" fmla="*/ 17 w 554"/>
                <a:gd name="T49" fmla="*/ 10 h 448"/>
                <a:gd name="T50" fmla="*/ 16 w 554"/>
                <a:gd name="T51" fmla="*/ 9 h 448"/>
                <a:gd name="T52" fmla="*/ 16 w 554"/>
                <a:gd name="T53" fmla="*/ 9 h 448"/>
                <a:gd name="T54" fmla="*/ 14 w 554"/>
                <a:gd name="T55" fmla="*/ 9 h 448"/>
                <a:gd name="T56" fmla="*/ 13 w 554"/>
                <a:gd name="T57" fmla="*/ 7 h 448"/>
                <a:gd name="T58" fmla="*/ 14 w 554"/>
                <a:gd name="T59" fmla="*/ 6 h 448"/>
                <a:gd name="T60" fmla="*/ 16 w 554"/>
                <a:gd name="T61" fmla="*/ 6 h 448"/>
                <a:gd name="T62" fmla="*/ 15 w 554"/>
                <a:gd name="T63" fmla="*/ 6 h 448"/>
                <a:gd name="T64" fmla="*/ 14 w 554"/>
                <a:gd name="T65" fmla="*/ 4 h 448"/>
                <a:gd name="T66" fmla="*/ 13 w 554"/>
                <a:gd name="T67" fmla="*/ 3 h 448"/>
                <a:gd name="T68" fmla="*/ 12 w 554"/>
                <a:gd name="T69" fmla="*/ 3 h 448"/>
                <a:gd name="T70" fmla="*/ 13 w 554"/>
                <a:gd name="T71" fmla="*/ 4 h 448"/>
                <a:gd name="T72" fmla="*/ 13 w 554"/>
                <a:gd name="T73" fmla="*/ 7 h 448"/>
                <a:gd name="T74" fmla="*/ 11 w 554"/>
                <a:gd name="T75" fmla="*/ 6 h 448"/>
                <a:gd name="T76" fmla="*/ 10 w 554"/>
                <a:gd name="T77" fmla="*/ 5 h 448"/>
                <a:gd name="T78" fmla="*/ 9 w 554"/>
                <a:gd name="T79" fmla="*/ 4 h 448"/>
                <a:gd name="T80" fmla="*/ 9 w 554"/>
                <a:gd name="T81" fmla="*/ 3 h 448"/>
                <a:gd name="T82" fmla="*/ 8 w 554"/>
                <a:gd name="T83" fmla="*/ 1 h 448"/>
                <a:gd name="T84" fmla="*/ 8 w 554"/>
                <a:gd name="T85" fmla="*/ 3 h 448"/>
                <a:gd name="T86" fmla="*/ 8 w 554"/>
                <a:gd name="T87" fmla="*/ 5 h 448"/>
                <a:gd name="T88" fmla="*/ 6 w 554"/>
                <a:gd name="T89" fmla="*/ 4 h 448"/>
                <a:gd name="T90" fmla="*/ 5 w 554"/>
                <a:gd name="T91" fmla="*/ 4 h 448"/>
                <a:gd name="T92" fmla="*/ 4 w 554"/>
                <a:gd name="T93" fmla="*/ 3 h 448"/>
                <a:gd name="T94" fmla="*/ 4 w 554"/>
                <a:gd name="T95" fmla="*/ 4 h 448"/>
                <a:gd name="T96" fmla="*/ 3 w 554"/>
                <a:gd name="T97" fmla="*/ 5 h 448"/>
                <a:gd name="T98" fmla="*/ 2 w 554"/>
                <a:gd name="T99" fmla="*/ 7 h 448"/>
                <a:gd name="T100" fmla="*/ 1 w 554"/>
                <a:gd name="T101" fmla="*/ 7 h 448"/>
                <a:gd name="T102" fmla="*/ 1 w 554"/>
                <a:gd name="T103" fmla="*/ 5 h 448"/>
                <a:gd name="T104" fmla="*/ 1 w 554"/>
                <a:gd name="T105" fmla="*/ 6 h 448"/>
                <a:gd name="T106" fmla="*/ 2 w 554"/>
                <a:gd name="T107" fmla="*/ 6 h 448"/>
                <a:gd name="T108" fmla="*/ 3 w 554"/>
                <a:gd name="T109" fmla="*/ 5 h 448"/>
                <a:gd name="T110" fmla="*/ 2 w 554"/>
                <a:gd name="T111" fmla="*/ 3 h 448"/>
                <a:gd name="T112" fmla="*/ 3 w 554"/>
                <a:gd name="T113" fmla="*/ 2 h 448"/>
                <a:gd name="T114" fmla="*/ 5 w 554"/>
                <a:gd name="T115" fmla="*/ 3 h 448"/>
                <a:gd name="T116" fmla="*/ 7 w 554"/>
                <a:gd name="T117" fmla="*/ 3 h 448"/>
                <a:gd name="T118" fmla="*/ 8 w 554"/>
                <a:gd name="T119" fmla="*/ 3 h 448"/>
                <a:gd name="T120" fmla="*/ 6 w 554"/>
                <a:gd name="T121" fmla="*/ 2 h 448"/>
                <a:gd name="T122" fmla="*/ 7 w 554"/>
                <a:gd name="T123" fmla="*/ 1 h 4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4"/>
                <a:gd name="T187" fmla="*/ 0 h 448"/>
                <a:gd name="T188" fmla="*/ 554 w 554"/>
                <a:gd name="T189" fmla="*/ 448 h 4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4" h="448">
                  <a:moveTo>
                    <a:pt x="232" y="1"/>
                  </a:moveTo>
                  <a:lnTo>
                    <a:pt x="239" y="0"/>
                  </a:lnTo>
                  <a:lnTo>
                    <a:pt x="245" y="0"/>
                  </a:lnTo>
                  <a:lnTo>
                    <a:pt x="250" y="1"/>
                  </a:lnTo>
                  <a:lnTo>
                    <a:pt x="258" y="3"/>
                  </a:lnTo>
                  <a:lnTo>
                    <a:pt x="261" y="4"/>
                  </a:lnTo>
                  <a:lnTo>
                    <a:pt x="268" y="6"/>
                  </a:lnTo>
                  <a:lnTo>
                    <a:pt x="273" y="9"/>
                  </a:lnTo>
                  <a:lnTo>
                    <a:pt x="279" y="13"/>
                  </a:lnTo>
                  <a:lnTo>
                    <a:pt x="286" y="19"/>
                  </a:lnTo>
                  <a:lnTo>
                    <a:pt x="296" y="27"/>
                  </a:lnTo>
                  <a:lnTo>
                    <a:pt x="297" y="32"/>
                  </a:lnTo>
                  <a:lnTo>
                    <a:pt x="302" y="39"/>
                  </a:lnTo>
                  <a:lnTo>
                    <a:pt x="305" y="45"/>
                  </a:lnTo>
                  <a:lnTo>
                    <a:pt x="309" y="52"/>
                  </a:lnTo>
                  <a:lnTo>
                    <a:pt x="317" y="58"/>
                  </a:lnTo>
                  <a:lnTo>
                    <a:pt x="322" y="66"/>
                  </a:lnTo>
                  <a:lnTo>
                    <a:pt x="325" y="74"/>
                  </a:lnTo>
                  <a:lnTo>
                    <a:pt x="325" y="84"/>
                  </a:lnTo>
                  <a:lnTo>
                    <a:pt x="323" y="94"/>
                  </a:lnTo>
                  <a:lnTo>
                    <a:pt x="322" y="104"/>
                  </a:lnTo>
                  <a:lnTo>
                    <a:pt x="317" y="112"/>
                  </a:lnTo>
                  <a:lnTo>
                    <a:pt x="312" y="120"/>
                  </a:lnTo>
                  <a:lnTo>
                    <a:pt x="318" y="118"/>
                  </a:lnTo>
                  <a:lnTo>
                    <a:pt x="323" y="118"/>
                  </a:lnTo>
                  <a:lnTo>
                    <a:pt x="328" y="120"/>
                  </a:lnTo>
                  <a:lnTo>
                    <a:pt x="333" y="121"/>
                  </a:lnTo>
                  <a:lnTo>
                    <a:pt x="339" y="130"/>
                  </a:lnTo>
                  <a:lnTo>
                    <a:pt x="346" y="138"/>
                  </a:lnTo>
                  <a:lnTo>
                    <a:pt x="351" y="147"/>
                  </a:lnTo>
                  <a:lnTo>
                    <a:pt x="357" y="157"/>
                  </a:lnTo>
                  <a:lnTo>
                    <a:pt x="361" y="160"/>
                  </a:lnTo>
                  <a:lnTo>
                    <a:pt x="365" y="164"/>
                  </a:lnTo>
                  <a:lnTo>
                    <a:pt x="370" y="167"/>
                  </a:lnTo>
                  <a:lnTo>
                    <a:pt x="377" y="168"/>
                  </a:lnTo>
                  <a:lnTo>
                    <a:pt x="380" y="175"/>
                  </a:lnTo>
                  <a:lnTo>
                    <a:pt x="382" y="181"/>
                  </a:lnTo>
                  <a:lnTo>
                    <a:pt x="388" y="180"/>
                  </a:lnTo>
                  <a:lnTo>
                    <a:pt x="396" y="175"/>
                  </a:lnTo>
                  <a:lnTo>
                    <a:pt x="401" y="168"/>
                  </a:lnTo>
                  <a:lnTo>
                    <a:pt x="404" y="164"/>
                  </a:lnTo>
                  <a:lnTo>
                    <a:pt x="404" y="157"/>
                  </a:lnTo>
                  <a:lnTo>
                    <a:pt x="403" y="151"/>
                  </a:lnTo>
                  <a:lnTo>
                    <a:pt x="398" y="147"/>
                  </a:lnTo>
                  <a:lnTo>
                    <a:pt x="396" y="146"/>
                  </a:lnTo>
                  <a:lnTo>
                    <a:pt x="391" y="146"/>
                  </a:lnTo>
                  <a:lnTo>
                    <a:pt x="387" y="146"/>
                  </a:lnTo>
                  <a:lnTo>
                    <a:pt x="380" y="138"/>
                  </a:lnTo>
                  <a:lnTo>
                    <a:pt x="375" y="131"/>
                  </a:lnTo>
                  <a:lnTo>
                    <a:pt x="375" y="123"/>
                  </a:lnTo>
                  <a:lnTo>
                    <a:pt x="377" y="115"/>
                  </a:lnTo>
                  <a:lnTo>
                    <a:pt x="377" y="107"/>
                  </a:lnTo>
                  <a:lnTo>
                    <a:pt x="375" y="99"/>
                  </a:lnTo>
                  <a:lnTo>
                    <a:pt x="372" y="95"/>
                  </a:lnTo>
                  <a:lnTo>
                    <a:pt x="370" y="94"/>
                  </a:lnTo>
                  <a:lnTo>
                    <a:pt x="365" y="91"/>
                  </a:lnTo>
                  <a:lnTo>
                    <a:pt x="361" y="91"/>
                  </a:lnTo>
                  <a:lnTo>
                    <a:pt x="354" y="79"/>
                  </a:lnTo>
                  <a:lnTo>
                    <a:pt x="351" y="71"/>
                  </a:lnTo>
                  <a:lnTo>
                    <a:pt x="351" y="63"/>
                  </a:lnTo>
                  <a:lnTo>
                    <a:pt x="356" y="56"/>
                  </a:lnTo>
                  <a:lnTo>
                    <a:pt x="359" y="48"/>
                  </a:lnTo>
                  <a:lnTo>
                    <a:pt x="365" y="43"/>
                  </a:lnTo>
                  <a:lnTo>
                    <a:pt x="374" y="39"/>
                  </a:lnTo>
                  <a:lnTo>
                    <a:pt x="383" y="37"/>
                  </a:lnTo>
                  <a:lnTo>
                    <a:pt x="391" y="34"/>
                  </a:lnTo>
                  <a:lnTo>
                    <a:pt x="401" y="34"/>
                  </a:lnTo>
                  <a:lnTo>
                    <a:pt x="409" y="34"/>
                  </a:lnTo>
                  <a:lnTo>
                    <a:pt x="419" y="37"/>
                  </a:lnTo>
                  <a:lnTo>
                    <a:pt x="427" y="40"/>
                  </a:lnTo>
                  <a:lnTo>
                    <a:pt x="435" y="47"/>
                  </a:lnTo>
                  <a:lnTo>
                    <a:pt x="440" y="53"/>
                  </a:lnTo>
                  <a:lnTo>
                    <a:pt x="445" y="63"/>
                  </a:lnTo>
                  <a:lnTo>
                    <a:pt x="447" y="71"/>
                  </a:lnTo>
                  <a:lnTo>
                    <a:pt x="452" y="79"/>
                  </a:lnTo>
                  <a:lnTo>
                    <a:pt x="456" y="86"/>
                  </a:lnTo>
                  <a:lnTo>
                    <a:pt x="465" y="92"/>
                  </a:lnTo>
                  <a:lnTo>
                    <a:pt x="469" y="99"/>
                  </a:lnTo>
                  <a:lnTo>
                    <a:pt x="476" y="107"/>
                  </a:lnTo>
                  <a:lnTo>
                    <a:pt x="478" y="115"/>
                  </a:lnTo>
                  <a:lnTo>
                    <a:pt x="476" y="125"/>
                  </a:lnTo>
                  <a:lnTo>
                    <a:pt x="476" y="131"/>
                  </a:lnTo>
                  <a:lnTo>
                    <a:pt x="478" y="136"/>
                  </a:lnTo>
                  <a:lnTo>
                    <a:pt x="479" y="138"/>
                  </a:lnTo>
                  <a:lnTo>
                    <a:pt x="482" y="141"/>
                  </a:lnTo>
                  <a:lnTo>
                    <a:pt x="487" y="142"/>
                  </a:lnTo>
                  <a:lnTo>
                    <a:pt x="497" y="141"/>
                  </a:lnTo>
                  <a:lnTo>
                    <a:pt x="505" y="139"/>
                  </a:lnTo>
                  <a:lnTo>
                    <a:pt x="513" y="139"/>
                  </a:lnTo>
                  <a:lnTo>
                    <a:pt x="518" y="141"/>
                  </a:lnTo>
                  <a:lnTo>
                    <a:pt x="521" y="142"/>
                  </a:lnTo>
                  <a:lnTo>
                    <a:pt x="525" y="146"/>
                  </a:lnTo>
                  <a:lnTo>
                    <a:pt x="528" y="152"/>
                  </a:lnTo>
                  <a:lnTo>
                    <a:pt x="530" y="157"/>
                  </a:lnTo>
                  <a:lnTo>
                    <a:pt x="533" y="164"/>
                  </a:lnTo>
                  <a:lnTo>
                    <a:pt x="534" y="168"/>
                  </a:lnTo>
                  <a:lnTo>
                    <a:pt x="536" y="173"/>
                  </a:lnTo>
                  <a:lnTo>
                    <a:pt x="534" y="178"/>
                  </a:lnTo>
                  <a:lnTo>
                    <a:pt x="534" y="185"/>
                  </a:lnTo>
                  <a:lnTo>
                    <a:pt x="531" y="190"/>
                  </a:lnTo>
                  <a:lnTo>
                    <a:pt x="530" y="196"/>
                  </a:lnTo>
                  <a:lnTo>
                    <a:pt x="525" y="199"/>
                  </a:lnTo>
                  <a:lnTo>
                    <a:pt x="521" y="204"/>
                  </a:lnTo>
                  <a:lnTo>
                    <a:pt x="517" y="206"/>
                  </a:lnTo>
                  <a:lnTo>
                    <a:pt x="512" y="209"/>
                  </a:lnTo>
                  <a:lnTo>
                    <a:pt x="507" y="211"/>
                  </a:lnTo>
                  <a:lnTo>
                    <a:pt x="500" y="211"/>
                  </a:lnTo>
                  <a:lnTo>
                    <a:pt x="494" y="211"/>
                  </a:lnTo>
                  <a:lnTo>
                    <a:pt x="487" y="209"/>
                  </a:lnTo>
                  <a:lnTo>
                    <a:pt x="482" y="209"/>
                  </a:lnTo>
                  <a:lnTo>
                    <a:pt x="479" y="209"/>
                  </a:lnTo>
                  <a:lnTo>
                    <a:pt x="473" y="209"/>
                  </a:lnTo>
                  <a:lnTo>
                    <a:pt x="468" y="209"/>
                  </a:lnTo>
                  <a:lnTo>
                    <a:pt x="460" y="207"/>
                  </a:lnTo>
                  <a:lnTo>
                    <a:pt x="455" y="207"/>
                  </a:lnTo>
                  <a:lnTo>
                    <a:pt x="448" y="207"/>
                  </a:lnTo>
                  <a:lnTo>
                    <a:pt x="445" y="207"/>
                  </a:lnTo>
                  <a:lnTo>
                    <a:pt x="448" y="216"/>
                  </a:lnTo>
                  <a:lnTo>
                    <a:pt x="450" y="224"/>
                  </a:lnTo>
                  <a:lnTo>
                    <a:pt x="452" y="232"/>
                  </a:lnTo>
                  <a:lnTo>
                    <a:pt x="453" y="240"/>
                  </a:lnTo>
                  <a:lnTo>
                    <a:pt x="455" y="248"/>
                  </a:lnTo>
                  <a:lnTo>
                    <a:pt x="458" y="256"/>
                  </a:lnTo>
                  <a:lnTo>
                    <a:pt x="465" y="263"/>
                  </a:lnTo>
                  <a:lnTo>
                    <a:pt x="473" y="271"/>
                  </a:lnTo>
                  <a:lnTo>
                    <a:pt x="479" y="272"/>
                  </a:lnTo>
                  <a:lnTo>
                    <a:pt x="486" y="276"/>
                  </a:lnTo>
                  <a:lnTo>
                    <a:pt x="484" y="271"/>
                  </a:lnTo>
                  <a:lnTo>
                    <a:pt x="484" y="266"/>
                  </a:lnTo>
                  <a:lnTo>
                    <a:pt x="484" y="259"/>
                  </a:lnTo>
                  <a:lnTo>
                    <a:pt x="484" y="253"/>
                  </a:lnTo>
                  <a:lnTo>
                    <a:pt x="484" y="246"/>
                  </a:lnTo>
                  <a:lnTo>
                    <a:pt x="487" y="242"/>
                  </a:lnTo>
                  <a:lnTo>
                    <a:pt x="487" y="235"/>
                  </a:lnTo>
                  <a:lnTo>
                    <a:pt x="489" y="232"/>
                  </a:lnTo>
                  <a:lnTo>
                    <a:pt x="494" y="232"/>
                  </a:lnTo>
                  <a:lnTo>
                    <a:pt x="500" y="232"/>
                  </a:lnTo>
                  <a:lnTo>
                    <a:pt x="507" y="232"/>
                  </a:lnTo>
                  <a:lnTo>
                    <a:pt x="512" y="232"/>
                  </a:lnTo>
                  <a:lnTo>
                    <a:pt x="518" y="235"/>
                  </a:lnTo>
                  <a:lnTo>
                    <a:pt x="523" y="242"/>
                  </a:lnTo>
                  <a:lnTo>
                    <a:pt x="525" y="250"/>
                  </a:lnTo>
                  <a:lnTo>
                    <a:pt x="528" y="258"/>
                  </a:lnTo>
                  <a:lnTo>
                    <a:pt x="528" y="266"/>
                  </a:lnTo>
                  <a:lnTo>
                    <a:pt x="530" y="274"/>
                  </a:lnTo>
                  <a:lnTo>
                    <a:pt x="534" y="282"/>
                  </a:lnTo>
                  <a:lnTo>
                    <a:pt x="543" y="289"/>
                  </a:lnTo>
                  <a:lnTo>
                    <a:pt x="544" y="295"/>
                  </a:lnTo>
                  <a:lnTo>
                    <a:pt x="546" y="300"/>
                  </a:lnTo>
                  <a:lnTo>
                    <a:pt x="547" y="307"/>
                  </a:lnTo>
                  <a:lnTo>
                    <a:pt x="547" y="311"/>
                  </a:lnTo>
                  <a:lnTo>
                    <a:pt x="546" y="316"/>
                  </a:lnTo>
                  <a:lnTo>
                    <a:pt x="546" y="323"/>
                  </a:lnTo>
                  <a:lnTo>
                    <a:pt x="543" y="328"/>
                  </a:lnTo>
                  <a:lnTo>
                    <a:pt x="539" y="333"/>
                  </a:lnTo>
                  <a:lnTo>
                    <a:pt x="534" y="336"/>
                  </a:lnTo>
                  <a:lnTo>
                    <a:pt x="530" y="341"/>
                  </a:lnTo>
                  <a:lnTo>
                    <a:pt x="525" y="342"/>
                  </a:lnTo>
                  <a:lnTo>
                    <a:pt x="520" y="346"/>
                  </a:lnTo>
                  <a:lnTo>
                    <a:pt x="513" y="346"/>
                  </a:lnTo>
                  <a:lnTo>
                    <a:pt x="508" y="346"/>
                  </a:lnTo>
                  <a:lnTo>
                    <a:pt x="502" y="346"/>
                  </a:lnTo>
                  <a:lnTo>
                    <a:pt x="497" y="342"/>
                  </a:lnTo>
                  <a:lnTo>
                    <a:pt x="492" y="347"/>
                  </a:lnTo>
                  <a:lnTo>
                    <a:pt x="487" y="352"/>
                  </a:lnTo>
                  <a:lnTo>
                    <a:pt x="495" y="355"/>
                  </a:lnTo>
                  <a:lnTo>
                    <a:pt x="504" y="362"/>
                  </a:lnTo>
                  <a:lnTo>
                    <a:pt x="508" y="370"/>
                  </a:lnTo>
                  <a:lnTo>
                    <a:pt x="513" y="378"/>
                  </a:lnTo>
                  <a:lnTo>
                    <a:pt x="515" y="388"/>
                  </a:lnTo>
                  <a:lnTo>
                    <a:pt x="517" y="398"/>
                  </a:lnTo>
                  <a:lnTo>
                    <a:pt x="515" y="407"/>
                  </a:lnTo>
                  <a:lnTo>
                    <a:pt x="512" y="417"/>
                  </a:lnTo>
                  <a:lnTo>
                    <a:pt x="515" y="409"/>
                  </a:lnTo>
                  <a:lnTo>
                    <a:pt x="520" y="402"/>
                  </a:lnTo>
                  <a:lnTo>
                    <a:pt x="523" y="394"/>
                  </a:lnTo>
                  <a:lnTo>
                    <a:pt x="528" y="389"/>
                  </a:lnTo>
                  <a:lnTo>
                    <a:pt x="530" y="381"/>
                  </a:lnTo>
                  <a:lnTo>
                    <a:pt x="533" y="375"/>
                  </a:lnTo>
                  <a:lnTo>
                    <a:pt x="534" y="368"/>
                  </a:lnTo>
                  <a:lnTo>
                    <a:pt x="538" y="362"/>
                  </a:lnTo>
                  <a:lnTo>
                    <a:pt x="544" y="357"/>
                  </a:lnTo>
                  <a:lnTo>
                    <a:pt x="552" y="355"/>
                  </a:lnTo>
                  <a:lnTo>
                    <a:pt x="554" y="365"/>
                  </a:lnTo>
                  <a:lnTo>
                    <a:pt x="554" y="375"/>
                  </a:lnTo>
                  <a:lnTo>
                    <a:pt x="551" y="380"/>
                  </a:lnTo>
                  <a:lnTo>
                    <a:pt x="549" y="386"/>
                  </a:lnTo>
                  <a:lnTo>
                    <a:pt x="546" y="391"/>
                  </a:lnTo>
                  <a:lnTo>
                    <a:pt x="544" y="398"/>
                  </a:lnTo>
                  <a:lnTo>
                    <a:pt x="536" y="406"/>
                  </a:lnTo>
                  <a:lnTo>
                    <a:pt x="531" y="415"/>
                  </a:lnTo>
                  <a:lnTo>
                    <a:pt x="525" y="425"/>
                  </a:lnTo>
                  <a:lnTo>
                    <a:pt x="520" y="437"/>
                  </a:lnTo>
                  <a:lnTo>
                    <a:pt x="512" y="441"/>
                  </a:lnTo>
                  <a:lnTo>
                    <a:pt x="502" y="448"/>
                  </a:lnTo>
                  <a:lnTo>
                    <a:pt x="497" y="446"/>
                  </a:lnTo>
                  <a:lnTo>
                    <a:pt x="491" y="445"/>
                  </a:lnTo>
                  <a:lnTo>
                    <a:pt x="486" y="445"/>
                  </a:lnTo>
                  <a:lnTo>
                    <a:pt x="482" y="445"/>
                  </a:lnTo>
                  <a:lnTo>
                    <a:pt x="481" y="438"/>
                  </a:lnTo>
                  <a:lnTo>
                    <a:pt x="481" y="433"/>
                  </a:lnTo>
                  <a:lnTo>
                    <a:pt x="481" y="427"/>
                  </a:lnTo>
                  <a:lnTo>
                    <a:pt x="484" y="422"/>
                  </a:lnTo>
                  <a:lnTo>
                    <a:pt x="486" y="417"/>
                  </a:lnTo>
                  <a:lnTo>
                    <a:pt x="489" y="411"/>
                  </a:lnTo>
                  <a:lnTo>
                    <a:pt x="492" y="406"/>
                  </a:lnTo>
                  <a:lnTo>
                    <a:pt x="494" y="401"/>
                  </a:lnTo>
                  <a:lnTo>
                    <a:pt x="497" y="391"/>
                  </a:lnTo>
                  <a:lnTo>
                    <a:pt x="497" y="383"/>
                  </a:lnTo>
                  <a:lnTo>
                    <a:pt x="494" y="380"/>
                  </a:lnTo>
                  <a:lnTo>
                    <a:pt x="489" y="376"/>
                  </a:lnTo>
                  <a:lnTo>
                    <a:pt x="484" y="373"/>
                  </a:lnTo>
                  <a:lnTo>
                    <a:pt x="476" y="373"/>
                  </a:lnTo>
                  <a:lnTo>
                    <a:pt x="473" y="363"/>
                  </a:lnTo>
                  <a:lnTo>
                    <a:pt x="471" y="357"/>
                  </a:lnTo>
                  <a:lnTo>
                    <a:pt x="469" y="352"/>
                  </a:lnTo>
                  <a:lnTo>
                    <a:pt x="471" y="346"/>
                  </a:lnTo>
                  <a:lnTo>
                    <a:pt x="474" y="336"/>
                  </a:lnTo>
                  <a:lnTo>
                    <a:pt x="482" y="328"/>
                  </a:lnTo>
                  <a:lnTo>
                    <a:pt x="487" y="324"/>
                  </a:lnTo>
                  <a:lnTo>
                    <a:pt x="492" y="321"/>
                  </a:lnTo>
                  <a:lnTo>
                    <a:pt x="499" y="320"/>
                  </a:lnTo>
                  <a:lnTo>
                    <a:pt x="505" y="320"/>
                  </a:lnTo>
                  <a:lnTo>
                    <a:pt x="512" y="316"/>
                  </a:lnTo>
                  <a:lnTo>
                    <a:pt x="518" y="316"/>
                  </a:lnTo>
                  <a:lnTo>
                    <a:pt x="523" y="316"/>
                  </a:lnTo>
                  <a:lnTo>
                    <a:pt x="530" y="316"/>
                  </a:lnTo>
                  <a:lnTo>
                    <a:pt x="530" y="308"/>
                  </a:lnTo>
                  <a:lnTo>
                    <a:pt x="526" y="300"/>
                  </a:lnTo>
                  <a:lnTo>
                    <a:pt x="521" y="294"/>
                  </a:lnTo>
                  <a:lnTo>
                    <a:pt x="518" y="287"/>
                  </a:lnTo>
                  <a:lnTo>
                    <a:pt x="512" y="279"/>
                  </a:lnTo>
                  <a:lnTo>
                    <a:pt x="508" y="272"/>
                  </a:lnTo>
                  <a:lnTo>
                    <a:pt x="508" y="264"/>
                  </a:lnTo>
                  <a:lnTo>
                    <a:pt x="512" y="256"/>
                  </a:lnTo>
                  <a:lnTo>
                    <a:pt x="505" y="253"/>
                  </a:lnTo>
                  <a:lnTo>
                    <a:pt x="502" y="251"/>
                  </a:lnTo>
                  <a:lnTo>
                    <a:pt x="500" y="255"/>
                  </a:lnTo>
                  <a:lnTo>
                    <a:pt x="500" y="259"/>
                  </a:lnTo>
                  <a:lnTo>
                    <a:pt x="499" y="268"/>
                  </a:lnTo>
                  <a:lnTo>
                    <a:pt x="499" y="274"/>
                  </a:lnTo>
                  <a:lnTo>
                    <a:pt x="499" y="281"/>
                  </a:lnTo>
                  <a:lnTo>
                    <a:pt x="497" y="287"/>
                  </a:lnTo>
                  <a:lnTo>
                    <a:pt x="497" y="292"/>
                  </a:lnTo>
                  <a:lnTo>
                    <a:pt x="497" y="298"/>
                  </a:lnTo>
                  <a:lnTo>
                    <a:pt x="491" y="300"/>
                  </a:lnTo>
                  <a:lnTo>
                    <a:pt x="484" y="302"/>
                  </a:lnTo>
                  <a:lnTo>
                    <a:pt x="481" y="300"/>
                  </a:lnTo>
                  <a:lnTo>
                    <a:pt x="476" y="300"/>
                  </a:lnTo>
                  <a:lnTo>
                    <a:pt x="466" y="295"/>
                  </a:lnTo>
                  <a:lnTo>
                    <a:pt x="456" y="289"/>
                  </a:lnTo>
                  <a:lnTo>
                    <a:pt x="448" y="281"/>
                  </a:lnTo>
                  <a:lnTo>
                    <a:pt x="440" y="272"/>
                  </a:lnTo>
                  <a:lnTo>
                    <a:pt x="434" y="263"/>
                  </a:lnTo>
                  <a:lnTo>
                    <a:pt x="427" y="258"/>
                  </a:lnTo>
                  <a:lnTo>
                    <a:pt x="429" y="251"/>
                  </a:lnTo>
                  <a:lnTo>
                    <a:pt x="430" y="246"/>
                  </a:lnTo>
                  <a:lnTo>
                    <a:pt x="430" y="242"/>
                  </a:lnTo>
                  <a:lnTo>
                    <a:pt x="432" y="237"/>
                  </a:lnTo>
                  <a:lnTo>
                    <a:pt x="430" y="230"/>
                  </a:lnTo>
                  <a:lnTo>
                    <a:pt x="430" y="222"/>
                  </a:lnTo>
                  <a:lnTo>
                    <a:pt x="429" y="217"/>
                  </a:lnTo>
                  <a:lnTo>
                    <a:pt x="429" y="211"/>
                  </a:lnTo>
                  <a:lnTo>
                    <a:pt x="427" y="204"/>
                  </a:lnTo>
                  <a:lnTo>
                    <a:pt x="427" y="199"/>
                  </a:lnTo>
                  <a:lnTo>
                    <a:pt x="427" y="193"/>
                  </a:lnTo>
                  <a:lnTo>
                    <a:pt x="430" y="190"/>
                  </a:lnTo>
                  <a:lnTo>
                    <a:pt x="434" y="185"/>
                  </a:lnTo>
                  <a:lnTo>
                    <a:pt x="439" y="183"/>
                  </a:lnTo>
                  <a:lnTo>
                    <a:pt x="445" y="180"/>
                  </a:lnTo>
                  <a:lnTo>
                    <a:pt x="455" y="181"/>
                  </a:lnTo>
                  <a:lnTo>
                    <a:pt x="456" y="181"/>
                  </a:lnTo>
                  <a:lnTo>
                    <a:pt x="465" y="181"/>
                  </a:lnTo>
                  <a:lnTo>
                    <a:pt x="471" y="181"/>
                  </a:lnTo>
                  <a:lnTo>
                    <a:pt x="479" y="183"/>
                  </a:lnTo>
                  <a:lnTo>
                    <a:pt x="487" y="183"/>
                  </a:lnTo>
                  <a:lnTo>
                    <a:pt x="494" y="185"/>
                  </a:lnTo>
                  <a:lnTo>
                    <a:pt x="500" y="185"/>
                  </a:lnTo>
                  <a:lnTo>
                    <a:pt x="507" y="186"/>
                  </a:lnTo>
                  <a:lnTo>
                    <a:pt x="512" y="180"/>
                  </a:lnTo>
                  <a:lnTo>
                    <a:pt x="518" y="175"/>
                  </a:lnTo>
                  <a:lnTo>
                    <a:pt x="513" y="172"/>
                  </a:lnTo>
                  <a:lnTo>
                    <a:pt x="508" y="168"/>
                  </a:lnTo>
                  <a:lnTo>
                    <a:pt x="502" y="167"/>
                  </a:lnTo>
                  <a:lnTo>
                    <a:pt x="497" y="165"/>
                  </a:lnTo>
                  <a:lnTo>
                    <a:pt x="489" y="164"/>
                  </a:lnTo>
                  <a:lnTo>
                    <a:pt x="482" y="164"/>
                  </a:lnTo>
                  <a:lnTo>
                    <a:pt x="478" y="162"/>
                  </a:lnTo>
                  <a:lnTo>
                    <a:pt x="471" y="162"/>
                  </a:lnTo>
                  <a:lnTo>
                    <a:pt x="466" y="159"/>
                  </a:lnTo>
                  <a:lnTo>
                    <a:pt x="461" y="157"/>
                  </a:lnTo>
                  <a:lnTo>
                    <a:pt x="456" y="154"/>
                  </a:lnTo>
                  <a:lnTo>
                    <a:pt x="455" y="152"/>
                  </a:lnTo>
                  <a:lnTo>
                    <a:pt x="452" y="147"/>
                  </a:lnTo>
                  <a:lnTo>
                    <a:pt x="453" y="142"/>
                  </a:lnTo>
                  <a:lnTo>
                    <a:pt x="455" y="136"/>
                  </a:lnTo>
                  <a:lnTo>
                    <a:pt x="460" y="128"/>
                  </a:lnTo>
                  <a:lnTo>
                    <a:pt x="460" y="118"/>
                  </a:lnTo>
                  <a:lnTo>
                    <a:pt x="456" y="110"/>
                  </a:lnTo>
                  <a:lnTo>
                    <a:pt x="450" y="104"/>
                  </a:lnTo>
                  <a:lnTo>
                    <a:pt x="445" y="97"/>
                  </a:lnTo>
                  <a:lnTo>
                    <a:pt x="437" y="91"/>
                  </a:lnTo>
                  <a:lnTo>
                    <a:pt x="430" y="84"/>
                  </a:lnTo>
                  <a:lnTo>
                    <a:pt x="427" y="78"/>
                  </a:lnTo>
                  <a:lnTo>
                    <a:pt x="427" y="73"/>
                  </a:lnTo>
                  <a:lnTo>
                    <a:pt x="422" y="69"/>
                  </a:lnTo>
                  <a:lnTo>
                    <a:pt x="417" y="68"/>
                  </a:lnTo>
                  <a:lnTo>
                    <a:pt x="409" y="65"/>
                  </a:lnTo>
                  <a:lnTo>
                    <a:pt x="403" y="65"/>
                  </a:lnTo>
                  <a:lnTo>
                    <a:pt x="395" y="61"/>
                  </a:lnTo>
                  <a:lnTo>
                    <a:pt x="388" y="61"/>
                  </a:lnTo>
                  <a:lnTo>
                    <a:pt x="382" y="61"/>
                  </a:lnTo>
                  <a:lnTo>
                    <a:pt x="378" y="63"/>
                  </a:lnTo>
                  <a:lnTo>
                    <a:pt x="377" y="69"/>
                  </a:lnTo>
                  <a:lnTo>
                    <a:pt x="377" y="76"/>
                  </a:lnTo>
                  <a:lnTo>
                    <a:pt x="382" y="78"/>
                  </a:lnTo>
                  <a:lnTo>
                    <a:pt x="388" y="82"/>
                  </a:lnTo>
                  <a:lnTo>
                    <a:pt x="393" y="87"/>
                  </a:lnTo>
                  <a:lnTo>
                    <a:pt x="400" y="95"/>
                  </a:lnTo>
                  <a:lnTo>
                    <a:pt x="403" y="100"/>
                  </a:lnTo>
                  <a:lnTo>
                    <a:pt x="403" y="108"/>
                  </a:lnTo>
                  <a:lnTo>
                    <a:pt x="401" y="115"/>
                  </a:lnTo>
                  <a:lnTo>
                    <a:pt x="396" y="123"/>
                  </a:lnTo>
                  <a:lnTo>
                    <a:pt x="404" y="126"/>
                  </a:lnTo>
                  <a:lnTo>
                    <a:pt x="413" y="133"/>
                  </a:lnTo>
                  <a:lnTo>
                    <a:pt x="416" y="139"/>
                  </a:lnTo>
                  <a:lnTo>
                    <a:pt x="419" y="147"/>
                  </a:lnTo>
                  <a:lnTo>
                    <a:pt x="419" y="155"/>
                  </a:lnTo>
                  <a:lnTo>
                    <a:pt x="421" y="164"/>
                  </a:lnTo>
                  <a:lnTo>
                    <a:pt x="417" y="172"/>
                  </a:lnTo>
                  <a:lnTo>
                    <a:pt x="416" y="180"/>
                  </a:lnTo>
                  <a:lnTo>
                    <a:pt x="411" y="185"/>
                  </a:lnTo>
                  <a:lnTo>
                    <a:pt x="404" y="193"/>
                  </a:lnTo>
                  <a:lnTo>
                    <a:pt x="398" y="198"/>
                  </a:lnTo>
                  <a:lnTo>
                    <a:pt x="393" y="203"/>
                  </a:lnTo>
                  <a:lnTo>
                    <a:pt x="385" y="204"/>
                  </a:lnTo>
                  <a:lnTo>
                    <a:pt x="377" y="204"/>
                  </a:lnTo>
                  <a:lnTo>
                    <a:pt x="369" y="203"/>
                  </a:lnTo>
                  <a:lnTo>
                    <a:pt x="361" y="199"/>
                  </a:lnTo>
                  <a:lnTo>
                    <a:pt x="359" y="193"/>
                  </a:lnTo>
                  <a:lnTo>
                    <a:pt x="359" y="188"/>
                  </a:lnTo>
                  <a:lnTo>
                    <a:pt x="357" y="185"/>
                  </a:lnTo>
                  <a:lnTo>
                    <a:pt x="356" y="181"/>
                  </a:lnTo>
                  <a:lnTo>
                    <a:pt x="349" y="175"/>
                  </a:lnTo>
                  <a:lnTo>
                    <a:pt x="343" y="172"/>
                  </a:lnTo>
                  <a:lnTo>
                    <a:pt x="333" y="167"/>
                  </a:lnTo>
                  <a:lnTo>
                    <a:pt x="328" y="162"/>
                  </a:lnTo>
                  <a:lnTo>
                    <a:pt x="325" y="159"/>
                  </a:lnTo>
                  <a:lnTo>
                    <a:pt x="325" y="154"/>
                  </a:lnTo>
                  <a:lnTo>
                    <a:pt x="325" y="151"/>
                  </a:lnTo>
                  <a:lnTo>
                    <a:pt x="326" y="146"/>
                  </a:lnTo>
                  <a:lnTo>
                    <a:pt x="317" y="146"/>
                  </a:lnTo>
                  <a:lnTo>
                    <a:pt x="307" y="142"/>
                  </a:lnTo>
                  <a:lnTo>
                    <a:pt x="299" y="138"/>
                  </a:lnTo>
                  <a:lnTo>
                    <a:pt x="294" y="131"/>
                  </a:lnTo>
                  <a:lnTo>
                    <a:pt x="289" y="121"/>
                  </a:lnTo>
                  <a:lnTo>
                    <a:pt x="289" y="113"/>
                  </a:lnTo>
                  <a:lnTo>
                    <a:pt x="289" y="108"/>
                  </a:lnTo>
                  <a:lnTo>
                    <a:pt x="292" y="105"/>
                  </a:lnTo>
                  <a:lnTo>
                    <a:pt x="296" y="102"/>
                  </a:lnTo>
                  <a:lnTo>
                    <a:pt x="302" y="99"/>
                  </a:lnTo>
                  <a:lnTo>
                    <a:pt x="305" y="92"/>
                  </a:lnTo>
                  <a:lnTo>
                    <a:pt x="307" y="89"/>
                  </a:lnTo>
                  <a:lnTo>
                    <a:pt x="307" y="84"/>
                  </a:lnTo>
                  <a:lnTo>
                    <a:pt x="307" y="82"/>
                  </a:lnTo>
                  <a:lnTo>
                    <a:pt x="302" y="78"/>
                  </a:lnTo>
                  <a:lnTo>
                    <a:pt x="296" y="74"/>
                  </a:lnTo>
                  <a:lnTo>
                    <a:pt x="286" y="71"/>
                  </a:lnTo>
                  <a:lnTo>
                    <a:pt x="279" y="68"/>
                  </a:lnTo>
                  <a:lnTo>
                    <a:pt x="276" y="63"/>
                  </a:lnTo>
                  <a:lnTo>
                    <a:pt x="276" y="60"/>
                  </a:lnTo>
                  <a:lnTo>
                    <a:pt x="276" y="55"/>
                  </a:lnTo>
                  <a:lnTo>
                    <a:pt x="279" y="50"/>
                  </a:lnTo>
                  <a:lnTo>
                    <a:pt x="276" y="40"/>
                  </a:lnTo>
                  <a:lnTo>
                    <a:pt x="271" y="34"/>
                  </a:lnTo>
                  <a:lnTo>
                    <a:pt x="265" y="29"/>
                  </a:lnTo>
                  <a:lnTo>
                    <a:pt x="258" y="27"/>
                  </a:lnTo>
                  <a:lnTo>
                    <a:pt x="250" y="26"/>
                  </a:lnTo>
                  <a:lnTo>
                    <a:pt x="242" y="26"/>
                  </a:lnTo>
                  <a:lnTo>
                    <a:pt x="232" y="26"/>
                  </a:lnTo>
                  <a:lnTo>
                    <a:pt x="226" y="29"/>
                  </a:lnTo>
                  <a:lnTo>
                    <a:pt x="229" y="35"/>
                  </a:lnTo>
                  <a:lnTo>
                    <a:pt x="235" y="40"/>
                  </a:lnTo>
                  <a:lnTo>
                    <a:pt x="240" y="47"/>
                  </a:lnTo>
                  <a:lnTo>
                    <a:pt x="245" y="53"/>
                  </a:lnTo>
                  <a:lnTo>
                    <a:pt x="250" y="60"/>
                  </a:lnTo>
                  <a:lnTo>
                    <a:pt x="255" y="68"/>
                  </a:lnTo>
                  <a:lnTo>
                    <a:pt x="258" y="74"/>
                  </a:lnTo>
                  <a:lnTo>
                    <a:pt x="261" y="82"/>
                  </a:lnTo>
                  <a:lnTo>
                    <a:pt x="265" y="89"/>
                  </a:lnTo>
                  <a:lnTo>
                    <a:pt x="265" y="95"/>
                  </a:lnTo>
                  <a:lnTo>
                    <a:pt x="265" y="104"/>
                  </a:lnTo>
                  <a:lnTo>
                    <a:pt x="265" y="110"/>
                  </a:lnTo>
                  <a:lnTo>
                    <a:pt x="261" y="117"/>
                  </a:lnTo>
                  <a:lnTo>
                    <a:pt x="258" y="125"/>
                  </a:lnTo>
                  <a:lnTo>
                    <a:pt x="252" y="131"/>
                  </a:lnTo>
                  <a:lnTo>
                    <a:pt x="245" y="138"/>
                  </a:lnTo>
                  <a:lnTo>
                    <a:pt x="239" y="138"/>
                  </a:lnTo>
                  <a:lnTo>
                    <a:pt x="234" y="138"/>
                  </a:lnTo>
                  <a:lnTo>
                    <a:pt x="229" y="136"/>
                  </a:lnTo>
                  <a:lnTo>
                    <a:pt x="226" y="134"/>
                  </a:lnTo>
                  <a:lnTo>
                    <a:pt x="216" y="130"/>
                  </a:lnTo>
                  <a:lnTo>
                    <a:pt x="208" y="123"/>
                  </a:lnTo>
                  <a:lnTo>
                    <a:pt x="203" y="115"/>
                  </a:lnTo>
                  <a:lnTo>
                    <a:pt x="200" y="105"/>
                  </a:lnTo>
                  <a:lnTo>
                    <a:pt x="200" y="97"/>
                  </a:lnTo>
                  <a:lnTo>
                    <a:pt x="205" y="89"/>
                  </a:lnTo>
                  <a:lnTo>
                    <a:pt x="198" y="97"/>
                  </a:lnTo>
                  <a:lnTo>
                    <a:pt x="192" y="105"/>
                  </a:lnTo>
                  <a:lnTo>
                    <a:pt x="182" y="113"/>
                  </a:lnTo>
                  <a:lnTo>
                    <a:pt x="174" y="117"/>
                  </a:lnTo>
                  <a:lnTo>
                    <a:pt x="164" y="118"/>
                  </a:lnTo>
                  <a:lnTo>
                    <a:pt x="154" y="117"/>
                  </a:lnTo>
                  <a:lnTo>
                    <a:pt x="149" y="113"/>
                  </a:lnTo>
                  <a:lnTo>
                    <a:pt x="146" y="110"/>
                  </a:lnTo>
                  <a:lnTo>
                    <a:pt x="143" y="107"/>
                  </a:lnTo>
                  <a:lnTo>
                    <a:pt x="141" y="102"/>
                  </a:lnTo>
                  <a:lnTo>
                    <a:pt x="138" y="97"/>
                  </a:lnTo>
                  <a:lnTo>
                    <a:pt x="136" y="92"/>
                  </a:lnTo>
                  <a:lnTo>
                    <a:pt x="131" y="87"/>
                  </a:lnTo>
                  <a:lnTo>
                    <a:pt x="128" y="82"/>
                  </a:lnTo>
                  <a:lnTo>
                    <a:pt x="122" y="73"/>
                  </a:lnTo>
                  <a:lnTo>
                    <a:pt x="115" y="68"/>
                  </a:lnTo>
                  <a:lnTo>
                    <a:pt x="109" y="69"/>
                  </a:lnTo>
                  <a:lnTo>
                    <a:pt x="102" y="73"/>
                  </a:lnTo>
                  <a:lnTo>
                    <a:pt x="97" y="74"/>
                  </a:lnTo>
                  <a:lnTo>
                    <a:pt x="91" y="78"/>
                  </a:lnTo>
                  <a:lnTo>
                    <a:pt x="91" y="84"/>
                  </a:lnTo>
                  <a:lnTo>
                    <a:pt x="94" y="92"/>
                  </a:lnTo>
                  <a:lnTo>
                    <a:pt x="99" y="99"/>
                  </a:lnTo>
                  <a:lnTo>
                    <a:pt x="105" y="105"/>
                  </a:lnTo>
                  <a:lnTo>
                    <a:pt x="112" y="112"/>
                  </a:lnTo>
                  <a:lnTo>
                    <a:pt x="117" y="118"/>
                  </a:lnTo>
                  <a:lnTo>
                    <a:pt x="118" y="125"/>
                  </a:lnTo>
                  <a:lnTo>
                    <a:pt x="118" y="134"/>
                  </a:lnTo>
                  <a:lnTo>
                    <a:pt x="115" y="139"/>
                  </a:lnTo>
                  <a:lnTo>
                    <a:pt x="114" y="142"/>
                  </a:lnTo>
                  <a:lnTo>
                    <a:pt x="110" y="146"/>
                  </a:lnTo>
                  <a:lnTo>
                    <a:pt x="107" y="149"/>
                  </a:lnTo>
                  <a:lnTo>
                    <a:pt x="99" y="151"/>
                  </a:lnTo>
                  <a:lnTo>
                    <a:pt x="89" y="152"/>
                  </a:lnTo>
                  <a:lnTo>
                    <a:pt x="81" y="154"/>
                  </a:lnTo>
                  <a:lnTo>
                    <a:pt x="75" y="157"/>
                  </a:lnTo>
                  <a:lnTo>
                    <a:pt x="70" y="159"/>
                  </a:lnTo>
                  <a:lnTo>
                    <a:pt x="68" y="164"/>
                  </a:lnTo>
                  <a:lnTo>
                    <a:pt x="68" y="168"/>
                  </a:lnTo>
                  <a:lnTo>
                    <a:pt x="68" y="175"/>
                  </a:lnTo>
                  <a:lnTo>
                    <a:pt x="65" y="183"/>
                  </a:lnTo>
                  <a:lnTo>
                    <a:pt x="62" y="191"/>
                  </a:lnTo>
                  <a:lnTo>
                    <a:pt x="58" y="199"/>
                  </a:lnTo>
                  <a:lnTo>
                    <a:pt x="53" y="207"/>
                  </a:lnTo>
                  <a:lnTo>
                    <a:pt x="47" y="214"/>
                  </a:lnTo>
                  <a:lnTo>
                    <a:pt x="39" y="219"/>
                  </a:lnTo>
                  <a:lnTo>
                    <a:pt x="29" y="219"/>
                  </a:lnTo>
                  <a:lnTo>
                    <a:pt x="21" y="219"/>
                  </a:lnTo>
                  <a:lnTo>
                    <a:pt x="15" y="214"/>
                  </a:lnTo>
                  <a:lnTo>
                    <a:pt x="10" y="209"/>
                  </a:lnTo>
                  <a:lnTo>
                    <a:pt x="5" y="204"/>
                  </a:lnTo>
                  <a:lnTo>
                    <a:pt x="3" y="198"/>
                  </a:lnTo>
                  <a:lnTo>
                    <a:pt x="0" y="191"/>
                  </a:lnTo>
                  <a:lnTo>
                    <a:pt x="0" y="185"/>
                  </a:lnTo>
                  <a:lnTo>
                    <a:pt x="0" y="178"/>
                  </a:lnTo>
                  <a:lnTo>
                    <a:pt x="2" y="173"/>
                  </a:lnTo>
                  <a:lnTo>
                    <a:pt x="2" y="167"/>
                  </a:lnTo>
                  <a:lnTo>
                    <a:pt x="5" y="159"/>
                  </a:lnTo>
                  <a:lnTo>
                    <a:pt x="6" y="154"/>
                  </a:lnTo>
                  <a:lnTo>
                    <a:pt x="11" y="149"/>
                  </a:lnTo>
                  <a:lnTo>
                    <a:pt x="15" y="144"/>
                  </a:lnTo>
                  <a:lnTo>
                    <a:pt x="19" y="141"/>
                  </a:lnTo>
                  <a:lnTo>
                    <a:pt x="26" y="138"/>
                  </a:lnTo>
                  <a:lnTo>
                    <a:pt x="32" y="138"/>
                  </a:lnTo>
                  <a:lnTo>
                    <a:pt x="34" y="146"/>
                  </a:lnTo>
                  <a:lnTo>
                    <a:pt x="32" y="152"/>
                  </a:lnTo>
                  <a:lnTo>
                    <a:pt x="28" y="159"/>
                  </a:lnTo>
                  <a:lnTo>
                    <a:pt x="24" y="165"/>
                  </a:lnTo>
                  <a:lnTo>
                    <a:pt x="19" y="172"/>
                  </a:lnTo>
                  <a:lnTo>
                    <a:pt x="16" y="178"/>
                  </a:lnTo>
                  <a:lnTo>
                    <a:pt x="18" y="185"/>
                  </a:lnTo>
                  <a:lnTo>
                    <a:pt x="26" y="194"/>
                  </a:lnTo>
                  <a:lnTo>
                    <a:pt x="32" y="193"/>
                  </a:lnTo>
                  <a:lnTo>
                    <a:pt x="39" y="193"/>
                  </a:lnTo>
                  <a:lnTo>
                    <a:pt x="42" y="188"/>
                  </a:lnTo>
                  <a:lnTo>
                    <a:pt x="47" y="185"/>
                  </a:lnTo>
                  <a:lnTo>
                    <a:pt x="49" y="178"/>
                  </a:lnTo>
                  <a:lnTo>
                    <a:pt x="50" y="173"/>
                  </a:lnTo>
                  <a:lnTo>
                    <a:pt x="52" y="167"/>
                  </a:lnTo>
                  <a:lnTo>
                    <a:pt x="52" y="162"/>
                  </a:lnTo>
                  <a:lnTo>
                    <a:pt x="52" y="154"/>
                  </a:lnTo>
                  <a:lnTo>
                    <a:pt x="53" y="147"/>
                  </a:lnTo>
                  <a:lnTo>
                    <a:pt x="57" y="142"/>
                  </a:lnTo>
                  <a:lnTo>
                    <a:pt x="58" y="138"/>
                  </a:lnTo>
                  <a:lnTo>
                    <a:pt x="62" y="133"/>
                  </a:lnTo>
                  <a:lnTo>
                    <a:pt x="68" y="131"/>
                  </a:lnTo>
                  <a:lnTo>
                    <a:pt x="75" y="131"/>
                  </a:lnTo>
                  <a:lnTo>
                    <a:pt x="84" y="133"/>
                  </a:lnTo>
                  <a:lnTo>
                    <a:pt x="89" y="130"/>
                  </a:lnTo>
                  <a:lnTo>
                    <a:pt x="99" y="128"/>
                  </a:lnTo>
                  <a:lnTo>
                    <a:pt x="91" y="123"/>
                  </a:lnTo>
                  <a:lnTo>
                    <a:pt x="86" y="118"/>
                  </a:lnTo>
                  <a:lnTo>
                    <a:pt x="81" y="113"/>
                  </a:lnTo>
                  <a:lnTo>
                    <a:pt x="78" y="107"/>
                  </a:lnTo>
                  <a:lnTo>
                    <a:pt x="75" y="99"/>
                  </a:lnTo>
                  <a:lnTo>
                    <a:pt x="73" y="94"/>
                  </a:lnTo>
                  <a:lnTo>
                    <a:pt x="73" y="86"/>
                  </a:lnTo>
                  <a:lnTo>
                    <a:pt x="73" y="79"/>
                  </a:lnTo>
                  <a:lnTo>
                    <a:pt x="73" y="73"/>
                  </a:lnTo>
                  <a:lnTo>
                    <a:pt x="76" y="65"/>
                  </a:lnTo>
                  <a:lnTo>
                    <a:pt x="79" y="60"/>
                  </a:lnTo>
                  <a:lnTo>
                    <a:pt x="84" y="55"/>
                  </a:lnTo>
                  <a:lnTo>
                    <a:pt x="88" y="50"/>
                  </a:lnTo>
                  <a:lnTo>
                    <a:pt x="94" y="47"/>
                  </a:lnTo>
                  <a:lnTo>
                    <a:pt x="101" y="45"/>
                  </a:lnTo>
                  <a:lnTo>
                    <a:pt x="109" y="45"/>
                  </a:lnTo>
                  <a:lnTo>
                    <a:pt x="117" y="42"/>
                  </a:lnTo>
                  <a:lnTo>
                    <a:pt x="127" y="43"/>
                  </a:lnTo>
                  <a:lnTo>
                    <a:pt x="136" y="47"/>
                  </a:lnTo>
                  <a:lnTo>
                    <a:pt x="144" y="53"/>
                  </a:lnTo>
                  <a:lnTo>
                    <a:pt x="149" y="61"/>
                  </a:lnTo>
                  <a:lnTo>
                    <a:pt x="156" y="69"/>
                  </a:lnTo>
                  <a:lnTo>
                    <a:pt x="157" y="79"/>
                  </a:lnTo>
                  <a:lnTo>
                    <a:pt x="156" y="89"/>
                  </a:lnTo>
                  <a:lnTo>
                    <a:pt x="166" y="91"/>
                  </a:lnTo>
                  <a:lnTo>
                    <a:pt x="175" y="95"/>
                  </a:lnTo>
                  <a:lnTo>
                    <a:pt x="180" y="87"/>
                  </a:lnTo>
                  <a:lnTo>
                    <a:pt x="187" y="78"/>
                  </a:lnTo>
                  <a:lnTo>
                    <a:pt x="195" y="69"/>
                  </a:lnTo>
                  <a:lnTo>
                    <a:pt x="205" y="66"/>
                  </a:lnTo>
                  <a:lnTo>
                    <a:pt x="211" y="69"/>
                  </a:lnTo>
                  <a:lnTo>
                    <a:pt x="216" y="78"/>
                  </a:lnTo>
                  <a:lnTo>
                    <a:pt x="216" y="84"/>
                  </a:lnTo>
                  <a:lnTo>
                    <a:pt x="218" y="94"/>
                  </a:lnTo>
                  <a:lnTo>
                    <a:pt x="218" y="100"/>
                  </a:lnTo>
                  <a:lnTo>
                    <a:pt x="221" y="107"/>
                  </a:lnTo>
                  <a:lnTo>
                    <a:pt x="222" y="108"/>
                  </a:lnTo>
                  <a:lnTo>
                    <a:pt x="226" y="112"/>
                  </a:lnTo>
                  <a:lnTo>
                    <a:pt x="229" y="113"/>
                  </a:lnTo>
                  <a:lnTo>
                    <a:pt x="237" y="115"/>
                  </a:lnTo>
                  <a:lnTo>
                    <a:pt x="244" y="107"/>
                  </a:lnTo>
                  <a:lnTo>
                    <a:pt x="250" y="99"/>
                  </a:lnTo>
                  <a:lnTo>
                    <a:pt x="250" y="91"/>
                  </a:lnTo>
                  <a:lnTo>
                    <a:pt x="248" y="84"/>
                  </a:lnTo>
                  <a:lnTo>
                    <a:pt x="244" y="79"/>
                  </a:lnTo>
                  <a:lnTo>
                    <a:pt x="240" y="74"/>
                  </a:lnTo>
                  <a:lnTo>
                    <a:pt x="234" y="69"/>
                  </a:lnTo>
                  <a:lnTo>
                    <a:pt x="227" y="65"/>
                  </a:lnTo>
                  <a:lnTo>
                    <a:pt x="221" y="61"/>
                  </a:lnTo>
                  <a:lnTo>
                    <a:pt x="216" y="58"/>
                  </a:lnTo>
                  <a:lnTo>
                    <a:pt x="208" y="53"/>
                  </a:lnTo>
                  <a:lnTo>
                    <a:pt x="205" y="48"/>
                  </a:lnTo>
                  <a:lnTo>
                    <a:pt x="200" y="43"/>
                  </a:lnTo>
                  <a:lnTo>
                    <a:pt x="196" y="40"/>
                  </a:lnTo>
                  <a:lnTo>
                    <a:pt x="195" y="34"/>
                  </a:lnTo>
                  <a:lnTo>
                    <a:pt x="196" y="27"/>
                  </a:lnTo>
                  <a:lnTo>
                    <a:pt x="200" y="21"/>
                  </a:lnTo>
                  <a:lnTo>
                    <a:pt x="206" y="16"/>
                  </a:lnTo>
                  <a:lnTo>
                    <a:pt x="211" y="11"/>
                  </a:lnTo>
                  <a:lnTo>
                    <a:pt x="218" y="8"/>
                  </a:lnTo>
                  <a:lnTo>
                    <a:pt x="226" y="3"/>
                  </a:lnTo>
                  <a:lnTo>
                    <a:pt x="23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0" name="Freeform 127"/>
            <p:cNvSpPr>
              <a:spLocks/>
            </p:cNvSpPr>
            <p:nvPr/>
          </p:nvSpPr>
          <p:spPr bwMode="auto">
            <a:xfrm>
              <a:off x="5217" y="2441"/>
              <a:ext cx="102" cy="126"/>
            </a:xfrm>
            <a:custGeom>
              <a:avLst/>
              <a:gdLst>
                <a:gd name="T0" fmla="*/ 1 w 205"/>
                <a:gd name="T1" fmla="*/ 1 h 251"/>
                <a:gd name="T2" fmla="*/ 1 w 205"/>
                <a:gd name="T3" fmla="*/ 1 h 251"/>
                <a:gd name="T4" fmla="*/ 1 w 205"/>
                <a:gd name="T5" fmla="*/ 1 h 251"/>
                <a:gd name="T6" fmla="*/ 1 w 205"/>
                <a:gd name="T7" fmla="*/ 2 h 251"/>
                <a:gd name="T8" fmla="*/ 2 w 205"/>
                <a:gd name="T9" fmla="*/ 2 h 251"/>
                <a:gd name="T10" fmla="*/ 2 w 205"/>
                <a:gd name="T11" fmla="*/ 2 h 251"/>
                <a:gd name="T12" fmla="*/ 2 w 205"/>
                <a:gd name="T13" fmla="*/ 2 h 251"/>
                <a:gd name="T14" fmla="*/ 2 w 205"/>
                <a:gd name="T15" fmla="*/ 1 h 251"/>
                <a:gd name="T16" fmla="*/ 2 w 205"/>
                <a:gd name="T17" fmla="*/ 1 h 251"/>
                <a:gd name="T18" fmla="*/ 3 w 205"/>
                <a:gd name="T19" fmla="*/ 1 h 251"/>
                <a:gd name="T20" fmla="*/ 3 w 205"/>
                <a:gd name="T21" fmla="*/ 1 h 251"/>
                <a:gd name="T22" fmla="*/ 3 w 205"/>
                <a:gd name="T23" fmla="*/ 2 h 251"/>
                <a:gd name="T24" fmla="*/ 3 w 205"/>
                <a:gd name="T25" fmla="*/ 2 h 251"/>
                <a:gd name="T26" fmla="*/ 4 w 205"/>
                <a:gd name="T27" fmla="*/ 3 h 251"/>
                <a:gd name="T28" fmla="*/ 4 w 205"/>
                <a:gd name="T29" fmla="*/ 3 h 251"/>
                <a:gd name="T30" fmla="*/ 4 w 205"/>
                <a:gd name="T31" fmla="*/ 4 h 251"/>
                <a:gd name="T32" fmla="*/ 4 w 205"/>
                <a:gd name="T33" fmla="*/ 4 h 251"/>
                <a:gd name="T34" fmla="*/ 4 w 205"/>
                <a:gd name="T35" fmla="*/ 4 h 251"/>
                <a:gd name="T36" fmla="*/ 5 w 205"/>
                <a:gd name="T37" fmla="*/ 4 h 251"/>
                <a:gd name="T38" fmla="*/ 5 w 205"/>
                <a:gd name="T39" fmla="*/ 4 h 251"/>
                <a:gd name="T40" fmla="*/ 5 w 205"/>
                <a:gd name="T41" fmla="*/ 5 h 251"/>
                <a:gd name="T42" fmla="*/ 5 w 205"/>
                <a:gd name="T43" fmla="*/ 5 h 251"/>
                <a:gd name="T44" fmla="*/ 6 w 205"/>
                <a:gd name="T45" fmla="*/ 6 h 251"/>
                <a:gd name="T46" fmla="*/ 6 w 205"/>
                <a:gd name="T47" fmla="*/ 6 h 251"/>
                <a:gd name="T48" fmla="*/ 5 w 205"/>
                <a:gd name="T49" fmla="*/ 7 h 251"/>
                <a:gd name="T50" fmla="*/ 5 w 205"/>
                <a:gd name="T51" fmla="*/ 7 h 251"/>
                <a:gd name="T52" fmla="*/ 6 w 205"/>
                <a:gd name="T53" fmla="*/ 8 h 251"/>
                <a:gd name="T54" fmla="*/ 6 w 205"/>
                <a:gd name="T55" fmla="*/ 8 h 251"/>
                <a:gd name="T56" fmla="*/ 5 w 205"/>
                <a:gd name="T57" fmla="*/ 8 h 251"/>
                <a:gd name="T58" fmla="*/ 5 w 205"/>
                <a:gd name="T59" fmla="*/ 8 h 251"/>
                <a:gd name="T60" fmla="*/ 5 w 205"/>
                <a:gd name="T61" fmla="*/ 7 h 251"/>
                <a:gd name="T62" fmla="*/ 5 w 205"/>
                <a:gd name="T63" fmla="*/ 7 h 251"/>
                <a:gd name="T64" fmla="*/ 5 w 205"/>
                <a:gd name="T65" fmla="*/ 6 h 251"/>
                <a:gd name="T66" fmla="*/ 5 w 205"/>
                <a:gd name="T67" fmla="*/ 5 h 251"/>
                <a:gd name="T68" fmla="*/ 5 w 205"/>
                <a:gd name="T69" fmla="*/ 5 h 251"/>
                <a:gd name="T70" fmla="*/ 5 w 205"/>
                <a:gd name="T71" fmla="*/ 5 h 251"/>
                <a:gd name="T72" fmla="*/ 4 w 205"/>
                <a:gd name="T73" fmla="*/ 5 h 251"/>
                <a:gd name="T74" fmla="*/ 4 w 205"/>
                <a:gd name="T75" fmla="*/ 5 h 251"/>
                <a:gd name="T76" fmla="*/ 3 w 205"/>
                <a:gd name="T77" fmla="*/ 5 h 251"/>
                <a:gd name="T78" fmla="*/ 3 w 205"/>
                <a:gd name="T79" fmla="*/ 4 h 251"/>
                <a:gd name="T80" fmla="*/ 3 w 205"/>
                <a:gd name="T81" fmla="*/ 4 h 251"/>
                <a:gd name="T82" fmla="*/ 3 w 205"/>
                <a:gd name="T83" fmla="*/ 3 h 251"/>
                <a:gd name="T84" fmla="*/ 3 w 205"/>
                <a:gd name="T85" fmla="*/ 3 h 251"/>
                <a:gd name="T86" fmla="*/ 3 w 205"/>
                <a:gd name="T87" fmla="*/ 2 h 251"/>
                <a:gd name="T88" fmla="*/ 2 w 205"/>
                <a:gd name="T89" fmla="*/ 2 h 251"/>
                <a:gd name="T90" fmla="*/ 2 w 205"/>
                <a:gd name="T91" fmla="*/ 2 h 251"/>
                <a:gd name="T92" fmla="*/ 2 w 205"/>
                <a:gd name="T93" fmla="*/ 3 h 251"/>
                <a:gd name="T94" fmla="*/ 2 w 205"/>
                <a:gd name="T95" fmla="*/ 3 h 251"/>
                <a:gd name="T96" fmla="*/ 1 w 205"/>
                <a:gd name="T97" fmla="*/ 3 h 251"/>
                <a:gd name="T98" fmla="*/ 1 w 205"/>
                <a:gd name="T99" fmla="*/ 3 h 251"/>
                <a:gd name="T100" fmla="*/ 1 w 205"/>
                <a:gd name="T101" fmla="*/ 2 h 251"/>
                <a:gd name="T102" fmla="*/ 1 w 205"/>
                <a:gd name="T103" fmla="*/ 1 h 251"/>
                <a:gd name="T104" fmla="*/ 0 w 205"/>
                <a:gd name="T105" fmla="*/ 1 h 251"/>
                <a:gd name="T106" fmla="*/ 0 w 205"/>
                <a:gd name="T107" fmla="*/ 2 h 251"/>
                <a:gd name="T108" fmla="*/ 0 w 205"/>
                <a:gd name="T109" fmla="*/ 2 h 251"/>
                <a:gd name="T110" fmla="*/ 0 w 205"/>
                <a:gd name="T111" fmla="*/ 1 h 251"/>
                <a:gd name="T112" fmla="*/ 0 w 205"/>
                <a:gd name="T113" fmla="*/ 1 h 251"/>
                <a:gd name="T114" fmla="*/ 1 w 205"/>
                <a:gd name="T115" fmla="*/ 0 h 2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5"/>
                <a:gd name="T175" fmla="*/ 0 h 251"/>
                <a:gd name="T176" fmla="*/ 205 w 205"/>
                <a:gd name="T177" fmla="*/ 251 h 2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5" h="251">
                  <a:moveTo>
                    <a:pt x="38" y="0"/>
                  </a:moveTo>
                  <a:lnTo>
                    <a:pt x="42" y="0"/>
                  </a:lnTo>
                  <a:lnTo>
                    <a:pt x="49" y="3"/>
                  </a:lnTo>
                  <a:lnTo>
                    <a:pt x="52" y="6"/>
                  </a:lnTo>
                  <a:lnTo>
                    <a:pt x="57" y="9"/>
                  </a:lnTo>
                  <a:lnTo>
                    <a:pt x="59" y="13"/>
                  </a:lnTo>
                  <a:lnTo>
                    <a:pt x="60" y="18"/>
                  </a:lnTo>
                  <a:lnTo>
                    <a:pt x="62" y="22"/>
                  </a:lnTo>
                  <a:lnTo>
                    <a:pt x="62" y="29"/>
                  </a:lnTo>
                  <a:lnTo>
                    <a:pt x="62" y="34"/>
                  </a:lnTo>
                  <a:lnTo>
                    <a:pt x="62" y="39"/>
                  </a:lnTo>
                  <a:lnTo>
                    <a:pt x="62" y="45"/>
                  </a:lnTo>
                  <a:lnTo>
                    <a:pt x="62" y="50"/>
                  </a:lnTo>
                  <a:lnTo>
                    <a:pt x="62" y="55"/>
                  </a:lnTo>
                  <a:lnTo>
                    <a:pt x="64" y="60"/>
                  </a:lnTo>
                  <a:lnTo>
                    <a:pt x="67" y="65"/>
                  </a:lnTo>
                  <a:lnTo>
                    <a:pt x="72" y="71"/>
                  </a:lnTo>
                  <a:lnTo>
                    <a:pt x="73" y="63"/>
                  </a:lnTo>
                  <a:lnTo>
                    <a:pt x="75" y="57"/>
                  </a:lnTo>
                  <a:lnTo>
                    <a:pt x="73" y="48"/>
                  </a:lnTo>
                  <a:lnTo>
                    <a:pt x="73" y="42"/>
                  </a:lnTo>
                  <a:lnTo>
                    <a:pt x="72" y="34"/>
                  </a:lnTo>
                  <a:lnTo>
                    <a:pt x="73" y="27"/>
                  </a:lnTo>
                  <a:lnTo>
                    <a:pt x="73" y="22"/>
                  </a:lnTo>
                  <a:lnTo>
                    <a:pt x="77" y="21"/>
                  </a:lnTo>
                  <a:lnTo>
                    <a:pt x="80" y="18"/>
                  </a:lnTo>
                  <a:lnTo>
                    <a:pt x="86" y="16"/>
                  </a:lnTo>
                  <a:lnTo>
                    <a:pt x="91" y="14"/>
                  </a:lnTo>
                  <a:lnTo>
                    <a:pt x="99" y="16"/>
                  </a:lnTo>
                  <a:lnTo>
                    <a:pt x="103" y="18"/>
                  </a:lnTo>
                  <a:lnTo>
                    <a:pt x="107" y="22"/>
                  </a:lnTo>
                  <a:lnTo>
                    <a:pt x="109" y="26"/>
                  </a:lnTo>
                  <a:lnTo>
                    <a:pt x="112" y="29"/>
                  </a:lnTo>
                  <a:lnTo>
                    <a:pt x="114" y="34"/>
                  </a:lnTo>
                  <a:lnTo>
                    <a:pt x="116" y="40"/>
                  </a:lnTo>
                  <a:lnTo>
                    <a:pt x="117" y="45"/>
                  </a:lnTo>
                  <a:lnTo>
                    <a:pt x="117" y="50"/>
                  </a:lnTo>
                  <a:lnTo>
                    <a:pt x="119" y="57"/>
                  </a:lnTo>
                  <a:lnTo>
                    <a:pt x="122" y="63"/>
                  </a:lnTo>
                  <a:lnTo>
                    <a:pt x="124" y="68"/>
                  </a:lnTo>
                  <a:lnTo>
                    <a:pt x="127" y="73"/>
                  </a:lnTo>
                  <a:lnTo>
                    <a:pt x="132" y="76"/>
                  </a:lnTo>
                  <a:lnTo>
                    <a:pt x="137" y="81"/>
                  </a:lnTo>
                  <a:lnTo>
                    <a:pt x="137" y="84"/>
                  </a:lnTo>
                  <a:lnTo>
                    <a:pt x="135" y="89"/>
                  </a:lnTo>
                  <a:lnTo>
                    <a:pt x="133" y="96"/>
                  </a:lnTo>
                  <a:lnTo>
                    <a:pt x="133" y="102"/>
                  </a:lnTo>
                  <a:lnTo>
                    <a:pt x="132" y="107"/>
                  </a:lnTo>
                  <a:lnTo>
                    <a:pt x="130" y="113"/>
                  </a:lnTo>
                  <a:lnTo>
                    <a:pt x="129" y="117"/>
                  </a:lnTo>
                  <a:lnTo>
                    <a:pt x="129" y="120"/>
                  </a:lnTo>
                  <a:lnTo>
                    <a:pt x="132" y="120"/>
                  </a:lnTo>
                  <a:lnTo>
                    <a:pt x="140" y="122"/>
                  </a:lnTo>
                  <a:lnTo>
                    <a:pt x="146" y="123"/>
                  </a:lnTo>
                  <a:lnTo>
                    <a:pt x="151" y="123"/>
                  </a:lnTo>
                  <a:lnTo>
                    <a:pt x="155" y="117"/>
                  </a:lnTo>
                  <a:lnTo>
                    <a:pt x="163" y="110"/>
                  </a:lnTo>
                  <a:lnTo>
                    <a:pt x="169" y="102"/>
                  </a:lnTo>
                  <a:lnTo>
                    <a:pt x="176" y="100"/>
                  </a:lnTo>
                  <a:lnTo>
                    <a:pt x="184" y="105"/>
                  </a:lnTo>
                  <a:lnTo>
                    <a:pt x="187" y="113"/>
                  </a:lnTo>
                  <a:lnTo>
                    <a:pt x="187" y="122"/>
                  </a:lnTo>
                  <a:lnTo>
                    <a:pt x="187" y="130"/>
                  </a:lnTo>
                  <a:lnTo>
                    <a:pt x="185" y="138"/>
                  </a:lnTo>
                  <a:lnTo>
                    <a:pt x="185" y="148"/>
                  </a:lnTo>
                  <a:lnTo>
                    <a:pt x="187" y="154"/>
                  </a:lnTo>
                  <a:lnTo>
                    <a:pt x="195" y="162"/>
                  </a:lnTo>
                  <a:lnTo>
                    <a:pt x="198" y="165"/>
                  </a:lnTo>
                  <a:lnTo>
                    <a:pt x="202" y="170"/>
                  </a:lnTo>
                  <a:lnTo>
                    <a:pt x="202" y="174"/>
                  </a:lnTo>
                  <a:lnTo>
                    <a:pt x="202" y="177"/>
                  </a:lnTo>
                  <a:lnTo>
                    <a:pt x="198" y="183"/>
                  </a:lnTo>
                  <a:lnTo>
                    <a:pt x="192" y="190"/>
                  </a:lnTo>
                  <a:lnTo>
                    <a:pt x="185" y="195"/>
                  </a:lnTo>
                  <a:lnTo>
                    <a:pt x="184" y="201"/>
                  </a:lnTo>
                  <a:lnTo>
                    <a:pt x="182" y="203"/>
                  </a:lnTo>
                  <a:lnTo>
                    <a:pt x="184" y="208"/>
                  </a:lnTo>
                  <a:lnTo>
                    <a:pt x="187" y="211"/>
                  </a:lnTo>
                  <a:lnTo>
                    <a:pt x="192" y="217"/>
                  </a:lnTo>
                  <a:lnTo>
                    <a:pt x="195" y="222"/>
                  </a:lnTo>
                  <a:lnTo>
                    <a:pt x="198" y="232"/>
                  </a:lnTo>
                  <a:lnTo>
                    <a:pt x="202" y="242"/>
                  </a:lnTo>
                  <a:lnTo>
                    <a:pt x="205" y="248"/>
                  </a:lnTo>
                  <a:lnTo>
                    <a:pt x="198" y="248"/>
                  </a:lnTo>
                  <a:lnTo>
                    <a:pt x="193" y="250"/>
                  </a:lnTo>
                  <a:lnTo>
                    <a:pt x="187" y="250"/>
                  </a:lnTo>
                  <a:lnTo>
                    <a:pt x="184" y="251"/>
                  </a:lnTo>
                  <a:lnTo>
                    <a:pt x="177" y="242"/>
                  </a:lnTo>
                  <a:lnTo>
                    <a:pt x="172" y="232"/>
                  </a:lnTo>
                  <a:lnTo>
                    <a:pt x="169" y="227"/>
                  </a:lnTo>
                  <a:lnTo>
                    <a:pt x="168" y="222"/>
                  </a:lnTo>
                  <a:lnTo>
                    <a:pt x="166" y="216"/>
                  </a:lnTo>
                  <a:lnTo>
                    <a:pt x="164" y="211"/>
                  </a:lnTo>
                  <a:lnTo>
                    <a:pt x="163" y="206"/>
                  </a:lnTo>
                  <a:lnTo>
                    <a:pt x="163" y="200"/>
                  </a:lnTo>
                  <a:lnTo>
                    <a:pt x="163" y="195"/>
                  </a:lnTo>
                  <a:lnTo>
                    <a:pt x="164" y="190"/>
                  </a:lnTo>
                  <a:lnTo>
                    <a:pt x="168" y="180"/>
                  </a:lnTo>
                  <a:lnTo>
                    <a:pt x="176" y="172"/>
                  </a:lnTo>
                  <a:lnTo>
                    <a:pt x="171" y="165"/>
                  </a:lnTo>
                  <a:lnTo>
                    <a:pt x="169" y="161"/>
                  </a:lnTo>
                  <a:lnTo>
                    <a:pt x="168" y="154"/>
                  </a:lnTo>
                  <a:lnTo>
                    <a:pt x="169" y="149"/>
                  </a:lnTo>
                  <a:lnTo>
                    <a:pt x="171" y="143"/>
                  </a:lnTo>
                  <a:lnTo>
                    <a:pt x="171" y="136"/>
                  </a:lnTo>
                  <a:lnTo>
                    <a:pt x="171" y="130"/>
                  </a:lnTo>
                  <a:lnTo>
                    <a:pt x="169" y="123"/>
                  </a:lnTo>
                  <a:lnTo>
                    <a:pt x="168" y="131"/>
                  </a:lnTo>
                  <a:lnTo>
                    <a:pt x="164" y="136"/>
                  </a:lnTo>
                  <a:lnTo>
                    <a:pt x="159" y="141"/>
                  </a:lnTo>
                  <a:lnTo>
                    <a:pt x="155" y="144"/>
                  </a:lnTo>
                  <a:lnTo>
                    <a:pt x="148" y="148"/>
                  </a:lnTo>
                  <a:lnTo>
                    <a:pt x="142" y="148"/>
                  </a:lnTo>
                  <a:lnTo>
                    <a:pt x="133" y="148"/>
                  </a:lnTo>
                  <a:lnTo>
                    <a:pt x="127" y="146"/>
                  </a:lnTo>
                  <a:lnTo>
                    <a:pt x="119" y="143"/>
                  </a:lnTo>
                  <a:lnTo>
                    <a:pt x="112" y="139"/>
                  </a:lnTo>
                  <a:lnTo>
                    <a:pt x="107" y="135"/>
                  </a:lnTo>
                  <a:lnTo>
                    <a:pt x="104" y="131"/>
                  </a:lnTo>
                  <a:lnTo>
                    <a:pt x="101" y="125"/>
                  </a:lnTo>
                  <a:lnTo>
                    <a:pt x="103" y="118"/>
                  </a:lnTo>
                  <a:lnTo>
                    <a:pt x="106" y="112"/>
                  </a:lnTo>
                  <a:lnTo>
                    <a:pt x="112" y="105"/>
                  </a:lnTo>
                  <a:lnTo>
                    <a:pt x="116" y="100"/>
                  </a:lnTo>
                  <a:lnTo>
                    <a:pt x="122" y="96"/>
                  </a:lnTo>
                  <a:lnTo>
                    <a:pt x="112" y="89"/>
                  </a:lnTo>
                  <a:lnTo>
                    <a:pt x="107" y="81"/>
                  </a:lnTo>
                  <a:lnTo>
                    <a:pt x="106" y="73"/>
                  </a:lnTo>
                  <a:lnTo>
                    <a:pt x="104" y="65"/>
                  </a:lnTo>
                  <a:lnTo>
                    <a:pt x="103" y="55"/>
                  </a:lnTo>
                  <a:lnTo>
                    <a:pt x="101" y="48"/>
                  </a:lnTo>
                  <a:lnTo>
                    <a:pt x="96" y="40"/>
                  </a:lnTo>
                  <a:lnTo>
                    <a:pt x="90" y="34"/>
                  </a:lnTo>
                  <a:lnTo>
                    <a:pt x="90" y="39"/>
                  </a:lnTo>
                  <a:lnTo>
                    <a:pt x="91" y="45"/>
                  </a:lnTo>
                  <a:lnTo>
                    <a:pt x="91" y="50"/>
                  </a:lnTo>
                  <a:lnTo>
                    <a:pt x="91" y="57"/>
                  </a:lnTo>
                  <a:lnTo>
                    <a:pt x="91" y="63"/>
                  </a:lnTo>
                  <a:lnTo>
                    <a:pt x="90" y="68"/>
                  </a:lnTo>
                  <a:lnTo>
                    <a:pt x="88" y="74"/>
                  </a:lnTo>
                  <a:lnTo>
                    <a:pt x="88" y="79"/>
                  </a:lnTo>
                  <a:lnTo>
                    <a:pt x="81" y="87"/>
                  </a:lnTo>
                  <a:lnTo>
                    <a:pt x="73" y="94"/>
                  </a:lnTo>
                  <a:lnTo>
                    <a:pt x="68" y="94"/>
                  </a:lnTo>
                  <a:lnTo>
                    <a:pt x="64" y="94"/>
                  </a:lnTo>
                  <a:lnTo>
                    <a:pt x="57" y="91"/>
                  </a:lnTo>
                  <a:lnTo>
                    <a:pt x="52" y="89"/>
                  </a:lnTo>
                  <a:lnTo>
                    <a:pt x="49" y="81"/>
                  </a:lnTo>
                  <a:lnTo>
                    <a:pt x="46" y="74"/>
                  </a:lnTo>
                  <a:lnTo>
                    <a:pt x="41" y="66"/>
                  </a:lnTo>
                  <a:lnTo>
                    <a:pt x="38" y="58"/>
                  </a:lnTo>
                  <a:lnTo>
                    <a:pt x="33" y="50"/>
                  </a:lnTo>
                  <a:lnTo>
                    <a:pt x="33" y="44"/>
                  </a:lnTo>
                  <a:lnTo>
                    <a:pt x="36" y="35"/>
                  </a:lnTo>
                  <a:lnTo>
                    <a:pt x="42" y="29"/>
                  </a:lnTo>
                  <a:lnTo>
                    <a:pt x="42" y="26"/>
                  </a:lnTo>
                  <a:lnTo>
                    <a:pt x="42" y="22"/>
                  </a:lnTo>
                  <a:lnTo>
                    <a:pt x="36" y="22"/>
                  </a:lnTo>
                  <a:lnTo>
                    <a:pt x="31" y="27"/>
                  </a:lnTo>
                  <a:lnTo>
                    <a:pt x="26" y="31"/>
                  </a:lnTo>
                  <a:lnTo>
                    <a:pt x="23" y="37"/>
                  </a:lnTo>
                  <a:lnTo>
                    <a:pt x="20" y="42"/>
                  </a:lnTo>
                  <a:lnTo>
                    <a:pt x="15" y="48"/>
                  </a:lnTo>
                  <a:lnTo>
                    <a:pt x="10" y="53"/>
                  </a:lnTo>
                  <a:lnTo>
                    <a:pt x="5" y="60"/>
                  </a:lnTo>
                  <a:lnTo>
                    <a:pt x="0" y="50"/>
                  </a:lnTo>
                  <a:lnTo>
                    <a:pt x="0" y="42"/>
                  </a:lnTo>
                  <a:lnTo>
                    <a:pt x="2" y="32"/>
                  </a:lnTo>
                  <a:lnTo>
                    <a:pt x="7" y="24"/>
                  </a:lnTo>
                  <a:lnTo>
                    <a:pt x="12" y="16"/>
                  </a:lnTo>
                  <a:lnTo>
                    <a:pt x="20" y="8"/>
                  </a:lnTo>
                  <a:lnTo>
                    <a:pt x="28" y="3"/>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1" name="Freeform 128"/>
            <p:cNvSpPr>
              <a:spLocks/>
            </p:cNvSpPr>
            <p:nvPr/>
          </p:nvSpPr>
          <p:spPr bwMode="auto">
            <a:xfrm>
              <a:off x="4548" y="2869"/>
              <a:ext cx="13" cy="24"/>
            </a:xfrm>
            <a:custGeom>
              <a:avLst/>
              <a:gdLst>
                <a:gd name="T0" fmla="*/ 1 w 26"/>
                <a:gd name="T1" fmla="*/ 0 h 49"/>
                <a:gd name="T2" fmla="*/ 1 w 26"/>
                <a:gd name="T3" fmla="*/ 0 h 49"/>
                <a:gd name="T4" fmla="*/ 1 w 26"/>
                <a:gd name="T5" fmla="*/ 0 h 49"/>
                <a:gd name="T6" fmla="*/ 1 w 26"/>
                <a:gd name="T7" fmla="*/ 0 h 49"/>
                <a:gd name="T8" fmla="*/ 1 w 26"/>
                <a:gd name="T9" fmla="*/ 1 h 49"/>
                <a:gd name="T10" fmla="*/ 1 w 26"/>
                <a:gd name="T11" fmla="*/ 1 h 49"/>
                <a:gd name="T12" fmla="*/ 1 w 26"/>
                <a:gd name="T13" fmla="*/ 1 h 49"/>
                <a:gd name="T14" fmla="*/ 1 w 26"/>
                <a:gd name="T15" fmla="*/ 1 h 49"/>
                <a:gd name="T16" fmla="*/ 1 w 26"/>
                <a:gd name="T17" fmla="*/ 1 h 49"/>
                <a:gd name="T18" fmla="*/ 1 w 26"/>
                <a:gd name="T19" fmla="*/ 1 h 49"/>
                <a:gd name="T20" fmla="*/ 1 w 26"/>
                <a:gd name="T21" fmla="*/ 1 h 49"/>
                <a:gd name="T22" fmla="*/ 1 w 26"/>
                <a:gd name="T23" fmla="*/ 1 h 49"/>
                <a:gd name="T24" fmla="*/ 1 w 26"/>
                <a:gd name="T25" fmla="*/ 1 h 49"/>
                <a:gd name="T26" fmla="*/ 0 w 26"/>
                <a:gd name="T27" fmla="*/ 0 h 49"/>
                <a:gd name="T28" fmla="*/ 0 w 26"/>
                <a:gd name="T29" fmla="*/ 0 h 49"/>
                <a:gd name="T30" fmla="*/ 1 w 26"/>
                <a:gd name="T31" fmla="*/ 0 h 49"/>
                <a:gd name="T32" fmla="*/ 1 w 26"/>
                <a:gd name="T33" fmla="*/ 0 h 49"/>
                <a:gd name="T34" fmla="*/ 1 w 26"/>
                <a:gd name="T35" fmla="*/ 0 h 49"/>
                <a:gd name="T36" fmla="*/ 1 w 26"/>
                <a:gd name="T37" fmla="*/ 0 h 49"/>
                <a:gd name="T38" fmla="*/ 1 w 26"/>
                <a:gd name="T39" fmla="*/ 0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49"/>
                <a:gd name="T62" fmla="*/ 26 w 26"/>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49">
                  <a:moveTo>
                    <a:pt x="15" y="0"/>
                  </a:moveTo>
                  <a:lnTo>
                    <a:pt x="21" y="7"/>
                  </a:lnTo>
                  <a:lnTo>
                    <a:pt x="26" y="16"/>
                  </a:lnTo>
                  <a:lnTo>
                    <a:pt x="26" y="26"/>
                  </a:lnTo>
                  <a:lnTo>
                    <a:pt x="26" y="36"/>
                  </a:lnTo>
                  <a:lnTo>
                    <a:pt x="23" y="41"/>
                  </a:lnTo>
                  <a:lnTo>
                    <a:pt x="20" y="44"/>
                  </a:lnTo>
                  <a:lnTo>
                    <a:pt x="16" y="47"/>
                  </a:lnTo>
                  <a:lnTo>
                    <a:pt x="11" y="49"/>
                  </a:lnTo>
                  <a:lnTo>
                    <a:pt x="8" y="46"/>
                  </a:lnTo>
                  <a:lnTo>
                    <a:pt x="5" y="42"/>
                  </a:lnTo>
                  <a:lnTo>
                    <a:pt x="2" y="38"/>
                  </a:lnTo>
                  <a:lnTo>
                    <a:pt x="2" y="34"/>
                  </a:lnTo>
                  <a:lnTo>
                    <a:pt x="0" y="29"/>
                  </a:lnTo>
                  <a:lnTo>
                    <a:pt x="0" y="25"/>
                  </a:lnTo>
                  <a:lnTo>
                    <a:pt x="2" y="18"/>
                  </a:lnTo>
                  <a:lnTo>
                    <a:pt x="7" y="12"/>
                  </a:lnTo>
                  <a:lnTo>
                    <a:pt x="10" y="5"/>
                  </a:lnTo>
                  <a:lnTo>
                    <a:pt x="15"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2" name="Freeform 129"/>
            <p:cNvSpPr>
              <a:spLocks/>
            </p:cNvSpPr>
            <p:nvPr/>
          </p:nvSpPr>
          <p:spPr bwMode="auto">
            <a:xfrm>
              <a:off x="4615" y="2873"/>
              <a:ext cx="22" cy="27"/>
            </a:xfrm>
            <a:custGeom>
              <a:avLst/>
              <a:gdLst>
                <a:gd name="T0" fmla="*/ 1 w 42"/>
                <a:gd name="T1" fmla="*/ 1 h 54"/>
                <a:gd name="T2" fmla="*/ 1 w 42"/>
                <a:gd name="T3" fmla="*/ 0 h 54"/>
                <a:gd name="T4" fmla="*/ 1 w 42"/>
                <a:gd name="T5" fmla="*/ 1 h 54"/>
                <a:gd name="T6" fmla="*/ 1 w 42"/>
                <a:gd name="T7" fmla="*/ 1 h 54"/>
                <a:gd name="T8" fmla="*/ 1 w 42"/>
                <a:gd name="T9" fmla="*/ 1 h 54"/>
                <a:gd name="T10" fmla="*/ 2 w 42"/>
                <a:gd name="T11" fmla="*/ 1 h 54"/>
                <a:gd name="T12" fmla="*/ 2 w 42"/>
                <a:gd name="T13" fmla="*/ 1 h 54"/>
                <a:gd name="T14" fmla="*/ 2 w 42"/>
                <a:gd name="T15" fmla="*/ 1 h 54"/>
                <a:gd name="T16" fmla="*/ 2 w 42"/>
                <a:gd name="T17" fmla="*/ 2 h 54"/>
                <a:gd name="T18" fmla="*/ 2 w 42"/>
                <a:gd name="T19" fmla="*/ 2 h 54"/>
                <a:gd name="T20" fmla="*/ 2 w 42"/>
                <a:gd name="T21" fmla="*/ 2 h 54"/>
                <a:gd name="T22" fmla="*/ 2 w 42"/>
                <a:gd name="T23" fmla="*/ 2 h 54"/>
                <a:gd name="T24" fmla="*/ 2 w 42"/>
                <a:gd name="T25" fmla="*/ 2 h 54"/>
                <a:gd name="T26" fmla="*/ 1 w 42"/>
                <a:gd name="T27" fmla="*/ 2 h 54"/>
                <a:gd name="T28" fmla="*/ 1 w 42"/>
                <a:gd name="T29" fmla="*/ 2 h 54"/>
                <a:gd name="T30" fmla="*/ 1 w 42"/>
                <a:gd name="T31" fmla="*/ 2 h 54"/>
                <a:gd name="T32" fmla="*/ 1 w 42"/>
                <a:gd name="T33" fmla="*/ 2 h 54"/>
                <a:gd name="T34" fmla="*/ 0 w 42"/>
                <a:gd name="T35" fmla="*/ 2 h 54"/>
                <a:gd name="T36" fmla="*/ 0 w 42"/>
                <a:gd name="T37" fmla="*/ 2 h 54"/>
                <a:gd name="T38" fmla="*/ 0 w 42"/>
                <a:gd name="T39" fmla="*/ 1 h 54"/>
                <a:gd name="T40" fmla="*/ 1 w 42"/>
                <a:gd name="T41" fmla="*/ 1 h 54"/>
                <a:gd name="T42" fmla="*/ 1 w 42"/>
                <a:gd name="T43" fmla="*/ 1 h 54"/>
                <a:gd name="T44" fmla="*/ 1 w 42"/>
                <a:gd name="T45" fmla="*/ 1 h 54"/>
                <a:gd name="T46" fmla="*/ 1 w 42"/>
                <a:gd name="T47" fmla="*/ 1 h 54"/>
                <a:gd name="T48" fmla="*/ 1 w 42"/>
                <a:gd name="T49" fmla="*/ 1 h 54"/>
                <a:gd name="T50" fmla="*/ 1 w 42"/>
                <a:gd name="T51" fmla="*/ 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4"/>
                <a:gd name="T80" fmla="*/ 42 w 42"/>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4">
                  <a:moveTo>
                    <a:pt x="8" y="2"/>
                  </a:moveTo>
                  <a:lnTo>
                    <a:pt x="13" y="0"/>
                  </a:lnTo>
                  <a:lnTo>
                    <a:pt x="19" y="2"/>
                  </a:lnTo>
                  <a:lnTo>
                    <a:pt x="24" y="5"/>
                  </a:lnTo>
                  <a:lnTo>
                    <a:pt x="31" y="10"/>
                  </a:lnTo>
                  <a:lnTo>
                    <a:pt x="34" y="13"/>
                  </a:lnTo>
                  <a:lnTo>
                    <a:pt x="37" y="21"/>
                  </a:lnTo>
                  <a:lnTo>
                    <a:pt x="41" y="26"/>
                  </a:lnTo>
                  <a:lnTo>
                    <a:pt x="42" y="34"/>
                  </a:lnTo>
                  <a:lnTo>
                    <a:pt x="41" y="39"/>
                  </a:lnTo>
                  <a:lnTo>
                    <a:pt x="41" y="44"/>
                  </a:lnTo>
                  <a:lnTo>
                    <a:pt x="37" y="49"/>
                  </a:lnTo>
                  <a:lnTo>
                    <a:pt x="34" y="52"/>
                  </a:lnTo>
                  <a:lnTo>
                    <a:pt x="29" y="54"/>
                  </a:lnTo>
                  <a:lnTo>
                    <a:pt x="23" y="54"/>
                  </a:lnTo>
                  <a:lnTo>
                    <a:pt x="13" y="52"/>
                  </a:lnTo>
                  <a:lnTo>
                    <a:pt x="3" y="49"/>
                  </a:lnTo>
                  <a:lnTo>
                    <a:pt x="0" y="42"/>
                  </a:lnTo>
                  <a:lnTo>
                    <a:pt x="0" y="37"/>
                  </a:lnTo>
                  <a:lnTo>
                    <a:pt x="0" y="29"/>
                  </a:lnTo>
                  <a:lnTo>
                    <a:pt x="2" y="23"/>
                  </a:lnTo>
                  <a:lnTo>
                    <a:pt x="2" y="15"/>
                  </a:lnTo>
                  <a:lnTo>
                    <a:pt x="3" y="10"/>
                  </a:lnTo>
                  <a:lnTo>
                    <a:pt x="5" y="5"/>
                  </a:lnTo>
                  <a:lnTo>
                    <a:pt x="8" y="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3" name="Freeform 130"/>
            <p:cNvSpPr>
              <a:spLocks/>
            </p:cNvSpPr>
            <p:nvPr/>
          </p:nvSpPr>
          <p:spPr bwMode="auto">
            <a:xfrm>
              <a:off x="4571" y="2881"/>
              <a:ext cx="23" cy="32"/>
            </a:xfrm>
            <a:custGeom>
              <a:avLst/>
              <a:gdLst>
                <a:gd name="T0" fmla="*/ 1 w 45"/>
                <a:gd name="T1" fmla="*/ 0 h 65"/>
                <a:gd name="T2" fmla="*/ 2 w 45"/>
                <a:gd name="T3" fmla="*/ 0 h 65"/>
                <a:gd name="T4" fmla="*/ 2 w 45"/>
                <a:gd name="T5" fmla="*/ 0 h 65"/>
                <a:gd name="T6" fmla="*/ 2 w 45"/>
                <a:gd name="T7" fmla="*/ 0 h 65"/>
                <a:gd name="T8" fmla="*/ 2 w 45"/>
                <a:gd name="T9" fmla="*/ 0 h 65"/>
                <a:gd name="T10" fmla="*/ 2 w 45"/>
                <a:gd name="T11" fmla="*/ 0 h 65"/>
                <a:gd name="T12" fmla="*/ 2 w 45"/>
                <a:gd name="T13" fmla="*/ 1 h 65"/>
                <a:gd name="T14" fmla="*/ 2 w 45"/>
                <a:gd name="T15" fmla="*/ 1 h 65"/>
                <a:gd name="T16" fmla="*/ 2 w 45"/>
                <a:gd name="T17" fmla="*/ 1 h 65"/>
                <a:gd name="T18" fmla="*/ 1 w 45"/>
                <a:gd name="T19" fmla="*/ 1 h 65"/>
                <a:gd name="T20" fmla="*/ 1 w 45"/>
                <a:gd name="T21" fmla="*/ 1 h 65"/>
                <a:gd name="T22" fmla="*/ 1 w 45"/>
                <a:gd name="T23" fmla="*/ 2 h 65"/>
                <a:gd name="T24" fmla="*/ 1 w 45"/>
                <a:gd name="T25" fmla="*/ 2 h 65"/>
                <a:gd name="T26" fmla="*/ 1 w 45"/>
                <a:gd name="T27" fmla="*/ 1 h 65"/>
                <a:gd name="T28" fmla="*/ 0 w 45"/>
                <a:gd name="T29" fmla="*/ 1 h 65"/>
                <a:gd name="T30" fmla="*/ 1 w 45"/>
                <a:gd name="T31" fmla="*/ 1 h 65"/>
                <a:gd name="T32" fmla="*/ 1 w 45"/>
                <a:gd name="T33" fmla="*/ 0 h 65"/>
                <a:gd name="T34" fmla="*/ 1 w 45"/>
                <a:gd name="T35" fmla="*/ 0 h 65"/>
                <a:gd name="T36" fmla="*/ 1 w 45"/>
                <a:gd name="T37" fmla="*/ 0 h 65"/>
                <a:gd name="T38" fmla="*/ 1 w 45"/>
                <a:gd name="T39" fmla="*/ 0 h 65"/>
                <a:gd name="T40" fmla="*/ 1 w 45"/>
                <a:gd name="T41" fmla="*/ 0 h 65"/>
                <a:gd name="T42" fmla="*/ 1 w 45"/>
                <a:gd name="T43" fmla="*/ 0 h 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65"/>
                <a:gd name="T68" fmla="*/ 45 w 45"/>
                <a:gd name="T69" fmla="*/ 65 h 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65">
                  <a:moveTo>
                    <a:pt x="30" y="0"/>
                  </a:moveTo>
                  <a:lnTo>
                    <a:pt x="35" y="3"/>
                  </a:lnTo>
                  <a:lnTo>
                    <a:pt x="40" y="9"/>
                  </a:lnTo>
                  <a:lnTo>
                    <a:pt x="43" y="16"/>
                  </a:lnTo>
                  <a:lnTo>
                    <a:pt x="45" y="22"/>
                  </a:lnTo>
                  <a:lnTo>
                    <a:pt x="45" y="30"/>
                  </a:lnTo>
                  <a:lnTo>
                    <a:pt x="43" y="39"/>
                  </a:lnTo>
                  <a:lnTo>
                    <a:pt x="39" y="47"/>
                  </a:lnTo>
                  <a:lnTo>
                    <a:pt x="35" y="53"/>
                  </a:lnTo>
                  <a:lnTo>
                    <a:pt x="29" y="58"/>
                  </a:lnTo>
                  <a:lnTo>
                    <a:pt x="22" y="63"/>
                  </a:lnTo>
                  <a:lnTo>
                    <a:pt x="14" y="65"/>
                  </a:lnTo>
                  <a:lnTo>
                    <a:pt x="8" y="65"/>
                  </a:lnTo>
                  <a:lnTo>
                    <a:pt x="1" y="55"/>
                  </a:lnTo>
                  <a:lnTo>
                    <a:pt x="0" y="47"/>
                  </a:lnTo>
                  <a:lnTo>
                    <a:pt x="1" y="37"/>
                  </a:lnTo>
                  <a:lnTo>
                    <a:pt x="4" y="29"/>
                  </a:lnTo>
                  <a:lnTo>
                    <a:pt x="9" y="21"/>
                  </a:lnTo>
                  <a:lnTo>
                    <a:pt x="16" y="14"/>
                  </a:lnTo>
                  <a:lnTo>
                    <a:pt x="22" y="6"/>
                  </a:lnTo>
                  <a:lnTo>
                    <a:pt x="30"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4" name="Freeform 131"/>
            <p:cNvSpPr>
              <a:spLocks/>
            </p:cNvSpPr>
            <p:nvPr/>
          </p:nvSpPr>
          <p:spPr bwMode="auto">
            <a:xfrm>
              <a:off x="4641" y="2898"/>
              <a:ext cx="21" cy="27"/>
            </a:xfrm>
            <a:custGeom>
              <a:avLst/>
              <a:gdLst>
                <a:gd name="T0" fmla="*/ 0 w 43"/>
                <a:gd name="T1" fmla="*/ 0 h 53"/>
                <a:gd name="T2" fmla="*/ 1 w 43"/>
                <a:gd name="T3" fmla="*/ 1 h 53"/>
                <a:gd name="T4" fmla="*/ 1 w 43"/>
                <a:gd name="T5" fmla="*/ 1 h 53"/>
                <a:gd name="T6" fmla="*/ 1 w 43"/>
                <a:gd name="T7" fmla="*/ 1 h 53"/>
                <a:gd name="T8" fmla="*/ 1 w 43"/>
                <a:gd name="T9" fmla="*/ 1 h 53"/>
                <a:gd name="T10" fmla="*/ 1 w 43"/>
                <a:gd name="T11" fmla="*/ 1 h 53"/>
                <a:gd name="T12" fmla="*/ 1 w 43"/>
                <a:gd name="T13" fmla="*/ 2 h 53"/>
                <a:gd name="T14" fmla="*/ 1 w 43"/>
                <a:gd name="T15" fmla="*/ 2 h 53"/>
                <a:gd name="T16" fmla="*/ 1 w 43"/>
                <a:gd name="T17" fmla="*/ 2 h 53"/>
                <a:gd name="T18" fmla="*/ 0 w 43"/>
                <a:gd name="T19" fmla="*/ 2 h 53"/>
                <a:gd name="T20" fmla="*/ 0 w 43"/>
                <a:gd name="T21" fmla="*/ 2 h 53"/>
                <a:gd name="T22" fmla="*/ 0 w 43"/>
                <a:gd name="T23" fmla="*/ 2 h 53"/>
                <a:gd name="T24" fmla="*/ 0 w 43"/>
                <a:gd name="T25" fmla="*/ 2 h 53"/>
                <a:gd name="T26" fmla="*/ 0 w 43"/>
                <a:gd name="T27" fmla="*/ 2 h 53"/>
                <a:gd name="T28" fmla="*/ 0 w 43"/>
                <a:gd name="T29" fmla="*/ 2 h 53"/>
                <a:gd name="T30" fmla="*/ 0 w 43"/>
                <a:gd name="T31" fmla="*/ 2 h 53"/>
                <a:gd name="T32" fmla="*/ 0 w 43"/>
                <a:gd name="T33" fmla="*/ 2 h 53"/>
                <a:gd name="T34" fmla="*/ 0 w 43"/>
                <a:gd name="T35" fmla="*/ 1 h 53"/>
                <a:gd name="T36" fmla="*/ 0 w 43"/>
                <a:gd name="T37" fmla="*/ 1 h 53"/>
                <a:gd name="T38" fmla="*/ 0 w 43"/>
                <a:gd name="T39" fmla="*/ 1 h 53"/>
                <a:gd name="T40" fmla="*/ 0 w 43"/>
                <a:gd name="T41" fmla="*/ 1 h 53"/>
                <a:gd name="T42" fmla="*/ 0 w 43"/>
                <a:gd name="T43" fmla="*/ 1 h 53"/>
                <a:gd name="T44" fmla="*/ 0 w 43"/>
                <a:gd name="T45" fmla="*/ 1 h 53"/>
                <a:gd name="T46" fmla="*/ 0 w 43"/>
                <a:gd name="T47" fmla="*/ 1 h 53"/>
                <a:gd name="T48" fmla="*/ 0 w 43"/>
                <a:gd name="T49" fmla="*/ 0 h 53"/>
                <a:gd name="T50" fmla="*/ 0 w 43"/>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53"/>
                <a:gd name="T80" fmla="*/ 43 w 43"/>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53">
                  <a:moveTo>
                    <a:pt x="31" y="0"/>
                  </a:moveTo>
                  <a:lnTo>
                    <a:pt x="38" y="6"/>
                  </a:lnTo>
                  <a:lnTo>
                    <a:pt x="43" y="16"/>
                  </a:lnTo>
                  <a:lnTo>
                    <a:pt x="43" y="21"/>
                  </a:lnTo>
                  <a:lnTo>
                    <a:pt x="43" y="26"/>
                  </a:lnTo>
                  <a:lnTo>
                    <a:pt x="43" y="31"/>
                  </a:lnTo>
                  <a:lnTo>
                    <a:pt x="41" y="37"/>
                  </a:lnTo>
                  <a:lnTo>
                    <a:pt x="38" y="42"/>
                  </a:lnTo>
                  <a:lnTo>
                    <a:pt x="34" y="48"/>
                  </a:lnTo>
                  <a:lnTo>
                    <a:pt x="30" y="52"/>
                  </a:lnTo>
                  <a:lnTo>
                    <a:pt x="25" y="53"/>
                  </a:lnTo>
                  <a:lnTo>
                    <a:pt x="18" y="53"/>
                  </a:lnTo>
                  <a:lnTo>
                    <a:pt x="12" y="50"/>
                  </a:lnTo>
                  <a:lnTo>
                    <a:pt x="8" y="45"/>
                  </a:lnTo>
                  <a:lnTo>
                    <a:pt x="5" y="42"/>
                  </a:lnTo>
                  <a:lnTo>
                    <a:pt x="2" y="39"/>
                  </a:lnTo>
                  <a:lnTo>
                    <a:pt x="0" y="34"/>
                  </a:lnTo>
                  <a:lnTo>
                    <a:pt x="2" y="31"/>
                  </a:lnTo>
                  <a:lnTo>
                    <a:pt x="7" y="26"/>
                  </a:lnTo>
                  <a:lnTo>
                    <a:pt x="12" y="21"/>
                  </a:lnTo>
                  <a:lnTo>
                    <a:pt x="17" y="16"/>
                  </a:lnTo>
                  <a:lnTo>
                    <a:pt x="21" y="9"/>
                  </a:lnTo>
                  <a:lnTo>
                    <a:pt x="26" y="5"/>
                  </a:lnTo>
                  <a:lnTo>
                    <a:pt x="28" y="1"/>
                  </a:lnTo>
                  <a:lnTo>
                    <a:pt x="31"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5" name="Freeform 132"/>
            <p:cNvSpPr>
              <a:spLocks/>
            </p:cNvSpPr>
            <p:nvPr/>
          </p:nvSpPr>
          <p:spPr bwMode="auto">
            <a:xfrm>
              <a:off x="4511" y="2900"/>
              <a:ext cx="16" cy="27"/>
            </a:xfrm>
            <a:custGeom>
              <a:avLst/>
              <a:gdLst>
                <a:gd name="T0" fmla="*/ 0 w 33"/>
                <a:gd name="T1" fmla="*/ 0 h 53"/>
                <a:gd name="T2" fmla="*/ 0 w 33"/>
                <a:gd name="T3" fmla="*/ 1 h 53"/>
                <a:gd name="T4" fmla="*/ 0 w 33"/>
                <a:gd name="T5" fmla="*/ 1 h 53"/>
                <a:gd name="T6" fmla="*/ 0 w 33"/>
                <a:gd name="T7" fmla="*/ 1 h 53"/>
                <a:gd name="T8" fmla="*/ 1 w 33"/>
                <a:gd name="T9" fmla="*/ 1 h 53"/>
                <a:gd name="T10" fmla="*/ 1 w 33"/>
                <a:gd name="T11" fmla="*/ 2 h 53"/>
                <a:gd name="T12" fmla="*/ 0 w 33"/>
                <a:gd name="T13" fmla="*/ 2 h 53"/>
                <a:gd name="T14" fmla="*/ 0 w 33"/>
                <a:gd name="T15" fmla="*/ 2 h 53"/>
                <a:gd name="T16" fmla="*/ 0 w 33"/>
                <a:gd name="T17" fmla="*/ 2 h 53"/>
                <a:gd name="T18" fmla="*/ 0 w 33"/>
                <a:gd name="T19" fmla="*/ 2 h 53"/>
                <a:gd name="T20" fmla="*/ 0 w 33"/>
                <a:gd name="T21" fmla="*/ 2 h 53"/>
                <a:gd name="T22" fmla="*/ 0 w 33"/>
                <a:gd name="T23" fmla="*/ 2 h 53"/>
                <a:gd name="T24" fmla="*/ 0 w 33"/>
                <a:gd name="T25" fmla="*/ 2 h 53"/>
                <a:gd name="T26" fmla="*/ 0 w 33"/>
                <a:gd name="T27" fmla="*/ 2 h 53"/>
                <a:gd name="T28" fmla="*/ 0 w 33"/>
                <a:gd name="T29" fmla="*/ 2 h 53"/>
                <a:gd name="T30" fmla="*/ 0 w 33"/>
                <a:gd name="T31" fmla="*/ 1 h 53"/>
                <a:gd name="T32" fmla="*/ 0 w 33"/>
                <a:gd name="T33" fmla="*/ 1 h 53"/>
                <a:gd name="T34" fmla="*/ 0 w 33"/>
                <a:gd name="T35" fmla="*/ 1 h 53"/>
                <a:gd name="T36" fmla="*/ 0 w 33"/>
                <a:gd name="T37" fmla="*/ 1 h 53"/>
                <a:gd name="T38" fmla="*/ 0 w 33"/>
                <a:gd name="T39" fmla="*/ 1 h 53"/>
                <a:gd name="T40" fmla="*/ 0 w 33"/>
                <a:gd name="T41" fmla="*/ 1 h 53"/>
                <a:gd name="T42" fmla="*/ 0 w 33"/>
                <a:gd name="T43" fmla="*/ 1 h 53"/>
                <a:gd name="T44" fmla="*/ 0 w 33"/>
                <a:gd name="T45" fmla="*/ 0 h 53"/>
                <a:gd name="T46" fmla="*/ 0 w 33"/>
                <a:gd name="T47" fmla="*/ 0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
                <a:gd name="T73" fmla="*/ 0 h 53"/>
                <a:gd name="T74" fmla="*/ 33 w 33"/>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 h="53">
                  <a:moveTo>
                    <a:pt x="18" y="0"/>
                  </a:moveTo>
                  <a:lnTo>
                    <a:pt x="25" y="3"/>
                  </a:lnTo>
                  <a:lnTo>
                    <a:pt x="30" y="11"/>
                  </a:lnTo>
                  <a:lnTo>
                    <a:pt x="31" y="19"/>
                  </a:lnTo>
                  <a:lnTo>
                    <a:pt x="33" y="29"/>
                  </a:lnTo>
                  <a:lnTo>
                    <a:pt x="33" y="35"/>
                  </a:lnTo>
                  <a:lnTo>
                    <a:pt x="31" y="43"/>
                  </a:lnTo>
                  <a:lnTo>
                    <a:pt x="28" y="48"/>
                  </a:lnTo>
                  <a:lnTo>
                    <a:pt x="25" y="53"/>
                  </a:lnTo>
                  <a:lnTo>
                    <a:pt x="18" y="53"/>
                  </a:lnTo>
                  <a:lnTo>
                    <a:pt x="13" y="51"/>
                  </a:lnTo>
                  <a:lnTo>
                    <a:pt x="10" y="48"/>
                  </a:lnTo>
                  <a:lnTo>
                    <a:pt x="7" y="47"/>
                  </a:lnTo>
                  <a:lnTo>
                    <a:pt x="2" y="42"/>
                  </a:lnTo>
                  <a:lnTo>
                    <a:pt x="0" y="37"/>
                  </a:lnTo>
                  <a:lnTo>
                    <a:pt x="0" y="32"/>
                  </a:lnTo>
                  <a:lnTo>
                    <a:pt x="4" y="27"/>
                  </a:lnTo>
                  <a:lnTo>
                    <a:pt x="7" y="21"/>
                  </a:lnTo>
                  <a:lnTo>
                    <a:pt x="10" y="16"/>
                  </a:lnTo>
                  <a:lnTo>
                    <a:pt x="12" y="9"/>
                  </a:lnTo>
                  <a:lnTo>
                    <a:pt x="13" y="4"/>
                  </a:lnTo>
                  <a:lnTo>
                    <a:pt x="17" y="1"/>
                  </a:lnTo>
                  <a:lnTo>
                    <a:pt x="1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6" name="Freeform 133"/>
            <p:cNvSpPr>
              <a:spLocks/>
            </p:cNvSpPr>
            <p:nvPr/>
          </p:nvSpPr>
          <p:spPr bwMode="auto">
            <a:xfrm>
              <a:off x="4477" y="2905"/>
              <a:ext cx="21" cy="43"/>
            </a:xfrm>
            <a:custGeom>
              <a:avLst/>
              <a:gdLst>
                <a:gd name="T0" fmla="*/ 1 w 42"/>
                <a:gd name="T1" fmla="*/ 0 h 86"/>
                <a:gd name="T2" fmla="*/ 2 w 42"/>
                <a:gd name="T3" fmla="*/ 1 h 86"/>
                <a:gd name="T4" fmla="*/ 2 w 42"/>
                <a:gd name="T5" fmla="*/ 1 h 86"/>
                <a:gd name="T6" fmla="*/ 2 w 42"/>
                <a:gd name="T7" fmla="*/ 1 h 86"/>
                <a:gd name="T8" fmla="*/ 2 w 42"/>
                <a:gd name="T9" fmla="*/ 1 h 86"/>
                <a:gd name="T10" fmla="*/ 2 w 42"/>
                <a:gd name="T11" fmla="*/ 1 h 86"/>
                <a:gd name="T12" fmla="*/ 2 w 42"/>
                <a:gd name="T13" fmla="*/ 2 h 86"/>
                <a:gd name="T14" fmla="*/ 2 w 42"/>
                <a:gd name="T15" fmla="*/ 2 h 86"/>
                <a:gd name="T16" fmla="*/ 2 w 42"/>
                <a:gd name="T17" fmla="*/ 2 h 86"/>
                <a:gd name="T18" fmla="*/ 2 w 42"/>
                <a:gd name="T19" fmla="*/ 2 h 86"/>
                <a:gd name="T20" fmla="*/ 2 w 42"/>
                <a:gd name="T21" fmla="*/ 2 h 86"/>
                <a:gd name="T22" fmla="*/ 1 w 42"/>
                <a:gd name="T23" fmla="*/ 2 h 86"/>
                <a:gd name="T24" fmla="*/ 1 w 42"/>
                <a:gd name="T25" fmla="*/ 3 h 86"/>
                <a:gd name="T26" fmla="*/ 1 w 42"/>
                <a:gd name="T27" fmla="*/ 3 h 86"/>
                <a:gd name="T28" fmla="*/ 1 w 42"/>
                <a:gd name="T29" fmla="*/ 3 h 86"/>
                <a:gd name="T30" fmla="*/ 1 w 42"/>
                <a:gd name="T31" fmla="*/ 3 h 86"/>
                <a:gd name="T32" fmla="*/ 1 w 42"/>
                <a:gd name="T33" fmla="*/ 3 h 86"/>
                <a:gd name="T34" fmla="*/ 1 w 42"/>
                <a:gd name="T35" fmla="*/ 3 h 86"/>
                <a:gd name="T36" fmla="*/ 1 w 42"/>
                <a:gd name="T37" fmla="*/ 3 h 86"/>
                <a:gd name="T38" fmla="*/ 0 w 42"/>
                <a:gd name="T39" fmla="*/ 2 h 86"/>
                <a:gd name="T40" fmla="*/ 0 w 42"/>
                <a:gd name="T41" fmla="*/ 2 h 86"/>
                <a:gd name="T42" fmla="*/ 0 w 42"/>
                <a:gd name="T43" fmla="*/ 2 h 86"/>
                <a:gd name="T44" fmla="*/ 1 w 42"/>
                <a:gd name="T45" fmla="*/ 2 h 86"/>
                <a:gd name="T46" fmla="*/ 1 w 42"/>
                <a:gd name="T47" fmla="*/ 2 h 86"/>
                <a:gd name="T48" fmla="*/ 1 w 42"/>
                <a:gd name="T49" fmla="*/ 1 h 86"/>
                <a:gd name="T50" fmla="*/ 1 w 42"/>
                <a:gd name="T51" fmla="*/ 1 h 86"/>
                <a:gd name="T52" fmla="*/ 1 w 42"/>
                <a:gd name="T53" fmla="*/ 1 h 86"/>
                <a:gd name="T54" fmla="*/ 1 w 42"/>
                <a:gd name="T55" fmla="*/ 1 h 86"/>
                <a:gd name="T56" fmla="*/ 1 w 42"/>
                <a:gd name="T57" fmla="*/ 0 h 86"/>
                <a:gd name="T58" fmla="*/ 1 w 42"/>
                <a:gd name="T59" fmla="*/ 0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86"/>
                <a:gd name="T92" fmla="*/ 42 w 42"/>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86">
                  <a:moveTo>
                    <a:pt x="29" y="0"/>
                  </a:moveTo>
                  <a:lnTo>
                    <a:pt x="34" y="5"/>
                  </a:lnTo>
                  <a:lnTo>
                    <a:pt x="37" y="12"/>
                  </a:lnTo>
                  <a:lnTo>
                    <a:pt x="39" y="17"/>
                  </a:lnTo>
                  <a:lnTo>
                    <a:pt x="42" y="23"/>
                  </a:lnTo>
                  <a:lnTo>
                    <a:pt x="42" y="28"/>
                  </a:lnTo>
                  <a:lnTo>
                    <a:pt x="42" y="34"/>
                  </a:lnTo>
                  <a:lnTo>
                    <a:pt x="39" y="41"/>
                  </a:lnTo>
                  <a:lnTo>
                    <a:pt x="39" y="47"/>
                  </a:lnTo>
                  <a:lnTo>
                    <a:pt x="36" y="52"/>
                  </a:lnTo>
                  <a:lnTo>
                    <a:pt x="34" y="59"/>
                  </a:lnTo>
                  <a:lnTo>
                    <a:pt x="31" y="64"/>
                  </a:lnTo>
                  <a:lnTo>
                    <a:pt x="29" y="68"/>
                  </a:lnTo>
                  <a:lnTo>
                    <a:pt x="24" y="78"/>
                  </a:lnTo>
                  <a:lnTo>
                    <a:pt x="21" y="86"/>
                  </a:lnTo>
                  <a:lnTo>
                    <a:pt x="15" y="80"/>
                  </a:lnTo>
                  <a:lnTo>
                    <a:pt x="10" y="75"/>
                  </a:lnTo>
                  <a:lnTo>
                    <a:pt x="5" y="70"/>
                  </a:lnTo>
                  <a:lnTo>
                    <a:pt x="2" y="65"/>
                  </a:lnTo>
                  <a:lnTo>
                    <a:pt x="0" y="60"/>
                  </a:lnTo>
                  <a:lnTo>
                    <a:pt x="0" y="54"/>
                  </a:lnTo>
                  <a:lnTo>
                    <a:pt x="0" y="49"/>
                  </a:lnTo>
                  <a:lnTo>
                    <a:pt x="3" y="42"/>
                  </a:lnTo>
                  <a:lnTo>
                    <a:pt x="5" y="38"/>
                  </a:lnTo>
                  <a:lnTo>
                    <a:pt x="7" y="31"/>
                  </a:lnTo>
                  <a:lnTo>
                    <a:pt x="10" y="26"/>
                  </a:lnTo>
                  <a:lnTo>
                    <a:pt x="15" y="20"/>
                  </a:lnTo>
                  <a:lnTo>
                    <a:pt x="21" y="10"/>
                  </a:lnTo>
                  <a:lnTo>
                    <a:pt x="29"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7" name="Freeform 134"/>
            <p:cNvSpPr>
              <a:spLocks/>
            </p:cNvSpPr>
            <p:nvPr/>
          </p:nvSpPr>
          <p:spPr bwMode="auto">
            <a:xfrm>
              <a:off x="4578" y="2908"/>
              <a:ext cx="23" cy="34"/>
            </a:xfrm>
            <a:custGeom>
              <a:avLst/>
              <a:gdLst>
                <a:gd name="T0" fmla="*/ 1 w 46"/>
                <a:gd name="T1" fmla="*/ 0 h 70"/>
                <a:gd name="T2" fmla="*/ 2 w 46"/>
                <a:gd name="T3" fmla="*/ 0 h 70"/>
                <a:gd name="T4" fmla="*/ 2 w 46"/>
                <a:gd name="T5" fmla="*/ 0 h 70"/>
                <a:gd name="T6" fmla="*/ 2 w 46"/>
                <a:gd name="T7" fmla="*/ 0 h 70"/>
                <a:gd name="T8" fmla="*/ 2 w 46"/>
                <a:gd name="T9" fmla="*/ 0 h 70"/>
                <a:gd name="T10" fmla="*/ 2 w 46"/>
                <a:gd name="T11" fmla="*/ 0 h 70"/>
                <a:gd name="T12" fmla="*/ 2 w 46"/>
                <a:gd name="T13" fmla="*/ 1 h 70"/>
                <a:gd name="T14" fmla="*/ 2 w 46"/>
                <a:gd name="T15" fmla="*/ 1 h 70"/>
                <a:gd name="T16" fmla="*/ 2 w 46"/>
                <a:gd name="T17" fmla="*/ 1 h 70"/>
                <a:gd name="T18" fmla="*/ 2 w 46"/>
                <a:gd name="T19" fmla="*/ 1 h 70"/>
                <a:gd name="T20" fmla="*/ 1 w 46"/>
                <a:gd name="T21" fmla="*/ 1 h 70"/>
                <a:gd name="T22" fmla="*/ 1 w 46"/>
                <a:gd name="T23" fmla="*/ 2 h 70"/>
                <a:gd name="T24" fmla="*/ 1 w 46"/>
                <a:gd name="T25" fmla="*/ 2 h 70"/>
                <a:gd name="T26" fmla="*/ 1 w 46"/>
                <a:gd name="T27" fmla="*/ 2 h 70"/>
                <a:gd name="T28" fmla="*/ 1 w 46"/>
                <a:gd name="T29" fmla="*/ 2 h 70"/>
                <a:gd name="T30" fmla="*/ 1 w 46"/>
                <a:gd name="T31" fmla="*/ 2 h 70"/>
                <a:gd name="T32" fmla="*/ 1 w 46"/>
                <a:gd name="T33" fmla="*/ 1 h 70"/>
                <a:gd name="T34" fmla="*/ 0 w 46"/>
                <a:gd name="T35" fmla="*/ 1 h 70"/>
                <a:gd name="T36" fmla="*/ 0 w 46"/>
                <a:gd name="T37" fmla="*/ 1 h 70"/>
                <a:gd name="T38" fmla="*/ 0 w 46"/>
                <a:gd name="T39" fmla="*/ 1 h 70"/>
                <a:gd name="T40" fmla="*/ 1 w 46"/>
                <a:gd name="T41" fmla="*/ 0 h 70"/>
                <a:gd name="T42" fmla="*/ 1 w 46"/>
                <a:gd name="T43" fmla="*/ 0 h 70"/>
                <a:gd name="T44" fmla="*/ 1 w 46"/>
                <a:gd name="T45" fmla="*/ 0 h 70"/>
                <a:gd name="T46" fmla="*/ 1 w 46"/>
                <a:gd name="T47" fmla="*/ 0 h 70"/>
                <a:gd name="T48" fmla="*/ 1 w 46"/>
                <a:gd name="T49" fmla="*/ 0 h 70"/>
                <a:gd name="T50" fmla="*/ 1 w 46"/>
                <a:gd name="T51" fmla="*/ 0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70"/>
                <a:gd name="T80" fmla="*/ 46 w 46"/>
                <a:gd name="T81" fmla="*/ 70 h 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70">
                  <a:moveTo>
                    <a:pt x="31" y="0"/>
                  </a:moveTo>
                  <a:lnTo>
                    <a:pt x="36" y="3"/>
                  </a:lnTo>
                  <a:lnTo>
                    <a:pt x="41" y="10"/>
                  </a:lnTo>
                  <a:lnTo>
                    <a:pt x="42" y="15"/>
                  </a:lnTo>
                  <a:lnTo>
                    <a:pt x="46" y="21"/>
                  </a:lnTo>
                  <a:lnTo>
                    <a:pt x="46" y="26"/>
                  </a:lnTo>
                  <a:lnTo>
                    <a:pt x="46" y="33"/>
                  </a:lnTo>
                  <a:lnTo>
                    <a:pt x="42" y="39"/>
                  </a:lnTo>
                  <a:lnTo>
                    <a:pt x="42" y="46"/>
                  </a:lnTo>
                  <a:lnTo>
                    <a:pt x="36" y="54"/>
                  </a:lnTo>
                  <a:lnTo>
                    <a:pt x="28" y="63"/>
                  </a:lnTo>
                  <a:lnTo>
                    <a:pt x="23" y="65"/>
                  </a:lnTo>
                  <a:lnTo>
                    <a:pt x="18" y="68"/>
                  </a:lnTo>
                  <a:lnTo>
                    <a:pt x="13" y="70"/>
                  </a:lnTo>
                  <a:lnTo>
                    <a:pt x="8" y="70"/>
                  </a:lnTo>
                  <a:lnTo>
                    <a:pt x="3" y="65"/>
                  </a:lnTo>
                  <a:lnTo>
                    <a:pt x="2" y="59"/>
                  </a:lnTo>
                  <a:lnTo>
                    <a:pt x="0" y="54"/>
                  </a:lnTo>
                  <a:lnTo>
                    <a:pt x="0" y="49"/>
                  </a:lnTo>
                  <a:lnTo>
                    <a:pt x="0" y="39"/>
                  </a:lnTo>
                  <a:lnTo>
                    <a:pt x="5" y="31"/>
                  </a:lnTo>
                  <a:lnTo>
                    <a:pt x="10" y="23"/>
                  </a:lnTo>
                  <a:lnTo>
                    <a:pt x="16" y="15"/>
                  </a:lnTo>
                  <a:lnTo>
                    <a:pt x="25" y="7"/>
                  </a:lnTo>
                  <a:lnTo>
                    <a:pt x="31"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8" name="Freeform 135"/>
            <p:cNvSpPr>
              <a:spLocks/>
            </p:cNvSpPr>
            <p:nvPr/>
          </p:nvSpPr>
          <p:spPr bwMode="auto">
            <a:xfrm>
              <a:off x="4540" y="2910"/>
              <a:ext cx="16" cy="27"/>
            </a:xfrm>
            <a:custGeom>
              <a:avLst/>
              <a:gdLst>
                <a:gd name="T0" fmla="*/ 1 w 32"/>
                <a:gd name="T1" fmla="*/ 0 h 54"/>
                <a:gd name="T2" fmla="*/ 1 w 32"/>
                <a:gd name="T3" fmla="*/ 1 h 54"/>
                <a:gd name="T4" fmla="*/ 1 w 32"/>
                <a:gd name="T5" fmla="*/ 1 h 54"/>
                <a:gd name="T6" fmla="*/ 1 w 32"/>
                <a:gd name="T7" fmla="*/ 1 h 54"/>
                <a:gd name="T8" fmla="*/ 1 w 32"/>
                <a:gd name="T9" fmla="*/ 1 h 54"/>
                <a:gd name="T10" fmla="*/ 1 w 32"/>
                <a:gd name="T11" fmla="*/ 1 h 54"/>
                <a:gd name="T12" fmla="*/ 1 w 32"/>
                <a:gd name="T13" fmla="*/ 1 h 54"/>
                <a:gd name="T14" fmla="*/ 1 w 32"/>
                <a:gd name="T15" fmla="*/ 2 h 54"/>
                <a:gd name="T16" fmla="*/ 1 w 32"/>
                <a:gd name="T17" fmla="*/ 2 h 54"/>
                <a:gd name="T18" fmla="*/ 1 w 32"/>
                <a:gd name="T19" fmla="*/ 2 h 54"/>
                <a:gd name="T20" fmla="*/ 1 w 32"/>
                <a:gd name="T21" fmla="*/ 2 h 54"/>
                <a:gd name="T22" fmla="*/ 1 w 32"/>
                <a:gd name="T23" fmla="*/ 2 h 54"/>
                <a:gd name="T24" fmla="*/ 1 w 32"/>
                <a:gd name="T25" fmla="*/ 2 h 54"/>
                <a:gd name="T26" fmla="*/ 1 w 32"/>
                <a:gd name="T27" fmla="*/ 2 h 54"/>
                <a:gd name="T28" fmla="*/ 0 w 32"/>
                <a:gd name="T29" fmla="*/ 2 h 54"/>
                <a:gd name="T30" fmla="*/ 0 w 32"/>
                <a:gd name="T31" fmla="*/ 1 h 54"/>
                <a:gd name="T32" fmla="*/ 1 w 32"/>
                <a:gd name="T33" fmla="*/ 1 h 54"/>
                <a:gd name="T34" fmla="*/ 1 w 32"/>
                <a:gd name="T35" fmla="*/ 1 h 54"/>
                <a:gd name="T36" fmla="*/ 1 w 32"/>
                <a:gd name="T37" fmla="*/ 1 h 54"/>
                <a:gd name="T38" fmla="*/ 1 w 32"/>
                <a:gd name="T39" fmla="*/ 1 h 54"/>
                <a:gd name="T40" fmla="*/ 1 w 32"/>
                <a:gd name="T41" fmla="*/ 1 h 54"/>
                <a:gd name="T42" fmla="*/ 1 w 32"/>
                <a:gd name="T43" fmla="*/ 1 h 54"/>
                <a:gd name="T44" fmla="*/ 1 w 32"/>
                <a:gd name="T45" fmla="*/ 0 h 54"/>
                <a:gd name="T46" fmla="*/ 1 w 32"/>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54"/>
                <a:gd name="T74" fmla="*/ 32 w 32"/>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54">
                  <a:moveTo>
                    <a:pt x="19" y="0"/>
                  </a:moveTo>
                  <a:lnTo>
                    <a:pt x="23" y="2"/>
                  </a:lnTo>
                  <a:lnTo>
                    <a:pt x="26" y="7"/>
                  </a:lnTo>
                  <a:lnTo>
                    <a:pt x="27" y="11"/>
                  </a:lnTo>
                  <a:lnTo>
                    <a:pt x="31" y="18"/>
                  </a:lnTo>
                  <a:lnTo>
                    <a:pt x="31" y="23"/>
                  </a:lnTo>
                  <a:lnTo>
                    <a:pt x="32" y="29"/>
                  </a:lnTo>
                  <a:lnTo>
                    <a:pt x="31" y="36"/>
                  </a:lnTo>
                  <a:lnTo>
                    <a:pt x="31" y="42"/>
                  </a:lnTo>
                  <a:lnTo>
                    <a:pt x="26" y="50"/>
                  </a:lnTo>
                  <a:lnTo>
                    <a:pt x="18" y="54"/>
                  </a:lnTo>
                  <a:lnTo>
                    <a:pt x="13" y="54"/>
                  </a:lnTo>
                  <a:lnTo>
                    <a:pt x="10" y="50"/>
                  </a:lnTo>
                  <a:lnTo>
                    <a:pt x="5" y="45"/>
                  </a:lnTo>
                  <a:lnTo>
                    <a:pt x="0" y="37"/>
                  </a:lnTo>
                  <a:lnTo>
                    <a:pt x="0" y="32"/>
                  </a:lnTo>
                  <a:lnTo>
                    <a:pt x="3" y="28"/>
                  </a:lnTo>
                  <a:lnTo>
                    <a:pt x="6" y="21"/>
                  </a:lnTo>
                  <a:lnTo>
                    <a:pt x="8" y="16"/>
                  </a:lnTo>
                  <a:lnTo>
                    <a:pt x="11" y="10"/>
                  </a:lnTo>
                  <a:lnTo>
                    <a:pt x="14" y="5"/>
                  </a:lnTo>
                  <a:lnTo>
                    <a:pt x="16" y="2"/>
                  </a:lnTo>
                  <a:lnTo>
                    <a:pt x="19"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49" name="Freeform 136"/>
            <p:cNvSpPr>
              <a:spLocks/>
            </p:cNvSpPr>
            <p:nvPr/>
          </p:nvSpPr>
          <p:spPr bwMode="auto">
            <a:xfrm>
              <a:off x="4498" y="2940"/>
              <a:ext cx="22" cy="43"/>
            </a:xfrm>
            <a:custGeom>
              <a:avLst/>
              <a:gdLst>
                <a:gd name="T0" fmla="*/ 1 w 44"/>
                <a:gd name="T1" fmla="*/ 0 h 86"/>
                <a:gd name="T2" fmla="*/ 2 w 44"/>
                <a:gd name="T3" fmla="*/ 1 h 86"/>
                <a:gd name="T4" fmla="*/ 2 w 44"/>
                <a:gd name="T5" fmla="*/ 1 h 86"/>
                <a:gd name="T6" fmla="*/ 2 w 44"/>
                <a:gd name="T7" fmla="*/ 1 h 86"/>
                <a:gd name="T8" fmla="*/ 2 w 44"/>
                <a:gd name="T9" fmla="*/ 1 h 86"/>
                <a:gd name="T10" fmla="*/ 2 w 44"/>
                <a:gd name="T11" fmla="*/ 1 h 86"/>
                <a:gd name="T12" fmla="*/ 2 w 44"/>
                <a:gd name="T13" fmla="*/ 1 h 86"/>
                <a:gd name="T14" fmla="*/ 2 w 44"/>
                <a:gd name="T15" fmla="*/ 2 h 86"/>
                <a:gd name="T16" fmla="*/ 2 w 44"/>
                <a:gd name="T17" fmla="*/ 2 h 86"/>
                <a:gd name="T18" fmla="*/ 2 w 44"/>
                <a:gd name="T19" fmla="*/ 2 h 86"/>
                <a:gd name="T20" fmla="*/ 2 w 44"/>
                <a:gd name="T21" fmla="*/ 2 h 86"/>
                <a:gd name="T22" fmla="*/ 2 w 44"/>
                <a:gd name="T23" fmla="*/ 2 h 86"/>
                <a:gd name="T24" fmla="*/ 1 w 44"/>
                <a:gd name="T25" fmla="*/ 3 h 86"/>
                <a:gd name="T26" fmla="*/ 1 w 44"/>
                <a:gd name="T27" fmla="*/ 3 h 86"/>
                <a:gd name="T28" fmla="*/ 1 w 44"/>
                <a:gd name="T29" fmla="*/ 3 h 86"/>
                <a:gd name="T30" fmla="*/ 1 w 44"/>
                <a:gd name="T31" fmla="*/ 3 h 86"/>
                <a:gd name="T32" fmla="*/ 1 w 44"/>
                <a:gd name="T33" fmla="*/ 3 h 86"/>
                <a:gd name="T34" fmla="*/ 1 w 44"/>
                <a:gd name="T35" fmla="*/ 3 h 86"/>
                <a:gd name="T36" fmla="*/ 1 w 44"/>
                <a:gd name="T37" fmla="*/ 3 h 86"/>
                <a:gd name="T38" fmla="*/ 0 w 44"/>
                <a:gd name="T39" fmla="*/ 2 h 86"/>
                <a:gd name="T40" fmla="*/ 1 w 44"/>
                <a:gd name="T41" fmla="*/ 2 h 86"/>
                <a:gd name="T42" fmla="*/ 1 w 44"/>
                <a:gd name="T43" fmla="*/ 2 h 86"/>
                <a:gd name="T44" fmla="*/ 1 w 44"/>
                <a:gd name="T45" fmla="*/ 2 h 86"/>
                <a:gd name="T46" fmla="*/ 1 w 44"/>
                <a:gd name="T47" fmla="*/ 2 h 86"/>
                <a:gd name="T48" fmla="*/ 1 w 44"/>
                <a:gd name="T49" fmla="*/ 2 h 86"/>
                <a:gd name="T50" fmla="*/ 1 w 44"/>
                <a:gd name="T51" fmla="*/ 1 h 86"/>
                <a:gd name="T52" fmla="*/ 1 w 44"/>
                <a:gd name="T53" fmla="*/ 1 h 86"/>
                <a:gd name="T54" fmla="*/ 1 w 44"/>
                <a:gd name="T55" fmla="*/ 1 h 86"/>
                <a:gd name="T56" fmla="*/ 1 w 44"/>
                <a:gd name="T57" fmla="*/ 1 h 86"/>
                <a:gd name="T58" fmla="*/ 1 w 44"/>
                <a:gd name="T59" fmla="*/ 1 h 86"/>
                <a:gd name="T60" fmla="*/ 1 w 44"/>
                <a:gd name="T61" fmla="*/ 0 h 86"/>
                <a:gd name="T62" fmla="*/ 1 w 44"/>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
                <a:gd name="T97" fmla="*/ 0 h 86"/>
                <a:gd name="T98" fmla="*/ 44 w 44"/>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 h="86">
                  <a:moveTo>
                    <a:pt x="31" y="0"/>
                  </a:moveTo>
                  <a:lnTo>
                    <a:pt x="36" y="3"/>
                  </a:lnTo>
                  <a:lnTo>
                    <a:pt x="39" y="8"/>
                  </a:lnTo>
                  <a:lnTo>
                    <a:pt x="41" y="15"/>
                  </a:lnTo>
                  <a:lnTo>
                    <a:pt x="44" y="20"/>
                  </a:lnTo>
                  <a:lnTo>
                    <a:pt x="44" y="26"/>
                  </a:lnTo>
                  <a:lnTo>
                    <a:pt x="44" y="31"/>
                  </a:lnTo>
                  <a:lnTo>
                    <a:pt x="43" y="37"/>
                  </a:lnTo>
                  <a:lnTo>
                    <a:pt x="41" y="46"/>
                  </a:lnTo>
                  <a:lnTo>
                    <a:pt x="38" y="50"/>
                  </a:lnTo>
                  <a:lnTo>
                    <a:pt x="36" y="57"/>
                  </a:lnTo>
                  <a:lnTo>
                    <a:pt x="33" y="62"/>
                  </a:lnTo>
                  <a:lnTo>
                    <a:pt x="31" y="68"/>
                  </a:lnTo>
                  <a:lnTo>
                    <a:pt x="26" y="78"/>
                  </a:lnTo>
                  <a:lnTo>
                    <a:pt x="21" y="86"/>
                  </a:lnTo>
                  <a:lnTo>
                    <a:pt x="13" y="81"/>
                  </a:lnTo>
                  <a:lnTo>
                    <a:pt x="10" y="76"/>
                  </a:lnTo>
                  <a:lnTo>
                    <a:pt x="5" y="72"/>
                  </a:lnTo>
                  <a:lnTo>
                    <a:pt x="2" y="67"/>
                  </a:lnTo>
                  <a:lnTo>
                    <a:pt x="0" y="62"/>
                  </a:lnTo>
                  <a:lnTo>
                    <a:pt x="2" y="55"/>
                  </a:lnTo>
                  <a:lnTo>
                    <a:pt x="2" y="50"/>
                  </a:lnTo>
                  <a:lnTo>
                    <a:pt x="5" y="46"/>
                  </a:lnTo>
                  <a:lnTo>
                    <a:pt x="5" y="39"/>
                  </a:lnTo>
                  <a:lnTo>
                    <a:pt x="8" y="34"/>
                  </a:lnTo>
                  <a:lnTo>
                    <a:pt x="12" y="28"/>
                  </a:lnTo>
                  <a:lnTo>
                    <a:pt x="17" y="21"/>
                  </a:lnTo>
                  <a:lnTo>
                    <a:pt x="18" y="16"/>
                  </a:lnTo>
                  <a:lnTo>
                    <a:pt x="23" y="10"/>
                  </a:lnTo>
                  <a:lnTo>
                    <a:pt x="26" y="5"/>
                  </a:lnTo>
                  <a:lnTo>
                    <a:pt x="31"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50" name="Freeform 137"/>
            <p:cNvSpPr>
              <a:spLocks/>
            </p:cNvSpPr>
            <p:nvPr/>
          </p:nvSpPr>
          <p:spPr bwMode="auto">
            <a:xfrm>
              <a:off x="4540" y="2948"/>
              <a:ext cx="18" cy="33"/>
            </a:xfrm>
            <a:custGeom>
              <a:avLst/>
              <a:gdLst>
                <a:gd name="T0" fmla="*/ 1 w 36"/>
                <a:gd name="T1" fmla="*/ 0 h 67"/>
                <a:gd name="T2" fmla="*/ 1 w 36"/>
                <a:gd name="T3" fmla="*/ 0 h 67"/>
                <a:gd name="T4" fmla="*/ 1 w 36"/>
                <a:gd name="T5" fmla="*/ 0 h 67"/>
                <a:gd name="T6" fmla="*/ 1 w 36"/>
                <a:gd name="T7" fmla="*/ 0 h 67"/>
                <a:gd name="T8" fmla="*/ 1 w 36"/>
                <a:gd name="T9" fmla="*/ 0 h 67"/>
                <a:gd name="T10" fmla="*/ 1 w 36"/>
                <a:gd name="T11" fmla="*/ 0 h 67"/>
                <a:gd name="T12" fmla="*/ 1 w 36"/>
                <a:gd name="T13" fmla="*/ 1 h 67"/>
                <a:gd name="T14" fmla="*/ 1 w 36"/>
                <a:gd name="T15" fmla="*/ 1 h 67"/>
                <a:gd name="T16" fmla="*/ 1 w 36"/>
                <a:gd name="T17" fmla="*/ 1 h 67"/>
                <a:gd name="T18" fmla="*/ 1 w 36"/>
                <a:gd name="T19" fmla="*/ 1 h 67"/>
                <a:gd name="T20" fmla="*/ 1 w 36"/>
                <a:gd name="T21" fmla="*/ 1 h 67"/>
                <a:gd name="T22" fmla="*/ 1 w 36"/>
                <a:gd name="T23" fmla="*/ 2 h 67"/>
                <a:gd name="T24" fmla="*/ 1 w 36"/>
                <a:gd name="T25" fmla="*/ 2 h 67"/>
                <a:gd name="T26" fmla="*/ 1 w 36"/>
                <a:gd name="T27" fmla="*/ 1 h 67"/>
                <a:gd name="T28" fmla="*/ 0 w 36"/>
                <a:gd name="T29" fmla="*/ 1 h 67"/>
                <a:gd name="T30" fmla="*/ 0 w 36"/>
                <a:gd name="T31" fmla="*/ 1 h 67"/>
                <a:gd name="T32" fmla="*/ 0 w 36"/>
                <a:gd name="T33" fmla="*/ 1 h 67"/>
                <a:gd name="T34" fmla="*/ 0 w 36"/>
                <a:gd name="T35" fmla="*/ 1 h 67"/>
                <a:gd name="T36" fmla="*/ 1 w 36"/>
                <a:gd name="T37" fmla="*/ 0 h 67"/>
                <a:gd name="T38" fmla="*/ 1 w 36"/>
                <a:gd name="T39" fmla="*/ 0 h 67"/>
                <a:gd name="T40" fmla="*/ 1 w 36"/>
                <a:gd name="T41" fmla="*/ 0 h 67"/>
                <a:gd name="T42" fmla="*/ 1 w 36"/>
                <a:gd name="T43" fmla="*/ 0 h 67"/>
                <a:gd name="T44" fmla="*/ 1 w 36"/>
                <a:gd name="T45" fmla="*/ 0 h 67"/>
                <a:gd name="T46" fmla="*/ 1 w 36"/>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67"/>
                <a:gd name="T74" fmla="*/ 36 w 36"/>
                <a:gd name="T75" fmla="*/ 67 h 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67">
                  <a:moveTo>
                    <a:pt x="23" y="0"/>
                  </a:moveTo>
                  <a:lnTo>
                    <a:pt x="27" y="4"/>
                  </a:lnTo>
                  <a:lnTo>
                    <a:pt x="31" y="10"/>
                  </a:lnTo>
                  <a:lnTo>
                    <a:pt x="34" y="15"/>
                  </a:lnTo>
                  <a:lnTo>
                    <a:pt x="36" y="21"/>
                  </a:lnTo>
                  <a:lnTo>
                    <a:pt x="36" y="28"/>
                  </a:lnTo>
                  <a:lnTo>
                    <a:pt x="36" y="34"/>
                  </a:lnTo>
                  <a:lnTo>
                    <a:pt x="34" y="41"/>
                  </a:lnTo>
                  <a:lnTo>
                    <a:pt x="32" y="47"/>
                  </a:lnTo>
                  <a:lnTo>
                    <a:pt x="27" y="56"/>
                  </a:lnTo>
                  <a:lnTo>
                    <a:pt x="21" y="62"/>
                  </a:lnTo>
                  <a:lnTo>
                    <a:pt x="11" y="65"/>
                  </a:lnTo>
                  <a:lnTo>
                    <a:pt x="3" y="67"/>
                  </a:lnTo>
                  <a:lnTo>
                    <a:pt x="1" y="60"/>
                  </a:lnTo>
                  <a:lnTo>
                    <a:pt x="0" y="56"/>
                  </a:lnTo>
                  <a:lnTo>
                    <a:pt x="0" y="49"/>
                  </a:lnTo>
                  <a:lnTo>
                    <a:pt x="0" y="46"/>
                  </a:lnTo>
                  <a:lnTo>
                    <a:pt x="0" y="36"/>
                  </a:lnTo>
                  <a:lnTo>
                    <a:pt x="1" y="30"/>
                  </a:lnTo>
                  <a:lnTo>
                    <a:pt x="3" y="20"/>
                  </a:lnTo>
                  <a:lnTo>
                    <a:pt x="8" y="13"/>
                  </a:lnTo>
                  <a:lnTo>
                    <a:pt x="13" y="7"/>
                  </a:lnTo>
                  <a:lnTo>
                    <a:pt x="23"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51" name="Freeform 138"/>
            <p:cNvSpPr>
              <a:spLocks/>
            </p:cNvSpPr>
            <p:nvPr/>
          </p:nvSpPr>
          <p:spPr bwMode="auto">
            <a:xfrm>
              <a:off x="4440" y="2960"/>
              <a:ext cx="24" cy="37"/>
            </a:xfrm>
            <a:custGeom>
              <a:avLst/>
              <a:gdLst>
                <a:gd name="T0" fmla="*/ 2 w 47"/>
                <a:gd name="T1" fmla="*/ 0 h 75"/>
                <a:gd name="T2" fmla="*/ 2 w 47"/>
                <a:gd name="T3" fmla="*/ 0 h 75"/>
                <a:gd name="T4" fmla="*/ 2 w 47"/>
                <a:gd name="T5" fmla="*/ 0 h 75"/>
                <a:gd name="T6" fmla="*/ 2 w 47"/>
                <a:gd name="T7" fmla="*/ 0 h 75"/>
                <a:gd name="T8" fmla="*/ 2 w 47"/>
                <a:gd name="T9" fmla="*/ 0 h 75"/>
                <a:gd name="T10" fmla="*/ 2 w 47"/>
                <a:gd name="T11" fmla="*/ 0 h 75"/>
                <a:gd name="T12" fmla="*/ 2 w 47"/>
                <a:gd name="T13" fmla="*/ 0 h 75"/>
                <a:gd name="T14" fmla="*/ 2 w 47"/>
                <a:gd name="T15" fmla="*/ 0 h 75"/>
                <a:gd name="T16" fmla="*/ 2 w 47"/>
                <a:gd name="T17" fmla="*/ 1 h 75"/>
                <a:gd name="T18" fmla="*/ 2 w 47"/>
                <a:gd name="T19" fmla="*/ 1 h 75"/>
                <a:gd name="T20" fmla="*/ 2 w 47"/>
                <a:gd name="T21" fmla="*/ 1 h 75"/>
                <a:gd name="T22" fmla="*/ 2 w 47"/>
                <a:gd name="T23" fmla="*/ 1 h 75"/>
                <a:gd name="T24" fmla="*/ 2 w 47"/>
                <a:gd name="T25" fmla="*/ 1 h 75"/>
                <a:gd name="T26" fmla="*/ 1 w 47"/>
                <a:gd name="T27" fmla="*/ 2 h 75"/>
                <a:gd name="T28" fmla="*/ 1 w 47"/>
                <a:gd name="T29" fmla="*/ 2 h 75"/>
                <a:gd name="T30" fmla="*/ 1 w 47"/>
                <a:gd name="T31" fmla="*/ 2 h 75"/>
                <a:gd name="T32" fmla="*/ 1 w 47"/>
                <a:gd name="T33" fmla="*/ 2 h 75"/>
                <a:gd name="T34" fmla="*/ 1 w 47"/>
                <a:gd name="T35" fmla="*/ 1 h 75"/>
                <a:gd name="T36" fmla="*/ 1 w 47"/>
                <a:gd name="T37" fmla="*/ 1 h 75"/>
                <a:gd name="T38" fmla="*/ 0 w 47"/>
                <a:gd name="T39" fmla="*/ 1 h 75"/>
                <a:gd name="T40" fmla="*/ 1 w 47"/>
                <a:gd name="T41" fmla="*/ 1 h 75"/>
                <a:gd name="T42" fmla="*/ 1 w 47"/>
                <a:gd name="T43" fmla="*/ 1 h 75"/>
                <a:gd name="T44" fmla="*/ 1 w 47"/>
                <a:gd name="T45" fmla="*/ 0 h 75"/>
                <a:gd name="T46" fmla="*/ 1 w 47"/>
                <a:gd name="T47" fmla="*/ 0 h 75"/>
                <a:gd name="T48" fmla="*/ 1 w 47"/>
                <a:gd name="T49" fmla="*/ 0 h 75"/>
                <a:gd name="T50" fmla="*/ 1 w 47"/>
                <a:gd name="T51" fmla="*/ 0 h 75"/>
                <a:gd name="T52" fmla="*/ 2 w 47"/>
                <a:gd name="T53" fmla="*/ 0 h 75"/>
                <a:gd name="T54" fmla="*/ 2 w 47"/>
                <a:gd name="T55" fmla="*/ 0 h 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75"/>
                <a:gd name="T86" fmla="*/ 47 w 47"/>
                <a:gd name="T87" fmla="*/ 75 h 7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75">
                  <a:moveTo>
                    <a:pt x="33" y="0"/>
                  </a:moveTo>
                  <a:lnTo>
                    <a:pt x="37" y="2"/>
                  </a:lnTo>
                  <a:lnTo>
                    <a:pt x="41" y="7"/>
                  </a:lnTo>
                  <a:lnTo>
                    <a:pt x="42" y="8"/>
                  </a:lnTo>
                  <a:lnTo>
                    <a:pt x="45" y="15"/>
                  </a:lnTo>
                  <a:lnTo>
                    <a:pt x="47" y="20"/>
                  </a:lnTo>
                  <a:lnTo>
                    <a:pt x="47" y="24"/>
                  </a:lnTo>
                  <a:lnTo>
                    <a:pt x="45" y="31"/>
                  </a:lnTo>
                  <a:lnTo>
                    <a:pt x="45" y="36"/>
                  </a:lnTo>
                  <a:lnTo>
                    <a:pt x="42" y="41"/>
                  </a:lnTo>
                  <a:lnTo>
                    <a:pt x="41" y="47"/>
                  </a:lnTo>
                  <a:lnTo>
                    <a:pt x="37" y="54"/>
                  </a:lnTo>
                  <a:lnTo>
                    <a:pt x="36" y="59"/>
                  </a:lnTo>
                  <a:lnTo>
                    <a:pt x="29" y="68"/>
                  </a:lnTo>
                  <a:lnTo>
                    <a:pt x="21" y="75"/>
                  </a:lnTo>
                  <a:lnTo>
                    <a:pt x="15" y="70"/>
                  </a:lnTo>
                  <a:lnTo>
                    <a:pt x="10" y="67"/>
                  </a:lnTo>
                  <a:lnTo>
                    <a:pt x="5" y="62"/>
                  </a:lnTo>
                  <a:lnTo>
                    <a:pt x="3" y="59"/>
                  </a:lnTo>
                  <a:lnTo>
                    <a:pt x="0" y="47"/>
                  </a:lnTo>
                  <a:lnTo>
                    <a:pt x="3" y="37"/>
                  </a:lnTo>
                  <a:lnTo>
                    <a:pt x="3" y="33"/>
                  </a:lnTo>
                  <a:lnTo>
                    <a:pt x="7" y="26"/>
                  </a:lnTo>
                  <a:lnTo>
                    <a:pt x="10" y="21"/>
                  </a:lnTo>
                  <a:lnTo>
                    <a:pt x="15" y="16"/>
                  </a:lnTo>
                  <a:lnTo>
                    <a:pt x="23" y="8"/>
                  </a:lnTo>
                  <a:lnTo>
                    <a:pt x="33"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52" name="Freeform 139"/>
            <p:cNvSpPr>
              <a:spLocks/>
            </p:cNvSpPr>
            <p:nvPr/>
          </p:nvSpPr>
          <p:spPr bwMode="auto">
            <a:xfrm>
              <a:off x="4468" y="2977"/>
              <a:ext cx="21" cy="49"/>
            </a:xfrm>
            <a:custGeom>
              <a:avLst/>
              <a:gdLst>
                <a:gd name="T0" fmla="*/ 1 w 40"/>
                <a:gd name="T1" fmla="*/ 0 h 97"/>
                <a:gd name="T2" fmla="*/ 1 w 40"/>
                <a:gd name="T3" fmla="*/ 1 h 97"/>
                <a:gd name="T4" fmla="*/ 2 w 40"/>
                <a:gd name="T5" fmla="*/ 1 h 97"/>
                <a:gd name="T6" fmla="*/ 2 w 40"/>
                <a:gd name="T7" fmla="*/ 1 h 97"/>
                <a:gd name="T8" fmla="*/ 2 w 40"/>
                <a:gd name="T9" fmla="*/ 1 h 97"/>
                <a:gd name="T10" fmla="*/ 2 w 40"/>
                <a:gd name="T11" fmla="*/ 1 h 97"/>
                <a:gd name="T12" fmla="*/ 2 w 40"/>
                <a:gd name="T13" fmla="*/ 2 h 97"/>
                <a:gd name="T14" fmla="*/ 2 w 40"/>
                <a:gd name="T15" fmla="*/ 2 h 97"/>
                <a:gd name="T16" fmla="*/ 2 w 40"/>
                <a:gd name="T17" fmla="*/ 2 h 97"/>
                <a:gd name="T18" fmla="*/ 2 w 40"/>
                <a:gd name="T19" fmla="*/ 2 h 97"/>
                <a:gd name="T20" fmla="*/ 2 w 40"/>
                <a:gd name="T21" fmla="*/ 2 h 97"/>
                <a:gd name="T22" fmla="*/ 2 w 40"/>
                <a:gd name="T23" fmla="*/ 3 h 97"/>
                <a:gd name="T24" fmla="*/ 1 w 40"/>
                <a:gd name="T25" fmla="*/ 3 h 97"/>
                <a:gd name="T26" fmla="*/ 1 w 40"/>
                <a:gd name="T27" fmla="*/ 3 h 97"/>
                <a:gd name="T28" fmla="*/ 1 w 40"/>
                <a:gd name="T29" fmla="*/ 3 h 97"/>
                <a:gd name="T30" fmla="*/ 1 w 40"/>
                <a:gd name="T31" fmla="*/ 3 h 97"/>
                <a:gd name="T32" fmla="*/ 1 w 40"/>
                <a:gd name="T33" fmla="*/ 4 h 97"/>
                <a:gd name="T34" fmla="*/ 1 w 40"/>
                <a:gd name="T35" fmla="*/ 3 h 97"/>
                <a:gd name="T36" fmla="*/ 1 w 40"/>
                <a:gd name="T37" fmla="*/ 3 h 97"/>
                <a:gd name="T38" fmla="*/ 1 w 40"/>
                <a:gd name="T39" fmla="*/ 3 h 97"/>
                <a:gd name="T40" fmla="*/ 1 w 40"/>
                <a:gd name="T41" fmla="*/ 3 h 97"/>
                <a:gd name="T42" fmla="*/ 1 w 40"/>
                <a:gd name="T43" fmla="*/ 3 h 97"/>
                <a:gd name="T44" fmla="*/ 0 w 40"/>
                <a:gd name="T45" fmla="*/ 2 h 97"/>
                <a:gd name="T46" fmla="*/ 0 w 40"/>
                <a:gd name="T47" fmla="*/ 2 h 97"/>
                <a:gd name="T48" fmla="*/ 1 w 40"/>
                <a:gd name="T49" fmla="*/ 2 h 97"/>
                <a:gd name="T50" fmla="*/ 1 w 40"/>
                <a:gd name="T51" fmla="*/ 2 h 97"/>
                <a:gd name="T52" fmla="*/ 1 w 40"/>
                <a:gd name="T53" fmla="*/ 1 h 97"/>
                <a:gd name="T54" fmla="*/ 1 w 40"/>
                <a:gd name="T55" fmla="*/ 1 h 97"/>
                <a:gd name="T56" fmla="*/ 1 w 40"/>
                <a:gd name="T57" fmla="*/ 1 h 97"/>
                <a:gd name="T58" fmla="*/ 1 w 40"/>
                <a:gd name="T59" fmla="*/ 1 h 97"/>
                <a:gd name="T60" fmla="*/ 1 w 40"/>
                <a:gd name="T61" fmla="*/ 1 h 97"/>
                <a:gd name="T62" fmla="*/ 1 w 40"/>
                <a:gd name="T63" fmla="*/ 1 h 97"/>
                <a:gd name="T64" fmla="*/ 1 w 40"/>
                <a:gd name="T65" fmla="*/ 0 h 97"/>
                <a:gd name="T66" fmla="*/ 1 w 40"/>
                <a:gd name="T67" fmla="*/ 0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97"/>
                <a:gd name="T104" fmla="*/ 40 w 40"/>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97">
                  <a:moveTo>
                    <a:pt x="26" y="0"/>
                  </a:moveTo>
                  <a:lnTo>
                    <a:pt x="31" y="5"/>
                  </a:lnTo>
                  <a:lnTo>
                    <a:pt x="36" y="10"/>
                  </a:lnTo>
                  <a:lnTo>
                    <a:pt x="37" y="14"/>
                  </a:lnTo>
                  <a:lnTo>
                    <a:pt x="40" y="23"/>
                  </a:lnTo>
                  <a:lnTo>
                    <a:pt x="40" y="27"/>
                  </a:lnTo>
                  <a:lnTo>
                    <a:pt x="40" y="34"/>
                  </a:lnTo>
                  <a:lnTo>
                    <a:pt x="39" y="40"/>
                  </a:lnTo>
                  <a:lnTo>
                    <a:pt x="39" y="49"/>
                  </a:lnTo>
                  <a:lnTo>
                    <a:pt x="37" y="55"/>
                  </a:lnTo>
                  <a:lnTo>
                    <a:pt x="36" y="62"/>
                  </a:lnTo>
                  <a:lnTo>
                    <a:pt x="32" y="68"/>
                  </a:lnTo>
                  <a:lnTo>
                    <a:pt x="31" y="75"/>
                  </a:lnTo>
                  <a:lnTo>
                    <a:pt x="27" y="81"/>
                  </a:lnTo>
                  <a:lnTo>
                    <a:pt x="27" y="86"/>
                  </a:lnTo>
                  <a:lnTo>
                    <a:pt x="26" y="91"/>
                  </a:lnTo>
                  <a:lnTo>
                    <a:pt x="26" y="97"/>
                  </a:lnTo>
                  <a:lnTo>
                    <a:pt x="18" y="92"/>
                  </a:lnTo>
                  <a:lnTo>
                    <a:pt x="11" y="88"/>
                  </a:lnTo>
                  <a:lnTo>
                    <a:pt x="6" y="81"/>
                  </a:lnTo>
                  <a:lnTo>
                    <a:pt x="5" y="75"/>
                  </a:lnTo>
                  <a:lnTo>
                    <a:pt x="1" y="66"/>
                  </a:lnTo>
                  <a:lnTo>
                    <a:pt x="0" y="60"/>
                  </a:lnTo>
                  <a:lnTo>
                    <a:pt x="0" y="52"/>
                  </a:lnTo>
                  <a:lnTo>
                    <a:pt x="1" y="45"/>
                  </a:lnTo>
                  <a:lnTo>
                    <a:pt x="1" y="39"/>
                  </a:lnTo>
                  <a:lnTo>
                    <a:pt x="5" y="31"/>
                  </a:lnTo>
                  <a:lnTo>
                    <a:pt x="6" y="26"/>
                  </a:lnTo>
                  <a:lnTo>
                    <a:pt x="10" y="19"/>
                  </a:lnTo>
                  <a:lnTo>
                    <a:pt x="13" y="14"/>
                  </a:lnTo>
                  <a:lnTo>
                    <a:pt x="16" y="8"/>
                  </a:lnTo>
                  <a:lnTo>
                    <a:pt x="21" y="3"/>
                  </a:lnTo>
                  <a:lnTo>
                    <a:pt x="26"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53" name="Freeform 140"/>
            <p:cNvSpPr>
              <a:spLocks/>
            </p:cNvSpPr>
            <p:nvPr/>
          </p:nvSpPr>
          <p:spPr bwMode="auto">
            <a:xfrm>
              <a:off x="4497" y="3003"/>
              <a:ext cx="19" cy="28"/>
            </a:xfrm>
            <a:custGeom>
              <a:avLst/>
              <a:gdLst>
                <a:gd name="T0" fmla="*/ 0 w 39"/>
                <a:gd name="T1" fmla="*/ 0 h 57"/>
                <a:gd name="T2" fmla="*/ 0 w 39"/>
                <a:gd name="T3" fmla="*/ 0 h 57"/>
                <a:gd name="T4" fmla="*/ 0 w 39"/>
                <a:gd name="T5" fmla="*/ 0 h 57"/>
                <a:gd name="T6" fmla="*/ 1 w 39"/>
                <a:gd name="T7" fmla="*/ 0 h 57"/>
                <a:gd name="T8" fmla="*/ 1 w 39"/>
                <a:gd name="T9" fmla="*/ 0 h 57"/>
                <a:gd name="T10" fmla="*/ 1 w 39"/>
                <a:gd name="T11" fmla="*/ 0 h 57"/>
                <a:gd name="T12" fmla="*/ 1 w 39"/>
                <a:gd name="T13" fmla="*/ 1 h 57"/>
                <a:gd name="T14" fmla="*/ 1 w 39"/>
                <a:gd name="T15" fmla="*/ 1 h 57"/>
                <a:gd name="T16" fmla="*/ 1 w 39"/>
                <a:gd name="T17" fmla="*/ 1 h 57"/>
                <a:gd name="T18" fmla="*/ 0 w 39"/>
                <a:gd name="T19" fmla="*/ 1 h 57"/>
                <a:gd name="T20" fmla="*/ 0 w 39"/>
                <a:gd name="T21" fmla="*/ 1 h 57"/>
                <a:gd name="T22" fmla="*/ 0 w 39"/>
                <a:gd name="T23" fmla="*/ 1 h 57"/>
                <a:gd name="T24" fmla="*/ 0 w 39"/>
                <a:gd name="T25" fmla="*/ 1 h 57"/>
                <a:gd name="T26" fmla="*/ 0 w 39"/>
                <a:gd name="T27" fmla="*/ 1 h 57"/>
                <a:gd name="T28" fmla="*/ 0 w 39"/>
                <a:gd name="T29" fmla="*/ 1 h 57"/>
                <a:gd name="T30" fmla="*/ 0 w 39"/>
                <a:gd name="T31" fmla="*/ 1 h 57"/>
                <a:gd name="T32" fmla="*/ 0 w 39"/>
                <a:gd name="T33" fmla="*/ 1 h 57"/>
                <a:gd name="T34" fmla="*/ 0 w 39"/>
                <a:gd name="T35" fmla="*/ 0 h 57"/>
                <a:gd name="T36" fmla="*/ 0 w 39"/>
                <a:gd name="T37" fmla="*/ 0 h 57"/>
                <a:gd name="T38" fmla="*/ 0 w 39"/>
                <a:gd name="T39" fmla="*/ 0 h 57"/>
                <a:gd name="T40" fmla="*/ 0 w 39"/>
                <a:gd name="T41" fmla="*/ 0 h 57"/>
                <a:gd name="T42" fmla="*/ 0 w 39"/>
                <a:gd name="T43" fmla="*/ 0 h 57"/>
                <a:gd name="T44" fmla="*/ 0 w 39"/>
                <a:gd name="T45" fmla="*/ 0 h 57"/>
                <a:gd name="T46" fmla="*/ 0 w 39"/>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57"/>
                <a:gd name="T74" fmla="*/ 39 w 39"/>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57">
                  <a:moveTo>
                    <a:pt x="19" y="0"/>
                  </a:moveTo>
                  <a:lnTo>
                    <a:pt x="24" y="5"/>
                  </a:lnTo>
                  <a:lnTo>
                    <a:pt x="29" y="10"/>
                  </a:lnTo>
                  <a:lnTo>
                    <a:pt x="32" y="15"/>
                  </a:lnTo>
                  <a:lnTo>
                    <a:pt x="35" y="20"/>
                  </a:lnTo>
                  <a:lnTo>
                    <a:pt x="39" y="28"/>
                  </a:lnTo>
                  <a:lnTo>
                    <a:pt x="39" y="38"/>
                  </a:lnTo>
                  <a:lnTo>
                    <a:pt x="35" y="44"/>
                  </a:lnTo>
                  <a:lnTo>
                    <a:pt x="32" y="49"/>
                  </a:lnTo>
                  <a:lnTo>
                    <a:pt x="27" y="54"/>
                  </a:lnTo>
                  <a:lnTo>
                    <a:pt x="22" y="57"/>
                  </a:lnTo>
                  <a:lnTo>
                    <a:pt x="16" y="57"/>
                  </a:lnTo>
                  <a:lnTo>
                    <a:pt x="11" y="57"/>
                  </a:lnTo>
                  <a:lnTo>
                    <a:pt x="6" y="54"/>
                  </a:lnTo>
                  <a:lnTo>
                    <a:pt x="3" y="52"/>
                  </a:lnTo>
                  <a:lnTo>
                    <a:pt x="0" y="44"/>
                  </a:lnTo>
                  <a:lnTo>
                    <a:pt x="0" y="36"/>
                  </a:lnTo>
                  <a:lnTo>
                    <a:pt x="0" y="31"/>
                  </a:lnTo>
                  <a:lnTo>
                    <a:pt x="1" y="26"/>
                  </a:lnTo>
                  <a:lnTo>
                    <a:pt x="3" y="20"/>
                  </a:lnTo>
                  <a:lnTo>
                    <a:pt x="8" y="12"/>
                  </a:lnTo>
                  <a:lnTo>
                    <a:pt x="13" y="5"/>
                  </a:lnTo>
                  <a:lnTo>
                    <a:pt x="19"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sp>
          <p:nvSpPr>
            <p:cNvPr id="96354" name="Freeform 141"/>
            <p:cNvSpPr>
              <a:spLocks/>
            </p:cNvSpPr>
            <p:nvPr/>
          </p:nvSpPr>
          <p:spPr bwMode="auto">
            <a:xfrm>
              <a:off x="4466" y="3040"/>
              <a:ext cx="15" cy="28"/>
            </a:xfrm>
            <a:custGeom>
              <a:avLst/>
              <a:gdLst>
                <a:gd name="T0" fmla="*/ 0 w 31"/>
                <a:gd name="T1" fmla="*/ 0 h 57"/>
                <a:gd name="T2" fmla="*/ 0 w 31"/>
                <a:gd name="T3" fmla="*/ 0 h 57"/>
                <a:gd name="T4" fmla="*/ 0 w 31"/>
                <a:gd name="T5" fmla="*/ 0 h 57"/>
                <a:gd name="T6" fmla="*/ 0 w 31"/>
                <a:gd name="T7" fmla="*/ 0 h 57"/>
                <a:gd name="T8" fmla="*/ 0 w 31"/>
                <a:gd name="T9" fmla="*/ 0 h 57"/>
                <a:gd name="T10" fmla="*/ 0 w 31"/>
                <a:gd name="T11" fmla="*/ 0 h 57"/>
                <a:gd name="T12" fmla="*/ 0 w 31"/>
                <a:gd name="T13" fmla="*/ 1 h 57"/>
                <a:gd name="T14" fmla="*/ 0 w 31"/>
                <a:gd name="T15" fmla="*/ 1 h 57"/>
                <a:gd name="T16" fmla="*/ 0 w 31"/>
                <a:gd name="T17" fmla="*/ 1 h 57"/>
                <a:gd name="T18" fmla="*/ 0 w 31"/>
                <a:gd name="T19" fmla="*/ 1 h 57"/>
                <a:gd name="T20" fmla="*/ 0 w 31"/>
                <a:gd name="T21" fmla="*/ 1 h 57"/>
                <a:gd name="T22" fmla="*/ 0 w 31"/>
                <a:gd name="T23" fmla="*/ 1 h 57"/>
                <a:gd name="T24" fmla="*/ 0 w 31"/>
                <a:gd name="T25" fmla="*/ 1 h 57"/>
                <a:gd name="T26" fmla="*/ 0 w 31"/>
                <a:gd name="T27" fmla="*/ 1 h 57"/>
                <a:gd name="T28" fmla="*/ 0 w 31"/>
                <a:gd name="T29" fmla="*/ 1 h 57"/>
                <a:gd name="T30" fmla="*/ 0 w 31"/>
                <a:gd name="T31" fmla="*/ 1 h 57"/>
                <a:gd name="T32" fmla="*/ 0 w 31"/>
                <a:gd name="T33" fmla="*/ 1 h 57"/>
                <a:gd name="T34" fmla="*/ 0 w 31"/>
                <a:gd name="T35" fmla="*/ 0 h 57"/>
                <a:gd name="T36" fmla="*/ 0 w 31"/>
                <a:gd name="T37" fmla="*/ 0 h 57"/>
                <a:gd name="T38" fmla="*/ 0 w 31"/>
                <a:gd name="T39" fmla="*/ 0 h 57"/>
                <a:gd name="T40" fmla="*/ 0 w 31"/>
                <a:gd name="T41" fmla="*/ 0 h 57"/>
                <a:gd name="T42" fmla="*/ 0 w 31"/>
                <a:gd name="T43" fmla="*/ 0 h 57"/>
                <a:gd name="T44" fmla="*/ 0 w 31"/>
                <a:gd name="T45" fmla="*/ 0 h 57"/>
                <a:gd name="T46" fmla="*/ 0 w 31"/>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57"/>
                <a:gd name="T74" fmla="*/ 31 w 31"/>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57">
                  <a:moveTo>
                    <a:pt x="8" y="0"/>
                  </a:moveTo>
                  <a:lnTo>
                    <a:pt x="11" y="3"/>
                  </a:lnTo>
                  <a:lnTo>
                    <a:pt x="16" y="8"/>
                  </a:lnTo>
                  <a:lnTo>
                    <a:pt x="21" y="15"/>
                  </a:lnTo>
                  <a:lnTo>
                    <a:pt x="26" y="21"/>
                  </a:lnTo>
                  <a:lnTo>
                    <a:pt x="28" y="26"/>
                  </a:lnTo>
                  <a:lnTo>
                    <a:pt x="29" y="32"/>
                  </a:lnTo>
                  <a:lnTo>
                    <a:pt x="31" y="39"/>
                  </a:lnTo>
                  <a:lnTo>
                    <a:pt x="31" y="45"/>
                  </a:lnTo>
                  <a:lnTo>
                    <a:pt x="28" y="52"/>
                  </a:lnTo>
                  <a:lnTo>
                    <a:pt x="23" y="57"/>
                  </a:lnTo>
                  <a:lnTo>
                    <a:pt x="18" y="57"/>
                  </a:lnTo>
                  <a:lnTo>
                    <a:pt x="13" y="57"/>
                  </a:lnTo>
                  <a:lnTo>
                    <a:pt x="6" y="57"/>
                  </a:lnTo>
                  <a:lnTo>
                    <a:pt x="0" y="54"/>
                  </a:lnTo>
                  <a:lnTo>
                    <a:pt x="0" y="47"/>
                  </a:lnTo>
                  <a:lnTo>
                    <a:pt x="0" y="41"/>
                  </a:lnTo>
                  <a:lnTo>
                    <a:pt x="0" y="31"/>
                  </a:lnTo>
                  <a:lnTo>
                    <a:pt x="2" y="24"/>
                  </a:lnTo>
                  <a:lnTo>
                    <a:pt x="2" y="15"/>
                  </a:lnTo>
                  <a:lnTo>
                    <a:pt x="5" y="8"/>
                  </a:lnTo>
                  <a:lnTo>
                    <a:pt x="5" y="2"/>
                  </a:lnTo>
                  <a:lnTo>
                    <a:pt x="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000000"/>
                </a:solidFill>
                <a:latin typeface="Arial" pitchFamily="34" charset="0"/>
              </a:endParaRPr>
            </a:p>
          </p:txBody>
        </p:sp>
      </p:grpSp>
    </p:spTree>
    <p:extLst>
      <p:ext uri="{BB962C8B-B14F-4D97-AF65-F5344CB8AC3E}">
        <p14:creationId xmlns:p14="http://schemas.microsoft.com/office/powerpoint/2010/main" val="428612868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WHO format">
  <a:themeElements>
    <a:clrScheme name="">
      <a:dk1>
        <a:srgbClr val="000000"/>
      </a:dk1>
      <a:lt1>
        <a:srgbClr val="FFFFFF"/>
      </a:lt1>
      <a:dk2>
        <a:srgbClr val="FFFFFF"/>
      </a:dk2>
      <a:lt2>
        <a:srgbClr val="E9A827"/>
      </a:lt2>
      <a:accent1>
        <a:srgbClr val="99CCFF"/>
      </a:accent1>
      <a:accent2>
        <a:srgbClr val="6666FF"/>
      </a:accent2>
      <a:accent3>
        <a:srgbClr val="FFFFFF"/>
      </a:accent3>
      <a:accent4>
        <a:srgbClr val="000000"/>
      </a:accent4>
      <a:accent5>
        <a:srgbClr val="CAE2FF"/>
      </a:accent5>
      <a:accent6>
        <a:srgbClr val="5C5CE7"/>
      </a:accent6>
      <a:hlink>
        <a:srgbClr val="CE8F10"/>
      </a:hlink>
      <a:folHlink>
        <a:srgbClr val="1B7AA9"/>
      </a:folHlink>
    </a:clrScheme>
    <a:fontScheme name="WHO form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O format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WHO format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WHO format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WHO format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WHO format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WHO format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WHO format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WHO format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WHO format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WHO format 11">
        <a:dk1>
          <a:srgbClr val="000000"/>
        </a:dk1>
        <a:lt1>
          <a:srgbClr val="FFFFFF"/>
        </a:lt1>
        <a:dk2>
          <a:srgbClr val="FFFFFF"/>
        </a:dk2>
        <a:lt2>
          <a:srgbClr val="669999"/>
        </a:lt2>
        <a:accent1>
          <a:srgbClr val="99CCFF"/>
        </a:accent1>
        <a:accent2>
          <a:srgbClr val="6666FF"/>
        </a:accent2>
        <a:accent3>
          <a:srgbClr val="FFFFFF"/>
        </a:accent3>
        <a:accent4>
          <a:srgbClr val="000000"/>
        </a:accent4>
        <a:accent5>
          <a:srgbClr val="CAE2FF"/>
        </a:accent5>
        <a:accent6>
          <a:srgbClr val="5C5C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12">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8193B1"/>
        </a:folHlink>
      </a:clrScheme>
      <a:clrMap bg1="lt1" tx1="dk1" bg2="lt2" tx2="dk2" accent1="accent1" accent2="accent2" accent3="accent3" accent4="accent4" accent5="accent5" accent6="accent6" hlink="hlink" folHlink="folHlink"/>
    </a:extraClrScheme>
    <a:extraClrScheme>
      <a:clrScheme name="WHO format 13">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875BD"/>
        </a:folHlink>
      </a:clrScheme>
      <a:clrMap bg1="lt1" tx1="dk1" bg2="lt2" tx2="dk2" accent1="accent1" accent2="accent2" accent3="accent3" accent4="accent4" accent5="accent5" accent6="accent6" hlink="hlink" folHlink="folHlink"/>
    </a:extraClrScheme>
    <a:extraClrScheme>
      <a:clrScheme name="WHO format 14">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0433B8"/>
        </a:folHlink>
      </a:clrScheme>
      <a:clrMap bg1="lt1" tx1="dk1" bg2="lt2" tx2="dk2" accent1="accent1" accent2="accent2" accent3="accent3" accent4="accent4" accent5="accent5" accent6="accent6" hlink="hlink" folHlink="folHlink"/>
    </a:extraClrScheme>
    <a:extraClrScheme>
      <a:clrScheme name="WHO format 15">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199F3"/>
        </a:folHlink>
      </a:clrScheme>
      <a:clrMap bg1="lt1" tx1="dk1" bg2="lt2" tx2="dk2" accent1="accent1" accent2="accent2" accent3="accent3" accent4="accent4" accent5="accent5" accent6="accent6" hlink="hlink" folHlink="folHlink"/>
    </a:extraClrScheme>
    <a:extraClrScheme>
      <a:clrScheme name="WHO format 16">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BA0E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WHO format">
  <a:themeElements>
    <a:clrScheme name="">
      <a:dk1>
        <a:srgbClr val="000000"/>
      </a:dk1>
      <a:lt1>
        <a:srgbClr val="FFFFFF"/>
      </a:lt1>
      <a:dk2>
        <a:srgbClr val="FFFFFF"/>
      </a:dk2>
      <a:lt2>
        <a:srgbClr val="E9A827"/>
      </a:lt2>
      <a:accent1>
        <a:srgbClr val="99CCFF"/>
      </a:accent1>
      <a:accent2>
        <a:srgbClr val="6666FF"/>
      </a:accent2>
      <a:accent3>
        <a:srgbClr val="FFFFFF"/>
      </a:accent3>
      <a:accent4>
        <a:srgbClr val="000000"/>
      </a:accent4>
      <a:accent5>
        <a:srgbClr val="CAE2FF"/>
      </a:accent5>
      <a:accent6>
        <a:srgbClr val="5C5CE7"/>
      </a:accent6>
      <a:hlink>
        <a:srgbClr val="CE8F10"/>
      </a:hlink>
      <a:folHlink>
        <a:srgbClr val="1B7AA9"/>
      </a:folHlink>
    </a:clrScheme>
    <a:fontScheme name="WHO form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O format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WHO format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WHO format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WHO format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WHO format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WHO format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WHO format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WHO format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WHO format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WHO format 11">
        <a:dk1>
          <a:srgbClr val="000000"/>
        </a:dk1>
        <a:lt1>
          <a:srgbClr val="FFFFFF"/>
        </a:lt1>
        <a:dk2>
          <a:srgbClr val="FFFFFF"/>
        </a:dk2>
        <a:lt2>
          <a:srgbClr val="669999"/>
        </a:lt2>
        <a:accent1>
          <a:srgbClr val="99CCFF"/>
        </a:accent1>
        <a:accent2>
          <a:srgbClr val="6666FF"/>
        </a:accent2>
        <a:accent3>
          <a:srgbClr val="FFFFFF"/>
        </a:accent3>
        <a:accent4>
          <a:srgbClr val="000000"/>
        </a:accent4>
        <a:accent5>
          <a:srgbClr val="CAE2FF"/>
        </a:accent5>
        <a:accent6>
          <a:srgbClr val="5C5C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12">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8193B1"/>
        </a:folHlink>
      </a:clrScheme>
      <a:clrMap bg1="lt1" tx1="dk1" bg2="lt2" tx2="dk2" accent1="accent1" accent2="accent2" accent3="accent3" accent4="accent4" accent5="accent5" accent6="accent6" hlink="hlink" folHlink="folHlink"/>
    </a:extraClrScheme>
    <a:extraClrScheme>
      <a:clrScheme name="WHO format 13">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875BD"/>
        </a:folHlink>
      </a:clrScheme>
      <a:clrMap bg1="lt1" tx1="dk1" bg2="lt2" tx2="dk2" accent1="accent1" accent2="accent2" accent3="accent3" accent4="accent4" accent5="accent5" accent6="accent6" hlink="hlink" folHlink="folHlink"/>
    </a:extraClrScheme>
    <a:extraClrScheme>
      <a:clrScheme name="WHO format 14">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0433B8"/>
        </a:folHlink>
      </a:clrScheme>
      <a:clrMap bg1="lt1" tx1="dk1" bg2="lt2" tx2="dk2" accent1="accent1" accent2="accent2" accent3="accent3" accent4="accent4" accent5="accent5" accent6="accent6" hlink="hlink" folHlink="folHlink"/>
    </a:extraClrScheme>
    <a:extraClrScheme>
      <a:clrScheme name="WHO format 15">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199F3"/>
        </a:folHlink>
      </a:clrScheme>
      <a:clrMap bg1="lt1" tx1="dk1" bg2="lt2" tx2="dk2" accent1="accent1" accent2="accent2" accent3="accent3" accent4="accent4" accent5="accent5" accent6="accent6" hlink="hlink" folHlink="folHlink"/>
    </a:extraClrScheme>
    <a:extraClrScheme>
      <a:clrScheme name="WHO format 16">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BA0E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WHO format">
  <a:themeElements>
    <a:clrScheme name="">
      <a:dk1>
        <a:srgbClr val="000000"/>
      </a:dk1>
      <a:lt1>
        <a:srgbClr val="FFFFFF"/>
      </a:lt1>
      <a:dk2>
        <a:srgbClr val="FFFFFF"/>
      </a:dk2>
      <a:lt2>
        <a:srgbClr val="E9A827"/>
      </a:lt2>
      <a:accent1>
        <a:srgbClr val="99CCFF"/>
      </a:accent1>
      <a:accent2>
        <a:srgbClr val="6666FF"/>
      </a:accent2>
      <a:accent3>
        <a:srgbClr val="FFFFFF"/>
      </a:accent3>
      <a:accent4>
        <a:srgbClr val="000000"/>
      </a:accent4>
      <a:accent5>
        <a:srgbClr val="CAE2FF"/>
      </a:accent5>
      <a:accent6>
        <a:srgbClr val="5C5CE7"/>
      </a:accent6>
      <a:hlink>
        <a:srgbClr val="CE8F10"/>
      </a:hlink>
      <a:folHlink>
        <a:srgbClr val="1B7AA9"/>
      </a:folHlink>
    </a:clrScheme>
    <a:fontScheme name="WHO form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O format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WHO format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WHO format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WHO format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WHO format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WHO format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WHO format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WHO format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WHO format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WHO format 11">
        <a:dk1>
          <a:srgbClr val="000000"/>
        </a:dk1>
        <a:lt1>
          <a:srgbClr val="FFFFFF"/>
        </a:lt1>
        <a:dk2>
          <a:srgbClr val="FFFFFF"/>
        </a:dk2>
        <a:lt2>
          <a:srgbClr val="669999"/>
        </a:lt2>
        <a:accent1>
          <a:srgbClr val="99CCFF"/>
        </a:accent1>
        <a:accent2>
          <a:srgbClr val="6666FF"/>
        </a:accent2>
        <a:accent3>
          <a:srgbClr val="FFFFFF"/>
        </a:accent3>
        <a:accent4>
          <a:srgbClr val="000000"/>
        </a:accent4>
        <a:accent5>
          <a:srgbClr val="CAE2FF"/>
        </a:accent5>
        <a:accent6>
          <a:srgbClr val="5C5C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12">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8193B1"/>
        </a:folHlink>
      </a:clrScheme>
      <a:clrMap bg1="lt1" tx1="dk1" bg2="lt2" tx2="dk2" accent1="accent1" accent2="accent2" accent3="accent3" accent4="accent4" accent5="accent5" accent6="accent6" hlink="hlink" folHlink="folHlink"/>
    </a:extraClrScheme>
    <a:extraClrScheme>
      <a:clrScheme name="WHO format 13">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875BD"/>
        </a:folHlink>
      </a:clrScheme>
      <a:clrMap bg1="lt1" tx1="dk1" bg2="lt2" tx2="dk2" accent1="accent1" accent2="accent2" accent3="accent3" accent4="accent4" accent5="accent5" accent6="accent6" hlink="hlink" folHlink="folHlink"/>
    </a:extraClrScheme>
    <a:extraClrScheme>
      <a:clrScheme name="WHO format 14">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0433B8"/>
        </a:folHlink>
      </a:clrScheme>
      <a:clrMap bg1="lt1" tx1="dk1" bg2="lt2" tx2="dk2" accent1="accent1" accent2="accent2" accent3="accent3" accent4="accent4" accent5="accent5" accent6="accent6" hlink="hlink" folHlink="folHlink"/>
    </a:extraClrScheme>
    <a:extraClrScheme>
      <a:clrScheme name="WHO format 15">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199F3"/>
        </a:folHlink>
      </a:clrScheme>
      <a:clrMap bg1="lt1" tx1="dk1" bg2="lt2" tx2="dk2" accent1="accent1" accent2="accent2" accent3="accent3" accent4="accent4" accent5="accent5" accent6="accent6" hlink="hlink" folHlink="folHlink"/>
    </a:extraClrScheme>
    <a:extraClrScheme>
      <a:clrScheme name="WHO format 16">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BA0E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808080"/>
        </a:dk1>
        <a:lt1>
          <a:srgbClr val="FFFFFF"/>
        </a:lt1>
        <a:dk2>
          <a:srgbClr val="000099"/>
        </a:dk2>
        <a:lt2>
          <a:srgbClr val="FFCC00"/>
        </a:lt2>
        <a:accent1>
          <a:srgbClr val="00CC99"/>
        </a:accent1>
        <a:accent2>
          <a:srgbClr val="3333CC"/>
        </a:accent2>
        <a:accent3>
          <a:srgbClr val="AAAACA"/>
        </a:accent3>
        <a:accent4>
          <a:srgbClr val="DADADA"/>
        </a:accent4>
        <a:accent5>
          <a:srgbClr val="AAE2CA"/>
        </a:accent5>
        <a:accent6>
          <a:srgbClr val="2D2DB9"/>
        </a:accent6>
        <a:hlink>
          <a:srgbClr val="33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808080"/>
        </a:dk1>
        <a:lt1>
          <a:srgbClr val="FFFFFF"/>
        </a:lt1>
        <a:dk2>
          <a:srgbClr val="000099"/>
        </a:dk2>
        <a:lt2>
          <a:srgbClr val="FFCC00"/>
        </a:lt2>
        <a:accent1>
          <a:srgbClr val="00CC99"/>
        </a:accent1>
        <a:accent2>
          <a:srgbClr val="3333CC"/>
        </a:accent2>
        <a:accent3>
          <a:srgbClr val="AAAACA"/>
        </a:accent3>
        <a:accent4>
          <a:srgbClr val="DADADA"/>
        </a:accent4>
        <a:accent5>
          <a:srgbClr val="AAE2CA"/>
        </a:accent5>
        <a:accent6>
          <a:srgbClr val="2D2DB9"/>
        </a:accent6>
        <a:hlink>
          <a:srgbClr val="33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808080"/>
        </a:dk1>
        <a:lt1>
          <a:srgbClr val="FFFFFF"/>
        </a:lt1>
        <a:dk2>
          <a:srgbClr val="000099"/>
        </a:dk2>
        <a:lt2>
          <a:srgbClr val="FFCC00"/>
        </a:lt2>
        <a:accent1>
          <a:srgbClr val="00CC99"/>
        </a:accent1>
        <a:accent2>
          <a:srgbClr val="3333CC"/>
        </a:accent2>
        <a:accent3>
          <a:srgbClr val="AAAACA"/>
        </a:accent3>
        <a:accent4>
          <a:srgbClr val="DADADA"/>
        </a:accent4>
        <a:accent5>
          <a:srgbClr val="AAE2CA"/>
        </a:accent5>
        <a:accent6>
          <a:srgbClr val="2D2DB9"/>
        </a:accent6>
        <a:hlink>
          <a:srgbClr val="33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O format">
  <a:themeElements>
    <a:clrScheme name="">
      <a:dk1>
        <a:srgbClr val="000000"/>
      </a:dk1>
      <a:lt1>
        <a:srgbClr val="FFFFFF"/>
      </a:lt1>
      <a:dk2>
        <a:srgbClr val="FFFFFF"/>
      </a:dk2>
      <a:lt2>
        <a:srgbClr val="E9A827"/>
      </a:lt2>
      <a:accent1>
        <a:srgbClr val="99CCFF"/>
      </a:accent1>
      <a:accent2>
        <a:srgbClr val="6666FF"/>
      </a:accent2>
      <a:accent3>
        <a:srgbClr val="FFFFFF"/>
      </a:accent3>
      <a:accent4>
        <a:srgbClr val="000000"/>
      </a:accent4>
      <a:accent5>
        <a:srgbClr val="CAE2FF"/>
      </a:accent5>
      <a:accent6>
        <a:srgbClr val="5C5CE7"/>
      </a:accent6>
      <a:hlink>
        <a:srgbClr val="CE8F10"/>
      </a:hlink>
      <a:folHlink>
        <a:srgbClr val="1B7AA9"/>
      </a:folHlink>
    </a:clrScheme>
    <a:fontScheme name="WHO form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O format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WHO format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WHO format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WHO format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WHO format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WHO format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WHO format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WHO format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WHO format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WHO format 11">
        <a:dk1>
          <a:srgbClr val="000000"/>
        </a:dk1>
        <a:lt1>
          <a:srgbClr val="FFFFFF"/>
        </a:lt1>
        <a:dk2>
          <a:srgbClr val="FFFFFF"/>
        </a:dk2>
        <a:lt2>
          <a:srgbClr val="669999"/>
        </a:lt2>
        <a:accent1>
          <a:srgbClr val="99CCFF"/>
        </a:accent1>
        <a:accent2>
          <a:srgbClr val="6666FF"/>
        </a:accent2>
        <a:accent3>
          <a:srgbClr val="FFFFFF"/>
        </a:accent3>
        <a:accent4>
          <a:srgbClr val="000000"/>
        </a:accent4>
        <a:accent5>
          <a:srgbClr val="CAE2FF"/>
        </a:accent5>
        <a:accent6>
          <a:srgbClr val="5C5C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12">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8193B1"/>
        </a:folHlink>
      </a:clrScheme>
      <a:clrMap bg1="lt1" tx1="dk1" bg2="lt2" tx2="dk2" accent1="accent1" accent2="accent2" accent3="accent3" accent4="accent4" accent5="accent5" accent6="accent6" hlink="hlink" folHlink="folHlink"/>
    </a:extraClrScheme>
    <a:extraClrScheme>
      <a:clrScheme name="WHO format 13">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875BD"/>
        </a:folHlink>
      </a:clrScheme>
      <a:clrMap bg1="lt1" tx1="dk1" bg2="lt2" tx2="dk2" accent1="accent1" accent2="accent2" accent3="accent3" accent4="accent4" accent5="accent5" accent6="accent6" hlink="hlink" folHlink="folHlink"/>
    </a:extraClrScheme>
    <a:extraClrScheme>
      <a:clrScheme name="WHO format 14">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0433B8"/>
        </a:folHlink>
      </a:clrScheme>
      <a:clrMap bg1="lt1" tx1="dk1" bg2="lt2" tx2="dk2" accent1="accent1" accent2="accent2" accent3="accent3" accent4="accent4" accent5="accent5" accent6="accent6" hlink="hlink" folHlink="folHlink"/>
    </a:extraClrScheme>
    <a:extraClrScheme>
      <a:clrScheme name="WHO format 15">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199F3"/>
        </a:folHlink>
      </a:clrScheme>
      <a:clrMap bg1="lt1" tx1="dk1" bg2="lt2" tx2="dk2" accent1="accent1" accent2="accent2" accent3="accent3" accent4="accent4" accent5="accent5" accent6="accent6" hlink="hlink" folHlink="folHlink"/>
    </a:extraClrScheme>
    <a:extraClrScheme>
      <a:clrScheme name="WHO format 16">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BA0E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2_WHO format">
  <a:themeElements>
    <a:clrScheme name="">
      <a:dk1>
        <a:srgbClr val="000000"/>
      </a:dk1>
      <a:lt1>
        <a:srgbClr val="FFFFFF"/>
      </a:lt1>
      <a:dk2>
        <a:srgbClr val="FFFFFF"/>
      </a:dk2>
      <a:lt2>
        <a:srgbClr val="E9A827"/>
      </a:lt2>
      <a:accent1>
        <a:srgbClr val="99CCFF"/>
      </a:accent1>
      <a:accent2>
        <a:srgbClr val="6666FF"/>
      </a:accent2>
      <a:accent3>
        <a:srgbClr val="FFFFFF"/>
      </a:accent3>
      <a:accent4>
        <a:srgbClr val="000000"/>
      </a:accent4>
      <a:accent5>
        <a:srgbClr val="CAE2FF"/>
      </a:accent5>
      <a:accent6>
        <a:srgbClr val="5C5CE7"/>
      </a:accent6>
      <a:hlink>
        <a:srgbClr val="CE8F10"/>
      </a:hlink>
      <a:folHlink>
        <a:srgbClr val="1B7AA9"/>
      </a:folHlink>
    </a:clrScheme>
    <a:fontScheme name="WHO form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O format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WHO format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WHO format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WHO format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WHO format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WHO format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WHO format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WHO format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WHO format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WHO format 11">
        <a:dk1>
          <a:srgbClr val="000000"/>
        </a:dk1>
        <a:lt1>
          <a:srgbClr val="FFFFFF"/>
        </a:lt1>
        <a:dk2>
          <a:srgbClr val="FFFFFF"/>
        </a:dk2>
        <a:lt2>
          <a:srgbClr val="669999"/>
        </a:lt2>
        <a:accent1>
          <a:srgbClr val="99CCFF"/>
        </a:accent1>
        <a:accent2>
          <a:srgbClr val="6666FF"/>
        </a:accent2>
        <a:accent3>
          <a:srgbClr val="FFFFFF"/>
        </a:accent3>
        <a:accent4>
          <a:srgbClr val="000000"/>
        </a:accent4>
        <a:accent5>
          <a:srgbClr val="CAE2FF"/>
        </a:accent5>
        <a:accent6>
          <a:srgbClr val="5C5C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WHO format 12">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8193B1"/>
        </a:folHlink>
      </a:clrScheme>
      <a:clrMap bg1="lt1" tx1="dk1" bg2="lt2" tx2="dk2" accent1="accent1" accent2="accent2" accent3="accent3" accent4="accent4" accent5="accent5" accent6="accent6" hlink="hlink" folHlink="folHlink"/>
    </a:extraClrScheme>
    <a:extraClrScheme>
      <a:clrScheme name="WHO format 13">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875BD"/>
        </a:folHlink>
      </a:clrScheme>
      <a:clrMap bg1="lt1" tx1="dk1" bg2="lt2" tx2="dk2" accent1="accent1" accent2="accent2" accent3="accent3" accent4="accent4" accent5="accent5" accent6="accent6" hlink="hlink" folHlink="folHlink"/>
    </a:extraClrScheme>
    <a:extraClrScheme>
      <a:clrScheme name="WHO format 14">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0433B8"/>
        </a:folHlink>
      </a:clrScheme>
      <a:clrMap bg1="lt1" tx1="dk1" bg2="lt2" tx2="dk2" accent1="accent1" accent2="accent2" accent3="accent3" accent4="accent4" accent5="accent5" accent6="accent6" hlink="hlink" folHlink="folHlink"/>
    </a:extraClrScheme>
    <a:extraClrScheme>
      <a:clrScheme name="WHO format 15">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199F3"/>
        </a:folHlink>
      </a:clrScheme>
      <a:clrMap bg1="lt1" tx1="dk1" bg2="lt2" tx2="dk2" accent1="accent1" accent2="accent2" accent3="accent3" accent4="accent4" accent5="accent5" accent6="accent6" hlink="hlink" folHlink="folHlink"/>
    </a:extraClrScheme>
    <a:extraClrScheme>
      <a:clrScheme name="WHO format 16">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BA0E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10694</TotalTime>
  <Words>15080</Words>
  <Application>Microsoft Office PowerPoint</Application>
  <PresentationFormat>On-screen Show (4:3)</PresentationFormat>
  <Paragraphs>2319</Paragraphs>
  <Slides>172</Slides>
  <Notes>137</Notes>
  <HiddenSlides>31</HiddenSlides>
  <MMClips>2</MMClips>
  <ScaleCrop>false</ScaleCrop>
  <HeadingPairs>
    <vt:vector size="6" baseType="variant">
      <vt:variant>
        <vt:lpstr>Theme</vt:lpstr>
      </vt:variant>
      <vt:variant>
        <vt:i4>14</vt:i4>
      </vt:variant>
      <vt:variant>
        <vt:lpstr>Embedded OLE Servers</vt:lpstr>
      </vt:variant>
      <vt:variant>
        <vt:i4>2</vt:i4>
      </vt:variant>
      <vt:variant>
        <vt:lpstr>Slide Titles</vt:lpstr>
      </vt:variant>
      <vt:variant>
        <vt:i4>172</vt:i4>
      </vt:variant>
    </vt:vector>
  </HeadingPairs>
  <TitlesOfParts>
    <vt:vector size="188" baseType="lpstr">
      <vt:lpstr>Flow</vt:lpstr>
      <vt:lpstr>Default Design</vt:lpstr>
      <vt:lpstr>1_Default Design</vt:lpstr>
      <vt:lpstr>2_Default Design</vt:lpstr>
      <vt:lpstr>1_WHO format</vt:lpstr>
      <vt:lpstr>1_Flow</vt:lpstr>
      <vt:lpstr>4_Flow</vt:lpstr>
      <vt:lpstr>5_Flow</vt:lpstr>
      <vt:lpstr>2_WHO format</vt:lpstr>
      <vt:lpstr>2_Flow</vt:lpstr>
      <vt:lpstr>WHO format</vt:lpstr>
      <vt:lpstr>3_WHO format</vt:lpstr>
      <vt:lpstr>4_WHO format</vt:lpstr>
      <vt:lpstr>3_Flow</vt:lpstr>
      <vt:lpstr>Image</vt:lpstr>
      <vt:lpstr>Document</vt:lpstr>
      <vt:lpstr>Screening, Brief Intervention &amp; Referral to Treatment</vt:lpstr>
      <vt:lpstr>Training Goals</vt:lpstr>
      <vt:lpstr>Quick Activity: Reflection</vt:lpstr>
      <vt:lpstr>We Don't Ask and We Don't Know What to Do</vt:lpstr>
      <vt:lpstr>Medical Consequences of  Substance Abuse</vt:lpstr>
      <vt:lpstr>PowerPoint Presentation</vt:lpstr>
      <vt:lpstr>American College of Surgeons: Committee on Trauma</vt:lpstr>
      <vt:lpstr>What is SBIRT?</vt:lpstr>
      <vt:lpstr>SBIRT Goals</vt:lpstr>
      <vt:lpstr>SBIRT: Review of Key Terms</vt:lpstr>
      <vt:lpstr>Brief Intervention Effect</vt:lpstr>
      <vt:lpstr>Goal of Brief Interventions</vt:lpstr>
      <vt:lpstr>Substance Use Problems among Mental  Health and/or Primary Care Populations</vt:lpstr>
      <vt:lpstr>Rationale for Screening and Brief Intervention</vt:lpstr>
      <vt:lpstr>Rationale for Screening and Brief Intervention</vt:lpstr>
      <vt:lpstr>Top 10 Risk Factors for Disease Globally</vt:lpstr>
      <vt:lpstr>Injection Drug Use and HIV</vt:lpstr>
      <vt:lpstr>Problems Related to Substance Use</vt:lpstr>
      <vt:lpstr>Problems Related to Substance Use</vt:lpstr>
      <vt:lpstr>Benefits of Screening and Brief Intervention</vt:lpstr>
      <vt:lpstr>Benefits of Screening and Brief Intervention</vt:lpstr>
      <vt:lpstr>Benefits of Screening and Brief Intervention</vt:lpstr>
      <vt:lpstr>Benefits of Screening and Brief Intervention</vt:lpstr>
      <vt:lpstr>SBIRT for Alcohol: Major Impact of SBI on Morbidity and Mortality</vt:lpstr>
      <vt:lpstr>SBIRT for Alcohol: Saves  Healthcare Costs</vt:lpstr>
      <vt:lpstr>The Key to Successful Interventions</vt:lpstr>
      <vt:lpstr>Distribution of Alcohol  (or Drug) Problems</vt:lpstr>
      <vt:lpstr>PowerPoint Presentation</vt:lpstr>
      <vt:lpstr>PowerPoint Presentation</vt:lpstr>
      <vt:lpstr>PowerPoint Presentation</vt:lpstr>
      <vt:lpstr>PowerPoint Presentation</vt:lpstr>
      <vt:lpstr>Implications</vt:lpstr>
      <vt:lpstr>General Signs of Adolescent SUDs</vt:lpstr>
      <vt:lpstr>General Signs of Adolescent SUDs</vt:lpstr>
      <vt:lpstr>Locations for Routine Screening</vt:lpstr>
      <vt:lpstr>Activity: Adoption of SBIRT </vt:lpstr>
      <vt:lpstr>Screening  to Identify Patients At Risk for  Substance Use Problems </vt:lpstr>
      <vt:lpstr>PowerPoint Presentation</vt:lpstr>
      <vt:lpstr>PowerPoint Presentation</vt:lpstr>
      <vt:lpstr>PowerPoint Presentation</vt:lpstr>
      <vt:lpstr>Types of Screening Tools </vt:lpstr>
      <vt:lpstr>Characteristics of a Good  Screening Tool</vt:lpstr>
      <vt:lpstr>Sensitivity and Specificity</vt:lpstr>
      <vt:lpstr>PowerPoint Presentation</vt:lpstr>
      <vt:lpstr>Menu of Screening Tools</vt:lpstr>
      <vt:lpstr>Screening Tools</vt:lpstr>
      <vt:lpstr>Benefits of Self-Report Tools</vt:lpstr>
      <vt:lpstr>Enhancing Accuracy of Self-Report</vt:lpstr>
      <vt:lpstr>Pre-screening</vt:lpstr>
      <vt:lpstr>Pre-screening Example</vt:lpstr>
      <vt:lpstr>Pre-screening Example</vt:lpstr>
      <vt:lpstr>Screening Tools</vt:lpstr>
      <vt:lpstr>PowerPoint Presentation</vt:lpstr>
      <vt:lpstr>CAGE Alcohol Screen (cont)</vt:lpstr>
      <vt:lpstr>CAGE: Scoring </vt:lpstr>
      <vt:lpstr>CAGE: Score Indications</vt:lpstr>
      <vt:lpstr>Screening Tools</vt:lpstr>
      <vt:lpstr>PowerPoint Presentation</vt:lpstr>
      <vt:lpstr>CRAFFT Part A</vt:lpstr>
      <vt:lpstr>CRAFFT Part B </vt:lpstr>
      <vt:lpstr>More on the CRAFFT</vt:lpstr>
      <vt:lpstr>CRAFFT: Scoring </vt:lpstr>
      <vt:lpstr>CRAFFT: Score Indications</vt:lpstr>
      <vt:lpstr>Screening Tools</vt:lpstr>
      <vt:lpstr>Drug Abuse Screening Test – DAST</vt:lpstr>
      <vt:lpstr>Drug Abuse Screening Test – DAST</vt:lpstr>
      <vt:lpstr>Review of the DAST-10</vt:lpstr>
      <vt:lpstr>Scoring the DAST-10</vt:lpstr>
      <vt:lpstr>DAST Interpretation Guide</vt:lpstr>
      <vt:lpstr>DAST Practice</vt:lpstr>
      <vt:lpstr>Screening Tools</vt:lpstr>
      <vt:lpstr>Review of the AUDIT</vt:lpstr>
      <vt:lpstr>Domains: Hazardous</vt:lpstr>
      <vt:lpstr>Domains: Dependence</vt:lpstr>
      <vt:lpstr>Domains: Harmful</vt:lpstr>
      <vt:lpstr>Scoring the Audit</vt:lpstr>
      <vt:lpstr>Activity: AUDIT Practice</vt:lpstr>
      <vt:lpstr>Screening Tools</vt:lpstr>
      <vt:lpstr>Alcohol Use Disorders Identification Test- Consumption (AUDIT-C+)</vt:lpstr>
      <vt:lpstr>Alcohol Use Disorders Identification Test- Consumption (AUDIT-C+)</vt:lpstr>
      <vt:lpstr>Alcohol Use Disorders Identification Test- Consumption (AUDIT-C+)</vt:lpstr>
      <vt:lpstr>Alcohol Use Disorders Identification Test- Consumption (AUDIT-C+)</vt:lpstr>
      <vt:lpstr>Screening Tools</vt:lpstr>
      <vt:lpstr>Alcohol, Smoking, and Substance Involvement Screening Test (ASSIST)</vt:lpstr>
      <vt:lpstr>ASSIST Development </vt:lpstr>
      <vt:lpstr>ASSIST Development </vt:lpstr>
      <vt:lpstr>ASSIST development (3) </vt:lpstr>
      <vt:lpstr>In general, the ASSIST provides information about:  </vt:lpstr>
      <vt:lpstr>ASSIST</vt:lpstr>
      <vt:lpstr>Introducing the ASSIST (1)</vt:lpstr>
      <vt:lpstr>Introducing the ASSIST (2) </vt:lpstr>
      <vt:lpstr>Response Card (Drug List)</vt:lpstr>
      <vt:lpstr>Response Card (Response Items)</vt:lpstr>
      <vt:lpstr>Question 1:  Lifetime Use</vt:lpstr>
      <vt:lpstr>Question 2:  Recent Use</vt:lpstr>
      <vt:lpstr>Question 3:  Strong Urge to Use</vt:lpstr>
      <vt:lpstr>Question 4:  Health, Social, Legal, or Financial Problems</vt:lpstr>
      <vt:lpstr>Question 5:  Failure to Fulfill Major Role Responsibilities</vt:lpstr>
      <vt:lpstr>Question 6:  External Concern</vt:lpstr>
      <vt:lpstr>Question 7:  Failed Attempts to Control Substance Use</vt:lpstr>
      <vt:lpstr>Question 8:  Injecting Drug Use</vt:lpstr>
      <vt:lpstr>Pattern of injecting</vt:lpstr>
      <vt:lpstr>Scoring the ASSIST</vt:lpstr>
      <vt:lpstr>Guidelines for Assessing Risk Level Using the ASSIST</vt:lpstr>
      <vt:lpstr>Recording the Substance Specific Involvement Score</vt:lpstr>
      <vt:lpstr>Patient  feedback  form</vt:lpstr>
      <vt:lpstr>SBI Decision Tree</vt:lpstr>
      <vt:lpstr>Conducting a Brief Intervention requires strong MOTIVATIONAL INTERVIEWING skills  </vt:lpstr>
      <vt:lpstr>Activity: Video Example (1)</vt:lpstr>
      <vt:lpstr>What is Motivational Interviewing?</vt:lpstr>
      <vt:lpstr>What is Motivational Interviewing?</vt:lpstr>
      <vt:lpstr>MI - The Spirit: Style</vt:lpstr>
      <vt:lpstr>MI - The Spirit: Consumer</vt:lpstr>
      <vt:lpstr>Ambivalence </vt:lpstr>
      <vt:lpstr>How does MI differ from traditional or typical medical counseling?</vt:lpstr>
      <vt:lpstr>How to Explore Ambivalence </vt:lpstr>
      <vt:lpstr>Motivational Interviewing Strategies</vt:lpstr>
      <vt:lpstr>PowerPoint Presentation</vt:lpstr>
      <vt:lpstr>Reflective Listening</vt:lpstr>
      <vt:lpstr>Levels of Reflection</vt:lpstr>
      <vt:lpstr>Types of Reflective Statements</vt:lpstr>
      <vt:lpstr>Avoid Confrontation</vt:lpstr>
      <vt:lpstr>Elicit “Change Talk”</vt:lpstr>
      <vt:lpstr>Moving Toward “Change Talk”: the DARN Steps</vt:lpstr>
      <vt:lpstr>Activity: Video Example (2) </vt:lpstr>
      <vt:lpstr>What if…?</vt:lpstr>
      <vt:lpstr>What If, Continued</vt:lpstr>
      <vt:lpstr>What If, Continued</vt:lpstr>
      <vt:lpstr>Goal of Brief Interventions</vt:lpstr>
      <vt:lpstr>Where Do I Start?</vt:lpstr>
      <vt:lpstr>PowerPoint Presentation</vt:lpstr>
      <vt:lpstr>PowerPoint Presentation</vt:lpstr>
      <vt:lpstr>PowerPoint Presentation</vt:lpstr>
      <vt:lpstr>Conducting a Brief Intervention</vt:lpstr>
      <vt:lpstr> FLO: The 3 tasks of a BI</vt:lpstr>
      <vt:lpstr>How Does It All Fit Together?</vt:lpstr>
      <vt:lpstr>The 3 Tasks of a BI</vt:lpstr>
      <vt:lpstr>The 1st Task: Feedback</vt:lpstr>
      <vt:lpstr>The 1st Task: Feedback</vt:lpstr>
      <vt:lpstr>The 1st Task: Feedback</vt:lpstr>
      <vt:lpstr>PowerPoint Presentation</vt:lpstr>
      <vt:lpstr>PowerPoint Presentation</vt:lpstr>
      <vt:lpstr>PowerPoint Presentation</vt:lpstr>
      <vt:lpstr>PowerPoint Presentation</vt:lpstr>
      <vt:lpstr>PowerPoint Presentation</vt:lpstr>
      <vt:lpstr>The 2nd Task: Listen &amp; Understand</vt:lpstr>
      <vt:lpstr>The 2nd Task: Listen &amp; Understand</vt:lpstr>
      <vt:lpstr>Digging for Change:  The Decisional Balance</vt:lpstr>
      <vt:lpstr>The 2nd Task: Listen &amp; Understand</vt:lpstr>
      <vt:lpstr>The 2nd Task: Listen &amp; Understand</vt:lpstr>
      <vt:lpstr>The Payoff for Asking the Questions…</vt:lpstr>
      <vt:lpstr>PowerPoint Presentation</vt:lpstr>
      <vt:lpstr>PowerPoint Presentation</vt:lpstr>
      <vt:lpstr>The 3rd Task:  Options for Change</vt:lpstr>
      <vt:lpstr>The 3rd Task:  Options for Change</vt:lpstr>
      <vt:lpstr>The 3rd Task:  Options for Change</vt:lpstr>
      <vt:lpstr>The 3rd Task:  Options for Change</vt:lpstr>
      <vt:lpstr>The 3rd Task: Options for Change</vt:lpstr>
      <vt:lpstr>The 3rd Task: Options for Change</vt:lpstr>
      <vt:lpstr>PowerPoint Presentation</vt:lpstr>
      <vt:lpstr>Putting It All Together</vt:lpstr>
      <vt:lpstr>Encourage Follow-Up Visits</vt:lpstr>
      <vt:lpstr>Referral to Treatment  for Patients at Risk for Substance Dependence</vt:lpstr>
      <vt:lpstr>Referral to Treatment</vt:lpstr>
      <vt:lpstr>“Warm hand-off”  Approach to Referrals</vt:lpstr>
      <vt:lpstr>Practice FLO – Dive Right In!</vt:lpstr>
      <vt:lpstr>SBIRT Billing and Implementation Issues  and Questions</vt:lpstr>
      <vt:lpstr>Strategies for Implementation</vt:lpstr>
      <vt:lpstr>Strategies for Implementation</vt:lpstr>
      <vt:lpstr>Strategies for Implementation</vt:lpstr>
      <vt:lpstr>Strategies for Implementation</vt:lpstr>
      <vt:lpstr>Thank You!!</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dc:creator>
  <cp:lastModifiedBy>Beth Finnerty</cp:lastModifiedBy>
  <cp:revision>470</cp:revision>
  <cp:lastPrinted>2012-11-29T19:37:41Z</cp:lastPrinted>
  <dcterms:created xsi:type="dcterms:W3CDTF">2009-03-06T20:36:06Z</dcterms:created>
  <dcterms:modified xsi:type="dcterms:W3CDTF">2013-06-03T21:21:49Z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MI-SBIRT 2011-11-14.ppt</vt:lpwstr>
  </property>
  <property fmtid="{D5CDD505-2E9C-101B-9397-08002B2CF9AE}" pid="4" name="ArticulateGUID">
    <vt:lpwstr>AC5556A5-D12E-4364-9D64-321E6B8BBE8F</vt:lpwstr>
  </property>
  <property fmtid="{D5CDD505-2E9C-101B-9397-08002B2CF9AE}" pid="5" name="ArticulateProjectFull">
    <vt:lpwstr>C:\Documents and Settings\bfinnerty\My Documents\B Rutkowski Computer Files\bfinnerty\ADPI TA Contract_2010-2013\Year 2_2011-12\March 29, 2012\SBIRT Stanislaus Kogler 3-29-12 np.ppta</vt:lpwstr>
  </property>
</Properties>
</file>